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7" r:id="rId2"/>
    <p:sldId id="258" r:id="rId3"/>
    <p:sldId id="259"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342" autoAdjust="0"/>
    <p:restoredTop sz="94249" autoAdjust="0"/>
  </p:normalViewPr>
  <p:slideViewPr>
    <p:cSldViewPr snapToGrid="0" snapToObjects="1">
      <p:cViewPr varScale="1">
        <p:scale>
          <a:sx n="72" d="100"/>
          <a:sy n="72" d="100"/>
        </p:scale>
        <p:origin x="115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4:57.847"/>
    </inkml:context>
    <inkml:brush xml:id="br0">
      <inkml:brushProperty name="width" value="0.2" units="cm"/>
      <inkml:brushProperty name="height" value="0.2" units="cm"/>
    </inkml:brush>
  </inkml:definitions>
  <inkml:trace contextRef="#ctx0" brushRef="#br0">168 181 24575,'39'-2'0,"0"-2"0,-1-2 0,59-16 0,-93 21 0,0 0 0,0 0 0,0 1 0,0-2 0,0 1 0,0 0 0,0-1 0,0 0 0,-1 0 0,1 0 0,-1 0 0,6-5 0,-8 6 0,-1 1 0,0-1 0,0 1 0,1-1 0,-1 1 0,0-1 0,0 1 0,0-1 0,0 0 0,0 1 0,0-1 0,0 1 0,1-1 0,-2 1 0,1-1 0,0 1 0,0-1 0,0 0 0,0 1 0,0-1 0,0 1 0,-1-1 0,1 1 0,0-1 0,0 1 0,-1-1 0,1 1 0,0-1 0,-1 0 0,-27-18 0,1 7 0,0 2 0,-1 1 0,-33-6 0,13 3 0,6 3 0,0 1 0,-84-3 0,126 11 0,0 0 0,-1 0 0,1 0 0,0 0 0,-1 1 0,1-1 0,-1 0 0,1 0 0,0 1 0,0-1 0,-1 0 0,1 1 0,0-1 0,0 0 0,-1 1 0,1-1 0,0 1 0,0-1 0,0 0 0,0 1 0,-1-1 0,1 1 0,0-1 0,0 0 0,0 1 0,0-1 0,0 1 0,0-1 0,0 0 0,0 1 0,0-1 0,0 1 0,0-1 0,1 0 0,-1 1 0,0 0 0,5 29 0,0 8 0,-14-15-1365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15.197"/>
    </inkml:context>
    <inkml:brush xml:id="br0">
      <inkml:brushProperty name="width" value="0.2" units="cm"/>
      <inkml:brushProperty name="height" value="0.2" units="cm"/>
    </inkml:brush>
  </inkml:definitions>
  <inkml:trace contextRef="#ctx0" brushRef="#br0">1 1 24575,'7'0'0,"11"0"0,9 0 0,8 0 0,5 0 0,4 0 0,2 0 0,-15 0 0,-20 0 0,-19 0 0,-16 0 0,-12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17.346"/>
    </inkml:context>
    <inkml:brush xml:id="br0">
      <inkml:brushProperty name="width" value="0.2" units="cm"/>
      <inkml:brushProperty name="height" value="0.2" units="cm"/>
    </inkml:brush>
  </inkml:definitions>
  <inkml:trace contextRef="#ctx0" brushRef="#br0">1 1 24575,'7'0'0,"11"0"0,9 0 0,8 0 0,5 0 0,4 0 0,2 0 0,0 0 0,1 0 0,-1 0 0,0 0 0,-1 0 0,0 0 0,0 0 0,-1 0 0,1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19.708"/>
    </inkml:context>
    <inkml:brush xml:id="br0">
      <inkml:brushProperty name="width" value="0.2" units="cm"/>
      <inkml:brushProperty name="height" value="0.2" units="cm"/>
    </inkml:brush>
  </inkml:definitions>
  <inkml:trace contextRef="#ctx0" brushRef="#br0">304 199 24575,'-303'0'0,"309"-1"0,0 0 0,1-1 0,-1 1 0,0-1 0,9-5 0,21-5 0,45-2 0,-66 13 0,0-1 0,0-1 0,1 0 0,-2 0 0,1-2 0,0 0 0,-1 0 0,0-2 0,0 0 0,-1 0 0,15-11 0,-10 3-120,-8 5-18,0 1-1,1 0 1,1 1 0,-1 0-1,1 1 1,1 0 0,-1 1-1,19-7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5:00.349"/>
    </inkml:context>
    <inkml:brush xml:id="br0">
      <inkml:brushProperty name="width" value="0.2" units="cm"/>
      <inkml:brushProperty name="height" value="0.2" units="cm"/>
    </inkml:brush>
  </inkml:definitions>
  <inkml:trace contextRef="#ctx0" brushRef="#br0">41 141 24575,'2'-5'0,"0"0"0,0-1 0,0 1 0,1 0 0,-1 0 0,2 1 0,-1-1 0,0 1 0,1-1 0,0 1 0,0 0 0,5-4 0,0-2 0,-1 4 0,-1-1 0,1 1 0,1 1 0,-1-1 0,1 1 0,0 1 0,0 0 0,0 0 0,1 1 0,-1 0 0,1 0 0,0 1 0,17-1 0,3 0 0,0 2 0,0 1 0,39 5 0,-41-1 0,0 1 0,-1 1 0,0 2 0,49 20 0,-71-25 0,0-1 0,0 1 0,0 1 0,0-1 0,-1 1 0,1 0 0,4 5 0,-8-8 0,-1 0 0,1-1 0,0 1 0,-1 0 0,1 0 0,-1 0 0,1 0 0,-1-1 0,1 1 0,-1 0 0,0 0 0,1 0 0,-1 0 0,0 0 0,0 0 0,0 0 0,1 0 0,-1 0 0,0 0 0,-1 0 0,1 0 0,0 0 0,0 0 0,0 0 0,-1 0 0,1 0 0,0 0 0,-1 0 0,1 0 0,-1 0 0,1 0 0,-1-1 0,1 1 0,-1 0 0,1 0 0,-1 0 0,0-1 0,0 1 0,1 0 0,-1-1 0,0 1 0,0-1 0,0 1 0,0-1 0,0 1 0,0-1 0,0 0 0,1 0 0,-3 1 0,-8 3 0,0 0 0,0-1 0,-1 0 0,1-1 0,-1 0 0,-17-1 0,-77-3 0,53 0 0,-264-1-1365,279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5:58.168"/>
    </inkml:context>
    <inkml:brush xml:id="br0">
      <inkml:brushProperty name="width" value="0.2" units="cm"/>
      <inkml:brushProperty name="height" value="0.2" units="cm"/>
    </inkml:brush>
  </inkml:definitions>
  <inkml:trace contextRef="#ctx0" brushRef="#br0">1 2 24575,'128'-2'0,"145"5"0,-268-2 0,0 0 0,0 0 0,0 1 0,0-1 0,0 1 0,0 0 0,0 0 0,-1 1 0,1 0 0,-1-1 0,6 6 0,-9-7 0,0 0 0,-1-1 0,1 1 0,0 0 0,-1 0 0,1-1 0,0 1 0,-1 0 0,1 0 0,-1 0 0,1 0 0,-1 0 0,0 0 0,1 0 0,-1 0 0,0 0 0,0 0 0,0 0 0,0 0 0,0 0 0,0 0 0,0 0 0,0 1 0,-1 0 0,0 0 0,0-1 0,0 1 0,0-1 0,0 1 0,0-1 0,-1 0 0,1 1 0,0-1 0,-1 0 0,1 0 0,-1 0 0,0 0 0,1 0 0,-1 0 0,0-1 0,1 1 0,-4 0 0,-10 4 0,-1 0 0,0-2 0,0 0 0,0 0 0,-22-1 0,-89-4 0,61-1 0,21 3-1365,6-1-5461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00.203"/>
    </inkml:context>
    <inkml:brush xml:id="br0">
      <inkml:brushProperty name="width" value="0.2" units="cm"/>
      <inkml:brushProperty name="height" value="0.2" units="cm"/>
    </inkml:brush>
  </inkml:definitions>
  <inkml:trace contextRef="#ctx0" brushRef="#br0">1 138 24575,'7'0'0,"11"0"0,9-7 0,8-3 0,5 0 0,4 3 0,-6-6 0,-2-8 0,1-1 0,2 4 0,1 5 0,2 4 0,1 4 0,2 3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03.065"/>
    </inkml:context>
    <inkml:brush xml:id="br0">
      <inkml:brushProperty name="width" value="0.2" units="cm"/>
      <inkml:brushProperty name="height" value="0.2" units="cm"/>
    </inkml:brush>
  </inkml:definitions>
  <inkml:trace contextRef="#ctx0" brushRef="#br0">207 187 24575,'-17'0'0,"-4"1"0,0-2 0,-41-6 0,57 6 0,0 0 0,0 0 0,1 0 0,-1-1 0,1 0 0,-1 0 0,1 0 0,0 0 0,0-1 0,0 1 0,0-1 0,0 0 0,0-1 0,1 1 0,0-1 0,-1 1 0,1-1 0,-3-6 0,5 8 0,0 0 0,0-1 0,0 1 0,1-1 0,-1 1 0,1-1 0,0 1 0,-1-1 0,1 1 0,0-1 0,1 1 0,-1-1 0,0 1 0,1-1 0,-1 1 0,1 0 0,0-1 0,0 1 0,0 0 0,0-1 0,0 1 0,0 0 0,1 0 0,-1 0 0,1 0 0,-1 0 0,1 0 0,0 0 0,0 1 0,0-1 0,0 1 0,0-1 0,4-1 0,2-3 0,1 1 0,0 0 0,0 1 0,1-1 0,-1 2 0,1-1 0,10-1 0,20-1 0,0 2 0,0 1 0,0 3 0,68 7 0,-94-5 0,-1 1 0,0 1 0,0 0 0,0 1 0,0 1 0,-1 0 0,0 0 0,0 1 0,-1 1 0,1 0 0,15 15 0,6 3 0,-26-20 0,-1 0 0,1 0 0,-1 0 0,-1 1 0,1 0 0,-1 1 0,-1-1 0,1 1 0,-1 0 0,0 0 0,-1 0 0,0 0 0,0 0 0,-1 1 0,0 0 0,-1-1 0,0 1 0,0 0 0,0 0 0,-1 0 0,-2 14 0,2-22-34,0 0 0,0-1 0,0 1 0,0 0 0,0 0-1,0-1 1,-1 1 0,1 0 0,0-1 0,0 1 0,0 0 0,-1-1 0,1 1-1,0 0 1,-1-1 0,1 1 0,0-1 0,-1 1 0,1-1 0,-1 1-1,1-1 1,-1 1 0,1-1 0,-1 1 0,0-1 0,1 1 0,-1-1 0,1 0-1,-1 1 1,0-1 0,1 0 0,-1 0 0,0 0 0,1 1 0,-1-1 0,0 0-1,0 0 1,1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05.549"/>
    </inkml:context>
    <inkml:brush xml:id="br0">
      <inkml:brushProperty name="width" value="0.2" units="cm"/>
      <inkml:brushProperty name="height" value="0.2" units="cm"/>
    </inkml:brush>
  </inkml:definitions>
  <inkml:trace contextRef="#ctx0" brushRef="#br0">84 2 24575,'449'0'0,"-448"0"0,68 6 0,-67-6 0,0 0 0,0 0 0,0 1 0,0-1 0,0 1 0,0-1 0,0 1 0,0 0 0,0 0 0,0 0 0,-1 0 0,1 0 0,0 0 0,0 0 0,-1 1 0,1-1 0,-1 1 0,0-1 0,1 1 0,-1-1 0,0 1 0,0 0 0,0 0 0,0 0 0,0 0 0,0-1 0,0 1 0,-1 0 0,1 3 0,-1-4 0,0 0 0,-1 0 0,1 1 0,-1-1 0,1 0 0,-1 0 0,1 0 0,-1 0 0,0 0 0,1 0 0,-1 0 0,0 0 0,0 0 0,0 0 0,0 0 0,0 0 0,0 0 0,0-1 0,0 1 0,0 0 0,0-1 0,0 1 0,-1-1 0,1 1 0,0-1 0,0 0 0,0 1 0,-1-1 0,1 0 0,0 0 0,-1 0 0,1 0 0,0 0 0,0 0 0,-2-1 0,-57-3 0,49 3 0,-21-4 0,0-2 0,-36-12 0,39 10 0,0 2 0,-1 0 0,-33-2 0,-123 7-393,152 3-579,-4-1-5854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08.497"/>
    </inkml:context>
    <inkml:brush xml:id="br0">
      <inkml:brushProperty name="width" value="0.2" units="cm"/>
      <inkml:brushProperty name="height" value="0.2" units="cm"/>
    </inkml:brush>
  </inkml:definitions>
  <inkml:trace contextRef="#ctx0" brushRef="#br0">340 234 24575,'-16'-1'0,"0"0"0,0-1 0,0-1 0,0-1 0,1 0 0,0-1 0,-22-10 0,-96-57 0,131 71 0,-3-2 0,-1-1 0,1 0 0,0 0 0,0 0 0,0-1 0,1 1 0,0-1 0,0 0 0,-5-8 0,8 12 0,1 0 0,-1-1 0,0 1 0,1 0 0,-1-1 0,1 1 0,-1-1 0,1 1 0,0-1 0,0 1 0,0-1 0,0 0 0,0 1 0,0-1 0,0 1 0,0-1 0,1 1 0,-1-1 0,0 1 0,1-1 0,-1 1 0,1 0 0,0-1 0,-1 1 0,1 0 0,0-1 0,0 1 0,0 0 0,0 0 0,0 0 0,0 0 0,0 0 0,0 0 0,1 0 0,-1 0 0,0 0 0,1 0 0,-1 1 0,0-1 0,1 1 0,-1-1 0,1 1 0,-1-1 0,3 1 0,21-7 0,0 2 0,1 1 0,0 1 0,0 2 0,-1 0 0,1 1 0,31 5 0,15-1 0,-57-4-341,-1 1 0,0 0-1,26 6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10.750"/>
    </inkml:context>
    <inkml:brush xml:id="br0">
      <inkml:brushProperty name="width" value="0.2" units="cm"/>
      <inkml:brushProperty name="height" value="0.2" units="cm"/>
    </inkml:brush>
  </inkml:definitions>
  <inkml:trace contextRef="#ctx0" brushRef="#br0">395 182 24575,'-98'2'0,"-113"-5"0,207 3 0,0-1 0,0 1 0,0-1 0,0 0 0,0 0 0,1 0 0,-1-1 0,0 1 0,1-1 0,-1 0 0,1 0 0,-1 0 0,1-1 0,0 1 0,0-1 0,0 1 0,0-1 0,1 0 0,-1 0 0,1-1 0,-1 1 0,1 0 0,0-1 0,1 1 0,-4-8 0,5 7 0,-1 1 0,1 0 0,-1-1 0,1 1 0,0-1 0,0 1 0,1-1 0,-1 1 0,1-1 0,-1 1 0,1 0 0,0-1 0,1 1 0,-1 0 0,0 0 0,1-1 0,0 1 0,0 1 0,0-1 0,0 0 0,0 0 0,0 1 0,1-1 0,-1 1 0,1 0 0,0 0 0,0 0 0,0 0 0,0 0 0,3-1 0,3-2-91,0 2 0,0-1 0,0 1 0,0 0 0,1 1 0,-1 0 0,1 0 0,0 1 0,0 1 0,-1-1 0,1 2 0,0-1 0,0 1 0,12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9:46:12.924"/>
    </inkml:context>
    <inkml:brush xml:id="br0">
      <inkml:brushProperty name="width" value="0.2" units="cm"/>
      <inkml:brushProperty name="height" value="0.2" units="cm"/>
    </inkml:brush>
  </inkml:definitions>
  <inkml:trace contextRef="#ctx0" brushRef="#br0">36 8 24575,'294'0'0,"-382"2"0,-115-5 0,164-4-1365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DC4C1-72CD-4E58-B774-36A11C59B1B7}"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D7128-559D-4471-A91D-7BC818E60F5E}" type="slidenum">
              <a:rPr lang="en-US" smtClean="0"/>
              <a:t>‹#›</a:t>
            </a:fld>
            <a:endParaRPr lang="en-US"/>
          </a:p>
        </p:txBody>
      </p:sp>
    </p:spTree>
    <p:extLst>
      <p:ext uri="{BB962C8B-B14F-4D97-AF65-F5344CB8AC3E}">
        <p14:creationId xmlns:p14="http://schemas.microsoft.com/office/powerpoint/2010/main" val="125402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hyperlink" Target="https://app.powerbi.com/groups/me/reports/f5bf859a-6b18-4783-a56d-d7bb44e477d2/?pbi_source=PowerPoint" TargetMode="External"/><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7.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3.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customXml" Target="../ink/ink4.xml"/><Relationship Id="rId24" Type="http://schemas.openxmlformats.org/officeDocument/2006/relationships/image" Target="../media/image13.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8.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f5bf859a-6b18-4783-a56d-d7bb44e477d2/?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Portfolio by Tenure (Yrs) ,Customer Age Distribution ,Loan Balance ,tableEx ,Liability Balance ,Product Holdings ,Product Penetration ,Cards ,Loan ,IRA ,CD ,Saving ,Checking ,image ,image ,image ,basicShape ,# Accounts ,# Customers ,# Households ,image ,360 Degree Customer Overview.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Customer 360 Degree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ortfolio Overview ,Assets: ,basicShape ,card ,card ,Trend: Loan to Deposit Ratio ,Liabilities: ,Product: Account Growth ,Product: Acquired v/s Cross-Sold ,slicer ,image ,Acquisition/Attrition Trend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Portfolio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ansaction Analysis ,Customers: OFI v/s My FI ,Customers: OFI Txn Type ,OFI Txns by ACH Company ID ,Bill Pay: Recurring v/s Non-Recurring ,Customers: Bill Pay Txn Type ,Bill Pay Txns by ACH Company ID ,basicShape ,# Customers ,image ,# EFT ,# OFI ,# Bill Pay ,imag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Transaction Analysis</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D2F8047-DD69-96AB-7960-3C00DE6DCDC6}"/>
                  </a:ext>
                </a:extLst>
              </p14:cNvPr>
              <p14:cNvContentPartPr/>
              <p14:nvPr/>
            </p14:nvContentPartPr>
            <p14:xfrm>
              <a:off x="8361208" y="2356680"/>
              <a:ext cx="158040" cy="65520"/>
            </p14:xfrm>
          </p:contentPart>
        </mc:Choice>
        <mc:Fallback xmlns="">
          <p:pic>
            <p:nvPicPr>
              <p:cNvPr id="2" name="Ink 1">
                <a:extLst>
                  <a:ext uri="{FF2B5EF4-FFF2-40B4-BE49-F238E27FC236}">
                    <a16:creationId xmlns:a16="http://schemas.microsoft.com/office/drawing/2014/main" id="{ED2F8047-DD69-96AB-7960-3C00DE6DCDC6}"/>
                  </a:ext>
                </a:extLst>
              </p:cNvPr>
              <p:cNvPicPr/>
              <p:nvPr/>
            </p:nvPicPr>
            <p:blipFill>
              <a:blip r:embed="rId6"/>
              <a:stretch>
                <a:fillRect/>
              </a:stretch>
            </p:blipFill>
            <p:spPr>
              <a:xfrm>
                <a:off x="8325208" y="2321040"/>
                <a:ext cx="2296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F7B5300-6BE2-B8CD-3FF4-ADD41FC28174}"/>
                  </a:ext>
                </a:extLst>
              </p14:cNvPr>
              <p14:cNvContentPartPr/>
              <p14:nvPr/>
            </p14:nvContentPartPr>
            <p14:xfrm>
              <a:off x="8952688" y="2371080"/>
              <a:ext cx="227520" cy="53640"/>
            </p14:xfrm>
          </p:contentPart>
        </mc:Choice>
        <mc:Fallback xmlns="">
          <p:pic>
            <p:nvPicPr>
              <p:cNvPr id="5" name="Ink 4">
                <a:extLst>
                  <a:ext uri="{FF2B5EF4-FFF2-40B4-BE49-F238E27FC236}">
                    <a16:creationId xmlns:a16="http://schemas.microsoft.com/office/drawing/2014/main" id="{8F7B5300-6BE2-B8CD-3FF4-ADD41FC28174}"/>
                  </a:ext>
                </a:extLst>
              </p:cNvPr>
              <p:cNvPicPr/>
              <p:nvPr/>
            </p:nvPicPr>
            <p:blipFill>
              <a:blip r:embed="rId8"/>
              <a:stretch>
                <a:fillRect/>
              </a:stretch>
            </p:blipFill>
            <p:spPr>
              <a:xfrm>
                <a:off x="8917048" y="2335440"/>
                <a:ext cx="299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76DB4587-A633-EA64-A68A-58879DDAD262}"/>
                  </a:ext>
                </a:extLst>
              </p14:cNvPr>
              <p14:cNvContentPartPr/>
              <p14:nvPr/>
            </p14:nvContentPartPr>
            <p14:xfrm>
              <a:off x="9608608" y="2373240"/>
              <a:ext cx="171000" cy="35640"/>
            </p14:xfrm>
          </p:contentPart>
        </mc:Choice>
        <mc:Fallback xmlns="">
          <p:pic>
            <p:nvPicPr>
              <p:cNvPr id="6" name="Ink 5">
                <a:extLst>
                  <a:ext uri="{FF2B5EF4-FFF2-40B4-BE49-F238E27FC236}">
                    <a16:creationId xmlns:a16="http://schemas.microsoft.com/office/drawing/2014/main" id="{76DB4587-A633-EA64-A68A-58879DDAD262}"/>
                  </a:ext>
                </a:extLst>
              </p:cNvPr>
              <p:cNvPicPr/>
              <p:nvPr/>
            </p:nvPicPr>
            <p:blipFill>
              <a:blip r:embed="rId10"/>
              <a:stretch>
                <a:fillRect/>
              </a:stretch>
            </p:blipFill>
            <p:spPr>
              <a:xfrm>
                <a:off x="9572968" y="2337240"/>
                <a:ext cx="2426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78E40F27-7DA4-B470-5795-3267EF54C221}"/>
                  </a:ext>
                </a:extLst>
              </p14:cNvPr>
              <p14:cNvContentPartPr/>
              <p14:nvPr/>
            </p14:nvContentPartPr>
            <p14:xfrm>
              <a:off x="10186408" y="2372160"/>
              <a:ext cx="192960" cy="49680"/>
            </p14:xfrm>
          </p:contentPart>
        </mc:Choice>
        <mc:Fallback xmlns="">
          <p:pic>
            <p:nvPicPr>
              <p:cNvPr id="7" name="Ink 6">
                <a:extLst>
                  <a:ext uri="{FF2B5EF4-FFF2-40B4-BE49-F238E27FC236}">
                    <a16:creationId xmlns:a16="http://schemas.microsoft.com/office/drawing/2014/main" id="{78E40F27-7DA4-B470-5795-3267EF54C221}"/>
                  </a:ext>
                </a:extLst>
              </p:cNvPr>
              <p:cNvPicPr/>
              <p:nvPr/>
            </p:nvPicPr>
            <p:blipFill>
              <a:blip r:embed="rId12"/>
              <a:stretch>
                <a:fillRect/>
              </a:stretch>
            </p:blipFill>
            <p:spPr>
              <a:xfrm>
                <a:off x="10150768" y="2336520"/>
                <a:ext cx="2646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835BA99E-A200-11A3-BF16-9573234B4AFB}"/>
                  </a:ext>
                </a:extLst>
              </p14:cNvPr>
              <p14:cNvContentPartPr/>
              <p14:nvPr/>
            </p14:nvContentPartPr>
            <p14:xfrm>
              <a:off x="10817848" y="2322480"/>
              <a:ext cx="237240" cy="115560"/>
            </p14:xfrm>
          </p:contentPart>
        </mc:Choice>
        <mc:Fallback xmlns="">
          <p:pic>
            <p:nvPicPr>
              <p:cNvPr id="8" name="Ink 7">
                <a:extLst>
                  <a:ext uri="{FF2B5EF4-FFF2-40B4-BE49-F238E27FC236}">
                    <a16:creationId xmlns:a16="http://schemas.microsoft.com/office/drawing/2014/main" id="{835BA99E-A200-11A3-BF16-9573234B4AFB}"/>
                  </a:ext>
                </a:extLst>
              </p:cNvPr>
              <p:cNvPicPr/>
              <p:nvPr/>
            </p:nvPicPr>
            <p:blipFill>
              <a:blip r:embed="rId14"/>
              <a:stretch>
                <a:fillRect/>
              </a:stretch>
            </p:blipFill>
            <p:spPr>
              <a:xfrm>
                <a:off x="10781848" y="2286840"/>
                <a:ext cx="308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F9465E4A-0617-5542-5EBA-A2171553E5FC}"/>
                  </a:ext>
                </a:extLst>
              </p14:cNvPr>
              <p14:cNvContentPartPr/>
              <p14:nvPr/>
            </p14:nvContentPartPr>
            <p14:xfrm>
              <a:off x="11471608" y="2389080"/>
              <a:ext cx="233280" cy="25920"/>
            </p14:xfrm>
          </p:contentPart>
        </mc:Choice>
        <mc:Fallback xmlns="">
          <p:pic>
            <p:nvPicPr>
              <p:cNvPr id="9" name="Ink 8">
                <a:extLst>
                  <a:ext uri="{FF2B5EF4-FFF2-40B4-BE49-F238E27FC236}">
                    <a16:creationId xmlns:a16="http://schemas.microsoft.com/office/drawing/2014/main" id="{F9465E4A-0617-5542-5EBA-A2171553E5FC}"/>
                  </a:ext>
                </a:extLst>
              </p:cNvPr>
              <p:cNvPicPr/>
              <p:nvPr/>
            </p:nvPicPr>
            <p:blipFill>
              <a:blip r:embed="rId16"/>
              <a:stretch>
                <a:fillRect/>
              </a:stretch>
            </p:blipFill>
            <p:spPr>
              <a:xfrm>
                <a:off x="11435968" y="2353080"/>
                <a:ext cx="3049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B58CACBB-AF6C-8073-84EF-A3FB07EA5D6D}"/>
                  </a:ext>
                </a:extLst>
              </p14:cNvPr>
              <p14:cNvContentPartPr/>
              <p14:nvPr/>
            </p14:nvContentPartPr>
            <p14:xfrm>
              <a:off x="8267248" y="4968480"/>
              <a:ext cx="152280" cy="84240"/>
            </p14:xfrm>
          </p:contentPart>
        </mc:Choice>
        <mc:Fallback xmlns="">
          <p:pic>
            <p:nvPicPr>
              <p:cNvPr id="10" name="Ink 9">
                <a:extLst>
                  <a:ext uri="{FF2B5EF4-FFF2-40B4-BE49-F238E27FC236}">
                    <a16:creationId xmlns:a16="http://schemas.microsoft.com/office/drawing/2014/main" id="{B58CACBB-AF6C-8073-84EF-A3FB07EA5D6D}"/>
                  </a:ext>
                </a:extLst>
              </p:cNvPr>
              <p:cNvPicPr/>
              <p:nvPr/>
            </p:nvPicPr>
            <p:blipFill>
              <a:blip r:embed="rId18"/>
              <a:stretch>
                <a:fillRect/>
              </a:stretch>
            </p:blipFill>
            <p:spPr>
              <a:xfrm>
                <a:off x="8231608" y="4932840"/>
                <a:ext cx="2239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3BEC96A6-83BF-FEF7-4555-CF4068E6D149}"/>
                  </a:ext>
                </a:extLst>
              </p14:cNvPr>
              <p14:cNvContentPartPr/>
              <p14:nvPr/>
            </p14:nvContentPartPr>
            <p14:xfrm>
              <a:off x="8937208" y="4971360"/>
              <a:ext cx="142560" cy="66240"/>
            </p14:xfrm>
          </p:contentPart>
        </mc:Choice>
        <mc:Fallback xmlns="">
          <p:pic>
            <p:nvPicPr>
              <p:cNvPr id="11" name="Ink 10">
                <a:extLst>
                  <a:ext uri="{FF2B5EF4-FFF2-40B4-BE49-F238E27FC236}">
                    <a16:creationId xmlns:a16="http://schemas.microsoft.com/office/drawing/2014/main" id="{3BEC96A6-83BF-FEF7-4555-CF4068E6D149}"/>
                  </a:ext>
                </a:extLst>
              </p:cNvPr>
              <p:cNvPicPr/>
              <p:nvPr/>
            </p:nvPicPr>
            <p:blipFill>
              <a:blip r:embed="rId20"/>
              <a:stretch>
                <a:fillRect/>
              </a:stretch>
            </p:blipFill>
            <p:spPr>
              <a:xfrm>
                <a:off x="8901208" y="4935360"/>
                <a:ext cx="2142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975BB223-10BE-916D-F8C6-FA934587A0F8}"/>
                  </a:ext>
                </a:extLst>
              </p14:cNvPr>
              <p14:cNvContentPartPr/>
              <p14:nvPr/>
            </p14:nvContentPartPr>
            <p14:xfrm>
              <a:off x="9580168" y="5034000"/>
              <a:ext cx="119160" cy="3600"/>
            </p14:xfrm>
          </p:contentPart>
        </mc:Choice>
        <mc:Fallback xmlns="">
          <p:pic>
            <p:nvPicPr>
              <p:cNvPr id="12" name="Ink 11">
                <a:extLst>
                  <a:ext uri="{FF2B5EF4-FFF2-40B4-BE49-F238E27FC236}">
                    <a16:creationId xmlns:a16="http://schemas.microsoft.com/office/drawing/2014/main" id="{975BB223-10BE-916D-F8C6-FA934587A0F8}"/>
                  </a:ext>
                </a:extLst>
              </p:cNvPr>
              <p:cNvPicPr/>
              <p:nvPr/>
            </p:nvPicPr>
            <p:blipFill>
              <a:blip r:embed="rId22"/>
              <a:stretch>
                <a:fillRect/>
              </a:stretch>
            </p:blipFill>
            <p:spPr>
              <a:xfrm>
                <a:off x="9544168" y="4998000"/>
                <a:ext cx="1908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CBB0B47-1109-AD76-4680-693875200403}"/>
                  </a:ext>
                </a:extLst>
              </p14:cNvPr>
              <p14:cNvContentPartPr/>
              <p14:nvPr/>
            </p14:nvContentPartPr>
            <p14:xfrm>
              <a:off x="10186408" y="5020320"/>
              <a:ext cx="93600" cy="360"/>
            </p14:xfrm>
          </p:contentPart>
        </mc:Choice>
        <mc:Fallback xmlns="">
          <p:pic>
            <p:nvPicPr>
              <p:cNvPr id="13" name="Ink 12">
                <a:extLst>
                  <a:ext uri="{FF2B5EF4-FFF2-40B4-BE49-F238E27FC236}">
                    <a16:creationId xmlns:a16="http://schemas.microsoft.com/office/drawing/2014/main" id="{1CBB0B47-1109-AD76-4680-693875200403}"/>
                  </a:ext>
                </a:extLst>
              </p:cNvPr>
              <p:cNvPicPr/>
              <p:nvPr/>
            </p:nvPicPr>
            <p:blipFill>
              <a:blip r:embed="rId24"/>
              <a:stretch>
                <a:fillRect/>
              </a:stretch>
            </p:blipFill>
            <p:spPr>
              <a:xfrm>
                <a:off x="10150768" y="4984680"/>
                <a:ext cx="1652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715A12B2-675E-C512-6C31-5FA9807BD0DA}"/>
                  </a:ext>
                </a:extLst>
              </p14:cNvPr>
              <p14:cNvContentPartPr/>
              <p14:nvPr/>
            </p14:nvContentPartPr>
            <p14:xfrm>
              <a:off x="10780048" y="5004480"/>
              <a:ext cx="241560" cy="360"/>
            </p14:xfrm>
          </p:contentPart>
        </mc:Choice>
        <mc:Fallback xmlns="">
          <p:pic>
            <p:nvPicPr>
              <p:cNvPr id="14" name="Ink 13">
                <a:extLst>
                  <a:ext uri="{FF2B5EF4-FFF2-40B4-BE49-F238E27FC236}">
                    <a16:creationId xmlns:a16="http://schemas.microsoft.com/office/drawing/2014/main" id="{715A12B2-675E-C512-6C31-5FA9807BD0DA}"/>
                  </a:ext>
                </a:extLst>
              </p:cNvPr>
              <p:cNvPicPr/>
              <p:nvPr/>
            </p:nvPicPr>
            <p:blipFill>
              <a:blip r:embed="rId26"/>
              <a:stretch>
                <a:fillRect/>
              </a:stretch>
            </p:blipFill>
            <p:spPr>
              <a:xfrm>
                <a:off x="10744408" y="4968840"/>
                <a:ext cx="313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3E54B9CB-2A17-D16D-668A-B735DD9584F3}"/>
                  </a:ext>
                </a:extLst>
              </p14:cNvPr>
              <p14:cNvContentPartPr/>
              <p14:nvPr/>
            </p14:nvContentPartPr>
            <p14:xfrm>
              <a:off x="11376568" y="4981080"/>
              <a:ext cx="177480" cy="71640"/>
            </p14:xfrm>
          </p:contentPart>
        </mc:Choice>
        <mc:Fallback xmlns="">
          <p:pic>
            <p:nvPicPr>
              <p:cNvPr id="15" name="Ink 14">
                <a:extLst>
                  <a:ext uri="{FF2B5EF4-FFF2-40B4-BE49-F238E27FC236}">
                    <a16:creationId xmlns:a16="http://schemas.microsoft.com/office/drawing/2014/main" id="{3E54B9CB-2A17-D16D-668A-B735DD9584F3}"/>
                  </a:ext>
                </a:extLst>
              </p:cNvPr>
              <p:cNvPicPr/>
              <p:nvPr/>
            </p:nvPicPr>
            <p:blipFill>
              <a:blip r:embed="rId28"/>
              <a:stretch>
                <a:fillRect/>
              </a:stretch>
            </p:blipFill>
            <p:spPr>
              <a:xfrm>
                <a:off x="11340928" y="4945440"/>
                <a:ext cx="249120" cy="1432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ersonal Loan: Cross-Sell Drivers ,image ,Product Holdings ,basicShape ,Customer Age Distribution ,Portfolio by Tenure (Yrs) ,Credit Card Utilization ,Customers: OFI Txn Type ,Average Balance ,Personal Loan: ,basicShape ,Response Lift ,Model Output ,Accuracy ,Statistics ,AUC ,slicer ,enlightenWaffleChartC94C0BDE416B413A8071A92B5E75A718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Cross Sell Drivers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ersonal Loan: Cross-Sell Model Recommendation ,image ,Propensity Score ,Customer Age Distribution ,Credit Score ,basicShape ,barChart ,barChart ,clusteredBarChart ,barChart ,barChart ,barChart ,stackedAreaChart ,barChart ,tableEx ,tableEx ,barChart ,barChart ,60+ Delinquent (12 Months) ,Customers: OFI v/s My FI ,CD ,Checking ,Loan ,Cards ,basicShape ,Campaign List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Cross Sell Outputs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Attrition Overview ,Total Attrition (Full, Partial, Soft) ,basicShape ,Attrition by Product Holdings ,Trend: Full &amp; Soft Attrition ,Trend: Partial Attrition ,Attrition Type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Attrition 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ttrition Model Recommendation ,image ,basicShape ,Payroll Account ,Profitability ,Customer Age Distribution ,Average Balance ,Product Holding ,basicShape ,CD ,Checking ,Loan ,Cards ,Campaign List ,Propensity Scor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Retention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ext Best Offer - Analysis ,image ,basicShape ,First Product Holding ,Top 5 Product Combination ,Age Distribution by Product (in %) ,Product Holdings by Tenure (in %) ,Path Analysis ,Savings ,Checking ,Cards ,Loan ,Cards ,Loan ,Checking ,Checking ,Cards ,Loan ,basicShape ,basicShape ,basicShape ,basicShape ,basicShape ,basicShape ,basicShape ,basicShape ,basicShape ,basicShape ,basicShape ,Saving ,basicShape ,basicShape ,basicShape ,basicShap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NBO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ext Best Offer - Recommendation ,image ,basicShape ,Model Based Product Recommendation ,Call Center Enquiry by Product ,Avg Balance (Saving &amp; Checking) ,Credit Score ,Profitability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NBO recommendation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21</Words>
  <Application>Microsoft Office PowerPoint</Application>
  <PresentationFormat>Widescreen</PresentationFormat>
  <Paragraphs>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Custom Design</vt:lpstr>
      <vt:lpstr>Customer 360 Degree</vt:lpstr>
      <vt:lpstr>Portfolio Overview</vt:lpstr>
      <vt:lpstr>Transaction Analysis</vt:lpstr>
      <vt:lpstr>Cross Sell Drivers</vt:lpstr>
      <vt:lpstr>Cross Sell Outputs</vt:lpstr>
      <vt:lpstr>Attrition Overview</vt:lpstr>
      <vt:lpstr>Retention Management</vt:lpstr>
      <vt:lpstr>NBO Analysis</vt:lpstr>
      <vt:lpstr>NBO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Sunil Kumar, Kadiri (Bengaluru)</cp:lastModifiedBy>
  <cp:revision>6</cp:revision>
  <dcterms:created xsi:type="dcterms:W3CDTF">2016-09-04T11:54:55Z</dcterms:created>
  <dcterms:modified xsi:type="dcterms:W3CDTF">2023-08-01T09:58:51Z</dcterms:modified>
</cp:coreProperties>
</file>