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3" r:id="rId17"/>
    <p:sldId id="274" r:id="rId18"/>
    <p:sldId id="275" r:id="rId19"/>
    <p:sldId id="276"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5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95BEF8-E426-467A-B396-9D96AD364627}"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5BEF8-E426-467A-B396-9D96AD364627}"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5BEF8-E426-467A-B396-9D96AD364627}"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5BEF8-E426-467A-B396-9D96AD364627}"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5BEF8-E426-467A-B396-9D96AD364627}"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95BEF8-E426-467A-B396-9D96AD364627}"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5BEF8-E426-467A-B396-9D96AD364627}"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95BEF8-E426-467A-B396-9D96AD364627}"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5BEF8-E426-467A-B396-9D96AD364627}"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5BEF8-E426-467A-B396-9D96AD364627}"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5BEF8-E426-467A-B396-9D96AD364627}"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A4427-D333-47A3-ACAC-90FC130E43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5BEF8-E426-467A-B396-9D96AD364627}" type="datetimeFigureOut">
              <a:rPr lang="en-US" smtClean="0"/>
              <a:t>10/26/2022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A4427-D333-47A3-ACAC-90FC130E43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9675" y="-321972"/>
            <a:ext cx="9418749" cy="3329659"/>
          </a:xfrm>
        </p:spPr>
        <p:txBody>
          <a:bodyPr>
            <a:normAutofit/>
          </a:bodyPr>
          <a:lstStyle/>
          <a:p>
            <a:r>
              <a:rPr lang="en-US" sz="5400" b="1" dirty="0" smtClean="0">
                <a:solidFill>
                  <a:srgbClr val="FF0000"/>
                </a:solidFill>
                <a:latin typeface="Arial" panose="020B0604020202020204" pitchFamily="34" charset="0"/>
                <a:cs typeface="Arial" panose="020B0604020202020204" pitchFamily="34" charset="0"/>
              </a:rPr>
              <a:t>Capstone Project -1</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sz="4000" dirty="0" smtClean="0">
                <a:latin typeface="Arial" panose="020B0604020202020204" pitchFamily="34" charset="0"/>
                <a:cs typeface="Arial" panose="020B0604020202020204" pitchFamily="34" charset="0"/>
              </a:rPr>
              <a:t>Team Supernova : Hotel Booking Analysis</a:t>
            </a:r>
            <a:endParaRPr lang="en-US"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338817" y="3135890"/>
            <a:ext cx="9590467" cy="2929474"/>
          </a:xfrm>
        </p:spPr>
        <p:txBody>
          <a:bodyPr>
            <a:normAutofit/>
          </a:bodyPr>
          <a:lstStyle/>
          <a:p>
            <a:r>
              <a:rPr lang="en-US" dirty="0" smtClean="0">
                <a:solidFill>
                  <a:schemeClr val="accent6">
                    <a:lumMod val="50000"/>
                  </a:schemeClr>
                </a:solidFill>
              </a:rPr>
              <a:t>Team Members</a:t>
            </a:r>
          </a:p>
          <a:p>
            <a:r>
              <a:rPr lang="en-US" dirty="0" err="1" smtClean="0">
                <a:solidFill>
                  <a:schemeClr val="accent6">
                    <a:lumMod val="50000"/>
                  </a:schemeClr>
                </a:solidFill>
              </a:rPr>
              <a:t>Affan</a:t>
            </a:r>
            <a:r>
              <a:rPr lang="en-US" dirty="0" smtClean="0">
                <a:solidFill>
                  <a:schemeClr val="accent6">
                    <a:lumMod val="50000"/>
                  </a:schemeClr>
                </a:solidFill>
              </a:rPr>
              <a:t> Ahmad Abdul Wahid</a:t>
            </a:r>
          </a:p>
          <a:p>
            <a:r>
              <a:rPr lang="en-US" dirty="0" err="1" smtClean="0">
                <a:solidFill>
                  <a:schemeClr val="accent6">
                    <a:lumMod val="50000"/>
                  </a:schemeClr>
                </a:solidFill>
              </a:rPr>
              <a:t>Rithun</a:t>
            </a:r>
            <a:r>
              <a:rPr lang="en-US" dirty="0" smtClean="0">
                <a:solidFill>
                  <a:schemeClr val="accent6">
                    <a:lumMod val="50000"/>
                  </a:schemeClr>
                </a:solidFill>
              </a:rPr>
              <a:t> </a:t>
            </a:r>
            <a:r>
              <a:rPr lang="en-US" dirty="0" err="1" smtClean="0">
                <a:solidFill>
                  <a:schemeClr val="accent6">
                    <a:lumMod val="50000"/>
                  </a:schemeClr>
                </a:solidFill>
              </a:rPr>
              <a:t>Rajendran</a:t>
            </a:r>
            <a:r>
              <a:rPr lang="en-US" dirty="0" smtClean="0">
                <a:solidFill>
                  <a:schemeClr val="accent6">
                    <a:lumMod val="50000"/>
                  </a:schemeClr>
                </a:solidFill>
              </a:rPr>
              <a:t> M.K</a:t>
            </a:r>
          </a:p>
          <a:p>
            <a:r>
              <a:rPr lang="en-US" dirty="0" err="1" smtClean="0">
                <a:solidFill>
                  <a:schemeClr val="accent6">
                    <a:lumMod val="50000"/>
                  </a:schemeClr>
                </a:solidFill>
              </a:rPr>
              <a:t>Prajwal</a:t>
            </a:r>
            <a:r>
              <a:rPr lang="en-US" dirty="0" smtClean="0">
                <a:solidFill>
                  <a:schemeClr val="accent6">
                    <a:lumMod val="50000"/>
                  </a:schemeClr>
                </a:solidFill>
              </a:rPr>
              <a:t> </a:t>
            </a:r>
            <a:r>
              <a:rPr lang="en-US" dirty="0" err="1" smtClean="0">
                <a:solidFill>
                  <a:schemeClr val="accent6">
                    <a:lumMod val="50000"/>
                  </a:schemeClr>
                </a:solidFill>
              </a:rPr>
              <a:t>Bharadwaj</a:t>
            </a:r>
            <a:endParaRPr lang="en-US" dirty="0" smtClean="0">
              <a:solidFill>
                <a:schemeClr val="accent6">
                  <a:lumMod val="50000"/>
                </a:schemeClr>
              </a:solidFill>
            </a:endParaRPr>
          </a:p>
          <a:p>
            <a:r>
              <a:rPr lang="en-US" dirty="0" err="1" smtClean="0">
                <a:solidFill>
                  <a:schemeClr val="accent6">
                    <a:lumMod val="50000"/>
                  </a:schemeClr>
                </a:solidFill>
              </a:rPr>
              <a:t>Shreyash</a:t>
            </a:r>
            <a:r>
              <a:rPr lang="en-US" dirty="0" smtClean="0">
                <a:solidFill>
                  <a:schemeClr val="accent6">
                    <a:lumMod val="50000"/>
                  </a:schemeClr>
                </a:solidFill>
              </a:rPr>
              <a:t> Kumar</a:t>
            </a:r>
          </a:p>
          <a:p>
            <a:r>
              <a:rPr lang="en-US" dirty="0" smtClean="0">
                <a:solidFill>
                  <a:schemeClr val="accent6">
                    <a:lumMod val="50000"/>
                  </a:schemeClr>
                </a:solidFill>
              </a:rPr>
              <a:t>Md Ashique 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Arrival of Customer per day :</a:t>
            </a:r>
          </a:p>
        </p:txBody>
      </p:sp>
      <p:pic>
        <p:nvPicPr>
          <p:cNvPr id="5" name="Content Placeholder 4" descr="Q1 arrival in a day"/>
          <p:cNvPicPr>
            <a:picLocks noGrp="1" noChangeAspect="1"/>
          </p:cNvPicPr>
          <p:nvPr>
            <p:ph idx="1"/>
          </p:nvPr>
        </p:nvPicPr>
        <p:blipFill>
          <a:blip r:embed="rId2"/>
          <a:stretch>
            <a:fillRect/>
          </a:stretch>
        </p:blipFill>
        <p:spPr>
          <a:xfrm>
            <a:off x="1063625" y="1691005"/>
            <a:ext cx="10516235" cy="3390900"/>
          </a:xfrm>
          <a:prstGeom prst="rect">
            <a:avLst/>
          </a:prstGeom>
        </p:spPr>
      </p:pic>
      <p:sp>
        <p:nvSpPr>
          <p:cNvPr id="6" name="Text Box 5"/>
          <p:cNvSpPr txBox="1"/>
          <p:nvPr/>
        </p:nvSpPr>
        <p:spPr>
          <a:xfrm>
            <a:off x="1116330" y="5035550"/>
            <a:ext cx="8977630" cy="82994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As shown in the graph the second day is having maximum arrival and 31st as the least arrival in hotel.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Country’s most guests come:</a:t>
            </a:r>
          </a:p>
        </p:txBody>
      </p:sp>
      <p:pic>
        <p:nvPicPr>
          <p:cNvPr id="4" name="Content Placeholder 3" descr="Q2"/>
          <p:cNvPicPr>
            <a:picLocks noGrp="1" noChangeAspect="1"/>
          </p:cNvPicPr>
          <p:nvPr>
            <p:ph idx="1"/>
          </p:nvPr>
        </p:nvPicPr>
        <p:blipFill>
          <a:blip r:embed="rId2"/>
          <a:stretch>
            <a:fillRect/>
          </a:stretch>
        </p:blipFill>
        <p:spPr>
          <a:xfrm>
            <a:off x="1932940" y="1530350"/>
            <a:ext cx="7842250" cy="3329305"/>
          </a:xfrm>
          <a:prstGeom prst="rect">
            <a:avLst/>
          </a:prstGeom>
        </p:spPr>
      </p:pic>
      <p:sp>
        <p:nvSpPr>
          <p:cNvPr id="7" name="Text Box 6"/>
          <p:cNvSpPr txBox="1"/>
          <p:nvPr/>
        </p:nvSpPr>
        <p:spPr>
          <a:xfrm>
            <a:off x="838200" y="4703445"/>
            <a:ext cx="10381615" cy="1568450"/>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Graph show the from which county most guests come. Portugal, united kingdom, France, Spain and Germany are the top countries from most guests come. More than 80% come form Portugal,UK, France, Spain and Germany.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Most Booked room type:</a:t>
            </a:r>
          </a:p>
        </p:txBody>
      </p:sp>
      <p:pic>
        <p:nvPicPr>
          <p:cNvPr id="4" name="Content Placeholder 3" descr="Q3"/>
          <p:cNvPicPr>
            <a:picLocks noGrp="1" noChangeAspect="1"/>
          </p:cNvPicPr>
          <p:nvPr>
            <p:ph idx="1"/>
          </p:nvPr>
        </p:nvPicPr>
        <p:blipFill>
          <a:blip r:embed="rId2"/>
          <a:stretch>
            <a:fillRect/>
          </a:stretch>
        </p:blipFill>
        <p:spPr>
          <a:xfrm>
            <a:off x="635635" y="1360805"/>
            <a:ext cx="9940925" cy="4468495"/>
          </a:xfrm>
          <a:prstGeom prst="rect">
            <a:avLst/>
          </a:prstGeom>
        </p:spPr>
      </p:pic>
      <p:sp>
        <p:nvSpPr>
          <p:cNvPr id="6" name="Text Box 5"/>
          <p:cNvSpPr txBox="1"/>
          <p:nvPr/>
        </p:nvSpPr>
        <p:spPr>
          <a:xfrm>
            <a:off x="636270" y="5714365"/>
            <a:ext cx="10507345" cy="46037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A type room is most booked room, as shown in the graph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solidFill>
                  <a:srgbClr val="FF0000"/>
                </a:solidFill>
                <a:latin typeface="Arial" panose="020B0604020202020204" pitchFamily="34" charset="0"/>
                <a:cs typeface="Arial" panose="020B0604020202020204" pitchFamily="34" charset="0"/>
              </a:rPr>
              <a:t>Distribution Channel with high cencelation_percentage:</a:t>
            </a:r>
          </a:p>
        </p:txBody>
      </p:sp>
      <p:pic>
        <p:nvPicPr>
          <p:cNvPr id="4" name="Content Placeholder 3" descr="Q4"/>
          <p:cNvPicPr>
            <a:picLocks noGrp="1" noChangeAspect="1"/>
          </p:cNvPicPr>
          <p:nvPr>
            <p:ph idx="1"/>
          </p:nvPr>
        </p:nvPicPr>
        <p:blipFill>
          <a:blip r:embed="rId2"/>
          <a:stretch>
            <a:fillRect/>
          </a:stretch>
        </p:blipFill>
        <p:spPr>
          <a:xfrm>
            <a:off x="1355725" y="1457325"/>
            <a:ext cx="9997440" cy="4093210"/>
          </a:xfrm>
          <a:prstGeom prst="rect">
            <a:avLst/>
          </a:prstGeom>
        </p:spPr>
      </p:pic>
      <p:sp>
        <p:nvSpPr>
          <p:cNvPr id="8" name="Text Box 7"/>
          <p:cNvSpPr txBox="1"/>
          <p:nvPr/>
        </p:nvSpPr>
        <p:spPr>
          <a:xfrm>
            <a:off x="838200" y="5550535"/>
            <a:ext cx="10442575" cy="82994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TA/TO has the highest cancelation percentage. In city hotel it is 35% and in resort hotel it is 28%</a:t>
            </a:r>
            <a:r>
              <a:rPr lang="en-US"/>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Most Preffered meal of customers:</a:t>
            </a:r>
          </a:p>
        </p:txBody>
      </p:sp>
      <p:pic>
        <p:nvPicPr>
          <p:cNvPr id="4" name="Content Placeholder 3" descr="Q5"/>
          <p:cNvPicPr>
            <a:picLocks noGrp="1" noChangeAspect="1"/>
          </p:cNvPicPr>
          <p:nvPr>
            <p:ph idx="1"/>
          </p:nvPr>
        </p:nvPicPr>
        <p:blipFill>
          <a:blip r:embed="rId2"/>
          <a:stretch>
            <a:fillRect/>
          </a:stretch>
        </p:blipFill>
        <p:spPr>
          <a:xfrm>
            <a:off x="1049655" y="1539875"/>
            <a:ext cx="8424545" cy="3258820"/>
          </a:xfrm>
          <a:prstGeom prst="rect">
            <a:avLst/>
          </a:prstGeom>
        </p:spPr>
      </p:pic>
      <p:sp>
        <p:nvSpPr>
          <p:cNvPr id="5" name="Text Box 4"/>
          <p:cNvSpPr txBox="1"/>
          <p:nvPr/>
        </p:nvSpPr>
        <p:spPr>
          <a:xfrm>
            <a:off x="1050290" y="5020310"/>
            <a:ext cx="10173335" cy="82994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As shown in the graph, we can take a result that most common type of meal is </a:t>
            </a:r>
            <a:r>
              <a:rPr lang="en-US" sz="2400" dirty="0" smtClean="0">
                <a:latin typeface="Arial" panose="020B0604020202020204" pitchFamily="34" charset="0"/>
                <a:cs typeface="Arial" panose="020B0604020202020204" pitchFamily="34" charset="0"/>
              </a:rPr>
              <a:t>BB(Bread and breakfast)</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Adults Reservation in Hotel:</a:t>
            </a:r>
          </a:p>
        </p:txBody>
      </p:sp>
      <p:pic>
        <p:nvPicPr>
          <p:cNvPr id="4" name="Content Placeholder 3" descr="Q6 part 1"/>
          <p:cNvPicPr>
            <a:picLocks noGrp="1" noChangeAspect="1"/>
          </p:cNvPicPr>
          <p:nvPr>
            <p:ph idx="1"/>
          </p:nvPr>
        </p:nvPicPr>
        <p:blipFill>
          <a:blip r:embed="rId2"/>
          <a:stretch>
            <a:fillRect/>
          </a:stretch>
        </p:blipFill>
        <p:spPr>
          <a:xfrm>
            <a:off x="1741805" y="1433830"/>
            <a:ext cx="9827260"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Families with Children Reservation:</a:t>
            </a:r>
          </a:p>
        </p:txBody>
      </p:sp>
      <p:pic>
        <p:nvPicPr>
          <p:cNvPr id="4" name="Content Placeholder 3" descr="Q6 part 2"/>
          <p:cNvPicPr>
            <a:picLocks noGrp="1" noChangeAspect="1"/>
          </p:cNvPicPr>
          <p:nvPr>
            <p:ph idx="1"/>
          </p:nvPr>
        </p:nvPicPr>
        <p:blipFill>
          <a:blip r:embed="rId2"/>
          <a:stretch>
            <a:fillRect/>
          </a:stretch>
        </p:blipFill>
        <p:spPr>
          <a:xfrm>
            <a:off x="1400175" y="1395730"/>
            <a:ext cx="9391650" cy="4066540"/>
          </a:xfrm>
          <a:prstGeom prst="rect">
            <a:avLst/>
          </a:prstGeom>
        </p:spPr>
      </p:pic>
      <p:sp>
        <p:nvSpPr>
          <p:cNvPr id="13" name="Text Box 12"/>
          <p:cNvSpPr txBox="1"/>
          <p:nvPr/>
        </p:nvSpPr>
        <p:spPr>
          <a:xfrm>
            <a:off x="565150" y="5686425"/>
            <a:ext cx="10788650"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From above two </a:t>
            </a:r>
            <a:r>
              <a:rPr lang="en-US" sz="2400" dirty="0" smtClean="0">
                <a:latin typeface="Arial" panose="020B0604020202020204" pitchFamily="34" charset="0"/>
                <a:cs typeface="Arial" panose="020B0604020202020204" pitchFamily="34" charset="0"/>
              </a:rPr>
              <a:t>graph ,in the first graph the adults with pair has most reservations and in the second graph adults with zero children is having  most booking, so we conclude that the adults without children has more bookings </a:t>
            </a:r>
            <a:endParaRPr lang="en-US" sz="2400" dirty="0">
              <a:latin typeface="Arial" panose="020B0604020202020204" pitchFamily="34" charset="0"/>
              <a:cs typeface="Arial" panose="020B0604020202020204" pitchFamily="34" charset="0"/>
            </a:endParaRPr>
          </a:p>
        </p:txBody>
      </p:sp>
      <p:sp>
        <p:nvSpPr>
          <p:cNvPr id="14" name="Text Box 13"/>
          <p:cNvSpPr txBox="1"/>
          <p:nvPr/>
        </p:nvSpPr>
        <p:spPr>
          <a:xfrm>
            <a:off x="5356225" y="6740525"/>
            <a:ext cx="309880" cy="368300"/>
          </a:xfrm>
          <a:prstGeom prst="rect">
            <a:avLst/>
          </a:prstGeom>
          <a:noFill/>
        </p:spPr>
        <p:txBody>
          <a:bodyPr wrap="none" rtlCol="0">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Percentage of Booking in each hotel:</a:t>
            </a:r>
          </a:p>
        </p:txBody>
      </p:sp>
      <p:pic>
        <p:nvPicPr>
          <p:cNvPr id="4" name="Content Placeholder 3" descr="Q7"/>
          <p:cNvPicPr>
            <a:picLocks noGrp="1" noChangeAspect="1"/>
          </p:cNvPicPr>
          <p:nvPr>
            <p:ph idx="1"/>
          </p:nvPr>
        </p:nvPicPr>
        <p:blipFill>
          <a:blip r:embed="rId2"/>
          <a:stretch>
            <a:fillRect/>
          </a:stretch>
        </p:blipFill>
        <p:spPr>
          <a:xfrm>
            <a:off x="2649855" y="1327785"/>
            <a:ext cx="6664960" cy="4291965"/>
          </a:xfrm>
          <a:prstGeom prst="rect">
            <a:avLst/>
          </a:prstGeom>
        </p:spPr>
      </p:pic>
      <p:sp>
        <p:nvSpPr>
          <p:cNvPr id="9" name="Text Box 8"/>
          <p:cNvSpPr txBox="1"/>
          <p:nvPr/>
        </p:nvSpPr>
        <p:spPr>
          <a:xfrm>
            <a:off x="723265" y="5457825"/>
            <a:ext cx="10529570" cy="82994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The percentage of booking of city hotel is 60% and the percentage in resort hotel comes down to 36%</a:t>
            </a:r>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Agent with most number of bookings:</a:t>
            </a:r>
          </a:p>
        </p:txBody>
      </p:sp>
      <p:pic>
        <p:nvPicPr>
          <p:cNvPr id="4" name="Content Placeholder 3" descr="Q8"/>
          <p:cNvPicPr>
            <a:picLocks noGrp="1" noChangeAspect="1"/>
          </p:cNvPicPr>
          <p:nvPr>
            <p:ph idx="1"/>
          </p:nvPr>
        </p:nvPicPr>
        <p:blipFill>
          <a:blip r:embed="rId2"/>
          <a:stretch>
            <a:fillRect/>
          </a:stretch>
        </p:blipFill>
        <p:spPr>
          <a:xfrm>
            <a:off x="838200" y="1320800"/>
            <a:ext cx="9780270" cy="4017010"/>
          </a:xfrm>
          <a:prstGeom prst="rect">
            <a:avLst/>
          </a:prstGeom>
        </p:spPr>
      </p:pic>
      <p:sp>
        <p:nvSpPr>
          <p:cNvPr id="6" name="Text Box 5"/>
          <p:cNvSpPr txBox="1"/>
          <p:nvPr/>
        </p:nvSpPr>
        <p:spPr>
          <a:xfrm>
            <a:off x="1055370" y="5639435"/>
            <a:ext cx="9715500" cy="82994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a:t>
            </a:r>
            <a:r>
              <a:rPr lang="en-US" sz="2400" dirty="0" smtClean="0">
                <a:latin typeface="Arial" panose="020B0604020202020204" pitchFamily="34" charset="0"/>
                <a:cs typeface="Arial" panose="020B0604020202020204" pitchFamily="34" charset="0"/>
                <a:sym typeface="+mn-ea"/>
              </a:rPr>
              <a:t>booking </a:t>
            </a:r>
            <a:r>
              <a:rPr lang="en-US" sz="2400" dirty="0">
                <a:latin typeface="Arial" panose="020B0604020202020204" pitchFamily="34" charset="0"/>
                <a:cs typeface="Arial" panose="020B0604020202020204" pitchFamily="34" charset="0"/>
                <a:sym typeface="+mn-ea"/>
              </a:rPr>
              <a:t>a</a:t>
            </a:r>
            <a:r>
              <a:rPr lang="en-US" sz="2400" dirty="0" smtClean="0">
                <a:latin typeface="Arial" panose="020B0604020202020204" pitchFamily="34" charset="0"/>
                <a:cs typeface="Arial" panose="020B0604020202020204" pitchFamily="34" charset="0"/>
              </a:rPr>
              <a:t>gent </a:t>
            </a:r>
            <a:r>
              <a:rPr lang="en-US" sz="2400" dirty="0">
                <a:latin typeface="Arial" panose="020B0604020202020204" pitchFamily="34" charset="0"/>
                <a:cs typeface="Arial" panose="020B0604020202020204" pitchFamily="34" charset="0"/>
              </a:rPr>
              <a:t>‘9.0’ has the most number of booking </a:t>
            </a:r>
            <a:r>
              <a:rPr lang="en-US" sz="2400" dirty="0" err="1">
                <a:latin typeface="Arial" panose="020B0604020202020204" pitchFamily="34" charset="0"/>
                <a:cs typeface="Arial" panose="020B0604020202020204" pitchFamily="34" charset="0"/>
              </a:rPr>
              <a:t>ie</a:t>
            </a:r>
            <a:r>
              <a:rPr lang="en-US" sz="2400" dirty="0">
                <a:latin typeface="Arial" panose="020B0604020202020204" pitchFamily="34" charset="0"/>
                <a:cs typeface="Arial" panose="020B0604020202020204" pitchFamily="34" charset="0"/>
              </a:rPr>
              <a:t> 30000 bookings and agent ‘8.0’ with least </a:t>
            </a:r>
            <a:r>
              <a:rPr lang="en-US" sz="2400">
                <a:latin typeface="Arial" panose="020B0604020202020204" pitchFamily="34" charset="0"/>
                <a:cs typeface="Arial" panose="020B0604020202020204" pitchFamily="34" charset="0"/>
              </a:rPr>
              <a:t>number </a:t>
            </a:r>
            <a:r>
              <a:rPr lang="en-US" sz="240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Percentage of the repeated customers:</a:t>
            </a:r>
          </a:p>
        </p:txBody>
      </p:sp>
      <p:pic>
        <p:nvPicPr>
          <p:cNvPr id="4" name="Content Placeholder 3" descr="Q9"/>
          <p:cNvPicPr>
            <a:picLocks noGrp="1" noChangeAspect="1"/>
          </p:cNvPicPr>
          <p:nvPr>
            <p:ph idx="1"/>
          </p:nvPr>
        </p:nvPicPr>
        <p:blipFill>
          <a:blip r:embed="rId2"/>
          <a:stretch>
            <a:fillRect/>
          </a:stretch>
        </p:blipFill>
        <p:spPr>
          <a:xfrm>
            <a:off x="3194050" y="1691005"/>
            <a:ext cx="5878830" cy="4143375"/>
          </a:xfrm>
          <a:prstGeom prst="rect">
            <a:avLst/>
          </a:prstGeom>
        </p:spPr>
      </p:pic>
      <p:sp>
        <p:nvSpPr>
          <p:cNvPr id="12" name="Text Box 11"/>
          <p:cNvSpPr txBox="1"/>
          <p:nvPr/>
        </p:nvSpPr>
        <p:spPr>
          <a:xfrm>
            <a:off x="1101725" y="5623560"/>
            <a:ext cx="10659110" cy="82994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In the above graph 3.86% is the booking percentage of repeated guests and the percentage of new guests is 96.14%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575" y="283334"/>
            <a:ext cx="3667817" cy="1815921"/>
          </a:xfrm>
        </p:spPr>
        <p:txBody>
          <a:bodyPr>
            <a:normAutofit/>
          </a:bodyPr>
          <a:lstStyle/>
          <a:p>
            <a:r>
              <a:rPr lang="en-US" sz="4000" b="1" dirty="0" smtClean="0">
                <a:solidFill>
                  <a:schemeClr val="accent6">
                    <a:lumMod val="75000"/>
                  </a:schemeClr>
                </a:solidFill>
                <a:latin typeface="Arial" panose="020B0604020202020204" pitchFamily="34" charset="0"/>
                <a:cs typeface="Arial" panose="020B0604020202020204" pitchFamily="34" charset="0"/>
              </a:rPr>
              <a:t>Hotel Booking Analysis</a:t>
            </a:r>
            <a:endParaRPr lang="en-US" sz="4000" b="1" dirty="0">
              <a:solidFill>
                <a:schemeClr val="accent6">
                  <a:lumMod val="75000"/>
                </a:schemeClr>
              </a:solidFill>
              <a:latin typeface="Arial" panose="020B0604020202020204" pitchFamily="34" charset="0"/>
              <a:cs typeface="Arial" panose="020B0604020202020204" pitchFamily="34" charset="0"/>
            </a:endParaRPr>
          </a:p>
        </p:txBody>
      </p:sp>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7785" r="7785"/>
          <a:stretch>
            <a:fillRect/>
          </a:stretch>
        </p:blipFill>
        <p:spPr>
          <a:xfrm>
            <a:off x="4887632" y="466725"/>
            <a:ext cx="6634443" cy="5238616"/>
          </a:xfrm>
        </p:spPr>
      </p:pic>
      <p:sp>
        <p:nvSpPr>
          <p:cNvPr id="6" name="Text Placeholder 5"/>
          <p:cNvSpPr>
            <a:spLocks noGrp="1"/>
          </p:cNvSpPr>
          <p:nvPr>
            <p:ph type="body" sz="half" idx="2"/>
          </p:nvPr>
        </p:nvSpPr>
        <p:spPr>
          <a:xfrm>
            <a:off x="411364" y="2511380"/>
            <a:ext cx="3932237" cy="1378039"/>
          </a:xfrm>
        </p:spPr>
        <p:txBody>
          <a:bodyPr>
            <a:normAutofit/>
          </a:bodyPr>
          <a:lstStyle/>
          <a:p>
            <a:r>
              <a:rPr lang="en-US" sz="3200" dirty="0" smtClean="0">
                <a:latin typeface="Arial" panose="020B0604020202020204" pitchFamily="34" charset="0"/>
                <a:cs typeface="Arial" panose="020B0604020202020204" pitchFamily="34" charset="0"/>
              </a:rPr>
              <a:t>Presented By : Team Supernova</a:t>
            </a:r>
            <a:endParaRPr lang="en-US" sz="32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Preferred stay length in each hotel:</a:t>
            </a:r>
          </a:p>
        </p:txBody>
      </p:sp>
      <p:pic>
        <p:nvPicPr>
          <p:cNvPr id="4" name="Content Placeholder 3" descr="Q10"/>
          <p:cNvPicPr>
            <a:picLocks noGrp="1" noChangeAspect="1"/>
          </p:cNvPicPr>
          <p:nvPr>
            <p:ph idx="1"/>
          </p:nvPr>
        </p:nvPicPr>
        <p:blipFill>
          <a:blip r:embed="rId2"/>
          <a:stretch>
            <a:fillRect/>
          </a:stretch>
        </p:blipFill>
        <p:spPr>
          <a:xfrm>
            <a:off x="521970" y="1418590"/>
            <a:ext cx="10831830" cy="3588385"/>
          </a:xfrm>
          <a:prstGeom prst="rect">
            <a:avLst/>
          </a:prstGeom>
        </p:spPr>
      </p:pic>
      <p:sp>
        <p:nvSpPr>
          <p:cNvPr id="11" name="Text Box 10"/>
          <p:cNvSpPr txBox="1"/>
          <p:nvPr/>
        </p:nvSpPr>
        <p:spPr>
          <a:xfrm>
            <a:off x="618490" y="5126355"/>
            <a:ext cx="9943465" cy="82994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Most common stay length is less than 4 days and generally people prefer city hotel for short stay, but long stays resort hotels is preffered.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solidFill>
                  <a:srgbClr val="FF0000"/>
                </a:solidFill>
                <a:latin typeface="Arial" panose="020B0604020202020204" pitchFamily="34" charset="0"/>
                <a:cs typeface="Arial" panose="020B0604020202020204" pitchFamily="34" charset="0"/>
              </a:rPr>
              <a:t>Hotel with high chance that its customer will return for another stay :</a:t>
            </a:r>
          </a:p>
        </p:txBody>
      </p:sp>
      <p:pic>
        <p:nvPicPr>
          <p:cNvPr id="4" name="Content Placeholder 3" descr="Q11"/>
          <p:cNvPicPr>
            <a:picLocks noGrp="1" noChangeAspect="1"/>
          </p:cNvPicPr>
          <p:nvPr>
            <p:ph idx="1"/>
          </p:nvPr>
        </p:nvPicPr>
        <p:blipFill>
          <a:blip r:embed="rId2"/>
          <a:stretch>
            <a:fillRect/>
          </a:stretch>
        </p:blipFill>
        <p:spPr>
          <a:xfrm>
            <a:off x="3634105" y="1244600"/>
            <a:ext cx="5812790" cy="4157980"/>
          </a:xfrm>
          <a:prstGeom prst="rect">
            <a:avLst/>
          </a:prstGeom>
        </p:spPr>
      </p:pic>
      <p:sp>
        <p:nvSpPr>
          <p:cNvPr id="5" name="Text Box 4"/>
          <p:cNvSpPr txBox="1"/>
          <p:nvPr/>
        </p:nvSpPr>
        <p:spPr>
          <a:xfrm>
            <a:off x="838835" y="5568315"/>
            <a:ext cx="10514965" cy="82994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Both hotel have very small percentage that customer will repeat but resort hotel has the slightly higher repeat percentage than city hotel.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schemeClr val="accent6">
                    <a:lumMod val="75000"/>
                  </a:schemeClr>
                </a:solidFill>
                <a:latin typeface="Arial" panose="020B0604020202020204" pitchFamily="34" charset="0"/>
                <a:cs typeface="Arial" panose="020B0604020202020204" pitchFamily="34" charset="0"/>
              </a:rPr>
              <a:t>Conclusions:</a:t>
            </a:r>
            <a:endParaRPr lang="en-US" sz="5400" b="1" dirty="0">
              <a:solidFill>
                <a:schemeClr val="accent6">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2782" y="1520825"/>
            <a:ext cx="10515600" cy="4963102"/>
          </a:xfrm>
        </p:spPr>
        <p:txBody>
          <a:bodyPr>
            <a:normAutofit/>
          </a:bodyPr>
          <a:lstStyle/>
          <a:p>
            <a:r>
              <a:rPr lang="en-US" sz="2400" dirty="0">
                <a:latin typeface="Arial" panose="020B0604020202020204" pitchFamily="34" charset="0"/>
                <a:cs typeface="Arial" panose="020B0604020202020204" pitchFamily="34" charset="0"/>
              </a:rPr>
              <a:t>The arrival of peoples in 2016 is double compared to 2015 but has gradually decreased in 2017</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Portugal, United Kingdom, France , Spain and Germany are the top countries from most guests arrived.</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 type room is preferred by majority of people.</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TA/TO has the highest cancellation percentage.</a:t>
            </a:r>
          </a:p>
          <a:p>
            <a:pPr>
              <a:buNone/>
            </a:pP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Most common type meal is BB and least common is undefined</a:t>
            </a:r>
          </a:p>
        </p:txBody>
      </p:sp>
      <p:sp>
        <p:nvSpPr>
          <p:cNvPr id="4" name="Text Box 3"/>
          <p:cNvSpPr txBox="1"/>
          <p:nvPr/>
        </p:nvSpPr>
        <p:spPr>
          <a:xfrm>
            <a:off x="4359910" y="976630"/>
            <a:ext cx="153035" cy="368300"/>
          </a:xfrm>
          <a:prstGeom prst="rect">
            <a:avLst/>
          </a:prstGeom>
          <a:noFill/>
        </p:spPr>
        <p:txBody>
          <a:bodyPr wrap="square" rtlCol="0">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752"/>
            <a:ext cx="10515600" cy="6071466"/>
          </a:xfrm>
        </p:spPr>
        <p:txBody>
          <a:bodyPr>
            <a:normAutofit fontScale="92500" lnSpcReduction="10000"/>
          </a:bodyPr>
          <a:lstStyle/>
          <a:p>
            <a:r>
              <a:rPr lang="en-US" sz="2400" dirty="0">
                <a:latin typeface="Arial" panose="020B0604020202020204" pitchFamily="34" charset="0"/>
                <a:cs typeface="Arial" panose="020B0604020202020204" pitchFamily="34" charset="0"/>
              </a:rPr>
              <a:t>From above two graph ,in the first graph the adults with pair has most reservations and in the second graph adults with zero children is having  most booking, so we conclude that the adults without children has </a:t>
            </a:r>
            <a:r>
              <a:rPr lang="en-US" sz="2400" dirty="0" smtClean="0">
                <a:latin typeface="Arial" panose="020B0604020202020204" pitchFamily="34" charset="0"/>
                <a:cs typeface="Arial" panose="020B0604020202020204" pitchFamily="34" charset="0"/>
              </a:rPr>
              <a:t>more </a:t>
            </a:r>
            <a:r>
              <a:rPr lang="en-US" sz="2400" dirty="0">
                <a:latin typeface="Arial" panose="020B0604020202020204" pitchFamily="34" charset="0"/>
                <a:cs typeface="Arial" panose="020B0604020202020204" pitchFamily="34" charset="0"/>
              </a:rPr>
              <a:t>bookings </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 percentage of booking of city hotel is 60% and the resort hotel is 36%.</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Agent ‘9.0’ has the most number of booking above 30000 bookings and agent ‘8.0’ with least number of booking.</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3.86% is the booking percentage of repeated guests and the percentage of new guests is 96.14%.</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Most common stay length is less than 4 days and generally people prefer city hotel for short stay, but for long stays resort hotel is preferred.</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Both hotels have very small percentage that customer will repeat, but resort hotel has slightly higher repeat percentage than city hotel.</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a:solidFill>
                  <a:schemeClr val="accent6">
                    <a:lumMod val="75000"/>
                  </a:schemeClr>
                </a:solidFill>
                <a:latin typeface="Arial" panose="020B0604020202020204" pitchFamily="34" charset="0"/>
                <a:cs typeface="Arial" panose="020B0604020202020204" pitchFamily="34" charset="0"/>
                <a:sym typeface="+mn-ea"/>
              </a:rPr>
              <a:t>Challenges faced:</a:t>
            </a:r>
            <a:r>
              <a:rPr lang="en-US"/>
              <a:t/>
            </a:r>
            <a:br>
              <a:rPr lang="en-US"/>
            </a:br>
            <a:endParaRPr lang="en-US"/>
          </a:p>
        </p:txBody>
      </p:sp>
      <p:sp>
        <p:nvSpPr>
          <p:cNvPr id="3" name="Content Placeholder 2"/>
          <p:cNvSpPr>
            <a:spLocks noGrp="1"/>
          </p:cNvSpPr>
          <p:nvPr>
            <p:ph idx="1"/>
          </p:nvPr>
        </p:nvSpPr>
        <p:spPr>
          <a:xfrm>
            <a:off x="838200" y="1358265"/>
            <a:ext cx="10515600" cy="4819015"/>
          </a:xfrm>
        </p:spPr>
        <p:txBody>
          <a:bodyPr/>
          <a:lstStyle/>
          <a:p>
            <a:r>
              <a:rPr lang="en-US" sz="2400">
                <a:latin typeface="Arial" panose="020B0604020202020204" pitchFamily="34" charset="0"/>
                <a:cs typeface="Arial" panose="020B0604020202020204" pitchFamily="34" charset="0"/>
              </a:rPr>
              <a:t>There was a lots of duplicate data.</a:t>
            </a:r>
          </a:p>
          <a:p>
            <a:pPr marL="0" indent="0">
              <a:buNone/>
            </a:pPr>
            <a:endParaRPr lang="en-US"/>
          </a:p>
          <a:p>
            <a:r>
              <a:rPr lang="en-US" sz="2400">
                <a:latin typeface="Arial" panose="020B0604020202020204" pitchFamily="34" charset="0"/>
                <a:cs typeface="Arial" panose="020B0604020202020204" pitchFamily="34" charset="0"/>
              </a:rPr>
              <a:t>Choosing appropriate visualization techniques to use was difficult.</a:t>
            </a:r>
          </a:p>
          <a:p>
            <a:pPr marL="0" indent="0">
              <a:buNone/>
            </a:pPr>
            <a:endParaRPr lang="en-US"/>
          </a:p>
          <a:p>
            <a:r>
              <a:rPr lang="en-US" sz="2400">
                <a:latin typeface="Arial" panose="020B0604020202020204" pitchFamily="34" charset="0"/>
                <a:cs typeface="Arial" panose="020B0604020202020204" pitchFamily="34" charset="0"/>
              </a:rPr>
              <a:t>A lot of null values were there in the data set.</a:t>
            </a:r>
          </a:p>
          <a:p>
            <a:pPr marL="0" indent="0">
              <a:buNone/>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2442" y="416640"/>
            <a:ext cx="10515600" cy="1325563"/>
          </a:xfrm>
        </p:spPr>
        <p:txBody>
          <a:bodyPr>
            <a:normAutofit/>
          </a:bodyPr>
          <a:lstStyle/>
          <a:p>
            <a:pPr algn="ctr"/>
            <a:r>
              <a:rPr lang="en-US" sz="5400" b="1" dirty="0" smtClean="0">
                <a:solidFill>
                  <a:schemeClr val="accent6">
                    <a:lumMod val="75000"/>
                  </a:schemeClr>
                </a:solidFill>
                <a:latin typeface="Arial" panose="020B0604020202020204" pitchFamily="34" charset="0"/>
                <a:cs typeface="Arial" panose="020B0604020202020204" pitchFamily="34" charset="0"/>
              </a:rPr>
              <a:t>Point For Discussion</a:t>
            </a:r>
            <a:endParaRPr lang="en-US" sz="5400" b="1" dirty="0">
              <a:solidFill>
                <a:schemeClr val="accent6">
                  <a:lumMod val="75000"/>
                </a:schemeClr>
              </a:solidFill>
              <a:latin typeface="Arial" panose="020B0604020202020204" pitchFamily="34" charset="0"/>
              <a:cs typeface="Arial" panose="020B0604020202020204" pitchFamily="34" charset="0"/>
            </a:endParaRPr>
          </a:p>
        </p:txBody>
      </p:sp>
      <p:sp>
        <p:nvSpPr>
          <p:cNvPr id="7" name="TextBox 6"/>
          <p:cNvSpPr txBox="1"/>
          <p:nvPr/>
        </p:nvSpPr>
        <p:spPr>
          <a:xfrm>
            <a:off x="1031384" y="1982539"/>
            <a:ext cx="6528516"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latin typeface="Arial" panose="020B0604020202020204" pitchFamily="34" charset="0"/>
                <a:cs typeface="Arial" panose="020B0604020202020204" pitchFamily="34" charset="0"/>
              </a:rPr>
              <a:t>Summary of Data</a:t>
            </a:r>
          </a:p>
          <a:p>
            <a:pPr marL="285750" indent="-285750">
              <a:buFont typeface="Arial" panose="020B0604020202020204" pitchFamily="34" charset="0"/>
              <a:buChar char="•"/>
            </a:pPr>
            <a:r>
              <a:rPr lang="en-US" sz="3200" dirty="0" smtClean="0">
                <a:latin typeface="Arial" panose="020B0604020202020204" pitchFamily="34" charset="0"/>
                <a:cs typeface="Arial" panose="020B0604020202020204" pitchFamily="34" charset="0"/>
              </a:rPr>
              <a:t>Data wrangling </a:t>
            </a:r>
          </a:p>
          <a:p>
            <a:pPr marL="285750" indent="-285750">
              <a:buFont typeface="Arial" panose="020B0604020202020204" pitchFamily="34" charset="0"/>
              <a:buChar char="•"/>
            </a:pPr>
            <a:r>
              <a:rPr lang="en-US" sz="3200" dirty="0" smtClean="0">
                <a:latin typeface="Arial" panose="020B0604020202020204" pitchFamily="34" charset="0"/>
                <a:cs typeface="Arial" panose="020B0604020202020204" pitchFamily="34" charset="0"/>
              </a:rPr>
              <a:t>Data Analysis</a:t>
            </a:r>
          </a:p>
          <a:p>
            <a:pPr marL="285750" indent="-285750">
              <a:buFont typeface="Arial" panose="020B0604020202020204" pitchFamily="34" charset="0"/>
              <a:buChar char="•"/>
            </a:pPr>
            <a:r>
              <a:rPr lang="en-US" sz="3200" dirty="0" smtClean="0">
                <a:latin typeface="Arial" panose="020B0604020202020204" pitchFamily="34" charset="0"/>
                <a:cs typeface="Arial" panose="020B0604020202020204" pitchFamily="34" charset="0"/>
              </a:rPr>
              <a:t>Data Visualization</a:t>
            </a:r>
          </a:p>
          <a:p>
            <a:pPr marL="285750" indent="-285750">
              <a:buFont typeface="Arial" panose="020B0604020202020204" pitchFamily="34" charset="0"/>
              <a:buChar char="•"/>
            </a:pPr>
            <a:r>
              <a:rPr lang="en-US" sz="3200" dirty="0" smtClean="0">
                <a:latin typeface="Arial" panose="020B0604020202020204" pitchFamily="34" charset="0"/>
                <a:cs typeface="Arial" panose="020B0604020202020204" pitchFamily="34" charset="0"/>
              </a:rPr>
              <a:t>Conclusion</a:t>
            </a:r>
          </a:p>
          <a:p>
            <a:pPr marL="285750" indent="-285750">
              <a:buFont typeface="Arial" panose="020B0604020202020204" pitchFamily="34" charset="0"/>
              <a:buChar char="•"/>
            </a:pPr>
            <a:r>
              <a:rPr lang="en-US" sz="3200" dirty="0" smtClean="0">
                <a:latin typeface="Arial" panose="020B0604020202020204" pitchFamily="34" charset="0"/>
                <a:cs typeface="Arial" panose="020B0604020202020204" pitchFamily="34" charset="0"/>
              </a:rPr>
              <a:t>Challenges Faced</a:t>
            </a:r>
            <a:endParaRPr lang="en-US"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32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We will discuss each topic in  detail</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9788" y="-124691"/>
            <a:ext cx="3932237" cy="1600200"/>
          </a:xfrm>
        </p:spPr>
        <p:txBody>
          <a:bodyPr>
            <a:normAutofit/>
          </a:bodyPr>
          <a:lstStyle/>
          <a:p>
            <a:r>
              <a:rPr lang="en-US" sz="4000" b="1" dirty="0" smtClean="0">
                <a:solidFill>
                  <a:schemeClr val="accent6">
                    <a:lumMod val="75000"/>
                  </a:schemeClr>
                </a:solidFill>
                <a:latin typeface="Arial" panose="020B0604020202020204" pitchFamily="34" charset="0"/>
                <a:cs typeface="Arial" panose="020B0604020202020204" pitchFamily="34" charset="0"/>
              </a:rPr>
              <a:t>Summary of Data </a:t>
            </a:r>
            <a:endParaRPr lang="en-US" sz="4000" b="1" dirty="0">
              <a:solidFill>
                <a:schemeClr val="accent6">
                  <a:lumMod val="75000"/>
                </a:schemeClr>
              </a:solidFill>
              <a:latin typeface="Arial" panose="020B0604020202020204" pitchFamily="34" charset="0"/>
              <a:cs typeface="Arial" panose="020B0604020202020204" pitchFamily="34" charset="0"/>
            </a:endParaRPr>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34" t="-10673" r="-934" b="24016"/>
          <a:stretch>
            <a:fillRect/>
          </a:stretch>
        </p:blipFill>
        <p:spPr>
          <a:xfrm>
            <a:off x="6387667" y="184915"/>
            <a:ext cx="5089657" cy="4373232"/>
          </a:xfrm>
          <a:prstGeom prst="rect">
            <a:avLst/>
          </a:prstGeom>
          <a:ln>
            <a:noFill/>
          </a:ln>
          <a:effectLst>
            <a:outerShdw blurRad="190500" algn="tl" rotWithShape="0">
              <a:srgbClr val="000000">
                <a:alpha val="70000"/>
              </a:srgbClr>
            </a:outerShdw>
          </a:effectLst>
        </p:spPr>
      </p:pic>
      <p:sp>
        <p:nvSpPr>
          <p:cNvPr id="5" name="Text Placeholder 4"/>
          <p:cNvSpPr>
            <a:spLocks noGrp="1"/>
          </p:cNvSpPr>
          <p:nvPr>
            <p:ph type="body" sz="half" idx="2"/>
          </p:nvPr>
        </p:nvSpPr>
        <p:spPr>
          <a:xfrm>
            <a:off x="839788" y="2057400"/>
            <a:ext cx="5222337" cy="3811588"/>
          </a:xfrm>
        </p:spPr>
        <p:txBody>
          <a:bodyPr>
            <a:noAutofit/>
          </a:bodyPr>
          <a:lstStyle/>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This dataset has a shape of 119390 and 32 which mean that it contains 119390 rows and 32 columns.</a:t>
            </a: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This data contains hotel,is_canceled,lead_time,arrival_date_year,arrival_date_month,stays_in_weekend_nights,stays_in_week_nights,adults,children,babies,meal,country,market_segment,etc total 32 columns</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chemeClr val="accent6">
                    <a:lumMod val="75000"/>
                  </a:schemeClr>
                </a:solidFill>
                <a:latin typeface="Arial" panose="020B0604020202020204" pitchFamily="34" charset="0"/>
                <a:cs typeface="Arial" panose="020B0604020202020204" pitchFamily="34" charset="0"/>
              </a:rPr>
              <a:t>Data Wrangling</a:t>
            </a:r>
            <a:endParaRPr lang="en-US" sz="5400" b="1" dirty="0">
              <a:solidFill>
                <a:schemeClr val="accent6">
                  <a:lumMod val="75000"/>
                </a:schemeClr>
              </a:solidFill>
              <a:latin typeface="Arial" panose="020B0604020202020204" pitchFamily="34" charset="0"/>
              <a:cs typeface="Arial" panose="020B0604020202020204" pitchFamily="34" charset="0"/>
            </a:endParaRPr>
          </a:p>
        </p:txBody>
      </p:sp>
      <p:sp>
        <p:nvSpPr>
          <p:cNvPr id="3" name="Text Box 2"/>
          <p:cNvSpPr txBox="1"/>
          <p:nvPr/>
        </p:nvSpPr>
        <p:spPr>
          <a:xfrm>
            <a:off x="575310" y="1691005"/>
            <a:ext cx="10581005" cy="3692525"/>
          </a:xfrm>
          <a:prstGeom prst="rect">
            <a:avLst/>
          </a:prstGeom>
          <a:noFill/>
        </p:spPr>
        <p:txBody>
          <a:bodyPr wrap="square" rtlCol="0">
            <a:spAutoFit/>
          </a:bodyPr>
          <a:lstStyle/>
          <a:p>
            <a:r>
              <a:rPr lang="en-US" sz="3200">
                <a:solidFill>
                  <a:srgbClr val="FF0000"/>
                </a:solidFill>
                <a:latin typeface="Arial" panose="020B0604020202020204" pitchFamily="34" charset="0"/>
                <a:cs typeface="Arial" panose="020B0604020202020204" pitchFamily="34" charset="0"/>
              </a:rPr>
              <a:t>Data Cleaning:</a:t>
            </a: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This data file consist of null values ‘NAN”</a:t>
            </a: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Replaced those null values with zero</a:t>
            </a:r>
          </a:p>
          <a:p>
            <a:pPr marL="285750" indent="-285750">
              <a:buFont typeface="Arial" panose="020B0604020202020204" pitchFamily="34" charset="0"/>
              <a:buChar char="•"/>
            </a:pPr>
            <a:endParaRPr lang="en-US"/>
          </a:p>
          <a:p>
            <a:pPr indent="0">
              <a:buFont typeface="Arial" panose="020B0604020202020204" pitchFamily="34" charset="0"/>
              <a:buNone/>
            </a:pPr>
            <a:endParaRPr lang="en-US" sz="3200">
              <a:solidFill>
                <a:srgbClr val="FF0000"/>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sz="3200">
                <a:solidFill>
                  <a:srgbClr val="FF0000"/>
                </a:solidFill>
                <a:latin typeface="Arial" panose="020B0604020202020204" pitchFamily="34" charset="0"/>
                <a:cs typeface="Arial" panose="020B0604020202020204" pitchFamily="34" charset="0"/>
              </a:rPr>
              <a:t>Data Preparation:</a:t>
            </a: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Data file consist of different types of data types</a:t>
            </a: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Data type: int,float,object</a:t>
            </a: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In this process we romoved errors in data 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pPr algn="ctr"/>
            <a:r>
              <a:rPr lang="en-US" sz="5400" b="1" dirty="0">
                <a:solidFill>
                  <a:schemeClr val="accent6">
                    <a:lumMod val="75000"/>
                  </a:schemeClr>
                </a:solidFill>
                <a:latin typeface="Arial" panose="020B0604020202020204" pitchFamily="34" charset="0"/>
                <a:cs typeface="Arial" panose="020B0604020202020204" pitchFamily="34" charset="0"/>
              </a:rPr>
              <a:t>Data Analysis</a:t>
            </a:r>
          </a:p>
        </p:txBody>
      </p:sp>
      <p:sp>
        <p:nvSpPr>
          <p:cNvPr id="6" name="Text Box 5"/>
          <p:cNvSpPr txBox="1"/>
          <p:nvPr/>
        </p:nvSpPr>
        <p:spPr>
          <a:xfrm>
            <a:off x="469265" y="1488440"/>
            <a:ext cx="11038205" cy="5631180"/>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What will the overview of arrival period?</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From which country most guests come?</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Which room type is most booked?</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Find the Distribution channel with high cancelation_percentage(%)?</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Which meal type is most preffered meal of customers?</a:t>
            </a:r>
          </a:p>
          <a:p>
            <a:pPr indent="0">
              <a:buFont typeface="Arial" panose="020B0604020202020204" pitchFamily="34" charset="0"/>
              <a:buNone/>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Obtain the number of Adults reserving , and the number of Families with children reserving</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930" y="1874520"/>
            <a:ext cx="10788015" cy="3478530"/>
          </a:xfrm>
        </p:spPr>
        <p:txBody>
          <a:bodyPr>
            <a:normAutofit/>
          </a:bodyPr>
          <a:lstStyle/>
          <a:p>
            <a:pPr marL="0" indent="0">
              <a:buFont typeface="Arial" panose="020B0604020202020204" pitchFamily="34" charset="0"/>
            </a:pPr>
            <a:r>
              <a:rPr lang="en-US" sz="2400">
                <a:latin typeface="Arial" panose="020B0604020202020204" pitchFamily="34" charset="0"/>
                <a:cs typeface="Arial" panose="020B0604020202020204" pitchFamily="34" charset="0"/>
              </a:rPr>
              <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p:txBody>
      </p:sp>
      <p:sp>
        <p:nvSpPr>
          <p:cNvPr id="13" name="Text Box 12"/>
          <p:cNvSpPr txBox="1"/>
          <p:nvPr/>
        </p:nvSpPr>
        <p:spPr>
          <a:xfrm>
            <a:off x="399415" y="580390"/>
            <a:ext cx="11152505" cy="3415030"/>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What is percentage of booking in each hotel?</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Which agent makes most no. of booking ?</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What is the percentage of the repeated customers?</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What is Preferred stay length in each hotel ?</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Which hotel has high chance that its customer will return for another stay?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solidFill>
                  <a:schemeClr val="accent6">
                    <a:lumMod val="75000"/>
                  </a:schemeClr>
                </a:solidFill>
                <a:latin typeface="Arial" panose="020B0604020202020204" pitchFamily="34" charset="0"/>
                <a:cs typeface="Arial" panose="020B0604020202020204" pitchFamily="34" charset="0"/>
              </a:rPr>
              <a:t>Data Visualization</a:t>
            </a:r>
          </a:p>
        </p:txBody>
      </p:sp>
      <p:sp>
        <p:nvSpPr>
          <p:cNvPr id="3" name="Text Box 2"/>
          <p:cNvSpPr txBox="1"/>
          <p:nvPr/>
        </p:nvSpPr>
        <p:spPr>
          <a:xfrm>
            <a:off x="1843405" y="1101725"/>
            <a:ext cx="309880" cy="368300"/>
          </a:xfrm>
          <a:prstGeom prst="rect">
            <a:avLst/>
          </a:prstGeom>
          <a:noFill/>
        </p:spPr>
        <p:txBody>
          <a:bodyPr wrap="none" rtlCol="0">
            <a:spAutoFit/>
          </a:bodyPr>
          <a:lstStyle/>
          <a:p>
            <a:endParaRPr lang="en-US"/>
          </a:p>
        </p:txBody>
      </p:sp>
      <p:pic>
        <p:nvPicPr>
          <p:cNvPr id="5" name="Content Placeholder 4" descr="Q1 Arrival in a year"/>
          <p:cNvPicPr>
            <a:picLocks noGrp="1" noChangeAspect="1"/>
          </p:cNvPicPr>
          <p:nvPr>
            <p:ph idx="1"/>
          </p:nvPr>
        </p:nvPicPr>
        <p:blipFill>
          <a:blip r:embed="rId2"/>
          <a:stretch>
            <a:fillRect/>
          </a:stretch>
        </p:blipFill>
        <p:spPr>
          <a:xfrm>
            <a:off x="485775" y="1691005"/>
            <a:ext cx="5708015" cy="3779520"/>
          </a:xfrm>
          <a:prstGeom prst="rect">
            <a:avLst/>
          </a:prstGeom>
        </p:spPr>
      </p:pic>
      <p:sp>
        <p:nvSpPr>
          <p:cNvPr id="11" name="Text Box 10"/>
          <p:cNvSpPr txBox="1"/>
          <p:nvPr/>
        </p:nvSpPr>
        <p:spPr>
          <a:xfrm>
            <a:off x="6351270" y="1691005"/>
            <a:ext cx="5197475" cy="6247130"/>
          </a:xfrm>
          <a:prstGeom prst="rect">
            <a:avLst/>
          </a:prstGeom>
          <a:noFill/>
        </p:spPr>
        <p:txBody>
          <a:bodyPr wrap="square" rtlCol="0">
            <a:spAutoFit/>
          </a:bodyPr>
          <a:lstStyle/>
          <a:p>
            <a:r>
              <a:rPr lang="en-US" sz="3200">
                <a:solidFill>
                  <a:srgbClr val="FF0000"/>
                </a:solidFill>
                <a:latin typeface="Arial" panose="020B0604020202020204" pitchFamily="34" charset="0"/>
                <a:cs typeface="Arial" panose="020B0604020202020204" pitchFamily="34" charset="0"/>
              </a:rPr>
              <a:t>Over View of arrival period:</a:t>
            </a:r>
          </a:p>
          <a:p>
            <a:endParaRPr lang="en-US" sz="3200">
              <a:solidFill>
                <a:srgbClr val="FF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The graph shows the arrival of customer in a year.</a:t>
            </a:r>
          </a:p>
          <a:p>
            <a:pPr marL="457200" indent="-457200">
              <a:buFont typeface="Arial" panose="020B0604020202020204" pitchFamily="34" charset="0"/>
              <a:buChar char="•"/>
            </a:pPr>
            <a:endParaRPr lang="en-US" sz="240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The arrival of people in 2016 is double compared to 2015 but has graudally decreased in 2017.</a:t>
            </a:r>
          </a:p>
          <a:p>
            <a:endParaRPr lang="en-US" sz="3200">
              <a:solidFill>
                <a:srgbClr val="FF0000"/>
              </a:solidFill>
              <a:latin typeface="Arial" panose="020B0604020202020204" pitchFamily="34" charset="0"/>
              <a:cs typeface="Arial" panose="020B0604020202020204" pitchFamily="34" charset="0"/>
            </a:endParaRPr>
          </a:p>
          <a:p>
            <a:endParaRPr lang="en-US" sz="3200">
              <a:solidFill>
                <a:srgbClr val="FF0000"/>
              </a:solidFill>
              <a:latin typeface="Arial" panose="020B0604020202020204" pitchFamily="34" charset="0"/>
              <a:cs typeface="Arial" panose="020B0604020202020204" pitchFamily="34" charset="0"/>
            </a:endParaRPr>
          </a:p>
          <a:p>
            <a:endParaRPr lang="en-US" sz="3200">
              <a:solidFill>
                <a:srgbClr val="FF0000"/>
              </a:solidFill>
              <a:latin typeface="Arial" panose="020B0604020202020204" pitchFamily="34" charset="0"/>
              <a:cs typeface="Arial" panose="020B0604020202020204" pitchFamily="34" charset="0"/>
            </a:endParaRPr>
          </a:p>
          <a:p>
            <a:endParaRPr lang="en-US" sz="3200">
              <a:solidFill>
                <a:srgbClr val="FF0000"/>
              </a:solidFill>
              <a:latin typeface="Arial" panose="020B0604020202020204" pitchFamily="34" charset="0"/>
              <a:cs typeface="Arial" panose="020B0604020202020204" pitchFamily="34" charset="0"/>
            </a:endParaRPr>
          </a:p>
          <a:p>
            <a:endParaRPr lang="en-US" sz="3200">
              <a:solidFill>
                <a:srgbClr val="FF0000"/>
              </a:solidFill>
              <a:latin typeface="Arial" panose="020B0604020202020204" pitchFamily="34" charset="0"/>
              <a:cs typeface="Arial" panose="020B0604020202020204" pitchFamily="34" charset="0"/>
            </a:endParaRPr>
          </a:p>
          <a:p>
            <a:endParaRPr lang="en-US" sz="3200">
              <a:solidFill>
                <a:srgbClr val="FF0000"/>
              </a:solidFill>
              <a:latin typeface="Arial" panose="020B0604020202020204" pitchFamily="34" charset="0"/>
              <a:cs typeface="Arial" panose="020B0604020202020204" pitchFamily="34" charset="0"/>
            </a:endParaRPr>
          </a:p>
        </p:txBody>
      </p:sp>
      <p:sp>
        <p:nvSpPr>
          <p:cNvPr id="12" name="Text Box 11"/>
          <p:cNvSpPr txBox="1"/>
          <p:nvPr/>
        </p:nvSpPr>
        <p:spPr>
          <a:xfrm>
            <a:off x="8555355" y="2409825"/>
            <a:ext cx="295910" cy="583565"/>
          </a:xfrm>
          <a:prstGeom prst="rect">
            <a:avLst/>
          </a:prstGeom>
          <a:noFill/>
        </p:spPr>
        <p:txBody>
          <a:bodyPr wrap="none" rtlCol="0">
            <a:spAutoFit/>
          </a:bodyPr>
          <a:lstStyle/>
          <a:p>
            <a:pPr algn="l"/>
            <a:r>
              <a:rPr lang="en-US" sz="3200">
                <a:latin typeface="Arial" panose="020B0604020202020204" pitchFamily="34" charset="0"/>
                <a:cs typeface="Arial" panose="020B0604020202020204" pitchFamily="34" charset="0"/>
                <a:sym typeface="+mn-ea"/>
              </a:rPr>
              <a:t> </a:t>
            </a:r>
            <a:endParaRPr lang="en-US" sz="32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FF0000"/>
                </a:solidFill>
                <a:latin typeface="Arial" panose="020B0604020202020204" pitchFamily="34" charset="0"/>
                <a:cs typeface="Arial" panose="020B0604020202020204" pitchFamily="34" charset="0"/>
              </a:rPr>
              <a:t>Arrival of customer per Month:</a:t>
            </a:r>
          </a:p>
        </p:txBody>
      </p:sp>
      <p:pic>
        <p:nvPicPr>
          <p:cNvPr id="4" name="Content Placeholder 3" descr="Q1 arrival in a month"/>
          <p:cNvPicPr>
            <a:picLocks noGrp="1" noChangeAspect="1"/>
          </p:cNvPicPr>
          <p:nvPr>
            <p:ph idx="1"/>
          </p:nvPr>
        </p:nvPicPr>
        <p:blipFill>
          <a:blip r:embed="rId2"/>
          <a:stretch>
            <a:fillRect/>
          </a:stretch>
        </p:blipFill>
        <p:spPr>
          <a:xfrm>
            <a:off x="687705" y="1550670"/>
            <a:ext cx="10515600" cy="2971800"/>
          </a:xfrm>
          <a:prstGeom prst="rect">
            <a:avLst/>
          </a:prstGeom>
        </p:spPr>
      </p:pic>
      <p:sp>
        <p:nvSpPr>
          <p:cNvPr id="7" name="Text Box 6"/>
          <p:cNvSpPr txBox="1"/>
          <p:nvPr/>
        </p:nvSpPr>
        <p:spPr>
          <a:xfrm>
            <a:off x="838200" y="4613275"/>
            <a:ext cx="9716770" cy="82994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Here we can see that the August month has the maximum no. peoples arrived and Jauary has the least people arrived in hotel.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911</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Capstone Project -1 Team Supernova : Hotel Booking Analysis</vt:lpstr>
      <vt:lpstr>Hotel Booking Analysis</vt:lpstr>
      <vt:lpstr>Point For Discussion</vt:lpstr>
      <vt:lpstr>Summary of Data </vt:lpstr>
      <vt:lpstr>Data Wrangling</vt:lpstr>
      <vt:lpstr>Data Analysis</vt:lpstr>
      <vt:lpstr> </vt:lpstr>
      <vt:lpstr>Data Visualization</vt:lpstr>
      <vt:lpstr>Arrival of customer per Month:</vt:lpstr>
      <vt:lpstr>Arrival of Customer per day :</vt:lpstr>
      <vt:lpstr>Country’s most guests come:</vt:lpstr>
      <vt:lpstr>Most Booked room type:</vt:lpstr>
      <vt:lpstr>Distribution Channel with high cencelation_percentage:</vt:lpstr>
      <vt:lpstr>Most Preffered meal of customers:</vt:lpstr>
      <vt:lpstr>Adults Reservation in Hotel:</vt:lpstr>
      <vt:lpstr>Families with Children Reservation:</vt:lpstr>
      <vt:lpstr>Percentage of Booking in each hotel:</vt:lpstr>
      <vt:lpstr>Agent with most number of bookings:</vt:lpstr>
      <vt:lpstr>Percentage of the repeated customers:</vt:lpstr>
      <vt:lpstr>Preferred stay length in each hotel:</vt:lpstr>
      <vt:lpstr>Hotel with high chance that its customer will return for another stay :</vt:lpstr>
      <vt:lpstr>Conclusions:</vt:lpstr>
      <vt:lpstr>PowerPoint Presentation</vt:lpstr>
      <vt:lpstr>Challenges faced: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HP</cp:lastModifiedBy>
  <cp:revision>61</cp:revision>
  <dcterms:created xsi:type="dcterms:W3CDTF">2022-10-19T17:17:00Z</dcterms:created>
  <dcterms:modified xsi:type="dcterms:W3CDTF">2022-10-26T09:53:21Z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807EDCB4E8B14B2E96E2925A46489FB4</vt:lpwstr>
  </property>
  <property fmtid="{D5CDD505-2E9C-101B-9397-08002B2CF9AE}" pid="3" name="KSOProductBuildVer">
    <vt:lpwstr>1033-11.2.0.11341</vt:lpwstr>
  </property>
</Properties>
</file>