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373" r:id="rId3"/>
    <p:sldId id="257" r:id="rId4"/>
    <p:sldId id="370" r:id="rId5"/>
    <p:sldId id="369" r:id="rId6"/>
    <p:sldId id="365" r:id="rId7"/>
    <p:sldId id="258" r:id="rId8"/>
    <p:sldId id="374" r:id="rId9"/>
    <p:sldId id="378" r:id="rId10"/>
    <p:sldId id="371" r:id="rId11"/>
    <p:sldId id="376" r:id="rId12"/>
    <p:sldId id="259" r:id="rId13"/>
    <p:sldId id="377" r:id="rId14"/>
    <p:sldId id="260" r:id="rId15"/>
    <p:sldId id="303" r:id="rId16"/>
    <p:sldId id="282" r:id="rId17"/>
    <p:sldId id="364" r:id="rId18"/>
  </p:sldIdLst>
  <p:sldSz cx="18288000" cy="10287000"/>
  <p:notesSz cx="6858000" cy="9144000"/>
  <p:embeddedFontLst>
    <p:embeddedFont>
      <p:font typeface="Barlow Bold" panose="020B0604020202020204" charset="0"/>
      <p:regular r:id="rId20"/>
    </p:embeddedFont>
    <p:embeddedFont>
      <p:font typeface="Barlow Bold Bold" panose="020B0604020202020204" charset="0"/>
      <p:regular r:id="rId21"/>
    </p:embeddedFont>
    <p:embeddedFont>
      <p:font typeface="Bell MT" panose="02020503060305020303" pitchFamily="18" charset="0"/>
      <p:regular r:id="rId22"/>
      <p:bold r:id="rId23"/>
      <p:italic r:id="rId24"/>
    </p:embeddedFont>
    <p:embeddedFont>
      <p:font typeface="Calibri" panose="020F0502020204030204" pitchFamily="34" charset="0"/>
      <p:regular r:id="rId25"/>
      <p:bold r:id="rId26"/>
      <p:italic r:id="rId27"/>
      <p:boldItalic r:id="rId28"/>
    </p:embeddedFont>
    <p:embeddedFont>
      <p:font typeface="Space Grotesk" panose="020B0604020202020204" charset="0"/>
      <p:regular r:id="rId29"/>
      <p:bold r:id="rId30"/>
    </p:embeddedFont>
    <p:embeddedFont>
      <p:font typeface="Space Grotesk Medium" panose="020B0604020202020204"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2E750-4AB1-427B-8934-A508C15A9FB2}" type="datetimeFigureOut">
              <a:rPr lang="en-IN" smtClean="0"/>
              <a:t>25-10-2024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46AE9-8852-4178-9D29-A75BE40F1A3A}" type="slidenum">
              <a:rPr lang="en-IN" smtClean="0"/>
              <a:t>‹#›</a:t>
            </a:fld>
            <a:endParaRPr lang="en-IN"/>
          </a:p>
        </p:txBody>
      </p:sp>
    </p:spTree>
    <p:extLst>
      <p:ext uri="{BB962C8B-B14F-4D97-AF65-F5344CB8AC3E}">
        <p14:creationId xmlns:p14="http://schemas.microsoft.com/office/powerpoint/2010/main" val="318898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5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85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97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0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g26e3a91b602_0_1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26e3a91b602_0_1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623400" y="2304950"/>
            <a:ext cx="17041200" cy="6832800"/>
          </a:xfrm>
          <a:prstGeom prst="rect">
            <a:avLst/>
          </a:prstGeom>
        </p:spPr>
        <p:txBody>
          <a:bodyPr spcFirstLastPara="1" wrap="square" lIns="91425" tIns="91425" rIns="91425" bIns="91425" anchor="t" anchorCtr="0">
            <a:normAutofit/>
          </a:bodyPr>
          <a:lstStyle>
            <a:lvl1pPr marL="914400" lvl="0" indent="-685800">
              <a:spcBef>
                <a:spcPts val="0"/>
              </a:spcBef>
              <a:spcAft>
                <a:spcPts val="0"/>
              </a:spcAft>
              <a:buSzPts val="1800"/>
              <a:buChar char="●"/>
              <a:defRPr/>
            </a:lvl1pPr>
            <a:lvl2pPr marL="1828800" lvl="1" indent="-635000">
              <a:spcBef>
                <a:spcPts val="0"/>
              </a:spcBef>
              <a:spcAft>
                <a:spcPts val="0"/>
              </a:spcAft>
              <a:buSzPts val="1400"/>
              <a:buChar char="○"/>
              <a:defRPr/>
            </a:lvl2pPr>
            <a:lvl3pPr marL="2743200" lvl="2" indent="-635000">
              <a:spcBef>
                <a:spcPts val="0"/>
              </a:spcBef>
              <a:spcAft>
                <a:spcPts val="0"/>
              </a:spcAft>
              <a:buSzPts val="1400"/>
              <a:buChar char="■"/>
              <a:defRPr/>
            </a:lvl3pPr>
            <a:lvl4pPr marL="3657600" lvl="3" indent="-635000">
              <a:spcBef>
                <a:spcPts val="0"/>
              </a:spcBef>
              <a:spcAft>
                <a:spcPts val="0"/>
              </a:spcAft>
              <a:buSzPts val="1400"/>
              <a:buChar char="●"/>
              <a:defRPr/>
            </a:lvl4pPr>
            <a:lvl5pPr marL="4572000" lvl="4" indent="-635000">
              <a:spcBef>
                <a:spcPts val="0"/>
              </a:spcBef>
              <a:spcAft>
                <a:spcPts val="0"/>
              </a:spcAft>
              <a:buSzPts val="1400"/>
              <a:buChar char="○"/>
              <a:defRPr/>
            </a:lvl5pPr>
            <a:lvl6pPr marL="5486400" lvl="5" indent="-635000">
              <a:spcBef>
                <a:spcPts val="0"/>
              </a:spcBef>
              <a:spcAft>
                <a:spcPts val="0"/>
              </a:spcAft>
              <a:buSzPts val="1400"/>
              <a:buChar char="■"/>
              <a:defRPr/>
            </a:lvl6pPr>
            <a:lvl7pPr marL="6400800" lvl="6" indent="-635000">
              <a:spcBef>
                <a:spcPts val="0"/>
              </a:spcBef>
              <a:spcAft>
                <a:spcPts val="0"/>
              </a:spcAft>
              <a:buSzPts val="1400"/>
              <a:buChar char="●"/>
              <a:defRPr/>
            </a:lvl7pPr>
            <a:lvl8pPr marL="7315200" lvl="7" indent="-635000">
              <a:spcBef>
                <a:spcPts val="0"/>
              </a:spcBef>
              <a:spcAft>
                <a:spcPts val="0"/>
              </a:spcAft>
              <a:buSzPts val="1400"/>
              <a:buChar char="○"/>
              <a:defRPr/>
            </a:lvl8pPr>
            <a:lvl9pPr marL="8229600" lvl="8" indent="-6350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6944916" y="9326434"/>
            <a:ext cx="1097400" cy="787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5186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Freeform 2"/>
          <p:cNvSpPr/>
          <p:nvPr/>
        </p:nvSpPr>
        <p:spPr>
          <a:xfrm>
            <a:off x="-58229" y="0"/>
            <a:ext cx="184404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grpSp>
        <p:nvGrpSpPr>
          <p:cNvPr id="3" name="Group 3"/>
          <p:cNvGrpSpPr/>
          <p:nvPr/>
        </p:nvGrpSpPr>
        <p:grpSpPr>
          <a:xfrm>
            <a:off x="534218" y="8329724"/>
            <a:ext cx="4173289" cy="1591214"/>
            <a:chOff x="0" y="0"/>
            <a:chExt cx="1099138" cy="419085"/>
          </a:xfrm>
        </p:grpSpPr>
        <p:sp>
          <p:nvSpPr>
            <p:cNvPr id="4" name="Freeform 4"/>
            <p:cNvSpPr/>
            <p:nvPr/>
          </p:nvSpPr>
          <p:spPr>
            <a:xfrm>
              <a:off x="0" y="0"/>
              <a:ext cx="1099138" cy="419085"/>
            </a:xfrm>
            <a:custGeom>
              <a:avLst/>
              <a:gdLst/>
              <a:ahLst/>
              <a:cxnLst/>
              <a:rect l="l" t="t" r="r" b="b"/>
              <a:pathLst>
                <a:path w="1099138" h="419085">
                  <a:moveTo>
                    <a:pt x="0" y="0"/>
                  </a:moveTo>
                  <a:lnTo>
                    <a:pt x="1099138" y="0"/>
                  </a:lnTo>
                  <a:lnTo>
                    <a:pt x="1099138" y="419085"/>
                  </a:lnTo>
                  <a:lnTo>
                    <a:pt x="0" y="419085"/>
                  </a:lnTo>
                  <a:close/>
                </a:path>
              </a:pathLst>
            </a:custGeom>
            <a:solidFill>
              <a:srgbClr val="183717"/>
            </a:solidFill>
          </p:spPr>
        </p:sp>
        <p:sp>
          <p:nvSpPr>
            <p:cNvPr id="5" name="TextBox 5"/>
            <p:cNvSpPr txBox="1"/>
            <p:nvPr/>
          </p:nvSpPr>
          <p:spPr>
            <a:xfrm>
              <a:off x="0" y="-38100"/>
              <a:ext cx="1099138" cy="45718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583114" y="8572398"/>
            <a:ext cx="1694194" cy="340478"/>
          </a:xfrm>
          <a:prstGeom prst="rect">
            <a:avLst/>
          </a:prstGeom>
        </p:spPr>
        <p:txBody>
          <a:bodyPr lIns="0" tIns="0" rIns="0" bIns="0" rtlCol="0" anchor="t">
            <a:spAutoFit/>
          </a:bodyPr>
          <a:lstStyle/>
          <a:p>
            <a:pPr algn="l">
              <a:lnSpc>
                <a:spcPts val="2859"/>
              </a:lnSpc>
            </a:pPr>
            <a:endParaRPr lang="en-US" sz="2400" dirty="0">
              <a:solidFill>
                <a:srgbClr val="F8F4E5"/>
              </a:solidFill>
              <a:latin typeface="Barlow Bold"/>
              <a:ea typeface="Barlow Bold"/>
              <a:cs typeface="Barlow Bold"/>
              <a:sym typeface="Barlow Bold"/>
            </a:endParaRPr>
          </a:p>
        </p:txBody>
      </p:sp>
      <p:sp>
        <p:nvSpPr>
          <p:cNvPr id="10" name="TextBox 10"/>
          <p:cNvSpPr txBox="1"/>
          <p:nvPr/>
        </p:nvSpPr>
        <p:spPr>
          <a:xfrm>
            <a:off x="9906000" y="8772684"/>
            <a:ext cx="7353521" cy="718145"/>
          </a:xfrm>
          <a:prstGeom prst="rect">
            <a:avLst/>
          </a:prstGeom>
        </p:spPr>
        <p:txBody>
          <a:bodyPr wrap="square" lIns="0" tIns="0" rIns="0" bIns="0" rtlCol="0" anchor="t">
            <a:spAutoFit/>
          </a:bodyPr>
          <a:lstStyle/>
          <a:p>
            <a:pPr algn="ctr">
              <a:lnSpc>
                <a:spcPts val="5592"/>
              </a:lnSpc>
              <a:spcBef>
                <a:spcPct val="0"/>
              </a:spcBef>
            </a:pPr>
            <a:r>
              <a:rPr lang="en-US" sz="4695" dirty="0">
                <a:solidFill>
                  <a:srgbClr val="F8F4E5"/>
                </a:solidFill>
                <a:latin typeface="Bell MT" panose="02020503060305020303" pitchFamily="18" charset="0"/>
                <a:ea typeface="Barlow Bold"/>
                <a:cs typeface="Barlow Bold"/>
                <a:sym typeface="Barlow Bold"/>
              </a:rPr>
              <a:t>(KRTRIMA MEDHASSU)</a:t>
            </a:r>
          </a:p>
        </p:txBody>
      </p:sp>
      <p:pic>
        <p:nvPicPr>
          <p:cNvPr id="18" name="Google Shape;766;p62">
            <a:extLst>
              <a:ext uri="{FF2B5EF4-FFF2-40B4-BE49-F238E27FC236}">
                <a16:creationId xmlns:a16="http://schemas.microsoft.com/office/drawing/2014/main" id="{EBB1813E-6A22-D0BD-570C-42D2563644C9}"/>
              </a:ext>
            </a:extLst>
          </p:cNvPr>
          <p:cNvPicPr preferRelativeResize="0"/>
          <p:nvPr/>
        </p:nvPicPr>
        <p:blipFill rotWithShape="1">
          <a:blip r:embed="rId3">
            <a:alphaModFix/>
          </a:blip>
          <a:srcRect/>
          <a:stretch/>
        </p:blipFill>
        <p:spPr>
          <a:xfrm>
            <a:off x="10668000" y="2171700"/>
            <a:ext cx="6218737" cy="5378554"/>
          </a:xfrm>
          <a:prstGeom prst="rect">
            <a:avLst/>
          </a:prstGeom>
          <a:noFill/>
          <a:ln>
            <a:noFill/>
          </a:ln>
        </p:spPr>
      </p:pic>
      <p:sp>
        <p:nvSpPr>
          <p:cNvPr id="13" name="TextBox 12">
            <a:extLst>
              <a:ext uri="{FF2B5EF4-FFF2-40B4-BE49-F238E27FC236}">
                <a16:creationId xmlns:a16="http://schemas.microsoft.com/office/drawing/2014/main" id="{40508A4D-1915-3443-EB39-FC5FB084ED35}"/>
              </a:ext>
            </a:extLst>
          </p:cNvPr>
          <p:cNvSpPr txBox="1"/>
          <p:nvPr/>
        </p:nvSpPr>
        <p:spPr>
          <a:xfrm>
            <a:off x="534218" y="2396910"/>
            <a:ext cx="18288000" cy="4118884"/>
          </a:xfrm>
          <a:prstGeom prst="rect">
            <a:avLst/>
          </a:prstGeom>
          <a:noFill/>
        </p:spPr>
        <p:txBody>
          <a:bodyPr wrap="square">
            <a:spAutoFit/>
          </a:bodyPr>
          <a:lstStyle/>
          <a:p>
            <a:pPr algn="l">
              <a:lnSpc>
                <a:spcPct val="150000"/>
              </a:lnSpc>
              <a:spcBef>
                <a:spcPct val="0"/>
              </a:spcBef>
            </a:pPr>
            <a:r>
              <a:rPr lang="en-IN" sz="6000" b="1" dirty="0">
                <a:latin typeface="Bell MT" panose="02020503060305020303" pitchFamily="18" charset="0"/>
                <a:ea typeface="Arial Unicode MS" panose="020B0604020202020204" pitchFamily="34" charset="-128"/>
                <a:cs typeface="Arial Unicode MS" panose="020B0604020202020204" pitchFamily="34" charset="-128"/>
                <a:sym typeface="Barlow Bold Bold"/>
              </a:rPr>
              <a:t> &gt;Recognising Handwritten Devanagari Numerals using Machine Learning for Translating Ancient Texts.</a:t>
            </a:r>
            <a:endParaRPr lang="en-US" sz="6000" b="1" dirty="0">
              <a:latin typeface="Bell MT" panose="02020503060305020303" pitchFamily="18" charset="0"/>
              <a:ea typeface="Arial Unicode MS" panose="020B0604020202020204" pitchFamily="34" charset="-128"/>
              <a:cs typeface="Arial Unicode MS" panose="020B0604020202020204" pitchFamily="34" charset="-128"/>
              <a:sym typeface="Barlow Bold Bold"/>
            </a:endParaRPr>
          </a:p>
        </p:txBody>
      </p:sp>
      <p:pic>
        <p:nvPicPr>
          <p:cNvPr id="11" name="Picture 10">
            <a:extLst>
              <a:ext uri="{FF2B5EF4-FFF2-40B4-BE49-F238E27FC236}">
                <a16:creationId xmlns:a16="http://schemas.microsoft.com/office/drawing/2014/main" id="{31835AA9-F7B6-9398-4762-14B50F7531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293" y="7850781"/>
            <a:ext cx="4375642" cy="24044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1262052"/>
          </a:xfrm>
          <a:prstGeom prst="rect">
            <a:avLst/>
          </a:prstGeom>
        </p:spPr>
        <p:txBody>
          <a:bodyPr lIns="0" tIns="0" rIns="0" bIns="0" rtlCol="0" anchor="t">
            <a:spAutoFit/>
          </a:bodyPr>
          <a:lstStyle/>
          <a:p>
            <a:pPr algn="l">
              <a:lnSpc>
                <a:spcPts val="4952"/>
              </a:lnSpc>
            </a:pPr>
            <a:r>
              <a:rPr lang="en-US" sz="4157" b="1">
                <a:solidFill>
                  <a:srgbClr val="000000"/>
                </a:solidFill>
                <a:latin typeface="Barlow Bold Bold"/>
                <a:ea typeface="Barlow Bold Bold"/>
                <a:cs typeface="Barlow Bold Bold"/>
                <a:sym typeface="Barlow Bold Bold"/>
              </a:rPr>
              <a:t>TECHNICAL ARCHITECTURE </a:t>
            </a:r>
          </a:p>
          <a:p>
            <a:pPr algn="l">
              <a:lnSpc>
                <a:spcPts val="4952"/>
              </a:lnSpc>
              <a:spcBef>
                <a:spcPct val="0"/>
              </a:spcBef>
            </a:pPr>
            <a:endParaRPr lang="en-US" sz="4157" b="1">
              <a:solidFill>
                <a:srgbClr val="000000"/>
              </a:solidFill>
              <a:latin typeface="Barlow Bold Bold"/>
              <a:ea typeface="Barlow Bold Bold"/>
              <a:cs typeface="Barlow Bold Bold"/>
              <a:sym typeface="Barlow Bold Bold"/>
            </a:endParaRPr>
          </a:p>
        </p:txBody>
      </p:sp>
      <p:sp>
        <p:nvSpPr>
          <p:cNvPr id="4" name="TextBox 4"/>
          <p:cNvSpPr txBox="1"/>
          <p:nvPr/>
        </p:nvSpPr>
        <p:spPr>
          <a:xfrm>
            <a:off x="533400" y="2975615"/>
            <a:ext cx="2857500" cy="461665"/>
          </a:xfrm>
          <a:prstGeom prst="rect">
            <a:avLst/>
          </a:prstGeom>
        </p:spPr>
        <p:txBody>
          <a:bodyPr wrap="square" lIns="0" tIns="0" rIns="0" bIns="0" rtlCol="0" anchor="t">
            <a:spAutoFit/>
          </a:bodyPr>
          <a:lstStyle/>
          <a:p>
            <a:pPr algn="ctr">
              <a:lnSpc>
                <a:spcPts val="3632"/>
              </a:lnSpc>
              <a:spcBef>
                <a:spcPct val="0"/>
              </a:spcBef>
            </a:pPr>
            <a:r>
              <a:rPr lang="en-US" sz="3050" b="1" dirty="0">
                <a:solidFill>
                  <a:srgbClr val="000000"/>
                </a:solidFill>
                <a:latin typeface="Barlow Bold Bold"/>
                <a:ea typeface="Barlow Bold Bold"/>
                <a:cs typeface="Barlow Bold Bold"/>
                <a:sym typeface="Barlow Bold Bold"/>
              </a:rPr>
              <a:t>Tech stack</a:t>
            </a:r>
          </a:p>
        </p:txBody>
      </p:sp>
      <p:sp>
        <p:nvSpPr>
          <p:cNvPr id="5" name="TextBox 5"/>
          <p:cNvSpPr txBox="1"/>
          <p:nvPr/>
        </p:nvSpPr>
        <p:spPr>
          <a:xfrm>
            <a:off x="878135" y="3698302"/>
            <a:ext cx="10129143" cy="1846659"/>
          </a:xfrm>
          <a:prstGeom prst="rect">
            <a:avLst/>
          </a:prstGeom>
        </p:spPr>
        <p:txBody>
          <a:bodyPr lIns="0" tIns="0" rIns="0" bIns="0" rtlCol="0" anchor="t">
            <a:spAutoFit/>
          </a:bodyPr>
          <a:lstStyle/>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Frameworks:ImageGra,pyscreeenshot,numpy,cv,opencv,sckit-learn,dtae-time,matplotlib</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programming language: python</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Teck </a:t>
            </a:r>
            <a:r>
              <a:rPr lang="en-US" sz="3050" b="1" dirty="0" err="1">
                <a:solidFill>
                  <a:srgbClr val="000000"/>
                </a:solidFill>
                <a:latin typeface="Barlow Bold"/>
                <a:ea typeface="Barlow Bold"/>
                <a:cs typeface="Barlow Bold"/>
                <a:sym typeface="Barlow Bold"/>
              </a:rPr>
              <a:t>stack-algo:svm</a:t>
            </a:r>
            <a:r>
              <a:rPr lang="en-US" sz="3050" b="1" dirty="0">
                <a:solidFill>
                  <a:srgbClr val="000000"/>
                </a:solidFill>
                <a:latin typeface="Barlow Bold"/>
                <a:ea typeface="Barlow Bold"/>
                <a:cs typeface="Barlow Bold"/>
                <a:sym typeface="Barlow Bold"/>
              </a:rPr>
              <a:t> , random forest , </a:t>
            </a:r>
            <a:r>
              <a:rPr lang="en-US" sz="3050" b="1" dirty="0" err="1">
                <a:solidFill>
                  <a:srgbClr val="000000"/>
                </a:solidFill>
                <a:latin typeface="Barlow Bold"/>
                <a:ea typeface="Barlow Bold"/>
                <a:cs typeface="Barlow Bold"/>
                <a:sym typeface="Barlow Bold"/>
              </a:rPr>
              <a:t>knn</a:t>
            </a:r>
            <a:r>
              <a:rPr lang="en-US" sz="3050" b="1" dirty="0">
                <a:solidFill>
                  <a:srgbClr val="000000"/>
                </a:solidFill>
                <a:latin typeface="Barlow Bold"/>
                <a:ea typeface="Barlow Bold"/>
                <a:cs typeface="Barlow Bold"/>
                <a:sym typeface="Barlow Bold"/>
              </a:rPr>
              <a:t> , CNN , DNN</a:t>
            </a: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spTree>
    <p:extLst>
      <p:ext uri="{BB962C8B-B14F-4D97-AF65-F5344CB8AC3E}">
        <p14:creationId xmlns:p14="http://schemas.microsoft.com/office/powerpoint/2010/main" val="349867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2564805"/>
          </a:xfrm>
          <a:prstGeom prst="rect">
            <a:avLst/>
          </a:prstGeom>
        </p:spPr>
        <p:txBody>
          <a:bodyPr spcFirstLastPara="1" vert="horz" wrap="square" lIns="182850" tIns="0" rIns="182850" bIns="0" rtlCol="0" anchor="t" anchorCtr="0">
            <a:spAutoFit/>
          </a:bodyPr>
          <a:lstStyle/>
          <a:p>
            <a:pPr algn="l">
              <a:lnSpc>
                <a:spcPts val="4952"/>
              </a:lnSpc>
            </a:pPr>
            <a:r>
              <a:rPr lang="en" sz="8000" dirty="0">
                <a:solidFill>
                  <a:srgbClr val="92D050"/>
                </a:solidFill>
                <a:latin typeface="Bell MT" panose="02020503060305020303" pitchFamily="18" charset="0"/>
                <a:ea typeface="Space Grotesk Medium"/>
                <a:cs typeface="Space Grotesk Medium"/>
                <a:sym typeface="Space Grotesk Medium"/>
              </a:rPr>
              <a:t>&gt;</a:t>
            </a:r>
            <a:r>
              <a:rPr lang="en-US" sz="6000" b="1" dirty="0">
                <a:solidFill>
                  <a:schemeClr val="bg1"/>
                </a:solidFill>
                <a:latin typeface="Bell MT" panose="02020503060305020303" pitchFamily="18" charset="0"/>
                <a:ea typeface="Barlow Bold Bold"/>
                <a:cs typeface="Barlow Bold Bold"/>
                <a:sym typeface="Barlow Bold Bold"/>
              </a:rPr>
              <a:t>SCALABILITY AND FUTURE SCOPE</a:t>
            </a:r>
            <a:br>
              <a:rPr lang="en-US" sz="7200" b="1" dirty="0">
                <a:solidFill>
                  <a:schemeClr val="bg1"/>
                </a:solidFill>
                <a:latin typeface="Bell MT" panose="02020503060305020303" pitchFamily="18" charset="0"/>
                <a:ea typeface="Barlow Bold Bold"/>
                <a:cs typeface="Barlow Bold Bold"/>
                <a:sym typeface="Barlow Bold Bold"/>
              </a:rPr>
            </a:br>
            <a:br>
              <a:rPr lang="en-US" sz="7200" b="1" dirty="0">
                <a:solidFill>
                  <a:schemeClr val="bg1"/>
                </a:solidFill>
                <a:latin typeface="Bell MT" panose="02020503060305020303" pitchFamily="18" charset="0"/>
                <a:ea typeface="Barlow Bold Bold"/>
                <a:cs typeface="Barlow Bold Bold"/>
                <a:sym typeface="Barlow Bold Bold"/>
              </a:rPr>
            </a:br>
            <a:br>
              <a:rPr lang="en-US" sz="7200" b="1" dirty="0">
                <a:solidFill>
                  <a:schemeClr val="bg1"/>
                </a:solidFill>
                <a:latin typeface="Bell MT" panose="02020503060305020303" pitchFamily="18" charset="0"/>
                <a:ea typeface="Barlow Bold Bold"/>
                <a:cs typeface="Barlow Bold Bold"/>
                <a:sym typeface="Barlow Bold Bold"/>
              </a:rPr>
            </a:br>
            <a:endParaRPr sz="8000" dirty="0">
              <a:solidFill>
                <a:schemeClr val="bg1"/>
              </a:solidFill>
              <a:latin typeface="Bell MT" panose="02020503060305020303" pitchFamily="18" charset="0"/>
              <a:ea typeface="Space Grotesk Medium"/>
              <a:cs typeface="Space Grotesk Medium"/>
              <a:sym typeface="Space Grotesk Medium"/>
            </a:endParaRPr>
          </a:p>
        </p:txBody>
      </p:sp>
    </p:spTree>
    <p:extLst>
      <p:ext uri="{BB962C8B-B14F-4D97-AF65-F5344CB8AC3E}">
        <p14:creationId xmlns:p14="http://schemas.microsoft.com/office/powerpoint/2010/main" val="107871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228600" y="232950"/>
            <a:ext cx="9430494" cy="587533"/>
          </a:xfrm>
          <a:prstGeom prst="rect">
            <a:avLst/>
          </a:prstGeom>
        </p:spPr>
        <p:txBody>
          <a:bodyPr wrap="square" lIns="0" tIns="0" rIns="0" bIns="0" rtlCol="0" anchor="t">
            <a:spAutoFit/>
          </a:bodyPr>
          <a:lstStyle/>
          <a:p>
            <a:pPr algn="ctr">
              <a:lnSpc>
                <a:spcPts val="4952"/>
              </a:lnSpc>
              <a:spcBef>
                <a:spcPct val="0"/>
              </a:spcBef>
            </a:pPr>
            <a:r>
              <a:rPr lang="en-US" sz="4157" b="1" dirty="0">
                <a:solidFill>
                  <a:srgbClr val="000000"/>
                </a:solidFill>
                <a:latin typeface="Barlow Bold Bold"/>
                <a:ea typeface="Barlow Bold Bold"/>
                <a:cs typeface="Barlow Bold Bold"/>
                <a:sym typeface="Barlow Bold Bold"/>
              </a:rPr>
              <a:t>SCALABILITY AND FUTURE SCOPE</a:t>
            </a:r>
          </a:p>
        </p:txBody>
      </p:sp>
      <p:sp>
        <p:nvSpPr>
          <p:cNvPr id="3" name="TextBox 3"/>
          <p:cNvSpPr txBox="1"/>
          <p:nvPr/>
        </p:nvSpPr>
        <p:spPr>
          <a:xfrm>
            <a:off x="685800" y="1259555"/>
            <a:ext cx="13665696" cy="1832286"/>
          </a:xfrm>
          <a:prstGeom prst="rect">
            <a:avLst/>
          </a:prstGeom>
        </p:spPr>
        <p:txBody>
          <a:bodyPr lIns="0" tIns="0" rIns="0" bIns="0" rtlCol="0" anchor="t">
            <a:spAutoFit/>
          </a:bodyPr>
          <a:lstStyle/>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How your solution can handle increased load</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Architecture considerations (e.g., cloud services, load balancing)</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Technologies that support scalability (e.g., microservices, containerization)</a:t>
            </a:r>
          </a:p>
          <a:p>
            <a:pPr marL="658496" lvl="1" indent="-329248" algn="l">
              <a:lnSpc>
                <a:spcPts val="3632"/>
              </a:lnSpc>
              <a:buFont typeface="Arial"/>
              <a:buChar char="•"/>
            </a:pPr>
            <a:r>
              <a:rPr lang="en-US" sz="3050" b="1" dirty="0">
                <a:solidFill>
                  <a:srgbClr val="000000"/>
                </a:solidFill>
                <a:latin typeface="Barlow Bold"/>
                <a:ea typeface="Barlow Bold"/>
                <a:cs typeface="Barlow Bold"/>
                <a:sym typeface="Barlow Bold"/>
              </a:rPr>
              <a:t>Additional functionalities you plan to implement</a:t>
            </a:r>
          </a:p>
        </p:txBody>
      </p:sp>
      <p:pic>
        <p:nvPicPr>
          <p:cNvPr id="6" name="Picture 5">
            <a:extLst>
              <a:ext uri="{FF2B5EF4-FFF2-40B4-BE49-F238E27FC236}">
                <a16:creationId xmlns:a16="http://schemas.microsoft.com/office/drawing/2014/main" id="{6F0C5E1B-7FE1-A09C-0366-C7FEE78B74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382000"/>
            <a:ext cx="3480194" cy="1905000"/>
          </a:xfrm>
          <a:prstGeom prst="rect">
            <a:avLst/>
          </a:prstGeom>
        </p:spPr>
      </p:pic>
      <p:sp>
        <p:nvSpPr>
          <p:cNvPr id="7" name="TextBox 4">
            <a:extLst>
              <a:ext uri="{FF2B5EF4-FFF2-40B4-BE49-F238E27FC236}">
                <a16:creationId xmlns:a16="http://schemas.microsoft.com/office/drawing/2014/main" id="{753C5A78-CEA7-4F1F-BEEA-5BFE6ED793D5}"/>
              </a:ext>
            </a:extLst>
          </p:cNvPr>
          <p:cNvSpPr txBox="1"/>
          <p:nvPr/>
        </p:nvSpPr>
        <p:spPr>
          <a:xfrm>
            <a:off x="1072274" y="3464874"/>
            <a:ext cx="15697200" cy="5539978"/>
          </a:xfrm>
          <a:prstGeom prst="rect">
            <a:avLst/>
          </a:prstGeom>
        </p:spPr>
        <p:txBody>
          <a:bodyPr wrap="square" lIns="0" tIns="0" rIns="0" bIns="0" rtlCol="0" anchor="t">
            <a:spAutoFit/>
          </a:bodyPr>
          <a:lstStyle/>
          <a:p>
            <a:pPr algn="l">
              <a:lnSpc>
                <a:spcPts val="3635"/>
              </a:lnSpc>
            </a:pPr>
            <a:r>
              <a:rPr lang="en-IN" sz="3052" dirty="0">
                <a:solidFill>
                  <a:srgbClr val="000000"/>
                </a:solidFill>
                <a:latin typeface="Bell MT" panose="02020503060305020303" pitchFamily="18" charset="0"/>
                <a:ea typeface="Barlow Bold"/>
                <a:cs typeface="Barlow Bold"/>
                <a:sym typeface="Barlow Bold"/>
              </a:rPr>
              <a:t>To handle increased load, the solution leverages scalable cloud services, efficient architecture, and technologies that support high-volume processing. Cloud platforms like AWS or Google Cloud offer elastic scaling for model training and inference, while load balancers distribute traffic to prevent bottlenecks. Scalable storage solutions manage large datasets, and databases like DynamoDB or </a:t>
            </a:r>
            <a:r>
              <a:rPr lang="en-IN" sz="3052" dirty="0" err="1">
                <a:solidFill>
                  <a:srgbClr val="000000"/>
                </a:solidFill>
                <a:latin typeface="Bell MT" panose="02020503060305020303" pitchFamily="18" charset="0"/>
                <a:ea typeface="Barlow Bold"/>
                <a:cs typeface="Barlow Bold"/>
                <a:sym typeface="Barlow Bold"/>
              </a:rPr>
              <a:t>Firestore</a:t>
            </a:r>
            <a:r>
              <a:rPr lang="en-IN" sz="3052" dirty="0">
                <a:solidFill>
                  <a:srgbClr val="000000"/>
                </a:solidFill>
                <a:latin typeface="Bell MT" panose="02020503060305020303" pitchFamily="18" charset="0"/>
                <a:ea typeface="Barlow Bold"/>
                <a:cs typeface="Barlow Bold"/>
                <a:sym typeface="Barlow Bold"/>
              </a:rPr>
              <a:t> ensure efficient data </a:t>
            </a:r>
            <a:r>
              <a:rPr lang="en-IN" sz="3052" dirty="0" err="1">
                <a:solidFill>
                  <a:srgbClr val="000000"/>
                </a:solidFill>
                <a:latin typeface="Bell MT" panose="02020503060305020303" pitchFamily="18" charset="0"/>
                <a:ea typeface="Barlow Bold"/>
                <a:cs typeface="Barlow Bold"/>
                <a:sym typeface="Barlow Bold"/>
              </a:rPr>
              <a:t>retrieval.The</a:t>
            </a:r>
            <a:r>
              <a:rPr lang="en-IN" sz="3052" dirty="0">
                <a:solidFill>
                  <a:srgbClr val="000000"/>
                </a:solidFill>
                <a:latin typeface="Bell MT" panose="02020503060305020303" pitchFamily="18" charset="0"/>
                <a:ea typeface="Barlow Bold"/>
                <a:cs typeface="Barlow Bold"/>
                <a:sym typeface="Barlow Bold"/>
              </a:rPr>
              <a:t> system architecture integrates microservices for modular functionality, containerization with Docker and Kubernetes for easy scaling, and serverless functions (e.g., AWS Lambda) to manage costs with on-demand processing. CDN support enhances speed by caching frequently accessed </a:t>
            </a:r>
            <a:r>
              <a:rPr lang="en-IN" sz="3052" dirty="0" err="1">
                <a:solidFill>
                  <a:srgbClr val="000000"/>
                </a:solidFill>
                <a:latin typeface="Bell MT" panose="02020503060305020303" pitchFamily="18" charset="0"/>
                <a:ea typeface="Barlow Bold"/>
                <a:cs typeface="Barlow Bold"/>
                <a:sym typeface="Barlow Bold"/>
              </a:rPr>
              <a:t>data.Additional</a:t>
            </a:r>
            <a:r>
              <a:rPr lang="en-IN" sz="3052" dirty="0">
                <a:solidFill>
                  <a:srgbClr val="000000"/>
                </a:solidFill>
                <a:latin typeface="Bell MT" panose="02020503060305020303" pitchFamily="18" charset="0"/>
                <a:ea typeface="Barlow Bold"/>
                <a:cs typeface="Barlow Bold"/>
                <a:sym typeface="Barlow Bold"/>
              </a:rPr>
              <a:t> planned functionalities include extending recognition to the full Devanagari script and other languages, implementing real-time prediction, user feedback loops for continuous model refinement, and an analytics dashboard for insights. An automated retraining pipeline will ensure the model stays up-to-date, maintaining performance as data and user demands grow.</a:t>
            </a:r>
            <a:endParaRPr lang="en-US" sz="3052" dirty="0">
              <a:solidFill>
                <a:srgbClr val="000000"/>
              </a:solidFill>
              <a:latin typeface="Bell MT" panose="02020503060305020303" pitchFamily="18" charset="0"/>
              <a:ea typeface="Barlow Bold"/>
              <a:cs typeface="Barlow Bold"/>
              <a:sym typeface="Barlow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1600438"/>
          </a:xfrm>
          <a:prstGeom prst="rect">
            <a:avLst/>
          </a:prstGeom>
        </p:spPr>
        <p:txBody>
          <a:bodyPr spcFirstLastPara="1" vert="horz" wrap="square" lIns="182850" tIns="0" rIns="182850" bIns="0" rtlCol="0" anchor="t" anchorCtr="0">
            <a:spAutoFit/>
          </a:bodyPr>
          <a:lstStyle/>
          <a:p>
            <a:pPr>
              <a:spcBef>
                <a:spcPts val="0"/>
              </a:spcBef>
            </a:pPr>
            <a:r>
              <a:rPr lang="en" sz="10400" dirty="0">
                <a:solidFill>
                  <a:srgbClr val="51DA4B"/>
                </a:solidFill>
                <a:latin typeface="Space Grotesk Medium"/>
                <a:ea typeface="Space Grotesk Medium"/>
                <a:cs typeface="Space Grotesk Medium"/>
                <a:sym typeface="Space Grotesk Medium"/>
              </a:rPr>
              <a:t>&gt;</a:t>
            </a:r>
            <a:r>
              <a:rPr lang="en" sz="10400" dirty="0">
                <a:solidFill>
                  <a:schemeClr val="bg1"/>
                </a:solidFill>
                <a:latin typeface="Bell MT" panose="02020503060305020303" pitchFamily="18" charset="0"/>
                <a:ea typeface="Space Grotesk Medium"/>
                <a:cs typeface="Space Grotesk Medium"/>
                <a:sym typeface="Space Grotesk Medium"/>
              </a:rPr>
              <a:t>FEASIBILITY</a:t>
            </a:r>
            <a:endParaRPr sz="10400" dirty="0">
              <a:solidFill>
                <a:schemeClr val="bg1"/>
              </a:solidFill>
              <a:latin typeface="Bell MT" panose="02020503060305020303" pitchFamily="18" charset="0"/>
              <a:ea typeface="Space Grotesk Medium"/>
              <a:cs typeface="Space Grotesk Medium"/>
              <a:sym typeface="Space Grotesk Medium"/>
            </a:endParaRPr>
          </a:p>
        </p:txBody>
      </p:sp>
    </p:spTree>
    <p:extLst>
      <p:ext uri="{BB962C8B-B14F-4D97-AF65-F5344CB8AC3E}">
        <p14:creationId xmlns:p14="http://schemas.microsoft.com/office/powerpoint/2010/main" val="1132801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2974281" cy="633402"/>
          </a:xfrm>
          <a:prstGeom prst="rect">
            <a:avLst/>
          </a:prstGeom>
        </p:spPr>
        <p:txBody>
          <a:bodyPr lIns="0" tIns="0" rIns="0" bIns="0" rtlCol="0" anchor="t">
            <a:spAutoFit/>
          </a:bodyPr>
          <a:lstStyle/>
          <a:p>
            <a:pPr algn="l">
              <a:lnSpc>
                <a:spcPts val="4952"/>
              </a:lnSpc>
              <a:spcBef>
                <a:spcPct val="0"/>
              </a:spcBef>
            </a:pPr>
            <a:r>
              <a:rPr lang="en-US" sz="4157" b="1">
                <a:solidFill>
                  <a:srgbClr val="000000"/>
                </a:solidFill>
                <a:latin typeface="Barlow Bold Bold"/>
                <a:ea typeface="Barlow Bold Bold"/>
                <a:cs typeface="Barlow Bold Bold"/>
                <a:sym typeface="Barlow Bold Bold"/>
              </a:rPr>
              <a:t>FEASIBILITY</a:t>
            </a:r>
          </a:p>
        </p:txBody>
      </p:sp>
      <p:sp>
        <p:nvSpPr>
          <p:cNvPr id="3" name="TextBox 3"/>
          <p:cNvSpPr txBox="1"/>
          <p:nvPr/>
        </p:nvSpPr>
        <p:spPr>
          <a:xfrm>
            <a:off x="685800" y="3086100"/>
            <a:ext cx="16288494" cy="6924973"/>
          </a:xfrm>
          <a:prstGeom prst="rect">
            <a:avLst/>
          </a:prstGeom>
        </p:spPr>
        <p:txBody>
          <a:bodyPr wrap="square" lIns="0" tIns="0" rIns="0" bIns="0" rtlCol="0" anchor="t">
            <a:spAutoFit/>
          </a:bodyPr>
          <a:lstStyle/>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Potential challenges and risks</a:t>
            </a:r>
          </a:p>
          <a:p>
            <a:pPr marL="658496" lvl="1" indent="-329248" algn="l">
              <a:lnSpc>
                <a:spcPts val="3632"/>
              </a:lnSpc>
              <a:buFont typeface="Arial"/>
              <a:buChar char="•"/>
            </a:pPr>
            <a:r>
              <a:rPr lang="en-US" sz="3050" dirty="0">
                <a:solidFill>
                  <a:srgbClr val="000000"/>
                </a:solidFill>
                <a:latin typeface="Barlow Bold"/>
                <a:ea typeface="Barlow Bold"/>
                <a:cs typeface="Barlow Bold"/>
                <a:sym typeface="Barlow Bold"/>
              </a:rPr>
              <a:t>Strategies for overcoming these challenges</a:t>
            </a:r>
          </a:p>
          <a:p>
            <a:pPr marL="658496" lvl="1" indent="-329248">
              <a:lnSpc>
                <a:spcPts val="3632"/>
              </a:lnSpc>
              <a:buFont typeface="Arial"/>
              <a:buChar char="•"/>
            </a:pPr>
            <a:r>
              <a:rPr kumimoji="0" lang="en-US" altLang="en-US" sz="3200" b="1" i="0" u="none" strike="noStrike" cap="none" normalizeH="0" baseline="0" dirty="0">
                <a:ln>
                  <a:noFill/>
                </a:ln>
                <a:solidFill>
                  <a:schemeClr val="tx1"/>
                </a:solidFill>
                <a:effectLst/>
                <a:latin typeface="Bell MT" panose="02020503060305020303" pitchFamily="18" charset="0"/>
              </a:rPr>
              <a:t>Potential Challenges in Devanagari numerals classification include variability in handwriting styles,</a:t>
            </a:r>
          </a:p>
          <a:p>
            <a:pPr marL="658496" lvl="1" indent="-329248">
              <a:lnSpc>
                <a:spcPts val="3632"/>
              </a:lnSpc>
              <a:buFont typeface="Arial"/>
              <a:buChar char="•"/>
            </a:pPr>
            <a:r>
              <a:rPr kumimoji="0" lang="en-US" altLang="en-US" sz="3200" b="1" i="0" u="none" strike="noStrike" cap="none" normalizeH="0" baseline="0" dirty="0">
                <a:ln>
                  <a:noFill/>
                </a:ln>
                <a:solidFill>
                  <a:schemeClr val="tx1"/>
                </a:solidFill>
                <a:effectLst/>
                <a:latin typeface="Bell MT" panose="02020503060305020303" pitchFamily="18" charset="0"/>
              </a:rPr>
              <a:t> limited dataset availability,</a:t>
            </a:r>
          </a:p>
          <a:p>
            <a:pPr marL="658496" lvl="1" indent="-329248">
              <a:lnSpc>
                <a:spcPts val="3632"/>
              </a:lnSpc>
              <a:buFont typeface="Arial"/>
              <a:buChar char="•"/>
            </a:pPr>
            <a:r>
              <a:rPr kumimoji="0" lang="en-US" altLang="en-US" sz="3200" b="1" i="0" u="none" strike="noStrike" cap="none" normalizeH="0" baseline="0" dirty="0">
                <a:ln>
                  <a:noFill/>
                </a:ln>
                <a:solidFill>
                  <a:schemeClr val="tx1"/>
                </a:solidFill>
                <a:effectLst/>
                <a:latin typeface="Bell MT" panose="02020503060305020303" pitchFamily="18" charset="0"/>
              </a:rPr>
              <a:t> complexity in model generalization,</a:t>
            </a:r>
          </a:p>
          <a:p>
            <a:pPr marL="658496" lvl="1" indent="-329248">
              <a:lnSpc>
                <a:spcPts val="3632"/>
              </a:lnSpc>
              <a:buFont typeface="Arial"/>
              <a:buChar char="•"/>
            </a:pPr>
            <a:r>
              <a:rPr kumimoji="0" lang="en-US" altLang="en-US" sz="3200" b="1" i="0" u="none" strike="noStrike" cap="none" normalizeH="0" baseline="0" dirty="0">
                <a:ln>
                  <a:noFill/>
                </a:ln>
                <a:solidFill>
                  <a:schemeClr val="tx1"/>
                </a:solidFill>
                <a:effectLst/>
                <a:latin typeface="Bell MT" panose="02020503060305020303" pitchFamily="18" charset="0"/>
              </a:rPr>
              <a:t> computational costs, </a:t>
            </a:r>
          </a:p>
          <a:p>
            <a:pPr marL="658496" lvl="1" indent="-329248">
              <a:lnSpc>
                <a:spcPts val="3632"/>
              </a:lnSpc>
              <a:buFont typeface="Arial"/>
              <a:buChar char="•"/>
            </a:pPr>
            <a:r>
              <a:rPr kumimoji="0" lang="en-US" altLang="en-US" sz="3200" b="1" i="0" u="none" strike="noStrike" cap="none" normalizeH="0" baseline="0" dirty="0">
                <a:ln>
                  <a:noFill/>
                </a:ln>
                <a:solidFill>
                  <a:schemeClr val="tx1"/>
                </a:solidFill>
                <a:effectLst/>
                <a:latin typeface="Bell MT" panose="02020503060305020303" pitchFamily="18" charset="0"/>
              </a:rPr>
              <a:t>and potential bias in the dataset. Strategies to overcome these challenges include data augmentation, synthetic data generation, transfer learning, cross-validation, hyperparameter tuning, cloud-based computational resources, and bias mitigation through diverse data collection. By addressing these challenges, the Devanagari model can be more robust and accurate in real-world applications, ensuring a balanced model performance across different writing styles.</a:t>
            </a:r>
          </a:p>
          <a:p>
            <a:pPr marL="658496" lvl="1" indent="-329248" algn="l">
              <a:lnSpc>
                <a:spcPts val="3632"/>
              </a:lnSpc>
              <a:buFont typeface="Arial"/>
              <a:buChar char="•"/>
            </a:pPr>
            <a:endParaRPr lang="en-US" sz="3050" dirty="0">
              <a:solidFill>
                <a:srgbClr val="000000"/>
              </a:solidFill>
              <a:latin typeface="Barlow Bold"/>
              <a:ea typeface="Barlow Bold"/>
              <a:cs typeface="Barlow Bold"/>
              <a:sym typeface="Barlow Bold"/>
            </a:endParaRPr>
          </a:p>
          <a:p>
            <a:pPr algn="l">
              <a:lnSpc>
                <a:spcPts val="3632"/>
              </a:lnSpc>
            </a:pPr>
            <a:endParaRPr lang="en-US" sz="3050" dirty="0">
              <a:solidFill>
                <a:srgbClr val="000000"/>
              </a:solidFill>
              <a:latin typeface="Barlow Bold"/>
              <a:ea typeface="Barlow Bold"/>
              <a:cs typeface="Barlow Bold"/>
              <a:sym typeface="Barlow Bold"/>
            </a:endParaRPr>
          </a:p>
        </p:txBody>
      </p:sp>
      <p:pic>
        <p:nvPicPr>
          <p:cNvPr id="6" name="Picture 5">
            <a:extLst>
              <a:ext uri="{FF2B5EF4-FFF2-40B4-BE49-F238E27FC236}">
                <a16:creationId xmlns:a16="http://schemas.microsoft.com/office/drawing/2014/main" id="{043273C5-0273-3100-927E-D3F87D03B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07806" y="8382000"/>
            <a:ext cx="3480194" cy="1905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1600438"/>
          </a:xfrm>
          <a:prstGeom prst="rect">
            <a:avLst/>
          </a:prstGeom>
        </p:spPr>
        <p:txBody>
          <a:bodyPr spcFirstLastPara="1" vert="horz" wrap="square" lIns="182850" tIns="0" rIns="182850" bIns="0" rtlCol="0" anchor="t" anchorCtr="0">
            <a:spAutoFit/>
          </a:bodyPr>
          <a:lstStyle/>
          <a:p>
            <a:pPr>
              <a:spcBef>
                <a:spcPts val="0"/>
              </a:spcBef>
            </a:pPr>
            <a:r>
              <a:rPr lang="en" sz="10400" dirty="0">
                <a:solidFill>
                  <a:srgbClr val="51DA4B"/>
                </a:solidFill>
                <a:latin typeface="Space Grotesk Medium"/>
                <a:ea typeface="Space Grotesk Medium"/>
                <a:cs typeface="Space Grotesk Medium"/>
                <a:sym typeface="Space Grotesk Medium"/>
              </a:rPr>
              <a:t>&gt;</a:t>
            </a:r>
            <a:r>
              <a:rPr lang="en" sz="10400" dirty="0">
                <a:solidFill>
                  <a:schemeClr val="bg1"/>
                </a:solidFill>
                <a:latin typeface="Bell MT" panose="02020503060305020303" pitchFamily="18" charset="0"/>
                <a:ea typeface="Space Grotesk Medium"/>
                <a:cs typeface="Space Grotesk Medium"/>
                <a:sym typeface="Space Grotesk Medium"/>
              </a:rPr>
              <a:t>TEAM DETAILS</a:t>
            </a:r>
            <a:endParaRPr sz="10400" dirty="0">
              <a:solidFill>
                <a:schemeClr val="bg1"/>
              </a:solidFill>
              <a:latin typeface="Bell MT" panose="02020503060305020303" pitchFamily="18" charset="0"/>
              <a:ea typeface="Space Grotesk Medium"/>
              <a:cs typeface="Space Grotesk Medium"/>
              <a:sym typeface="Space Grotesk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1028700" y="1711168"/>
            <a:ext cx="9392146" cy="633956"/>
          </a:xfrm>
          <a:prstGeom prst="rect">
            <a:avLst/>
          </a:prstGeom>
        </p:spPr>
        <p:txBody>
          <a:bodyPr lIns="0" tIns="0" rIns="0" bIns="0" rtlCol="0" anchor="t">
            <a:spAutoFit/>
          </a:bodyPr>
          <a:lstStyle/>
          <a:p>
            <a:pPr algn="just">
              <a:lnSpc>
                <a:spcPts val="5741"/>
              </a:lnSpc>
            </a:pPr>
            <a:endParaRPr lang="en-US" sz="3338" spc="50" dirty="0">
              <a:solidFill>
                <a:srgbClr val="000000"/>
              </a:solidFill>
              <a:latin typeface="Barlow Bold"/>
              <a:ea typeface="Barlow Bold"/>
              <a:cs typeface="Barlow Bold"/>
              <a:sym typeface="Barlow Bold"/>
            </a:endParaRPr>
          </a:p>
        </p:txBody>
      </p:sp>
      <p:pic>
        <p:nvPicPr>
          <p:cNvPr id="25" name="Google Shape;429;p38">
            <a:extLst>
              <a:ext uri="{FF2B5EF4-FFF2-40B4-BE49-F238E27FC236}">
                <a16:creationId xmlns:a16="http://schemas.microsoft.com/office/drawing/2014/main" id="{F9AA3E22-2771-B50B-6252-02C5D15E8824}"/>
              </a:ext>
            </a:extLst>
          </p:cNvPr>
          <p:cNvPicPr preferRelativeResize="0"/>
          <p:nvPr/>
        </p:nvPicPr>
        <p:blipFill rotWithShape="1">
          <a:blip r:embed="rId2">
            <a:alphaModFix/>
          </a:blip>
          <a:srcRect/>
          <a:stretch/>
        </p:blipFill>
        <p:spPr>
          <a:xfrm>
            <a:off x="381000" y="5955387"/>
            <a:ext cx="18288000" cy="5829300"/>
          </a:xfrm>
          <a:prstGeom prst="rect">
            <a:avLst/>
          </a:prstGeom>
          <a:noFill/>
          <a:ln>
            <a:noFill/>
          </a:ln>
        </p:spPr>
      </p:pic>
      <p:pic>
        <p:nvPicPr>
          <p:cNvPr id="30" name="Google Shape;436;p38">
            <a:extLst>
              <a:ext uri="{FF2B5EF4-FFF2-40B4-BE49-F238E27FC236}">
                <a16:creationId xmlns:a16="http://schemas.microsoft.com/office/drawing/2014/main" id="{C886842E-DBDA-BD73-5755-F75232C2A307}"/>
              </a:ext>
            </a:extLst>
          </p:cNvPr>
          <p:cNvPicPr preferRelativeResize="0"/>
          <p:nvPr/>
        </p:nvPicPr>
        <p:blipFill>
          <a:blip r:embed="rId3">
            <a:alphaModFix/>
          </a:blip>
          <a:stretch>
            <a:fillRect/>
          </a:stretch>
        </p:blipFill>
        <p:spPr>
          <a:xfrm>
            <a:off x="906309" y="1829696"/>
            <a:ext cx="2147702" cy="2114150"/>
          </a:xfrm>
          <a:prstGeom prst="rect">
            <a:avLst/>
          </a:prstGeom>
          <a:noFill/>
          <a:ln>
            <a:noFill/>
          </a:ln>
        </p:spPr>
      </p:pic>
      <p:pic>
        <p:nvPicPr>
          <p:cNvPr id="31" name="Google Shape;437;p38">
            <a:extLst>
              <a:ext uri="{FF2B5EF4-FFF2-40B4-BE49-F238E27FC236}">
                <a16:creationId xmlns:a16="http://schemas.microsoft.com/office/drawing/2014/main" id="{CF57EDFB-A5E0-3B42-CDD5-EA0ED6ED8676}"/>
              </a:ext>
            </a:extLst>
          </p:cNvPr>
          <p:cNvPicPr preferRelativeResize="0"/>
          <p:nvPr/>
        </p:nvPicPr>
        <p:blipFill>
          <a:blip r:embed="rId4">
            <a:alphaModFix/>
          </a:blip>
          <a:stretch>
            <a:fillRect/>
          </a:stretch>
        </p:blipFill>
        <p:spPr>
          <a:xfrm>
            <a:off x="906308" y="1829696"/>
            <a:ext cx="1898152" cy="1864598"/>
          </a:xfrm>
          <a:prstGeom prst="rect">
            <a:avLst/>
          </a:prstGeom>
          <a:noFill/>
          <a:ln w="9525" cap="flat" cmpd="sng">
            <a:solidFill>
              <a:srgbClr val="1C1C1C"/>
            </a:solidFill>
            <a:prstDash val="solid"/>
            <a:round/>
            <a:headEnd type="none" w="sm" len="sm"/>
            <a:tailEnd type="none" w="sm" len="sm"/>
          </a:ln>
        </p:spPr>
      </p:pic>
      <p:sp>
        <p:nvSpPr>
          <p:cNvPr id="32" name="Google Shape;438;p38">
            <a:extLst>
              <a:ext uri="{FF2B5EF4-FFF2-40B4-BE49-F238E27FC236}">
                <a16:creationId xmlns:a16="http://schemas.microsoft.com/office/drawing/2014/main" id="{4985559C-6BFE-B100-02F9-6DC10B72F391}"/>
              </a:ext>
            </a:extLst>
          </p:cNvPr>
          <p:cNvSpPr txBox="1">
            <a:spLocks/>
          </p:cNvSpPr>
          <p:nvPr/>
        </p:nvSpPr>
        <p:spPr>
          <a:xfrm>
            <a:off x="3409550" y="214275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dirty="0">
                <a:solidFill>
                  <a:srgbClr val="1C1C1C"/>
                </a:solidFill>
                <a:latin typeface="Space Grotesk Medium"/>
                <a:ea typeface="Space Grotesk Medium"/>
                <a:cs typeface="Space Grotesk Medium"/>
                <a:sym typeface="Space Grotesk Medium"/>
              </a:rPr>
              <a:t>UTTEJ KUMAR</a:t>
            </a:r>
          </a:p>
        </p:txBody>
      </p:sp>
      <p:sp>
        <p:nvSpPr>
          <p:cNvPr id="33" name="Google Shape;439;p38">
            <a:extLst>
              <a:ext uri="{FF2B5EF4-FFF2-40B4-BE49-F238E27FC236}">
                <a16:creationId xmlns:a16="http://schemas.microsoft.com/office/drawing/2014/main" id="{9C1098F2-1107-B12C-9260-912403062A71}"/>
              </a:ext>
            </a:extLst>
          </p:cNvPr>
          <p:cNvSpPr txBox="1">
            <a:spLocks/>
          </p:cNvSpPr>
          <p:nvPr/>
        </p:nvSpPr>
        <p:spPr>
          <a:xfrm>
            <a:off x="3409550" y="276940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LEAD</a:t>
            </a:r>
          </a:p>
          <a:p>
            <a:pPr algn="l">
              <a:spcBef>
                <a:spcPts val="0"/>
              </a:spcBef>
            </a:pPr>
            <a:r>
              <a:rPr lang="en-IN" sz="2800" dirty="0">
                <a:solidFill>
                  <a:srgbClr val="1C1C1C"/>
                </a:solidFill>
                <a:latin typeface="Space Grotesk"/>
                <a:ea typeface="Space Grotesk"/>
                <a:cs typeface="Space Grotesk"/>
                <a:sym typeface="Space Grotesk"/>
              </a:rPr>
              <a:t>22BCE20179</a:t>
            </a:r>
          </a:p>
        </p:txBody>
      </p:sp>
      <p:pic>
        <p:nvPicPr>
          <p:cNvPr id="34" name="Google Shape;440;p38">
            <a:extLst>
              <a:ext uri="{FF2B5EF4-FFF2-40B4-BE49-F238E27FC236}">
                <a16:creationId xmlns:a16="http://schemas.microsoft.com/office/drawing/2014/main" id="{B1A5140B-4BD4-A5F2-5CB1-5688B28988A4}"/>
              </a:ext>
            </a:extLst>
          </p:cNvPr>
          <p:cNvPicPr preferRelativeResize="0"/>
          <p:nvPr/>
        </p:nvPicPr>
        <p:blipFill>
          <a:blip r:embed="rId3">
            <a:alphaModFix/>
          </a:blip>
          <a:stretch>
            <a:fillRect/>
          </a:stretch>
        </p:blipFill>
        <p:spPr>
          <a:xfrm>
            <a:off x="906309" y="4553446"/>
            <a:ext cx="2147702" cy="2114150"/>
          </a:xfrm>
          <a:prstGeom prst="rect">
            <a:avLst/>
          </a:prstGeom>
          <a:noFill/>
          <a:ln>
            <a:noFill/>
          </a:ln>
        </p:spPr>
      </p:pic>
      <p:pic>
        <p:nvPicPr>
          <p:cNvPr id="35" name="Google Shape;441;p38">
            <a:extLst>
              <a:ext uri="{FF2B5EF4-FFF2-40B4-BE49-F238E27FC236}">
                <a16:creationId xmlns:a16="http://schemas.microsoft.com/office/drawing/2014/main" id="{F8BFD89E-F476-D3DB-E7AC-2083D69FAD58}"/>
              </a:ext>
            </a:extLst>
          </p:cNvPr>
          <p:cNvPicPr preferRelativeResize="0"/>
          <p:nvPr/>
        </p:nvPicPr>
        <p:blipFill>
          <a:blip r:embed="rId4">
            <a:alphaModFix/>
          </a:blip>
          <a:stretch>
            <a:fillRect/>
          </a:stretch>
        </p:blipFill>
        <p:spPr>
          <a:xfrm>
            <a:off x="838200" y="4574302"/>
            <a:ext cx="1898152" cy="1864598"/>
          </a:xfrm>
          <a:prstGeom prst="rect">
            <a:avLst/>
          </a:prstGeom>
          <a:noFill/>
          <a:ln w="9525" cap="flat" cmpd="sng">
            <a:solidFill>
              <a:srgbClr val="1C1C1C"/>
            </a:solidFill>
            <a:prstDash val="solid"/>
            <a:round/>
            <a:headEnd type="none" w="sm" len="sm"/>
            <a:tailEnd type="none" w="sm" len="sm"/>
          </a:ln>
        </p:spPr>
      </p:pic>
      <p:sp>
        <p:nvSpPr>
          <p:cNvPr id="36" name="Google Shape;442;p38">
            <a:extLst>
              <a:ext uri="{FF2B5EF4-FFF2-40B4-BE49-F238E27FC236}">
                <a16:creationId xmlns:a16="http://schemas.microsoft.com/office/drawing/2014/main" id="{5B23F3ED-F76A-DFEB-A4B1-0C7766DE58A2}"/>
              </a:ext>
            </a:extLst>
          </p:cNvPr>
          <p:cNvSpPr txBox="1">
            <a:spLocks/>
          </p:cNvSpPr>
          <p:nvPr/>
        </p:nvSpPr>
        <p:spPr>
          <a:xfrm>
            <a:off x="3409550" y="486650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dirty="0">
                <a:solidFill>
                  <a:srgbClr val="1C1C1C"/>
                </a:solidFill>
                <a:latin typeface="Space Grotesk Medium"/>
                <a:ea typeface="Space Grotesk Medium"/>
                <a:cs typeface="Space Grotesk Medium"/>
                <a:sym typeface="Space Grotesk Medium"/>
              </a:rPr>
              <a:t>GOVINDA KRISHNA</a:t>
            </a:r>
          </a:p>
        </p:txBody>
      </p:sp>
      <p:sp>
        <p:nvSpPr>
          <p:cNvPr id="37" name="Google Shape;443;p38">
            <a:extLst>
              <a:ext uri="{FF2B5EF4-FFF2-40B4-BE49-F238E27FC236}">
                <a16:creationId xmlns:a16="http://schemas.microsoft.com/office/drawing/2014/main" id="{F655218F-C9E7-D85F-4E85-3152516C104B}"/>
              </a:ext>
            </a:extLst>
          </p:cNvPr>
          <p:cNvSpPr txBox="1">
            <a:spLocks/>
          </p:cNvSpPr>
          <p:nvPr/>
        </p:nvSpPr>
        <p:spPr>
          <a:xfrm>
            <a:off x="3409550" y="549315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MEMBER</a:t>
            </a:r>
          </a:p>
          <a:p>
            <a:pPr algn="l">
              <a:spcBef>
                <a:spcPts val="0"/>
              </a:spcBef>
            </a:pPr>
            <a:r>
              <a:rPr lang="en-IN" sz="2800" dirty="0">
                <a:solidFill>
                  <a:srgbClr val="1C1C1C"/>
                </a:solidFill>
                <a:latin typeface="Space Grotesk"/>
                <a:ea typeface="Space Grotesk"/>
                <a:cs typeface="Space Grotesk"/>
                <a:sym typeface="Space Grotesk"/>
              </a:rPr>
              <a:t>22BCE9159</a:t>
            </a:r>
          </a:p>
        </p:txBody>
      </p:sp>
      <p:pic>
        <p:nvPicPr>
          <p:cNvPr id="38" name="Google Shape;444;p38">
            <a:extLst>
              <a:ext uri="{FF2B5EF4-FFF2-40B4-BE49-F238E27FC236}">
                <a16:creationId xmlns:a16="http://schemas.microsoft.com/office/drawing/2014/main" id="{072D6E6A-CCC2-CEFF-D6E1-AB76B70DD2BB}"/>
              </a:ext>
            </a:extLst>
          </p:cNvPr>
          <p:cNvPicPr preferRelativeResize="0"/>
          <p:nvPr/>
        </p:nvPicPr>
        <p:blipFill>
          <a:blip r:embed="rId3">
            <a:alphaModFix/>
          </a:blip>
          <a:stretch>
            <a:fillRect/>
          </a:stretch>
        </p:blipFill>
        <p:spPr>
          <a:xfrm>
            <a:off x="8926759" y="1829696"/>
            <a:ext cx="2147702" cy="2114150"/>
          </a:xfrm>
          <a:prstGeom prst="rect">
            <a:avLst/>
          </a:prstGeom>
          <a:noFill/>
          <a:ln>
            <a:noFill/>
          </a:ln>
        </p:spPr>
      </p:pic>
      <p:pic>
        <p:nvPicPr>
          <p:cNvPr id="39" name="Google Shape;445;p38">
            <a:extLst>
              <a:ext uri="{FF2B5EF4-FFF2-40B4-BE49-F238E27FC236}">
                <a16:creationId xmlns:a16="http://schemas.microsoft.com/office/drawing/2014/main" id="{FA10CAB4-DCEA-B43C-7ED9-F93537BB007B}"/>
              </a:ext>
            </a:extLst>
          </p:cNvPr>
          <p:cNvPicPr preferRelativeResize="0"/>
          <p:nvPr/>
        </p:nvPicPr>
        <p:blipFill>
          <a:blip r:embed="rId4">
            <a:alphaModFix/>
          </a:blip>
          <a:stretch>
            <a:fillRect/>
          </a:stretch>
        </p:blipFill>
        <p:spPr>
          <a:xfrm>
            <a:off x="8926758" y="1829696"/>
            <a:ext cx="1898152" cy="1864598"/>
          </a:xfrm>
          <a:prstGeom prst="rect">
            <a:avLst/>
          </a:prstGeom>
          <a:noFill/>
          <a:ln w="9525" cap="flat" cmpd="sng">
            <a:solidFill>
              <a:srgbClr val="1C1C1C"/>
            </a:solidFill>
            <a:prstDash val="solid"/>
            <a:round/>
            <a:headEnd type="none" w="sm" len="sm"/>
            <a:tailEnd type="none" w="sm" len="sm"/>
          </a:ln>
        </p:spPr>
      </p:pic>
      <p:sp>
        <p:nvSpPr>
          <p:cNvPr id="40" name="Google Shape;446;p38">
            <a:extLst>
              <a:ext uri="{FF2B5EF4-FFF2-40B4-BE49-F238E27FC236}">
                <a16:creationId xmlns:a16="http://schemas.microsoft.com/office/drawing/2014/main" id="{9487D600-70E6-F866-C1D9-2C5561630DBC}"/>
              </a:ext>
            </a:extLst>
          </p:cNvPr>
          <p:cNvSpPr txBox="1">
            <a:spLocks/>
          </p:cNvSpPr>
          <p:nvPr/>
        </p:nvSpPr>
        <p:spPr>
          <a:xfrm>
            <a:off x="11430000" y="214275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dirty="0">
                <a:solidFill>
                  <a:srgbClr val="1C1C1C"/>
                </a:solidFill>
                <a:latin typeface="Space Grotesk Medium"/>
                <a:ea typeface="Space Grotesk Medium"/>
                <a:cs typeface="Space Grotesk Medium"/>
                <a:sym typeface="Space Grotesk Medium"/>
              </a:rPr>
              <a:t>RITHVIK KORUTURU</a:t>
            </a:r>
          </a:p>
        </p:txBody>
      </p:sp>
      <p:sp>
        <p:nvSpPr>
          <p:cNvPr id="41" name="Google Shape;447;p38">
            <a:extLst>
              <a:ext uri="{FF2B5EF4-FFF2-40B4-BE49-F238E27FC236}">
                <a16:creationId xmlns:a16="http://schemas.microsoft.com/office/drawing/2014/main" id="{F497EB50-13FB-0FA0-8E8E-AD2797F844C7}"/>
              </a:ext>
            </a:extLst>
          </p:cNvPr>
          <p:cNvSpPr txBox="1">
            <a:spLocks/>
          </p:cNvSpPr>
          <p:nvPr/>
        </p:nvSpPr>
        <p:spPr>
          <a:xfrm>
            <a:off x="11430000" y="2769407"/>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MEMBER</a:t>
            </a:r>
          </a:p>
          <a:p>
            <a:pPr algn="l">
              <a:spcBef>
                <a:spcPts val="0"/>
              </a:spcBef>
            </a:pPr>
            <a:r>
              <a:rPr lang="en-IN" sz="2800" dirty="0">
                <a:solidFill>
                  <a:srgbClr val="1C1C1C"/>
                </a:solidFill>
                <a:latin typeface="Space Grotesk"/>
                <a:ea typeface="Space Grotesk"/>
                <a:cs typeface="Space Grotesk"/>
                <a:sym typeface="Space Grotesk"/>
              </a:rPr>
              <a:t>22BCE8914</a:t>
            </a:r>
          </a:p>
        </p:txBody>
      </p:sp>
      <p:pic>
        <p:nvPicPr>
          <p:cNvPr id="42" name="Google Shape;448;p38">
            <a:extLst>
              <a:ext uri="{FF2B5EF4-FFF2-40B4-BE49-F238E27FC236}">
                <a16:creationId xmlns:a16="http://schemas.microsoft.com/office/drawing/2014/main" id="{3EA1987F-9861-04B7-DD05-E3695EEF824A}"/>
              </a:ext>
            </a:extLst>
          </p:cNvPr>
          <p:cNvPicPr preferRelativeResize="0"/>
          <p:nvPr/>
        </p:nvPicPr>
        <p:blipFill>
          <a:blip r:embed="rId3">
            <a:alphaModFix/>
          </a:blip>
          <a:stretch>
            <a:fillRect/>
          </a:stretch>
        </p:blipFill>
        <p:spPr>
          <a:xfrm>
            <a:off x="8926759" y="4553446"/>
            <a:ext cx="2147702" cy="2114150"/>
          </a:xfrm>
          <a:prstGeom prst="rect">
            <a:avLst/>
          </a:prstGeom>
          <a:noFill/>
          <a:ln>
            <a:noFill/>
          </a:ln>
        </p:spPr>
      </p:pic>
      <p:pic>
        <p:nvPicPr>
          <p:cNvPr id="43" name="Google Shape;449;p38">
            <a:extLst>
              <a:ext uri="{FF2B5EF4-FFF2-40B4-BE49-F238E27FC236}">
                <a16:creationId xmlns:a16="http://schemas.microsoft.com/office/drawing/2014/main" id="{73EC894A-6068-C4E4-291D-295A2B7FFFF5}"/>
              </a:ext>
            </a:extLst>
          </p:cNvPr>
          <p:cNvPicPr preferRelativeResize="0"/>
          <p:nvPr/>
        </p:nvPicPr>
        <p:blipFill>
          <a:blip r:embed="rId4">
            <a:alphaModFix/>
          </a:blip>
          <a:stretch>
            <a:fillRect/>
          </a:stretch>
        </p:blipFill>
        <p:spPr>
          <a:xfrm>
            <a:off x="8926758" y="4553446"/>
            <a:ext cx="1898152" cy="1864598"/>
          </a:xfrm>
          <a:prstGeom prst="rect">
            <a:avLst/>
          </a:prstGeom>
          <a:noFill/>
          <a:ln w="9525" cap="flat" cmpd="sng">
            <a:solidFill>
              <a:srgbClr val="1C1C1C"/>
            </a:solidFill>
            <a:prstDash val="solid"/>
            <a:round/>
            <a:headEnd type="none" w="sm" len="sm"/>
            <a:tailEnd type="none" w="sm" len="sm"/>
          </a:ln>
        </p:spPr>
      </p:pic>
      <p:sp>
        <p:nvSpPr>
          <p:cNvPr id="44" name="Google Shape;450;p38">
            <a:extLst>
              <a:ext uri="{FF2B5EF4-FFF2-40B4-BE49-F238E27FC236}">
                <a16:creationId xmlns:a16="http://schemas.microsoft.com/office/drawing/2014/main" id="{ADFAB062-E572-B46B-EB57-FC4AE009248E}"/>
              </a:ext>
            </a:extLst>
          </p:cNvPr>
          <p:cNvSpPr txBox="1">
            <a:spLocks/>
          </p:cNvSpPr>
          <p:nvPr/>
        </p:nvSpPr>
        <p:spPr>
          <a:xfrm>
            <a:off x="11430000" y="4866501"/>
            <a:ext cx="4962000" cy="553998"/>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3600" dirty="0">
                <a:solidFill>
                  <a:srgbClr val="1C1C1C"/>
                </a:solidFill>
                <a:latin typeface="Space Grotesk Medium"/>
                <a:ea typeface="Space Grotesk Medium"/>
                <a:cs typeface="Space Grotesk Medium"/>
                <a:sym typeface="Space Grotesk Medium"/>
              </a:rPr>
              <a:t>KASHYAP GOVINDU</a:t>
            </a:r>
          </a:p>
        </p:txBody>
      </p:sp>
      <p:sp>
        <p:nvSpPr>
          <p:cNvPr id="45" name="Google Shape;451;p38">
            <a:extLst>
              <a:ext uri="{FF2B5EF4-FFF2-40B4-BE49-F238E27FC236}">
                <a16:creationId xmlns:a16="http://schemas.microsoft.com/office/drawing/2014/main" id="{395CCC72-8FCB-FE3E-93BF-B2EF861C0A91}"/>
              </a:ext>
            </a:extLst>
          </p:cNvPr>
          <p:cNvSpPr txBox="1">
            <a:spLocks/>
          </p:cNvSpPr>
          <p:nvPr/>
        </p:nvSpPr>
        <p:spPr>
          <a:xfrm>
            <a:off x="11430000" y="5524500"/>
            <a:ext cx="4962000" cy="861774"/>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IN" sz="2800" dirty="0">
                <a:solidFill>
                  <a:srgbClr val="1C1C1C"/>
                </a:solidFill>
                <a:latin typeface="Space Grotesk"/>
                <a:ea typeface="Space Grotesk"/>
                <a:cs typeface="Space Grotesk"/>
                <a:sym typeface="Space Grotesk"/>
              </a:rPr>
              <a:t>MEMBER</a:t>
            </a:r>
          </a:p>
          <a:p>
            <a:pPr algn="l">
              <a:spcBef>
                <a:spcPts val="0"/>
              </a:spcBef>
            </a:pPr>
            <a:r>
              <a:rPr lang="en-IN" sz="2800" dirty="0">
                <a:solidFill>
                  <a:srgbClr val="1C1C1C"/>
                </a:solidFill>
                <a:latin typeface="Space Grotesk"/>
                <a:ea typeface="Space Grotesk"/>
                <a:cs typeface="Space Grotesk"/>
                <a:sym typeface="Space Grotesk"/>
              </a:rPr>
              <a:t>22BEC7007</a:t>
            </a:r>
          </a:p>
        </p:txBody>
      </p:sp>
      <p:sp>
        <p:nvSpPr>
          <p:cNvPr id="46" name="Freeform 2">
            <a:extLst>
              <a:ext uri="{FF2B5EF4-FFF2-40B4-BE49-F238E27FC236}">
                <a16:creationId xmlns:a16="http://schemas.microsoft.com/office/drawing/2014/main" id="{E18BB2A0-0305-3DE2-D996-346379538DCB}"/>
              </a:ext>
            </a:extLst>
          </p:cNvPr>
          <p:cNvSpPr/>
          <p:nvPr/>
        </p:nvSpPr>
        <p:spPr>
          <a:xfrm>
            <a:off x="8538100" y="6632959"/>
            <a:ext cx="9626600" cy="3654041"/>
          </a:xfrm>
          <a:custGeom>
            <a:avLst/>
            <a:gdLst/>
            <a:ahLst/>
            <a:cxnLst/>
            <a:rect l="l" t="t" r="r" b="b"/>
            <a:pathLst>
              <a:path w="12563227" h="7066815">
                <a:moveTo>
                  <a:pt x="0" y="0"/>
                </a:moveTo>
                <a:lnTo>
                  <a:pt x="12563227" y="0"/>
                </a:lnTo>
                <a:lnTo>
                  <a:pt x="12563227" y="7066815"/>
                </a:lnTo>
                <a:lnTo>
                  <a:pt x="0" y="7066815"/>
                </a:lnTo>
                <a:lnTo>
                  <a:pt x="0" y="0"/>
                </a:lnTo>
                <a:close/>
              </a:path>
            </a:pathLst>
          </a:custGeom>
          <a:blipFill>
            <a:blip r:embed="rId5"/>
            <a:stretch>
              <a:fillRect/>
            </a:stretch>
          </a:blipFill>
        </p:spPr>
        <p:txBody>
          <a:bodyPr/>
          <a:lstStyle/>
          <a:p>
            <a:endParaRPr lang="en-IN" dirty="0"/>
          </a:p>
        </p:txBody>
      </p:sp>
      <p:pic>
        <p:nvPicPr>
          <p:cNvPr id="6" name="Picture 5">
            <a:extLst>
              <a:ext uri="{FF2B5EF4-FFF2-40B4-BE49-F238E27FC236}">
                <a16:creationId xmlns:a16="http://schemas.microsoft.com/office/drawing/2014/main" id="{28AFC676-179E-413D-A841-39D712A927DA}"/>
              </a:ext>
            </a:extLst>
          </p:cNvPr>
          <p:cNvPicPr>
            <a:picLocks noChangeAspect="1"/>
          </p:cNvPicPr>
          <p:nvPr/>
        </p:nvPicPr>
        <p:blipFill>
          <a:blip r:embed="rId6"/>
          <a:stretch>
            <a:fillRect/>
          </a:stretch>
        </p:blipFill>
        <p:spPr>
          <a:xfrm>
            <a:off x="8924989" y="4553446"/>
            <a:ext cx="1857525" cy="1789710"/>
          </a:xfrm>
          <a:prstGeom prst="rect">
            <a:avLst/>
          </a:prstGeom>
        </p:spPr>
      </p:pic>
      <p:pic>
        <p:nvPicPr>
          <p:cNvPr id="8" name="Picture 7">
            <a:extLst>
              <a:ext uri="{FF2B5EF4-FFF2-40B4-BE49-F238E27FC236}">
                <a16:creationId xmlns:a16="http://schemas.microsoft.com/office/drawing/2014/main" id="{FE332969-9D1D-41D4-8686-C9AF244D0C76}"/>
              </a:ext>
            </a:extLst>
          </p:cNvPr>
          <p:cNvPicPr>
            <a:picLocks noChangeAspect="1"/>
          </p:cNvPicPr>
          <p:nvPr/>
        </p:nvPicPr>
        <p:blipFill>
          <a:blip r:embed="rId7"/>
          <a:stretch>
            <a:fillRect/>
          </a:stretch>
        </p:blipFill>
        <p:spPr>
          <a:xfrm>
            <a:off x="838199" y="4560858"/>
            <a:ext cx="2016143" cy="1864598"/>
          </a:xfrm>
          <a:prstGeom prst="rect">
            <a:avLst/>
          </a:prstGeom>
        </p:spPr>
      </p:pic>
      <p:pic>
        <p:nvPicPr>
          <p:cNvPr id="12" name="Picture 11">
            <a:extLst>
              <a:ext uri="{FF2B5EF4-FFF2-40B4-BE49-F238E27FC236}">
                <a16:creationId xmlns:a16="http://schemas.microsoft.com/office/drawing/2014/main" id="{57850824-5F00-4375-871F-66860FCB59C7}"/>
              </a:ext>
            </a:extLst>
          </p:cNvPr>
          <p:cNvPicPr>
            <a:picLocks noChangeAspect="1"/>
          </p:cNvPicPr>
          <p:nvPr/>
        </p:nvPicPr>
        <p:blipFill>
          <a:blip r:embed="rId8"/>
          <a:stretch>
            <a:fillRect/>
          </a:stretch>
        </p:blipFill>
        <p:spPr>
          <a:xfrm>
            <a:off x="8924989" y="1829696"/>
            <a:ext cx="1899921" cy="1808107"/>
          </a:xfrm>
          <a:prstGeom prst="rect">
            <a:avLst/>
          </a:prstGeom>
        </p:spPr>
      </p:pic>
      <p:pic>
        <p:nvPicPr>
          <p:cNvPr id="14" name="Picture 13">
            <a:extLst>
              <a:ext uri="{FF2B5EF4-FFF2-40B4-BE49-F238E27FC236}">
                <a16:creationId xmlns:a16="http://schemas.microsoft.com/office/drawing/2014/main" id="{C4FF10BB-6D8F-46F7-8CA1-F62EB696F3D9}"/>
              </a:ext>
            </a:extLst>
          </p:cNvPr>
          <p:cNvPicPr>
            <a:picLocks noChangeAspect="1"/>
          </p:cNvPicPr>
          <p:nvPr/>
        </p:nvPicPr>
        <p:blipFill>
          <a:blip r:embed="rId9"/>
          <a:stretch>
            <a:fillRect/>
          </a:stretch>
        </p:blipFill>
        <p:spPr>
          <a:xfrm>
            <a:off x="822149" y="1810528"/>
            <a:ext cx="2061442" cy="1808108"/>
          </a:xfrm>
          <a:prstGeom prst="rect">
            <a:avLst/>
          </a:prstGeom>
        </p:spPr>
      </p:pic>
    </p:spTree>
    <p:extLst>
      <p:ext uri="{BB962C8B-B14F-4D97-AF65-F5344CB8AC3E}">
        <p14:creationId xmlns:p14="http://schemas.microsoft.com/office/powerpoint/2010/main" val="3057952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21"/>
        <p:cNvGrpSpPr/>
        <p:nvPr/>
      </p:nvGrpSpPr>
      <p:grpSpPr>
        <a:xfrm>
          <a:off x="0" y="0"/>
          <a:ext cx="0" cy="0"/>
          <a:chOff x="0" y="0"/>
          <a:chExt cx="0" cy="0"/>
        </a:xfrm>
      </p:grpSpPr>
      <p:pic>
        <p:nvPicPr>
          <p:cNvPr id="1722" name="Google Shape;1722;p121"/>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1723" name="Google Shape;1723;p121"/>
          <p:cNvSpPr txBox="1">
            <a:spLocks noGrp="1"/>
          </p:cNvSpPr>
          <p:nvPr>
            <p:ph type="ctrTitle"/>
          </p:nvPr>
        </p:nvSpPr>
        <p:spPr>
          <a:xfrm>
            <a:off x="1391100" y="4000500"/>
            <a:ext cx="15505800" cy="1631216"/>
          </a:xfrm>
          <a:prstGeom prst="rect">
            <a:avLst/>
          </a:prstGeom>
        </p:spPr>
        <p:txBody>
          <a:bodyPr spcFirstLastPara="1" vert="horz" wrap="square" lIns="0" tIns="0" rIns="182850" bIns="0" rtlCol="0" anchor="b" anchorCtr="0">
            <a:spAutoFit/>
          </a:bodyPr>
          <a:lstStyle/>
          <a:p>
            <a:pPr>
              <a:spcBef>
                <a:spcPts val="0"/>
              </a:spcBef>
            </a:pPr>
            <a:r>
              <a:rPr lang="en" sz="10600" dirty="0">
                <a:solidFill>
                  <a:srgbClr val="F4F0E0"/>
                </a:solidFill>
                <a:latin typeface="Space Grotesk Medium"/>
                <a:ea typeface="Space Grotesk Medium"/>
                <a:cs typeface="Space Grotesk Medium"/>
                <a:sym typeface="Space Grotesk Medium"/>
              </a:rPr>
              <a:t>Thanks for Joining</a:t>
            </a:r>
            <a:endParaRPr sz="10600" dirty="0">
              <a:solidFill>
                <a:srgbClr val="F4F0E0"/>
              </a:solidFill>
              <a:latin typeface="Space Grotesk Medium"/>
              <a:ea typeface="Space Grotesk Medium"/>
              <a:cs typeface="Space Grotesk Medium"/>
              <a:sym typeface="Space Grotesk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391100" y="4343281"/>
            <a:ext cx="15505800" cy="1600438"/>
          </a:xfrm>
          <a:prstGeom prst="rect">
            <a:avLst/>
          </a:prstGeom>
        </p:spPr>
        <p:txBody>
          <a:bodyPr spcFirstLastPara="1" vert="horz" wrap="square" lIns="182850" tIns="0" rIns="182850" bIns="0" rtlCol="0" anchor="t" anchorCtr="0">
            <a:spAutoFit/>
          </a:bodyPr>
          <a:lstStyle/>
          <a:p>
            <a:pPr>
              <a:spcBef>
                <a:spcPts val="0"/>
              </a:spcBef>
            </a:pPr>
            <a:r>
              <a:rPr lang="en" sz="10400" dirty="0">
                <a:solidFill>
                  <a:srgbClr val="51DA4B"/>
                </a:solidFill>
                <a:latin typeface="Space Grotesk Medium"/>
                <a:ea typeface="Space Grotesk Medium"/>
                <a:cs typeface="Space Grotesk Medium"/>
                <a:sym typeface="Space Grotesk Medium"/>
              </a:rPr>
              <a:t>&gt;</a:t>
            </a:r>
            <a:r>
              <a:rPr lang="en-US" sz="9600" b="1" dirty="0">
                <a:solidFill>
                  <a:schemeClr val="bg1"/>
                </a:solidFill>
                <a:latin typeface="Bell MT" panose="02020503060305020303" pitchFamily="18" charset="0"/>
                <a:ea typeface="Barlow Bold Bold"/>
                <a:cs typeface="Barlow Bold Bold"/>
                <a:sym typeface="Barlow Bold Bold"/>
              </a:rPr>
              <a:t>SOLUTION</a:t>
            </a:r>
            <a:r>
              <a:rPr lang="en-US" sz="9600" b="1" dirty="0">
                <a:solidFill>
                  <a:schemeClr val="bg1"/>
                </a:solidFill>
                <a:latin typeface="Barlow Bold Bold"/>
                <a:ea typeface="Barlow Bold Bold"/>
                <a:cs typeface="Barlow Bold Bold"/>
                <a:sym typeface="Barlow Bold Bold"/>
              </a:rPr>
              <a:t> </a:t>
            </a:r>
            <a:r>
              <a:rPr lang="en-US" sz="9600" b="1" dirty="0">
                <a:solidFill>
                  <a:schemeClr val="bg1"/>
                </a:solidFill>
                <a:latin typeface="Bell MT" panose="02020503060305020303" pitchFamily="18" charset="0"/>
                <a:ea typeface="Barlow Bold Bold"/>
                <a:cs typeface="Barlow Bold Bold"/>
                <a:sym typeface="Barlow Bold Bold"/>
              </a:rPr>
              <a:t>OVERVIEW</a:t>
            </a:r>
            <a:endParaRPr sz="10400" dirty="0">
              <a:solidFill>
                <a:schemeClr val="bg1"/>
              </a:solidFill>
              <a:latin typeface="Bell MT" panose="02020503060305020303" pitchFamily="18" charset="0"/>
              <a:ea typeface="Space Grotesk Medium"/>
              <a:cs typeface="Space Grotesk Medium"/>
              <a:sym typeface="Space Grotesk Medium"/>
            </a:endParaRPr>
          </a:p>
        </p:txBody>
      </p:sp>
    </p:spTree>
    <p:extLst>
      <p:ext uri="{BB962C8B-B14F-4D97-AF65-F5344CB8AC3E}">
        <p14:creationId xmlns:p14="http://schemas.microsoft.com/office/powerpoint/2010/main" val="253418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633402"/>
          </a:xfrm>
          <a:prstGeom prst="rect">
            <a:avLst/>
          </a:prstGeom>
        </p:spPr>
        <p:txBody>
          <a:bodyPr lIns="0" tIns="0" rIns="0" bIns="0" rtlCol="0" anchor="t">
            <a:spAutoFit/>
          </a:bodyPr>
          <a:lstStyle/>
          <a:p>
            <a:pPr algn="l">
              <a:lnSpc>
                <a:spcPts val="4952"/>
              </a:lnSpc>
              <a:spcBef>
                <a:spcPct val="0"/>
              </a:spcBef>
            </a:pPr>
            <a:r>
              <a:rPr lang="en-US" sz="4157" b="1" dirty="0">
                <a:solidFill>
                  <a:srgbClr val="000000"/>
                </a:solidFill>
                <a:latin typeface="Barlow Bold Bold"/>
                <a:ea typeface="Barlow Bold Bold"/>
                <a:cs typeface="Barlow Bold Bold"/>
                <a:sym typeface="Barlow Bold Bold"/>
              </a:rPr>
              <a:t>SOLUTION OVERVIEW</a:t>
            </a:r>
          </a:p>
        </p:txBody>
      </p:sp>
      <p:sp>
        <p:nvSpPr>
          <p:cNvPr id="3" name="TextBox 3"/>
          <p:cNvSpPr txBox="1"/>
          <p:nvPr/>
        </p:nvSpPr>
        <p:spPr>
          <a:xfrm>
            <a:off x="1028700" y="2157944"/>
            <a:ext cx="7812969" cy="923330"/>
          </a:xfrm>
          <a:prstGeom prst="rect">
            <a:avLst/>
          </a:prstGeom>
        </p:spPr>
        <p:txBody>
          <a:bodyPr lIns="0" tIns="0" rIns="0" bIns="0" rtlCol="0" anchor="t">
            <a:spAutoFit/>
          </a:bodyPr>
          <a:lstStyle/>
          <a:p>
            <a:pPr marL="659031" lvl="1" indent="-329516" algn="l">
              <a:lnSpc>
                <a:spcPts val="3635"/>
              </a:lnSpc>
              <a:buFont typeface="Arial"/>
              <a:buChar char="•"/>
            </a:pPr>
            <a:r>
              <a:rPr lang="en-US" sz="3052" b="1" dirty="0">
                <a:solidFill>
                  <a:srgbClr val="000000"/>
                </a:solidFill>
                <a:latin typeface="Barlow Bold"/>
                <a:ea typeface="Barlow Bold"/>
                <a:cs typeface="Barlow Bold"/>
                <a:sym typeface="Barlow Bold"/>
              </a:rPr>
              <a:t>Briefly describe your solution or product.</a:t>
            </a:r>
          </a:p>
          <a:p>
            <a:pPr marL="329515" lvl="1" algn="l">
              <a:lnSpc>
                <a:spcPts val="3635"/>
              </a:lnSpc>
            </a:pPr>
            <a:endParaRPr lang="en-US" sz="3052" b="1" dirty="0">
              <a:solidFill>
                <a:srgbClr val="000000"/>
              </a:solidFill>
              <a:latin typeface="Barlow Bold"/>
              <a:ea typeface="Barlow Bold"/>
              <a:cs typeface="Barlow Bold"/>
              <a:sym typeface="Barlow Bold"/>
            </a:endParaRP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
        <p:nvSpPr>
          <p:cNvPr id="7" name="TextBox 6">
            <a:extLst>
              <a:ext uri="{FF2B5EF4-FFF2-40B4-BE49-F238E27FC236}">
                <a16:creationId xmlns:a16="http://schemas.microsoft.com/office/drawing/2014/main" id="{ED9BB025-5CD1-4825-8BD0-EAA74DCBCC28}"/>
              </a:ext>
            </a:extLst>
          </p:cNvPr>
          <p:cNvSpPr txBox="1"/>
          <p:nvPr/>
        </p:nvSpPr>
        <p:spPr>
          <a:xfrm>
            <a:off x="1447800" y="3239631"/>
            <a:ext cx="12725400" cy="5262979"/>
          </a:xfrm>
          <a:prstGeom prst="rect">
            <a:avLst/>
          </a:prstGeom>
          <a:noFill/>
        </p:spPr>
        <p:txBody>
          <a:bodyPr wrap="square">
            <a:spAutoFit/>
          </a:bodyPr>
          <a:lstStyle/>
          <a:p>
            <a:r>
              <a:rPr lang="en-IN" sz="2800" dirty="0"/>
              <a:t>This research presents a novel machine learning model tailored for recognizing handwritten Devanagari numerals, leveraging data pre-processing, feature extraction, and classification techniques to enhance accuracy and efficiency. The model is designed to address challenges unique to the Devanagari script, such as varying stroke patterns and intricacies in handwritten forms. The project explores a range of machine learning methods, including Support Vector Machines (SVM), Random Forests, K-Nearest Neighbours (KNN), and Convolutional Neural Networks (CNN). After extensive comparative analysis, the model highlights the most effective techniques, culminating in a model robust against variations in handwriting and suitable for real-world applications like OCR systems and digital documentation. This research provides significant advancements in the domain of handwritten text recognition, specifically for regional 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633402"/>
          </a:xfrm>
          <a:prstGeom prst="rect">
            <a:avLst/>
          </a:prstGeom>
        </p:spPr>
        <p:txBody>
          <a:bodyPr lIns="0" tIns="0" rIns="0" bIns="0" rtlCol="0" anchor="t">
            <a:spAutoFit/>
          </a:bodyPr>
          <a:lstStyle/>
          <a:p>
            <a:pPr algn="l">
              <a:lnSpc>
                <a:spcPts val="4952"/>
              </a:lnSpc>
              <a:spcBef>
                <a:spcPct val="0"/>
              </a:spcBef>
            </a:pPr>
            <a:r>
              <a:rPr lang="en-US" sz="4157" b="1" dirty="0">
                <a:solidFill>
                  <a:srgbClr val="000000"/>
                </a:solidFill>
                <a:latin typeface="Barlow Bold Bold"/>
                <a:ea typeface="Barlow Bold Bold"/>
                <a:cs typeface="Barlow Bold Bold"/>
                <a:sym typeface="Barlow Bold Bold"/>
              </a:rPr>
              <a:t>SOLUTION OVERVIEW</a:t>
            </a:r>
          </a:p>
        </p:txBody>
      </p:sp>
      <p:sp>
        <p:nvSpPr>
          <p:cNvPr id="3" name="TextBox 3"/>
          <p:cNvSpPr txBox="1"/>
          <p:nvPr/>
        </p:nvSpPr>
        <p:spPr>
          <a:xfrm>
            <a:off x="1028700" y="2157944"/>
            <a:ext cx="7812969" cy="461665"/>
          </a:xfrm>
          <a:prstGeom prst="rect">
            <a:avLst/>
          </a:prstGeom>
        </p:spPr>
        <p:txBody>
          <a:bodyPr lIns="0" tIns="0" rIns="0" bIns="0" rtlCol="0" anchor="t">
            <a:spAutoFit/>
          </a:bodyPr>
          <a:lstStyle/>
          <a:p>
            <a:pPr marL="329515" lvl="1" algn="l">
              <a:lnSpc>
                <a:spcPts val="3635"/>
              </a:lnSpc>
            </a:pPr>
            <a:r>
              <a:rPr lang="en-US" sz="3052" b="1" dirty="0">
                <a:solidFill>
                  <a:srgbClr val="000000"/>
                </a:solidFill>
                <a:latin typeface="Barlow Bold"/>
                <a:ea typeface="Barlow Bold"/>
                <a:cs typeface="Barlow Bold"/>
                <a:sym typeface="Barlow Bold"/>
              </a:rPr>
              <a:t>How it addresses the problem. </a:t>
            </a: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
        <p:nvSpPr>
          <p:cNvPr id="7" name="TextBox 6">
            <a:extLst>
              <a:ext uri="{FF2B5EF4-FFF2-40B4-BE49-F238E27FC236}">
                <a16:creationId xmlns:a16="http://schemas.microsoft.com/office/drawing/2014/main" id="{8D581FB2-4659-4776-816E-C489EC56EDDF}"/>
              </a:ext>
            </a:extLst>
          </p:cNvPr>
          <p:cNvSpPr txBox="1"/>
          <p:nvPr/>
        </p:nvSpPr>
        <p:spPr>
          <a:xfrm>
            <a:off x="1295400" y="3158341"/>
            <a:ext cx="11201400" cy="5262979"/>
          </a:xfrm>
          <a:prstGeom prst="rect">
            <a:avLst/>
          </a:prstGeom>
          <a:noFill/>
        </p:spPr>
        <p:txBody>
          <a:bodyPr wrap="square">
            <a:spAutoFit/>
          </a:bodyPr>
          <a:lstStyle/>
          <a:p>
            <a:r>
              <a:rPr lang="en-IN" sz="2800" dirty="0"/>
              <a:t> The solution tackles the complex challenge of accurately recognizing handwritten Devanagari numerals. Recognizing handwritten text, especially in non-Latin scripts like Devanagari, requires handling diverse writing styles and intricate patterns. This model addresses these challenges through comprehensive </a:t>
            </a:r>
            <a:r>
              <a:rPr lang="en-IN" sz="2800" dirty="0" err="1"/>
              <a:t>preprocessing</a:t>
            </a:r>
            <a:r>
              <a:rPr lang="en-IN" sz="2800" dirty="0"/>
              <a:t> and feature extraction that prepare the data for machine learning analysis. Employing models like SVM, KNN, and CNN, the solution identifies the optimal approach for classifying Devanagari numerals. Data augmentation and cross-validation strengthen the model's resilience, ensuring consistent accuracy. By focusing on specific numeral recognition, this solution directly addresses OCR system limitations in supporting non-standard scripts, enhancing accessibility and usability in multilingual contexts.</a:t>
            </a:r>
          </a:p>
        </p:txBody>
      </p:sp>
    </p:spTree>
    <p:extLst>
      <p:ext uri="{BB962C8B-B14F-4D97-AF65-F5344CB8AC3E}">
        <p14:creationId xmlns:p14="http://schemas.microsoft.com/office/powerpoint/2010/main" val="396388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633402"/>
          </a:xfrm>
          <a:prstGeom prst="rect">
            <a:avLst/>
          </a:prstGeom>
        </p:spPr>
        <p:txBody>
          <a:bodyPr lIns="0" tIns="0" rIns="0" bIns="0" rtlCol="0" anchor="t">
            <a:spAutoFit/>
          </a:bodyPr>
          <a:lstStyle/>
          <a:p>
            <a:pPr algn="l">
              <a:lnSpc>
                <a:spcPts val="4952"/>
              </a:lnSpc>
              <a:spcBef>
                <a:spcPct val="0"/>
              </a:spcBef>
            </a:pPr>
            <a:r>
              <a:rPr lang="en-US" sz="4157" b="1" dirty="0">
                <a:solidFill>
                  <a:srgbClr val="000000"/>
                </a:solidFill>
                <a:latin typeface="Barlow Bold Bold"/>
                <a:ea typeface="Barlow Bold Bold"/>
                <a:cs typeface="Barlow Bold Bold"/>
                <a:sym typeface="Barlow Bold Bold"/>
              </a:rPr>
              <a:t>SOLUTION OVERVIEW</a:t>
            </a:r>
          </a:p>
        </p:txBody>
      </p:sp>
      <p:sp>
        <p:nvSpPr>
          <p:cNvPr id="3" name="TextBox 3"/>
          <p:cNvSpPr txBox="1"/>
          <p:nvPr/>
        </p:nvSpPr>
        <p:spPr>
          <a:xfrm>
            <a:off x="762000" y="2175724"/>
            <a:ext cx="7812969" cy="923330"/>
          </a:xfrm>
          <a:prstGeom prst="rect">
            <a:avLst/>
          </a:prstGeom>
        </p:spPr>
        <p:txBody>
          <a:bodyPr lIns="0" tIns="0" rIns="0" bIns="0" rtlCol="0" anchor="t">
            <a:spAutoFit/>
          </a:bodyPr>
          <a:lstStyle/>
          <a:p>
            <a:pPr marL="659031" lvl="1" indent="-329516" algn="l">
              <a:lnSpc>
                <a:spcPts val="3635"/>
              </a:lnSpc>
              <a:buFont typeface="Arial"/>
              <a:buChar char="•"/>
            </a:pPr>
            <a:r>
              <a:rPr lang="en-US" sz="3052" b="1" dirty="0">
                <a:solidFill>
                  <a:srgbClr val="000000"/>
                </a:solidFill>
                <a:latin typeface="Barlow Bold"/>
                <a:ea typeface="Barlow Bold"/>
                <a:cs typeface="Barlow Bold"/>
                <a:sym typeface="Barlow Bold"/>
              </a:rPr>
              <a:t>Innovation and uniqueness of the solution</a:t>
            </a: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
        <p:nvSpPr>
          <p:cNvPr id="7" name="TextBox 6">
            <a:extLst>
              <a:ext uri="{FF2B5EF4-FFF2-40B4-BE49-F238E27FC236}">
                <a16:creationId xmlns:a16="http://schemas.microsoft.com/office/drawing/2014/main" id="{94C747F9-2F4E-4C14-BE09-BD7BF3B4FE5E}"/>
              </a:ext>
            </a:extLst>
          </p:cNvPr>
          <p:cNvSpPr txBox="1"/>
          <p:nvPr/>
        </p:nvSpPr>
        <p:spPr>
          <a:xfrm>
            <a:off x="1028700" y="3577116"/>
            <a:ext cx="13144500" cy="4401205"/>
          </a:xfrm>
          <a:prstGeom prst="rect">
            <a:avLst/>
          </a:prstGeom>
          <a:noFill/>
        </p:spPr>
        <p:txBody>
          <a:bodyPr wrap="square">
            <a:spAutoFit/>
          </a:bodyPr>
          <a:lstStyle/>
          <a:p>
            <a:r>
              <a:rPr lang="en-IN" sz="2800" dirty="0"/>
              <a:t>This solution's uniqueness lies in its focused approach to handwritten Devanagari numeral recognition, which is relatively underexplored in machine learning. By combining traditional and deep learning models, the research ensures a balanced analysis of performance, capturing strengths across different techniques. Employing cross-validation and statistical assessments offers robust insights, enhancing model reliability. Data augmentation techniques are innovatively applied to overcome dataset limitations, ensuring adaptability across varied handwriting styles. Additionally, the model serves as a foundation for future expansions into full-script Devanagari and other Indic scripts, potentially transforming multilingual OCR technology and advancing regional language digitization.</a:t>
            </a:r>
          </a:p>
        </p:txBody>
      </p:sp>
    </p:spTree>
    <p:extLst>
      <p:ext uri="{BB962C8B-B14F-4D97-AF65-F5344CB8AC3E}">
        <p14:creationId xmlns:p14="http://schemas.microsoft.com/office/powerpoint/2010/main" val="343369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633402"/>
          </a:xfrm>
          <a:prstGeom prst="rect">
            <a:avLst/>
          </a:prstGeom>
        </p:spPr>
        <p:txBody>
          <a:bodyPr lIns="0" tIns="0" rIns="0" bIns="0" rtlCol="0" anchor="t">
            <a:spAutoFit/>
          </a:bodyPr>
          <a:lstStyle/>
          <a:p>
            <a:pPr algn="l">
              <a:lnSpc>
                <a:spcPts val="4952"/>
              </a:lnSpc>
              <a:spcBef>
                <a:spcPct val="0"/>
              </a:spcBef>
            </a:pPr>
            <a:r>
              <a:rPr lang="en-US" sz="4157" b="1" dirty="0">
                <a:solidFill>
                  <a:srgbClr val="000000"/>
                </a:solidFill>
                <a:latin typeface="Barlow Bold Bold"/>
                <a:ea typeface="Barlow Bold Bold"/>
                <a:cs typeface="Barlow Bold Bold"/>
                <a:sym typeface="Barlow Bold Bold"/>
              </a:rPr>
              <a:t>SOLUTION OVERVIEW</a:t>
            </a:r>
          </a:p>
        </p:txBody>
      </p:sp>
      <p:sp>
        <p:nvSpPr>
          <p:cNvPr id="3" name="TextBox 3"/>
          <p:cNvSpPr txBox="1"/>
          <p:nvPr/>
        </p:nvSpPr>
        <p:spPr>
          <a:xfrm>
            <a:off x="1028700" y="2157944"/>
            <a:ext cx="7812969" cy="461665"/>
          </a:xfrm>
          <a:prstGeom prst="rect">
            <a:avLst/>
          </a:prstGeom>
        </p:spPr>
        <p:txBody>
          <a:bodyPr lIns="0" tIns="0" rIns="0" bIns="0" rtlCol="0" anchor="t">
            <a:spAutoFit/>
          </a:bodyPr>
          <a:lstStyle/>
          <a:p>
            <a:pPr marL="659031" lvl="1" indent="-329516" algn="l">
              <a:lnSpc>
                <a:spcPts val="3635"/>
              </a:lnSpc>
              <a:buFont typeface="Arial"/>
              <a:buChar char="•"/>
            </a:pPr>
            <a:r>
              <a:rPr lang="en-US" sz="3052" b="1" dirty="0">
                <a:solidFill>
                  <a:srgbClr val="000000"/>
                </a:solidFill>
                <a:latin typeface="Barlow Bold"/>
                <a:ea typeface="Barlow Bold"/>
                <a:cs typeface="Barlow Bold"/>
                <a:sym typeface="Barlow Bold"/>
              </a:rPr>
              <a:t>Highlight its key features and benefits. </a:t>
            </a:r>
          </a:p>
        </p:txBody>
      </p:sp>
      <p:pic>
        <p:nvPicPr>
          <p:cNvPr id="6" name="Picture 5">
            <a:extLst>
              <a:ext uri="{FF2B5EF4-FFF2-40B4-BE49-F238E27FC236}">
                <a16:creationId xmlns:a16="http://schemas.microsoft.com/office/drawing/2014/main" id="{3370F531-3D56-AA6E-7EB8-D381646B19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572500"/>
            <a:ext cx="3480194" cy="1905000"/>
          </a:xfrm>
          <a:prstGeom prst="rect">
            <a:avLst/>
          </a:prstGeom>
        </p:spPr>
      </p:pic>
      <p:sp>
        <p:nvSpPr>
          <p:cNvPr id="7" name="TextBox 6">
            <a:extLst>
              <a:ext uri="{FF2B5EF4-FFF2-40B4-BE49-F238E27FC236}">
                <a16:creationId xmlns:a16="http://schemas.microsoft.com/office/drawing/2014/main" id="{7E71FC05-0DB8-4F1E-86DF-5750C59C74C5}"/>
              </a:ext>
            </a:extLst>
          </p:cNvPr>
          <p:cNvSpPr txBox="1"/>
          <p:nvPr/>
        </p:nvSpPr>
        <p:spPr>
          <a:xfrm>
            <a:off x="1028700" y="3115451"/>
            <a:ext cx="12763500" cy="4401205"/>
          </a:xfrm>
          <a:prstGeom prst="rect">
            <a:avLst/>
          </a:prstGeom>
          <a:noFill/>
        </p:spPr>
        <p:txBody>
          <a:bodyPr wrap="square">
            <a:spAutoFit/>
          </a:bodyPr>
          <a:lstStyle/>
          <a:p>
            <a:r>
              <a:rPr lang="en-IN" sz="2800" dirty="0"/>
              <a:t> Key features of this solution include a robust </a:t>
            </a:r>
            <a:r>
              <a:rPr lang="en-IN" sz="2800" dirty="0" err="1"/>
              <a:t>preprocessing</a:t>
            </a:r>
            <a:r>
              <a:rPr lang="en-IN" sz="2800" dirty="0"/>
              <a:t> pipeline, a comparative model analysis, and implementation of data augmentation and transfer learning for enhanced reliability. The model provides high accuracy rates, particularly with SVM, achieving 99.5% accuracy, and CNN’s efficacy in handling complex patterns. This solution benefits users by supporting document digitization and automated reading of handwritten Devanagari texts, aiding sectors like banking, healthcare, and government. Its applicability extends beyond Devanagari, paving the way for multilingual OCR capabilities. The model’s adaptability and accuracy contribute to efficient data processing, minimizing manual intervention in record management and information extraction</a:t>
            </a:r>
          </a:p>
        </p:txBody>
      </p:sp>
    </p:spTree>
    <p:extLst>
      <p:ext uri="{BB962C8B-B14F-4D97-AF65-F5344CB8AC3E}">
        <p14:creationId xmlns:p14="http://schemas.microsoft.com/office/powerpoint/2010/main" val="449605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1262052"/>
          </a:xfrm>
          <a:prstGeom prst="rect">
            <a:avLst/>
          </a:prstGeom>
        </p:spPr>
        <p:txBody>
          <a:bodyPr lIns="0" tIns="0" rIns="0" bIns="0" rtlCol="0" anchor="t">
            <a:spAutoFit/>
          </a:bodyPr>
          <a:lstStyle/>
          <a:p>
            <a:pPr algn="l">
              <a:lnSpc>
                <a:spcPts val="4952"/>
              </a:lnSpc>
            </a:pPr>
            <a:r>
              <a:rPr lang="en-US" sz="4157" b="1">
                <a:solidFill>
                  <a:srgbClr val="000000"/>
                </a:solidFill>
                <a:latin typeface="Barlow Bold Bold"/>
                <a:ea typeface="Barlow Bold Bold"/>
                <a:cs typeface="Barlow Bold Bold"/>
                <a:sym typeface="Barlow Bold Bold"/>
              </a:rPr>
              <a:t>TECHNICAL ARCHITECTURE </a:t>
            </a:r>
          </a:p>
          <a:p>
            <a:pPr algn="l">
              <a:lnSpc>
                <a:spcPts val="4952"/>
              </a:lnSpc>
              <a:spcBef>
                <a:spcPct val="0"/>
              </a:spcBef>
            </a:pPr>
            <a:endParaRPr lang="en-US" sz="4157" b="1">
              <a:solidFill>
                <a:srgbClr val="000000"/>
              </a:solidFill>
              <a:latin typeface="Barlow Bold Bold"/>
              <a:ea typeface="Barlow Bold Bold"/>
              <a:cs typeface="Barlow Bold Bold"/>
              <a:sym typeface="Barlow Bold Bold"/>
            </a:endParaRPr>
          </a:p>
        </p:txBody>
      </p:sp>
      <p:sp>
        <p:nvSpPr>
          <p:cNvPr id="3" name="TextBox 3"/>
          <p:cNvSpPr txBox="1"/>
          <p:nvPr/>
        </p:nvSpPr>
        <p:spPr>
          <a:xfrm>
            <a:off x="1028700" y="2066518"/>
            <a:ext cx="4914007" cy="917886"/>
          </a:xfrm>
          <a:prstGeom prst="rect">
            <a:avLst/>
          </a:prstGeom>
        </p:spPr>
        <p:txBody>
          <a:bodyPr lIns="0" tIns="0" rIns="0" bIns="0" rtlCol="0" anchor="t">
            <a:spAutoFit/>
          </a:bodyPr>
          <a:lstStyle/>
          <a:p>
            <a:pPr algn="l">
              <a:lnSpc>
                <a:spcPts val="3632"/>
              </a:lnSpc>
            </a:pPr>
            <a:r>
              <a:rPr lang="en-US" sz="3050" b="1" dirty="0">
                <a:solidFill>
                  <a:srgbClr val="000000"/>
                </a:solidFill>
                <a:latin typeface="Barlow Bold Bold"/>
                <a:ea typeface="Barlow Bold Bold"/>
                <a:cs typeface="Barlow Bold Bold"/>
                <a:sym typeface="Barlow Bold Bold"/>
              </a:rPr>
              <a:t>Flowchart (Not Compulsory)</a:t>
            </a:r>
          </a:p>
          <a:p>
            <a:pPr algn="l">
              <a:lnSpc>
                <a:spcPts val="3632"/>
              </a:lnSpc>
            </a:pPr>
            <a:endParaRPr lang="en-US" sz="3050" b="1" dirty="0">
              <a:solidFill>
                <a:srgbClr val="000000"/>
              </a:solidFill>
              <a:latin typeface="Barlow Bold Bold"/>
              <a:ea typeface="Barlow Bold Bold"/>
              <a:cs typeface="Barlow Bold Bold"/>
              <a:sym typeface="Barlow Bold Bold"/>
            </a:endParaRP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pic>
        <p:nvPicPr>
          <p:cNvPr id="7" name="Picture 6">
            <a:extLst>
              <a:ext uri="{FF2B5EF4-FFF2-40B4-BE49-F238E27FC236}">
                <a16:creationId xmlns:a16="http://schemas.microsoft.com/office/drawing/2014/main" id="{92BE8C28-01EB-42EF-ACFD-55A3F061898A}"/>
              </a:ext>
            </a:extLst>
          </p:cNvPr>
          <p:cNvPicPr>
            <a:picLocks noChangeAspect="1"/>
          </p:cNvPicPr>
          <p:nvPr/>
        </p:nvPicPr>
        <p:blipFill>
          <a:blip r:embed="rId3"/>
          <a:stretch>
            <a:fillRect/>
          </a:stretch>
        </p:blipFill>
        <p:spPr>
          <a:xfrm>
            <a:off x="8763000" y="381000"/>
            <a:ext cx="5997766" cy="9525000"/>
          </a:xfrm>
          <a:prstGeom prst="rect">
            <a:avLst/>
          </a:prstGeom>
        </p:spPr>
      </p:pic>
      <p:pic>
        <p:nvPicPr>
          <p:cNvPr id="12" name="Picture 11">
            <a:extLst>
              <a:ext uri="{FF2B5EF4-FFF2-40B4-BE49-F238E27FC236}">
                <a16:creationId xmlns:a16="http://schemas.microsoft.com/office/drawing/2014/main" id="{FE43004E-EC87-494E-901B-0A2437C4AF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5248" y="41138"/>
            <a:ext cx="7162799" cy="102047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3">
            <a:alphaModFix/>
          </a:blip>
          <a:src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1923604"/>
          </a:xfrm>
          <a:prstGeom prst="rect">
            <a:avLst/>
          </a:prstGeom>
        </p:spPr>
        <p:txBody>
          <a:bodyPr spcFirstLastPara="1" vert="horz" wrap="square" lIns="182850" tIns="0" rIns="182850" bIns="0" rtlCol="0" anchor="t" anchorCtr="0">
            <a:spAutoFit/>
          </a:bodyPr>
          <a:lstStyle/>
          <a:p>
            <a:pPr algn="l">
              <a:lnSpc>
                <a:spcPts val="4952"/>
              </a:lnSpc>
            </a:pPr>
            <a:r>
              <a:rPr lang="en" sz="8000" dirty="0">
                <a:solidFill>
                  <a:srgbClr val="92D050"/>
                </a:solidFill>
                <a:latin typeface="Bell MT" panose="02020503060305020303" pitchFamily="18" charset="0"/>
                <a:ea typeface="Space Grotesk Medium"/>
                <a:cs typeface="Space Grotesk Medium"/>
                <a:sym typeface="Space Grotesk Medium"/>
              </a:rPr>
              <a:t>&gt;</a:t>
            </a:r>
            <a:r>
              <a:rPr lang="en-US" sz="7200" b="1" dirty="0">
                <a:solidFill>
                  <a:schemeClr val="bg1"/>
                </a:solidFill>
                <a:latin typeface="Bell MT" panose="02020503060305020303" pitchFamily="18" charset="0"/>
                <a:ea typeface="Barlow Bold Bold"/>
                <a:cs typeface="Barlow Bold Bold"/>
                <a:sym typeface="Barlow Bold Bold"/>
              </a:rPr>
              <a:t>TECHNICAL ARCHITECTURE </a:t>
            </a:r>
            <a:br>
              <a:rPr lang="en-US" sz="7200" b="1" dirty="0">
                <a:solidFill>
                  <a:schemeClr val="bg1"/>
                </a:solidFill>
                <a:latin typeface="Bell MT" panose="02020503060305020303" pitchFamily="18" charset="0"/>
                <a:ea typeface="Barlow Bold Bold"/>
                <a:cs typeface="Barlow Bold Bold"/>
                <a:sym typeface="Barlow Bold Bold"/>
              </a:rPr>
            </a:br>
            <a:br>
              <a:rPr lang="en-US" sz="7200" b="1" dirty="0">
                <a:solidFill>
                  <a:schemeClr val="bg1"/>
                </a:solidFill>
                <a:latin typeface="Bell MT" panose="02020503060305020303" pitchFamily="18" charset="0"/>
                <a:ea typeface="Barlow Bold Bold"/>
                <a:cs typeface="Barlow Bold Bold"/>
                <a:sym typeface="Barlow Bold Bold"/>
              </a:rPr>
            </a:br>
            <a:endParaRPr sz="8000" dirty="0">
              <a:solidFill>
                <a:schemeClr val="bg1"/>
              </a:solidFill>
              <a:latin typeface="Bell MT" panose="02020503060305020303" pitchFamily="18" charset="0"/>
              <a:ea typeface="Space Grotesk Medium"/>
              <a:cs typeface="Space Grotesk Medium"/>
              <a:sym typeface="Space Grotesk Medium"/>
            </a:endParaRPr>
          </a:p>
        </p:txBody>
      </p:sp>
    </p:spTree>
    <p:extLst>
      <p:ext uri="{BB962C8B-B14F-4D97-AF65-F5344CB8AC3E}">
        <p14:creationId xmlns:p14="http://schemas.microsoft.com/office/powerpoint/2010/main" val="25678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1262052"/>
          </a:xfrm>
          <a:prstGeom prst="rect">
            <a:avLst/>
          </a:prstGeom>
        </p:spPr>
        <p:txBody>
          <a:bodyPr lIns="0" tIns="0" rIns="0" bIns="0" rtlCol="0" anchor="t">
            <a:spAutoFit/>
          </a:bodyPr>
          <a:lstStyle/>
          <a:p>
            <a:pPr algn="l">
              <a:lnSpc>
                <a:spcPts val="4952"/>
              </a:lnSpc>
            </a:pPr>
            <a:r>
              <a:rPr lang="en-US" sz="4157" b="1" dirty="0">
                <a:solidFill>
                  <a:srgbClr val="000000"/>
                </a:solidFill>
                <a:latin typeface="Barlow Bold Bold"/>
                <a:ea typeface="Barlow Bold Bold"/>
                <a:cs typeface="Barlow Bold Bold"/>
                <a:sym typeface="Barlow Bold Bold"/>
              </a:rPr>
              <a:t>TECHNICAL ARCHITECTURE </a:t>
            </a:r>
          </a:p>
          <a:p>
            <a:pPr algn="l">
              <a:lnSpc>
                <a:spcPts val="4952"/>
              </a:lnSpc>
              <a:spcBef>
                <a:spcPct val="0"/>
              </a:spcBef>
            </a:pPr>
            <a:endParaRPr lang="en-US" sz="4157" b="1" dirty="0">
              <a:solidFill>
                <a:srgbClr val="000000"/>
              </a:solidFill>
              <a:latin typeface="Barlow Bold Bold"/>
              <a:ea typeface="Barlow Bold Bold"/>
              <a:cs typeface="Barlow Bold Bold"/>
              <a:sym typeface="Barlow Bold Bold"/>
            </a:endParaRPr>
          </a:p>
        </p:txBody>
      </p:sp>
      <p:sp>
        <p:nvSpPr>
          <p:cNvPr id="3" name="TextBox 3"/>
          <p:cNvSpPr txBox="1"/>
          <p:nvPr/>
        </p:nvSpPr>
        <p:spPr>
          <a:xfrm>
            <a:off x="1028700" y="2066518"/>
            <a:ext cx="4914007" cy="917886"/>
          </a:xfrm>
          <a:prstGeom prst="rect">
            <a:avLst/>
          </a:prstGeom>
        </p:spPr>
        <p:txBody>
          <a:bodyPr lIns="0" tIns="0" rIns="0" bIns="0" rtlCol="0" anchor="t">
            <a:spAutoFit/>
          </a:bodyPr>
          <a:lstStyle/>
          <a:p>
            <a:pPr algn="l">
              <a:lnSpc>
                <a:spcPts val="3632"/>
              </a:lnSpc>
            </a:pPr>
            <a:r>
              <a:rPr lang="en-US" sz="3050" b="1" dirty="0">
                <a:solidFill>
                  <a:srgbClr val="000000"/>
                </a:solidFill>
                <a:latin typeface="Barlow Bold Bold"/>
                <a:ea typeface="Barlow Bold Bold"/>
                <a:cs typeface="Barlow Bold Bold"/>
                <a:sym typeface="Barlow Bold Bold"/>
              </a:rPr>
              <a:t>Flowchart (Not Compulsory)</a:t>
            </a:r>
          </a:p>
          <a:p>
            <a:pPr algn="l">
              <a:lnSpc>
                <a:spcPts val="3632"/>
              </a:lnSpc>
            </a:pPr>
            <a:endParaRPr lang="en-US" sz="3050" b="1" dirty="0">
              <a:solidFill>
                <a:srgbClr val="000000"/>
              </a:solidFill>
              <a:latin typeface="Barlow Bold Bold"/>
              <a:ea typeface="Barlow Bold Bold"/>
              <a:cs typeface="Barlow Bold Bold"/>
              <a:sym typeface="Barlow Bold Bold"/>
            </a:endParaRPr>
          </a:p>
        </p:txBody>
      </p:sp>
      <p:pic>
        <p:nvPicPr>
          <p:cNvPr id="8" name="Picture 7">
            <a:extLst>
              <a:ext uri="{FF2B5EF4-FFF2-40B4-BE49-F238E27FC236}">
                <a16:creationId xmlns:a16="http://schemas.microsoft.com/office/drawing/2014/main" id="{14549CB9-4AB8-B622-CC54-B48512AAFE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pic>
        <p:nvPicPr>
          <p:cNvPr id="9" name="Picture 8">
            <a:extLst>
              <a:ext uri="{FF2B5EF4-FFF2-40B4-BE49-F238E27FC236}">
                <a16:creationId xmlns:a16="http://schemas.microsoft.com/office/drawing/2014/main" id="{45F0B4A0-9ADD-4CCD-ABDF-C5B0D6910315}"/>
              </a:ext>
            </a:extLst>
          </p:cNvPr>
          <p:cNvPicPr>
            <a:picLocks noChangeAspect="1"/>
          </p:cNvPicPr>
          <p:nvPr/>
        </p:nvPicPr>
        <p:blipFill>
          <a:blip r:embed="rId3"/>
          <a:stretch>
            <a:fillRect/>
          </a:stretch>
        </p:blipFill>
        <p:spPr>
          <a:xfrm>
            <a:off x="2257669" y="3548068"/>
            <a:ext cx="13772662" cy="4767460"/>
          </a:xfrm>
          <a:prstGeom prst="rect">
            <a:avLst/>
          </a:prstGeom>
        </p:spPr>
      </p:pic>
    </p:spTree>
    <p:extLst>
      <p:ext uri="{BB962C8B-B14F-4D97-AF65-F5344CB8AC3E}">
        <p14:creationId xmlns:p14="http://schemas.microsoft.com/office/powerpoint/2010/main" val="267781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930</Words>
  <Application>Microsoft Office PowerPoint</Application>
  <PresentationFormat>Custom</PresentationFormat>
  <Paragraphs>55</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Space Grotesk Medium</vt:lpstr>
      <vt:lpstr>Arial</vt:lpstr>
      <vt:lpstr>Bell MT</vt:lpstr>
      <vt:lpstr>Space Grotesk</vt:lpstr>
      <vt:lpstr>Calibri</vt:lpstr>
      <vt:lpstr>Barlow Bold</vt:lpstr>
      <vt:lpstr>Barlow Bold Bold</vt:lpstr>
      <vt:lpstr>Office Theme</vt:lpstr>
      <vt:lpstr>PowerPoint Presentation</vt:lpstr>
      <vt:lpstr>&gt;SOLUTION OVERVIEW</vt:lpstr>
      <vt:lpstr>PowerPoint Presentation</vt:lpstr>
      <vt:lpstr>PowerPoint Presentation</vt:lpstr>
      <vt:lpstr>PowerPoint Presentation</vt:lpstr>
      <vt:lpstr>PowerPoint Presentation</vt:lpstr>
      <vt:lpstr>PowerPoint Presentation</vt:lpstr>
      <vt:lpstr>&gt;TECHNICAL ARCHITECTURE   </vt:lpstr>
      <vt:lpstr>PowerPoint Presentation</vt:lpstr>
      <vt:lpstr>PowerPoint Presentation</vt:lpstr>
      <vt:lpstr>&gt;SCALABILITY AND FUTURE SCOPE   </vt:lpstr>
      <vt:lpstr>PowerPoint Presentation</vt:lpstr>
      <vt:lpstr>&gt;FEASIBILITY</vt:lpstr>
      <vt:lpstr>PowerPoint Presentation</vt:lpstr>
      <vt:lpstr>&gt;TEAM DETAILS</vt:lpstr>
      <vt:lpstr>PowerPoint Presentation</vt:lpstr>
      <vt:lpstr>Thanks for Joining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DELL</dc:creator>
  <cp:lastModifiedBy>rithvik koruturu</cp:lastModifiedBy>
  <cp:revision>14</cp:revision>
  <dcterms:created xsi:type="dcterms:W3CDTF">2006-08-16T00:00:00Z</dcterms:created>
  <dcterms:modified xsi:type="dcterms:W3CDTF">2024-10-25T06:58:54Z</dcterms:modified>
  <dc:identifier>DAGTMY47ztE</dc:identifier>
</cp:coreProperties>
</file>