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9" r:id="rId5"/>
    <p:sldId id="268" r:id="rId6"/>
    <p:sldId id="270" r:id="rId7"/>
    <p:sldId id="271" r:id="rId8"/>
    <p:sldId id="284" r:id="rId9"/>
    <p:sldId id="273" r:id="rId10"/>
    <p:sldId id="264" r:id="rId11"/>
    <p:sldId id="265" r:id="rId12"/>
    <p:sldId id="274" r:id="rId13"/>
    <p:sldId id="275" r:id="rId14"/>
    <p:sldId id="276" r:id="rId15"/>
    <p:sldId id="278" r:id="rId16"/>
    <p:sldId id="281" r:id="rId17"/>
    <p:sldId id="283"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97"/>
    <p:restoredTop sz="95680"/>
  </p:normalViewPr>
  <p:slideViewPr>
    <p:cSldViewPr snapToGrid="0" snapToObjects="1">
      <p:cViewPr varScale="1">
        <p:scale>
          <a:sx n="131" d="100"/>
          <a:sy n="131" d="100"/>
        </p:scale>
        <p:origin x="1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12/6/22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12/6/22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44B3-8C95-D04B-998F-445312D0589C}"/>
              </a:ext>
            </a:extLst>
          </p:cNvPr>
          <p:cNvSpPr>
            <a:spLocks noGrp="1"/>
          </p:cNvSpPr>
          <p:nvPr>
            <p:ph type="ctrTitle"/>
          </p:nvPr>
        </p:nvSpPr>
        <p:spPr>
          <a:xfrm>
            <a:off x="760021" y="802298"/>
            <a:ext cx="10294831" cy="2541431"/>
          </a:xfrm>
        </p:spPr>
        <p:txBody>
          <a:bodyPr>
            <a:noAutofit/>
          </a:bodyPr>
          <a:lstStyle/>
          <a:p>
            <a:pPr algn="ctr"/>
            <a:r>
              <a:rPr lang="en-US" sz="3200" b="1" dirty="0"/>
              <a:t>IST 652 – Scripting for Data Analysis</a:t>
            </a:r>
            <a:br>
              <a:rPr lang="en-US" sz="3200" b="1" dirty="0"/>
            </a:br>
            <a:r>
              <a:rPr lang="en-US" sz="3200" b="1" dirty="0"/>
              <a:t> </a:t>
            </a:r>
            <a:br>
              <a:rPr lang="en-US" sz="3200" dirty="0"/>
            </a:br>
            <a:r>
              <a:rPr lang="en-US" sz="3200" b="1" dirty="0"/>
              <a:t>Electric Vehicle Population in the State of Washington </a:t>
            </a:r>
            <a:br>
              <a:rPr lang="en-US" sz="3200" dirty="0"/>
            </a:br>
            <a:endParaRPr lang="en-US" sz="3200" dirty="0"/>
          </a:p>
        </p:txBody>
      </p:sp>
      <p:sp>
        <p:nvSpPr>
          <p:cNvPr id="3" name="Subtitle 2">
            <a:extLst>
              <a:ext uri="{FF2B5EF4-FFF2-40B4-BE49-F238E27FC236}">
                <a16:creationId xmlns:a16="http://schemas.microsoft.com/office/drawing/2014/main" id="{076AD67A-2034-9044-8543-F51E662A0743}"/>
              </a:ext>
            </a:extLst>
          </p:cNvPr>
          <p:cNvSpPr>
            <a:spLocks noGrp="1"/>
          </p:cNvSpPr>
          <p:nvPr>
            <p:ph type="subTitle" idx="1"/>
          </p:nvPr>
        </p:nvSpPr>
        <p:spPr>
          <a:xfrm>
            <a:off x="2417780" y="3531204"/>
            <a:ext cx="8637072" cy="2133326"/>
          </a:xfrm>
        </p:spPr>
        <p:txBody>
          <a:bodyPr>
            <a:noAutofit/>
          </a:bodyPr>
          <a:lstStyle/>
          <a:p>
            <a:r>
              <a:rPr lang="en-US" sz="2000" b="1" dirty="0">
                <a:cs typeface="Times New Roman" panose="02020603050405020304" pitchFamily="18" charset="0"/>
              </a:rPr>
              <a:t>Project members</a:t>
            </a:r>
          </a:p>
          <a:p>
            <a:pPr marL="285750" indent="-285750">
              <a:buFont typeface="Arial" panose="020B0604020202020204" pitchFamily="34" charset="0"/>
              <a:buChar char="•"/>
            </a:pPr>
            <a:r>
              <a:rPr lang="en-US" sz="2000" dirty="0" err="1">
                <a:cs typeface="Times New Roman" panose="02020603050405020304" pitchFamily="18" charset="0"/>
              </a:rPr>
              <a:t>Rithvik</a:t>
            </a:r>
            <a:r>
              <a:rPr lang="en-US" sz="2000" dirty="0">
                <a:cs typeface="Times New Roman" panose="02020603050405020304" pitchFamily="18" charset="0"/>
              </a:rPr>
              <a:t> Segu</a:t>
            </a:r>
          </a:p>
          <a:p>
            <a:pPr marL="285750" indent="-285750">
              <a:buFont typeface="Arial" panose="020B0604020202020204" pitchFamily="34" charset="0"/>
              <a:buChar char="•"/>
            </a:pPr>
            <a:r>
              <a:rPr lang="en-US" sz="2000" dirty="0">
                <a:cs typeface="Times New Roman" panose="02020603050405020304" pitchFamily="18" charset="0"/>
              </a:rPr>
              <a:t>Pavan </a:t>
            </a:r>
            <a:r>
              <a:rPr lang="en-US" sz="2000" dirty="0" err="1">
                <a:cs typeface="Times New Roman" panose="02020603050405020304" pitchFamily="18" charset="0"/>
              </a:rPr>
              <a:t>kumar</a:t>
            </a:r>
            <a:endParaRPr lang="en-US" sz="2000" dirty="0">
              <a:cs typeface="Times New Roman" panose="02020603050405020304" pitchFamily="18" charset="0"/>
            </a:endParaRPr>
          </a:p>
          <a:p>
            <a:endParaRPr lang="en-US" sz="1600" dirty="0">
              <a:cs typeface="Times New Roman" panose="02020603050405020304" pitchFamily="18" charset="0"/>
            </a:endParaRPr>
          </a:p>
          <a:p>
            <a:endParaRPr lang="en-US" sz="1600" dirty="0">
              <a:cs typeface="Times New Roman" panose="02020603050405020304" pitchFamily="18" charset="0"/>
            </a:endParaRPr>
          </a:p>
          <a:p>
            <a:endParaRPr lang="en-US" sz="1600" dirty="0"/>
          </a:p>
        </p:txBody>
      </p:sp>
    </p:spTree>
    <p:extLst>
      <p:ext uri="{BB962C8B-B14F-4D97-AF65-F5344CB8AC3E}">
        <p14:creationId xmlns:p14="http://schemas.microsoft.com/office/powerpoint/2010/main" val="83315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93F4-D128-0541-AD04-988125395BD1}"/>
              </a:ext>
            </a:extLst>
          </p:cNvPr>
          <p:cNvSpPr>
            <a:spLocks noGrp="1"/>
          </p:cNvSpPr>
          <p:nvPr>
            <p:ph type="title"/>
          </p:nvPr>
        </p:nvSpPr>
        <p:spPr>
          <a:xfrm>
            <a:off x="1424350" y="1008529"/>
            <a:ext cx="9603275" cy="576283"/>
          </a:xfrm>
        </p:spPr>
        <p:txBody>
          <a:bodyPr>
            <a:normAutofit fontScale="90000"/>
          </a:bodyPr>
          <a:lstStyle/>
          <a:p>
            <a:r>
              <a:rPr lang="en-US"/>
              <a:t>Best car based on the maximum range it can travel in single charge.</a:t>
            </a:r>
            <a:br>
              <a:rPr lang="en-US"/>
            </a:br>
            <a:endParaRPr lang="en-US" sz="3200" dirty="0"/>
          </a:p>
        </p:txBody>
      </p:sp>
      <p:pic>
        <p:nvPicPr>
          <p:cNvPr id="5" name="Picture 4">
            <a:extLst>
              <a:ext uri="{FF2B5EF4-FFF2-40B4-BE49-F238E27FC236}">
                <a16:creationId xmlns:a16="http://schemas.microsoft.com/office/drawing/2014/main" id="{EC72C76E-05BC-9586-BC90-4E1382E49492}"/>
              </a:ext>
            </a:extLst>
          </p:cNvPr>
          <p:cNvPicPr>
            <a:picLocks noChangeAspect="1"/>
          </p:cNvPicPr>
          <p:nvPr/>
        </p:nvPicPr>
        <p:blipFill>
          <a:blip r:embed="rId2"/>
          <a:stretch>
            <a:fillRect/>
          </a:stretch>
        </p:blipFill>
        <p:spPr>
          <a:xfrm>
            <a:off x="127858" y="3148018"/>
            <a:ext cx="7879320" cy="576283"/>
          </a:xfrm>
          <a:prstGeom prst="rect">
            <a:avLst/>
          </a:prstGeom>
        </p:spPr>
      </p:pic>
      <p:pic>
        <p:nvPicPr>
          <p:cNvPr id="7" name="Picture 6" descr="Table&#10;&#10;Description automatically generated">
            <a:extLst>
              <a:ext uri="{FF2B5EF4-FFF2-40B4-BE49-F238E27FC236}">
                <a16:creationId xmlns:a16="http://schemas.microsoft.com/office/drawing/2014/main" id="{FAB52F6F-89B3-902B-2F70-B63445A54ED3}"/>
              </a:ext>
            </a:extLst>
          </p:cNvPr>
          <p:cNvPicPr>
            <a:picLocks noChangeAspect="1"/>
          </p:cNvPicPr>
          <p:nvPr/>
        </p:nvPicPr>
        <p:blipFill>
          <a:blip r:embed="rId3"/>
          <a:stretch>
            <a:fillRect/>
          </a:stretch>
        </p:blipFill>
        <p:spPr>
          <a:xfrm>
            <a:off x="8209393" y="1901568"/>
            <a:ext cx="2818232" cy="3947903"/>
          </a:xfrm>
          <a:prstGeom prst="rect">
            <a:avLst/>
          </a:prstGeom>
        </p:spPr>
      </p:pic>
    </p:spTree>
    <p:extLst>
      <p:ext uri="{BB962C8B-B14F-4D97-AF65-F5344CB8AC3E}">
        <p14:creationId xmlns:p14="http://schemas.microsoft.com/office/powerpoint/2010/main" val="213434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B3E4-C2AD-7F4B-9C53-FCA3CE3DCAA8}"/>
              </a:ext>
            </a:extLst>
          </p:cNvPr>
          <p:cNvSpPr>
            <a:spLocks noGrp="1"/>
          </p:cNvSpPr>
          <p:nvPr>
            <p:ph type="title"/>
          </p:nvPr>
        </p:nvSpPr>
        <p:spPr>
          <a:xfrm>
            <a:off x="1451579" y="1029015"/>
            <a:ext cx="9603275" cy="824739"/>
          </a:xfrm>
        </p:spPr>
        <p:txBody>
          <a:bodyPr>
            <a:normAutofit fontScale="90000"/>
          </a:bodyPr>
          <a:lstStyle/>
          <a:p>
            <a:r>
              <a:rPr lang="en-US" dirty="0"/>
              <a:t>Increase in demand of Electric Vehicles</a:t>
            </a:r>
            <a:br>
              <a:rPr lang="en-US" dirty="0"/>
            </a:br>
            <a:endParaRPr lang="en-US" dirty="0"/>
          </a:p>
        </p:txBody>
      </p:sp>
      <p:pic>
        <p:nvPicPr>
          <p:cNvPr id="5" name="Content Placeholder 4">
            <a:extLst>
              <a:ext uri="{FF2B5EF4-FFF2-40B4-BE49-F238E27FC236}">
                <a16:creationId xmlns:a16="http://schemas.microsoft.com/office/drawing/2014/main" id="{D11004B1-AF85-06BC-5FB4-E0D715C19756}"/>
              </a:ext>
            </a:extLst>
          </p:cNvPr>
          <p:cNvPicPr>
            <a:picLocks noGrp="1" noChangeAspect="1"/>
          </p:cNvPicPr>
          <p:nvPr>
            <p:ph idx="1"/>
          </p:nvPr>
        </p:nvPicPr>
        <p:blipFill>
          <a:blip r:embed="rId2"/>
          <a:stretch>
            <a:fillRect/>
          </a:stretch>
        </p:blipFill>
        <p:spPr>
          <a:xfrm>
            <a:off x="2846696" y="2016125"/>
            <a:ext cx="586758" cy="46038"/>
          </a:xfrm>
        </p:spPr>
      </p:pic>
      <p:pic>
        <p:nvPicPr>
          <p:cNvPr id="7" name="Picture 6">
            <a:extLst>
              <a:ext uri="{FF2B5EF4-FFF2-40B4-BE49-F238E27FC236}">
                <a16:creationId xmlns:a16="http://schemas.microsoft.com/office/drawing/2014/main" id="{E6A01CD7-AC88-E564-51B3-60BF2B474CC1}"/>
              </a:ext>
            </a:extLst>
          </p:cNvPr>
          <p:cNvPicPr>
            <a:picLocks noChangeAspect="1"/>
          </p:cNvPicPr>
          <p:nvPr/>
        </p:nvPicPr>
        <p:blipFill>
          <a:blip r:embed="rId2"/>
          <a:stretch>
            <a:fillRect/>
          </a:stretch>
        </p:blipFill>
        <p:spPr>
          <a:xfrm>
            <a:off x="0" y="2499678"/>
            <a:ext cx="6771503" cy="609834"/>
          </a:xfrm>
          <a:prstGeom prst="rect">
            <a:avLst/>
          </a:prstGeom>
        </p:spPr>
      </p:pic>
      <p:pic>
        <p:nvPicPr>
          <p:cNvPr id="12" name="Picture 11" descr="Text&#10;&#10;Description automatically generated">
            <a:extLst>
              <a:ext uri="{FF2B5EF4-FFF2-40B4-BE49-F238E27FC236}">
                <a16:creationId xmlns:a16="http://schemas.microsoft.com/office/drawing/2014/main" id="{A1194B57-CF34-AB21-F824-9D1BBD3E6E37}"/>
              </a:ext>
            </a:extLst>
          </p:cNvPr>
          <p:cNvPicPr>
            <a:picLocks noChangeAspect="1"/>
          </p:cNvPicPr>
          <p:nvPr/>
        </p:nvPicPr>
        <p:blipFill>
          <a:blip r:embed="rId3"/>
          <a:stretch>
            <a:fillRect/>
          </a:stretch>
        </p:blipFill>
        <p:spPr>
          <a:xfrm>
            <a:off x="569604" y="3555889"/>
            <a:ext cx="5727700" cy="977900"/>
          </a:xfrm>
          <a:prstGeom prst="rect">
            <a:avLst/>
          </a:prstGeom>
        </p:spPr>
      </p:pic>
      <p:pic>
        <p:nvPicPr>
          <p:cNvPr id="14" name="Picture 13" descr="Chart, histogram&#10;&#10;Description automatically generated">
            <a:extLst>
              <a:ext uri="{FF2B5EF4-FFF2-40B4-BE49-F238E27FC236}">
                <a16:creationId xmlns:a16="http://schemas.microsoft.com/office/drawing/2014/main" id="{5A121608-AE2A-9B5B-03F4-E07CF151355B}"/>
              </a:ext>
            </a:extLst>
          </p:cNvPr>
          <p:cNvPicPr>
            <a:picLocks noChangeAspect="1"/>
          </p:cNvPicPr>
          <p:nvPr/>
        </p:nvPicPr>
        <p:blipFill>
          <a:blip r:embed="rId4"/>
          <a:stretch>
            <a:fillRect/>
          </a:stretch>
        </p:blipFill>
        <p:spPr>
          <a:xfrm>
            <a:off x="7195751" y="1941841"/>
            <a:ext cx="4283676" cy="4116346"/>
          </a:xfrm>
          <a:prstGeom prst="rect">
            <a:avLst/>
          </a:prstGeom>
        </p:spPr>
      </p:pic>
    </p:spTree>
    <p:extLst>
      <p:ext uri="{BB962C8B-B14F-4D97-AF65-F5344CB8AC3E}">
        <p14:creationId xmlns:p14="http://schemas.microsoft.com/office/powerpoint/2010/main" val="20796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B3E4-C2AD-7F4B-9C53-FCA3CE3DCAA8}"/>
              </a:ext>
            </a:extLst>
          </p:cNvPr>
          <p:cNvSpPr>
            <a:spLocks noGrp="1"/>
          </p:cNvSpPr>
          <p:nvPr>
            <p:ph type="title"/>
          </p:nvPr>
        </p:nvSpPr>
        <p:spPr/>
        <p:txBody>
          <a:bodyPr>
            <a:normAutofit/>
          </a:bodyPr>
          <a:lstStyle/>
          <a:p>
            <a:r>
              <a:rPr lang="en-US" dirty="0"/>
              <a:t>Top counties for Electric vehicle registration </a:t>
            </a:r>
          </a:p>
        </p:txBody>
      </p:sp>
      <p:pic>
        <p:nvPicPr>
          <p:cNvPr id="5" name="Picture 4">
            <a:extLst>
              <a:ext uri="{FF2B5EF4-FFF2-40B4-BE49-F238E27FC236}">
                <a16:creationId xmlns:a16="http://schemas.microsoft.com/office/drawing/2014/main" id="{BD4AFF28-734C-D27B-6ADF-85ACB8058C5D}"/>
              </a:ext>
            </a:extLst>
          </p:cNvPr>
          <p:cNvPicPr>
            <a:picLocks noChangeAspect="1"/>
          </p:cNvPicPr>
          <p:nvPr/>
        </p:nvPicPr>
        <p:blipFill>
          <a:blip r:embed="rId2"/>
          <a:stretch>
            <a:fillRect/>
          </a:stretch>
        </p:blipFill>
        <p:spPr>
          <a:xfrm>
            <a:off x="138671" y="3429000"/>
            <a:ext cx="7127102" cy="858795"/>
          </a:xfrm>
          <a:prstGeom prst="rect">
            <a:avLst/>
          </a:prstGeom>
        </p:spPr>
      </p:pic>
      <p:pic>
        <p:nvPicPr>
          <p:cNvPr id="7" name="Picture 6" descr="Table&#10;&#10;Description automatically generated">
            <a:extLst>
              <a:ext uri="{FF2B5EF4-FFF2-40B4-BE49-F238E27FC236}">
                <a16:creationId xmlns:a16="http://schemas.microsoft.com/office/drawing/2014/main" id="{2050E951-0966-A1D3-4B25-23C35FCB87D9}"/>
              </a:ext>
            </a:extLst>
          </p:cNvPr>
          <p:cNvPicPr>
            <a:picLocks noChangeAspect="1"/>
          </p:cNvPicPr>
          <p:nvPr/>
        </p:nvPicPr>
        <p:blipFill>
          <a:blip r:embed="rId3"/>
          <a:stretch>
            <a:fillRect/>
          </a:stretch>
        </p:blipFill>
        <p:spPr>
          <a:xfrm>
            <a:off x="8081319" y="1252995"/>
            <a:ext cx="3076833" cy="3507981"/>
          </a:xfrm>
          <a:prstGeom prst="rect">
            <a:avLst/>
          </a:prstGeom>
        </p:spPr>
      </p:pic>
    </p:spTree>
    <p:extLst>
      <p:ext uri="{BB962C8B-B14F-4D97-AF65-F5344CB8AC3E}">
        <p14:creationId xmlns:p14="http://schemas.microsoft.com/office/powerpoint/2010/main" val="125902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B3E4-C2AD-7F4B-9C53-FCA3CE3DCAA8}"/>
              </a:ext>
            </a:extLst>
          </p:cNvPr>
          <p:cNvSpPr>
            <a:spLocks noGrp="1"/>
          </p:cNvSpPr>
          <p:nvPr>
            <p:ph type="title"/>
          </p:nvPr>
        </p:nvSpPr>
        <p:spPr>
          <a:xfrm>
            <a:off x="1451579" y="1029015"/>
            <a:ext cx="9603275" cy="824739"/>
          </a:xfrm>
        </p:spPr>
        <p:txBody>
          <a:bodyPr>
            <a:normAutofit fontScale="90000"/>
          </a:bodyPr>
          <a:lstStyle/>
          <a:p>
            <a:r>
              <a:rPr lang="en-US" dirty="0"/>
              <a:t>Most popular car brand for Electric Vehicles</a:t>
            </a:r>
          </a:p>
        </p:txBody>
      </p:sp>
      <p:pic>
        <p:nvPicPr>
          <p:cNvPr id="4" name="Picture 3" descr="Text&#10;&#10;Description automatically generated with medium confidence">
            <a:extLst>
              <a:ext uri="{FF2B5EF4-FFF2-40B4-BE49-F238E27FC236}">
                <a16:creationId xmlns:a16="http://schemas.microsoft.com/office/drawing/2014/main" id="{4AE81CE9-4DBB-7638-F3F2-50C003584B1C}"/>
              </a:ext>
            </a:extLst>
          </p:cNvPr>
          <p:cNvPicPr>
            <a:picLocks noChangeAspect="1"/>
          </p:cNvPicPr>
          <p:nvPr/>
        </p:nvPicPr>
        <p:blipFill>
          <a:blip r:embed="rId2"/>
          <a:stretch>
            <a:fillRect/>
          </a:stretch>
        </p:blipFill>
        <p:spPr>
          <a:xfrm>
            <a:off x="540499" y="2379813"/>
            <a:ext cx="5749090" cy="824738"/>
          </a:xfrm>
          <a:prstGeom prst="rect">
            <a:avLst/>
          </a:prstGeom>
        </p:spPr>
      </p:pic>
      <p:pic>
        <p:nvPicPr>
          <p:cNvPr id="8" name="Picture 7">
            <a:extLst>
              <a:ext uri="{FF2B5EF4-FFF2-40B4-BE49-F238E27FC236}">
                <a16:creationId xmlns:a16="http://schemas.microsoft.com/office/drawing/2014/main" id="{B4B1231D-D264-BEE5-F8AE-0548ED93CE11}"/>
              </a:ext>
            </a:extLst>
          </p:cNvPr>
          <p:cNvPicPr>
            <a:picLocks noChangeAspect="1"/>
          </p:cNvPicPr>
          <p:nvPr/>
        </p:nvPicPr>
        <p:blipFill>
          <a:blip r:embed="rId3"/>
          <a:stretch>
            <a:fillRect/>
          </a:stretch>
        </p:blipFill>
        <p:spPr>
          <a:xfrm>
            <a:off x="100914" y="3730610"/>
            <a:ext cx="6312243" cy="1100882"/>
          </a:xfrm>
          <a:prstGeom prst="rect">
            <a:avLst/>
          </a:prstGeom>
        </p:spPr>
      </p:pic>
      <p:pic>
        <p:nvPicPr>
          <p:cNvPr id="10" name="Picture 9" descr="Chart, pie chart&#10;&#10;Description automatically generated">
            <a:extLst>
              <a:ext uri="{FF2B5EF4-FFF2-40B4-BE49-F238E27FC236}">
                <a16:creationId xmlns:a16="http://schemas.microsoft.com/office/drawing/2014/main" id="{E82F4115-53C2-6C38-A66F-8B17B7F3711C}"/>
              </a:ext>
            </a:extLst>
          </p:cNvPr>
          <p:cNvPicPr>
            <a:picLocks noChangeAspect="1"/>
          </p:cNvPicPr>
          <p:nvPr/>
        </p:nvPicPr>
        <p:blipFill>
          <a:blip r:embed="rId4"/>
          <a:stretch>
            <a:fillRect/>
          </a:stretch>
        </p:blipFill>
        <p:spPr>
          <a:xfrm>
            <a:off x="6654906" y="1977322"/>
            <a:ext cx="4996595" cy="3975231"/>
          </a:xfrm>
          <a:prstGeom prst="rect">
            <a:avLst/>
          </a:prstGeom>
        </p:spPr>
      </p:pic>
    </p:spTree>
    <p:extLst>
      <p:ext uri="{BB962C8B-B14F-4D97-AF65-F5344CB8AC3E}">
        <p14:creationId xmlns:p14="http://schemas.microsoft.com/office/powerpoint/2010/main" val="1883977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B3E4-C2AD-7F4B-9C53-FCA3CE3DCAA8}"/>
              </a:ext>
            </a:extLst>
          </p:cNvPr>
          <p:cNvSpPr>
            <a:spLocks noGrp="1"/>
          </p:cNvSpPr>
          <p:nvPr>
            <p:ph type="title"/>
          </p:nvPr>
        </p:nvSpPr>
        <p:spPr>
          <a:xfrm>
            <a:off x="1451579" y="1029015"/>
            <a:ext cx="9603275" cy="824739"/>
          </a:xfrm>
        </p:spPr>
        <p:txBody>
          <a:bodyPr>
            <a:normAutofit/>
          </a:bodyPr>
          <a:lstStyle/>
          <a:p>
            <a:r>
              <a:rPr lang="en-US" dirty="0"/>
              <a:t>Most popular Electric Vehicle model</a:t>
            </a:r>
          </a:p>
        </p:txBody>
      </p:sp>
      <p:pic>
        <p:nvPicPr>
          <p:cNvPr id="5" name="Picture 4" descr="Graphical user interface, text, application&#10;&#10;Description automatically generated">
            <a:extLst>
              <a:ext uri="{FF2B5EF4-FFF2-40B4-BE49-F238E27FC236}">
                <a16:creationId xmlns:a16="http://schemas.microsoft.com/office/drawing/2014/main" id="{1F24C6A5-5F50-E900-ED18-44E282F6C8FA}"/>
              </a:ext>
            </a:extLst>
          </p:cNvPr>
          <p:cNvPicPr>
            <a:picLocks noChangeAspect="1"/>
          </p:cNvPicPr>
          <p:nvPr/>
        </p:nvPicPr>
        <p:blipFill>
          <a:blip r:embed="rId2"/>
          <a:stretch>
            <a:fillRect/>
          </a:stretch>
        </p:blipFill>
        <p:spPr>
          <a:xfrm>
            <a:off x="364166" y="2453846"/>
            <a:ext cx="6413500" cy="83820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967F0327-2C24-2E1D-3C2A-E4A53535D21C}"/>
              </a:ext>
            </a:extLst>
          </p:cNvPr>
          <p:cNvPicPr>
            <a:picLocks noChangeAspect="1"/>
          </p:cNvPicPr>
          <p:nvPr/>
        </p:nvPicPr>
        <p:blipFill>
          <a:blip r:embed="rId3"/>
          <a:stretch>
            <a:fillRect/>
          </a:stretch>
        </p:blipFill>
        <p:spPr>
          <a:xfrm>
            <a:off x="161153" y="3565955"/>
            <a:ext cx="6616513" cy="1473200"/>
          </a:xfrm>
          <a:prstGeom prst="rect">
            <a:avLst/>
          </a:prstGeom>
        </p:spPr>
      </p:pic>
      <p:pic>
        <p:nvPicPr>
          <p:cNvPr id="10" name="Picture 9" descr="Chart, funnel chart&#10;&#10;Description automatically generated">
            <a:extLst>
              <a:ext uri="{FF2B5EF4-FFF2-40B4-BE49-F238E27FC236}">
                <a16:creationId xmlns:a16="http://schemas.microsoft.com/office/drawing/2014/main" id="{B7406614-A4C7-22C3-0CA4-C5F07F692C3A}"/>
              </a:ext>
            </a:extLst>
          </p:cNvPr>
          <p:cNvPicPr>
            <a:picLocks noChangeAspect="1"/>
          </p:cNvPicPr>
          <p:nvPr/>
        </p:nvPicPr>
        <p:blipFill>
          <a:blip r:embed="rId4"/>
          <a:stretch>
            <a:fillRect/>
          </a:stretch>
        </p:blipFill>
        <p:spPr>
          <a:xfrm>
            <a:off x="7044673" y="1977322"/>
            <a:ext cx="4477846" cy="3975231"/>
          </a:xfrm>
          <a:prstGeom prst="rect">
            <a:avLst/>
          </a:prstGeom>
        </p:spPr>
      </p:pic>
    </p:spTree>
    <p:extLst>
      <p:ext uri="{BB962C8B-B14F-4D97-AF65-F5344CB8AC3E}">
        <p14:creationId xmlns:p14="http://schemas.microsoft.com/office/powerpoint/2010/main" val="3992129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B3E4-C2AD-7F4B-9C53-FCA3CE3DCAA8}"/>
              </a:ext>
            </a:extLst>
          </p:cNvPr>
          <p:cNvSpPr>
            <a:spLocks noGrp="1"/>
          </p:cNvSpPr>
          <p:nvPr>
            <p:ph type="title"/>
          </p:nvPr>
        </p:nvSpPr>
        <p:spPr>
          <a:xfrm>
            <a:off x="1451579" y="1029015"/>
            <a:ext cx="9603275" cy="824739"/>
          </a:xfrm>
        </p:spPr>
        <p:txBody>
          <a:bodyPr>
            <a:normAutofit fontScale="90000"/>
          </a:bodyPr>
          <a:lstStyle/>
          <a:p>
            <a:r>
              <a:rPr lang="en-US" dirty="0"/>
              <a:t>Relation between Electric Vehicle type and the range.</a:t>
            </a:r>
          </a:p>
        </p:txBody>
      </p:sp>
      <p:pic>
        <p:nvPicPr>
          <p:cNvPr id="7" name="Picture 6" descr="Graphical user interface, application, Word&#10;&#10;Description automatically generated">
            <a:extLst>
              <a:ext uri="{FF2B5EF4-FFF2-40B4-BE49-F238E27FC236}">
                <a16:creationId xmlns:a16="http://schemas.microsoft.com/office/drawing/2014/main" id="{457FB2E3-F1C5-A4B6-21EB-F3078CD3CE93}"/>
              </a:ext>
            </a:extLst>
          </p:cNvPr>
          <p:cNvPicPr>
            <a:picLocks noChangeAspect="1"/>
          </p:cNvPicPr>
          <p:nvPr/>
        </p:nvPicPr>
        <p:blipFill>
          <a:blip r:embed="rId2"/>
          <a:stretch>
            <a:fillRect/>
          </a:stretch>
        </p:blipFill>
        <p:spPr>
          <a:xfrm>
            <a:off x="3905433" y="2521905"/>
            <a:ext cx="5202760" cy="3524970"/>
          </a:xfrm>
          <a:prstGeom prst="rect">
            <a:avLst/>
          </a:prstGeom>
        </p:spPr>
      </p:pic>
      <p:pic>
        <p:nvPicPr>
          <p:cNvPr id="9" name="Picture 8">
            <a:extLst>
              <a:ext uri="{FF2B5EF4-FFF2-40B4-BE49-F238E27FC236}">
                <a16:creationId xmlns:a16="http://schemas.microsoft.com/office/drawing/2014/main" id="{8FE5F2B4-CAF1-88CF-361C-C3E6E6953901}"/>
              </a:ext>
            </a:extLst>
          </p:cNvPr>
          <p:cNvPicPr>
            <a:picLocks noChangeAspect="1"/>
          </p:cNvPicPr>
          <p:nvPr/>
        </p:nvPicPr>
        <p:blipFill>
          <a:blip r:embed="rId3"/>
          <a:stretch>
            <a:fillRect/>
          </a:stretch>
        </p:blipFill>
        <p:spPr>
          <a:xfrm>
            <a:off x="2483709" y="2192633"/>
            <a:ext cx="7772400" cy="237204"/>
          </a:xfrm>
          <a:prstGeom prst="rect">
            <a:avLst/>
          </a:prstGeom>
        </p:spPr>
      </p:pic>
    </p:spTree>
    <p:extLst>
      <p:ext uri="{BB962C8B-B14F-4D97-AF65-F5344CB8AC3E}">
        <p14:creationId xmlns:p14="http://schemas.microsoft.com/office/powerpoint/2010/main" val="347348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B3E4-C2AD-7F4B-9C53-FCA3CE3DCAA8}"/>
              </a:ext>
            </a:extLst>
          </p:cNvPr>
          <p:cNvSpPr>
            <a:spLocks noGrp="1"/>
          </p:cNvSpPr>
          <p:nvPr>
            <p:ph type="title"/>
          </p:nvPr>
        </p:nvSpPr>
        <p:spPr>
          <a:xfrm>
            <a:off x="1451579" y="1029015"/>
            <a:ext cx="9603275" cy="824739"/>
          </a:xfrm>
        </p:spPr>
        <p:txBody>
          <a:bodyPr>
            <a:normAutofit/>
          </a:bodyPr>
          <a:lstStyle/>
          <a:p>
            <a:r>
              <a:rPr lang="en-US" dirty="0"/>
              <a:t>           Total sales of EV’s across states</a:t>
            </a:r>
          </a:p>
        </p:txBody>
      </p:sp>
      <p:pic>
        <p:nvPicPr>
          <p:cNvPr id="4" name="Picture 3">
            <a:extLst>
              <a:ext uri="{FF2B5EF4-FFF2-40B4-BE49-F238E27FC236}">
                <a16:creationId xmlns:a16="http://schemas.microsoft.com/office/drawing/2014/main" id="{CDED7507-D31A-718C-13DF-76E736A9E811}"/>
              </a:ext>
            </a:extLst>
          </p:cNvPr>
          <p:cNvPicPr>
            <a:picLocks noChangeAspect="1"/>
          </p:cNvPicPr>
          <p:nvPr/>
        </p:nvPicPr>
        <p:blipFill>
          <a:blip r:embed="rId2"/>
          <a:stretch>
            <a:fillRect/>
          </a:stretch>
        </p:blipFill>
        <p:spPr>
          <a:xfrm>
            <a:off x="441925" y="2343322"/>
            <a:ext cx="6464300" cy="787400"/>
          </a:xfrm>
          <a:prstGeom prst="rect">
            <a:avLst/>
          </a:prstGeom>
        </p:spPr>
      </p:pic>
      <p:pic>
        <p:nvPicPr>
          <p:cNvPr id="6" name="Picture 5" descr="Diagram&#10;&#10;Description automatically generated with low confidence">
            <a:extLst>
              <a:ext uri="{FF2B5EF4-FFF2-40B4-BE49-F238E27FC236}">
                <a16:creationId xmlns:a16="http://schemas.microsoft.com/office/drawing/2014/main" id="{0B930B1E-5BE3-6F04-5364-F7B8589E4DF3}"/>
              </a:ext>
            </a:extLst>
          </p:cNvPr>
          <p:cNvPicPr>
            <a:picLocks noChangeAspect="1"/>
          </p:cNvPicPr>
          <p:nvPr/>
        </p:nvPicPr>
        <p:blipFill>
          <a:blip r:embed="rId3"/>
          <a:stretch>
            <a:fillRect/>
          </a:stretch>
        </p:blipFill>
        <p:spPr>
          <a:xfrm>
            <a:off x="1443341" y="3429000"/>
            <a:ext cx="4343400" cy="571500"/>
          </a:xfrm>
          <a:prstGeom prst="rect">
            <a:avLst/>
          </a:prstGeom>
        </p:spPr>
      </p:pic>
      <p:pic>
        <p:nvPicPr>
          <p:cNvPr id="8" name="Picture 7" descr="Chart, histogram&#10;&#10;Description automatically generated">
            <a:extLst>
              <a:ext uri="{FF2B5EF4-FFF2-40B4-BE49-F238E27FC236}">
                <a16:creationId xmlns:a16="http://schemas.microsoft.com/office/drawing/2014/main" id="{13131807-BE32-29A0-4418-62B32AAA09E2}"/>
              </a:ext>
            </a:extLst>
          </p:cNvPr>
          <p:cNvPicPr>
            <a:picLocks noChangeAspect="1"/>
          </p:cNvPicPr>
          <p:nvPr/>
        </p:nvPicPr>
        <p:blipFill>
          <a:blip r:embed="rId4"/>
          <a:stretch>
            <a:fillRect/>
          </a:stretch>
        </p:blipFill>
        <p:spPr>
          <a:xfrm>
            <a:off x="7016173" y="1980337"/>
            <a:ext cx="4343400" cy="3848648"/>
          </a:xfrm>
          <a:prstGeom prst="rect">
            <a:avLst/>
          </a:prstGeom>
        </p:spPr>
      </p:pic>
    </p:spTree>
    <p:extLst>
      <p:ext uri="{BB962C8B-B14F-4D97-AF65-F5344CB8AC3E}">
        <p14:creationId xmlns:p14="http://schemas.microsoft.com/office/powerpoint/2010/main" val="391369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23D4-8180-404C-9F16-9457A38A041E}"/>
              </a:ext>
            </a:extLst>
          </p:cNvPr>
          <p:cNvSpPr>
            <a:spLocks noGrp="1"/>
          </p:cNvSpPr>
          <p:nvPr>
            <p:ph type="title"/>
          </p:nvPr>
        </p:nvSpPr>
        <p:spPr>
          <a:xfrm>
            <a:off x="1451579" y="1391655"/>
            <a:ext cx="9603275" cy="462099"/>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5094116E-83D8-FB44-86B6-28C70645B319}"/>
              </a:ext>
            </a:extLst>
          </p:cNvPr>
          <p:cNvSpPr>
            <a:spLocks noGrp="1"/>
          </p:cNvSpPr>
          <p:nvPr>
            <p:ph idx="1"/>
          </p:nvPr>
        </p:nvSpPr>
        <p:spPr/>
        <p:txBody>
          <a:bodyPr/>
          <a:lstStyle/>
          <a:p>
            <a:r>
              <a:rPr lang="en-US" dirty="0"/>
              <a:t>Electric car alternatives are now available from a variety of manufacturers, giving consumers more options than ever before.</a:t>
            </a:r>
          </a:p>
          <a:p>
            <a:r>
              <a:rPr lang="en-US" dirty="0"/>
              <a:t>Although Electric Vehicles has risen in recent years, the electric vehicle sector has been around for well over 50 years.</a:t>
            </a:r>
          </a:p>
          <a:p>
            <a:r>
              <a:rPr lang="en-US" dirty="0"/>
              <a:t>Car sales, particularly electric car sales, are predicted to increase, with environmental concerns leading the list of factors influencing electric vehicle purchasers.</a:t>
            </a:r>
          </a:p>
          <a:p>
            <a:r>
              <a:rPr lang="en-US" dirty="0"/>
              <a:t>In particular, Tesla dominates the EV market.</a:t>
            </a:r>
          </a:p>
        </p:txBody>
      </p:sp>
    </p:spTree>
    <p:extLst>
      <p:ext uri="{BB962C8B-B14F-4D97-AF65-F5344CB8AC3E}">
        <p14:creationId xmlns:p14="http://schemas.microsoft.com/office/powerpoint/2010/main" val="36905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C6344-CBB7-AE46-9936-7D26BBEB33F1}"/>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206317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2C41DA-2BEC-8647-B34C-A9FEB1C745D1}"/>
              </a:ext>
            </a:extLst>
          </p:cNvPr>
          <p:cNvSpPr>
            <a:spLocks noGrp="1"/>
          </p:cNvSpPr>
          <p:nvPr>
            <p:ph type="title"/>
          </p:nvPr>
        </p:nvSpPr>
        <p:spPr>
          <a:xfrm>
            <a:off x="860612" y="1138228"/>
            <a:ext cx="3793685" cy="3858767"/>
          </a:xfrm>
        </p:spPr>
        <p:txBody>
          <a:bodyPr anchor="ctr">
            <a:normAutofit/>
          </a:bodyPr>
          <a:lstStyle/>
          <a:p>
            <a:r>
              <a:rPr lang="en-US" sz="3600" dirty="0"/>
              <a:t>Goals</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00CB47-4487-4041-AEC9-CF211E17F81B}"/>
              </a:ext>
            </a:extLst>
          </p:cNvPr>
          <p:cNvSpPr>
            <a:spLocks noGrp="1"/>
          </p:cNvSpPr>
          <p:nvPr>
            <p:ph idx="1"/>
          </p:nvPr>
        </p:nvSpPr>
        <p:spPr>
          <a:xfrm>
            <a:off x="5584483" y="1138228"/>
            <a:ext cx="5440680" cy="3858768"/>
          </a:xfrm>
        </p:spPr>
        <p:txBody>
          <a:bodyPr anchor="ctr">
            <a:normAutofit/>
          </a:bodyPr>
          <a:lstStyle/>
          <a:p>
            <a:r>
              <a:rPr lang="en-US" dirty="0">
                <a:solidFill>
                  <a:srgbClr val="000000"/>
                </a:solidFill>
              </a:rPr>
              <a:t>In the United States, the electric vehicle market is booming as technology improves day by day, and automakers are struggling to keep up with demand. We may use the dataset to investigate electric vehicle sales in the state of Washington. </a:t>
            </a:r>
          </a:p>
          <a:p>
            <a:r>
              <a:rPr lang="en-US" dirty="0">
                <a:solidFill>
                  <a:srgbClr val="000000"/>
                </a:solidFill>
              </a:rPr>
              <a:t>Analyzing recent patterns in vehicle purchases based on vehicle kinds and determining which vehicle type is the most popular. </a:t>
            </a:r>
          </a:p>
          <a:p>
            <a:pPr marL="0" indent="0">
              <a:buNone/>
            </a:pPr>
            <a:endParaRPr lang="en-US" dirty="0">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627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000A-A6FA-194E-845C-63E0C59E55E6}"/>
              </a:ext>
            </a:extLst>
          </p:cNvPr>
          <p:cNvSpPr>
            <a:spLocks noGrp="1"/>
          </p:cNvSpPr>
          <p:nvPr>
            <p:ph type="title"/>
          </p:nvPr>
        </p:nvSpPr>
        <p:spPr>
          <a:xfrm>
            <a:off x="1449217" y="1266092"/>
            <a:ext cx="9605635" cy="598102"/>
          </a:xfrm>
        </p:spPr>
        <p:txBody>
          <a:bodyPr>
            <a:normAutofit/>
          </a:bodyPr>
          <a:lstStyle/>
          <a:p>
            <a:r>
              <a:rPr lang="en-US" dirty="0"/>
              <a:t>Datasets</a:t>
            </a:r>
          </a:p>
        </p:txBody>
      </p:sp>
      <p:sp>
        <p:nvSpPr>
          <p:cNvPr id="4" name="Content Placeholder 3">
            <a:extLst>
              <a:ext uri="{FF2B5EF4-FFF2-40B4-BE49-F238E27FC236}">
                <a16:creationId xmlns:a16="http://schemas.microsoft.com/office/drawing/2014/main" id="{02B1F5A2-E754-154F-9ED8-AB6F2C5E5841}"/>
              </a:ext>
            </a:extLst>
          </p:cNvPr>
          <p:cNvSpPr>
            <a:spLocks noGrp="1"/>
          </p:cNvSpPr>
          <p:nvPr>
            <p:ph sz="half" idx="1"/>
          </p:nvPr>
        </p:nvSpPr>
        <p:spPr>
          <a:xfrm>
            <a:off x="1447331" y="2451798"/>
            <a:ext cx="4645152" cy="3007675"/>
          </a:xfrm>
        </p:spPr>
        <p:txBody>
          <a:bodyPr>
            <a:normAutofit/>
          </a:bodyPr>
          <a:lstStyle/>
          <a:p>
            <a:r>
              <a:rPr lang="en-US" sz="1600" dirty="0"/>
              <a:t>Contains statistics on registered electric vehicles in the state of Washington. </a:t>
            </a:r>
          </a:p>
          <a:p>
            <a:r>
              <a:rPr lang="en-US" sz="1600" dirty="0"/>
              <a:t>The data was obtained from the </a:t>
            </a:r>
            <a:r>
              <a:rPr lang="en-US" sz="1600" dirty="0" err="1"/>
              <a:t>data.gov</a:t>
            </a:r>
            <a:r>
              <a:rPr lang="en-US" sz="1600" dirty="0"/>
              <a:t> website of the United States federal government.</a:t>
            </a:r>
          </a:p>
          <a:p>
            <a:r>
              <a:rPr lang="en-US" sz="1600" dirty="0"/>
              <a:t>This dataset has in all 17 columns and 109027 entries.</a:t>
            </a:r>
          </a:p>
          <a:p>
            <a:endParaRPr lang="en-US" dirty="0"/>
          </a:p>
        </p:txBody>
      </p:sp>
      <p:sp>
        <p:nvSpPr>
          <p:cNvPr id="6" name="Content Placeholder 5">
            <a:extLst>
              <a:ext uri="{FF2B5EF4-FFF2-40B4-BE49-F238E27FC236}">
                <a16:creationId xmlns:a16="http://schemas.microsoft.com/office/drawing/2014/main" id="{F249F13E-7EB7-B244-B3B5-B22DC967479C}"/>
              </a:ext>
            </a:extLst>
          </p:cNvPr>
          <p:cNvSpPr>
            <a:spLocks noGrp="1"/>
          </p:cNvSpPr>
          <p:nvPr>
            <p:ph sz="half" idx="2"/>
          </p:nvPr>
        </p:nvSpPr>
        <p:spPr>
          <a:xfrm>
            <a:off x="6413771" y="2451187"/>
            <a:ext cx="4645152" cy="3007675"/>
          </a:xfrm>
        </p:spPr>
        <p:txBody>
          <a:bodyPr>
            <a:normAutofit/>
          </a:bodyPr>
          <a:lstStyle/>
          <a:p>
            <a:r>
              <a:rPr lang="en-US" sz="1600" dirty="0"/>
              <a:t>Contains data about the number of electric vehicles that were registered by the Department of Licensing every month.</a:t>
            </a:r>
          </a:p>
          <a:p>
            <a:r>
              <a:rPr lang="en-US" sz="1600" dirty="0"/>
              <a:t>The data was obtained from the </a:t>
            </a:r>
            <a:r>
              <a:rPr lang="en-US" sz="1600" dirty="0" err="1"/>
              <a:t>data.gov</a:t>
            </a:r>
            <a:r>
              <a:rPr lang="en-US" sz="1600" dirty="0"/>
              <a:t> website of the United States federal government.</a:t>
            </a:r>
          </a:p>
          <a:p>
            <a:r>
              <a:rPr lang="en-US" sz="1600" dirty="0"/>
              <a:t>This dataset has in all 10 columns and 15817 entries.</a:t>
            </a:r>
          </a:p>
          <a:p>
            <a:endParaRPr lang="en-US" sz="1400" dirty="0"/>
          </a:p>
        </p:txBody>
      </p:sp>
      <p:sp>
        <p:nvSpPr>
          <p:cNvPr id="7" name="TextBox 6">
            <a:extLst>
              <a:ext uri="{FF2B5EF4-FFF2-40B4-BE49-F238E27FC236}">
                <a16:creationId xmlns:a16="http://schemas.microsoft.com/office/drawing/2014/main" id="{F2118967-6866-A045-BD3A-F5D6773D54C9}"/>
              </a:ext>
            </a:extLst>
          </p:cNvPr>
          <p:cNvSpPr txBox="1"/>
          <p:nvPr/>
        </p:nvSpPr>
        <p:spPr>
          <a:xfrm>
            <a:off x="1638300" y="1864194"/>
            <a:ext cx="8686800" cy="369332"/>
          </a:xfrm>
          <a:prstGeom prst="rect">
            <a:avLst/>
          </a:prstGeom>
          <a:noFill/>
        </p:spPr>
        <p:txBody>
          <a:bodyPr wrap="square" rtlCol="0">
            <a:spAutoFit/>
          </a:bodyPr>
          <a:lstStyle/>
          <a:p>
            <a:pPr algn="ctr"/>
            <a:r>
              <a:rPr lang="en-US" b="1" dirty="0"/>
              <a:t>We have 2 datasets for our analysis.</a:t>
            </a:r>
          </a:p>
        </p:txBody>
      </p:sp>
    </p:spTree>
    <p:extLst>
      <p:ext uri="{BB962C8B-B14F-4D97-AF65-F5344CB8AC3E}">
        <p14:creationId xmlns:p14="http://schemas.microsoft.com/office/powerpoint/2010/main" val="2884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5238-68FD-344B-906A-C9A13C76005D}"/>
              </a:ext>
            </a:extLst>
          </p:cNvPr>
          <p:cNvSpPr>
            <a:spLocks noGrp="1"/>
          </p:cNvSpPr>
          <p:nvPr>
            <p:ph type="title"/>
          </p:nvPr>
        </p:nvSpPr>
        <p:spPr>
          <a:xfrm>
            <a:off x="1451579" y="1276141"/>
            <a:ext cx="9603275" cy="577613"/>
          </a:xfrm>
        </p:spPr>
        <p:txBody>
          <a:bodyPr/>
          <a:lstStyle/>
          <a:p>
            <a:r>
              <a:rPr lang="en-US" dirty="0"/>
              <a:t>Cleaning the datasets</a:t>
            </a:r>
          </a:p>
        </p:txBody>
      </p:sp>
      <p:sp>
        <p:nvSpPr>
          <p:cNvPr id="3" name="Content Placeholder 2">
            <a:extLst>
              <a:ext uri="{FF2B5EF4-FFF2-40B4-BE49-F238E27FC236}">
                <a16:creationId xmlns:a16="http://schemas.microsoft.com/office/drawing/2014/main" id="{9109ECC4-4982-2643-BB89-6724805ADAE1}"/>
              </a:ext>
            </a:extLst>
          </p:cNvPr>
          <p:cNvSpPr>
            <a:spLocks noGrp="1"/>
          </p:cNvSpPr>
          <p:nvPr>
            <p:ph idx="1"/>
          </p:nvPr>
        </p:nvSpPr>
        <p:spPr>
          <a:xfrm>
            <a:off x="1137146" y="1853754"/>
            <a:ext cx="9917708" cy="4210870"/>
          </a:xfrm>
        </p:spPr>
        <p:txBody>
          <a:bodyPr>
            <a:noAutofit/>
          </a:bodyPr>
          <a:lstStyle/>
          <a:p>
            <a:r>
              <a:rPr lang="en-US" sz="1800" dirty="0"/>
              <a:t>First, to get the basic information of the dataset we used .info() command and got some basic insights of the datasets.</a:t>
            </a:r>
          </a:p>
          <a:p>
            <a:endParaRPr lang="en-US" sz="1800" dirty="0"/>
          </a:p>
        </p:txBody>
      </p:sp>
      <p:pic>
        <p:nvPicPr>
          <p:cNvPr id="8" name="Picture 7" descr="A screenshot of a computer&#10;&#10;Description automatically generated with medium confidence">
            <a:extLst>
              <a:ext uri="{FF2B5EF4-FFF2-40B4-BE49-F238E27FC236}">
                <a16:creationId xmlns:a16="http://schemas.microsoft.com/office/drawing/2014/main" id="{E9EB7781-7DD7-626E-8BC8-FFC3BD00ACB7}"/>
              </a:ext>
            </a:extLst>
          </p:cNvPr>
          <p:cNvPicPr>
            <a:picLocks noChangeAspect="1"/>
          </p:cNvPicPr>
          <p:nvPr/>
        </p:nvPicPr>
        <p:blipFill>
          <a:blip r:embed="rId2"/>
          <a:stretch>
            <a:fillRect/>
          </a:stretch>
        </p:blipFill>
        <p:spPr>
          <a:xfrm>
            <a:off x="655938" y="2522091"/>
            <a:ext cx="5440062" cy="3508446"/>
          </a:xfrm>
          <a:prstGeom prst="rect">
            <a:avLst/>
          </a:prstGeom>
        </p:spPr>
      </p:pic>
      <p:pic>
        <p:nvPicPr>
          <p:cNvPr id="10" name="Picture 9" descr="Text&#10;&#10;Description automatically generated">
            <a:extLst>
              <a:ext uri="{FF2B5EF4-FFF2-40B4-BE49-F238E27FC236}">
                <a16:creationId xmlns:a16="http://schemas.microsoft.com/office/drawing/2014/main" id="{DA94D58E-D78A-95E2-CF7B-4540D41F157F}"/>
              </a:ext>
            </a:extLst>
          </p:cNvPr>
          <p:cNvPicPr>
            <a:picLocks noChangeAspect="1"/>
          </p:cNvPicPr>
          <p:nvPr/>
        </p:nvPicPr>
        <p:blipFill>
          <a:blip r:embed="rId3"/>
          <a:stretch>
            <a:fillRect/>
          </a:stretch>
        </p:blipFill>
        <p:spPr>
          <a:xfrm>
            <a:off x="6253216" y="2498690"/>
            <a:ext cx="5686768" cy="3508445"/>
          </a:xfrm>
          <a:prstGeom prst="rect">
            <a:avLst/>
          </a:prstGeom>
        </p:spPr>
      </p:pic>
    </p:spTree>
    <p:extLst>
      <p:ext uri="{BB962C8B-B14F-4D97-AF65-F5344CB8AC3E}">
        <p14:creationId xmlns:p14="http://schemas.microsoft.com/office/powerpoint/2010/main" val="257420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5238-68FD-344B-906A-C9A13C76005D}"/>
              </a:ext>
            </a:extLst>
          </p:cNvPr>
          <p:cNvSpPr>
            <a:spLocks noGrp="1"/>
          </p:cNvSpPr>
          <p:nvPr>
            <p:ph type="title"/>
          </p:nvPr>
        </p:nvSpPr>
        <p:spPr>
          <a:xfrm>
            <a:off x="1451579" y="1276141"/>
            <a:ext cx="9603275" cy="577613"/>
          </a:xfrm>
        </p:spPr>
        <p:txBody>
          <a:bodyPr/>
          <a:lstStyle/>
          <a:p>
            <a:r>
              <a:rPr lang="en-US" dirty="0"/>
              <a:t>Cleaning the datasets</a:t>
            </a:r>
          </a:p>
        </p:txBody>
      </p:sp>
      <p:sp>
        <p:nvSpPr>
          <p:cNvPr id="3" name="Content Placeholder 2">
            <a:extLst>
              <a:ext uri="{FF2B5EF4-FFF2-40B4-BE49-F238E27FC236}">
                <a16:creationId xmlns:a16="http://schemas.microsoft.com/office/drawing/2014/main" id="{9109ECC4-4982-2643-BB89-6724805ADAE1}"/>
              </a:ext>
            </a:extLst>
          </p:cNvPr>
          <p:cNvSpPr>
            <a:spLocks noGrp="1"/>
          </p:cNvSpPr>
          <p:nvPr>
            <p:ph idx="1"/>
          </p:nvPr>
        </p:nvSpPr>
        <p:spPr>
          <a:xfrm>
            <a:off x="1137146" y="1853754"/>
            <a:ext cx="9917708" cy="4210870"/>
          </a:xfrm>
        </p:spPr>
        <p:txBody>
          <a:bodyPr>
            <a:noAutofit/>
          </a:bodyPr>
          <a:lstStyle/>
          <a:p>
            <a:r>
              <a:rPr lang="en-US" sz="1800" dirty="0"/>
              <a:t>Dropped the data which was not from the State of Washington and data for Truck.</a:t>
            </a:r>
          </a:p>
          <a:p>
            <a:pPr marL="0" indent="0">
              <a:buNone/>
            </a:pPr>
            <a:endParaRPr lang="en-US" sz="1800" dirty="0"/>
          </a:p>
        </p:txBody>
      </p:sp>
      <p:pic>
        <p:nvPicPr>
          <p:cNvPr id="7" name="Picture 6">
            <a:extLst>
              <a:ext uri="{FF2B5EF4-FFF2-40B4-BE49-F238E27FC236}">
                <a16:creationId xmlns:a16="http://schemas.microsoft.com/office/drawing/2014/main" id="{180A9CAB-2696-E9E0-E8A8-E80068CCE821}"/>
              </a:ext>
            </a:extLst>
          </p:cNvPr>
          <p:cNvPicPr>
            <a:picLocks noChangeAspect="1"/>
          </p:cNvPicPr>
          <p:nvPr/>
        </p:nvPicPr>
        <p:blipFill>
          <a:blip r:embed="rId2"/>
          <a:stretch>
            <a:fillRect/>
          </a:stretch>
        </p:blipFill>
        <p:spPr>
          <a:xfrm>
            <a:off x="1594536" y="2771662"/>
            <a:ext cx="7772400" cy="657338"/>
          </a:xfrm>
          <a:prstGeom prst="rect">
            <a:avLst/>
          </a:prstGeom>
        </p:spPr>
      </p:pic>
      <p:pic>
        <p:nvPicPr>
          <p:cNvPr id="14" name="Picture 13">
            <a:extLst>
              <a:ext uri="{FF2B5EF4-FFF2-40B4-BE49-F238E27FC236}">
                <a16:creationId xmlns:a16="http://schemas.microsoft.com/office/drawing/2014/main" id="{354B5327-7B9B-410A-92C9-F65348F408F8}"/>
              </a:ext>
            </a:extLst>
          </p:cNvPr>
          <p:cNvPicPr>
            <a:picLocks noChangeAspect="1"/>
          </p:cNvPicPr>
          <p:nvPr/>
        </p:nvPicPr>
        <p:blipFill>
          <a:blip r:embed="rId3"/>
          <a:stretch>
            <a:fillRect/>
          </a:stretch>
        </p:blipFill>
        <p:spPr>
          <a:xfrm>
            <a:off x="1594536" y="3773718"/>
            <a:ext cx="7772400" cy="609600"/>
          </a:xfrm>
          <a:prstGeom prst="rect">
            <a:avLst/>
          </a:prstGeom>
        </p:spPr>
      </p:pic>
    </p:spTree>
    <p:extLst>
      <p:ext uri="{BB962C8B-B14F-4D97-AF65-F5344CB8AC3E}">
        <p14:creationId xmlns:p14="http://schemas.microsoft.com/office/powerpoint/2010/main" val="59381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3795238-68FD-344B-906A-C9A13C76005D}"/>
              </a:ext>
            </a:extLst>
          </p:cNvPr>
          <p:cNvSpPr>
            <a:spLocks noGrp="1"/>
          </p:cNvSpPr>
          <p:nvPr>
            <p:ph type="title"/>
          </p:nvPr>
        </p:nvSpPr>
        <p:spPr>
          <a:xfrm>
            <a:off x="1451580" y="804520"/>
            <a:ext cx="3530157" cy="1049235"/>
          </a:xfrm>
        </p:spPr>
        <p:txBody>
          <a:bodyPr>
            <a:normAutofit/>
          </a:bodyPr>
          <a:lstStyle/>
          <a:p>
            <a:r>
              <a:rPr lang="en-US" dirty="0"/>
              <a:t>Cleaning the datasets</a:t>
            </a:r>
          </a:p>
        </p:txBody>
      </p:sp>
      <p:sp>
        <p:nvSpPr>
          <p:cNvPr id="14"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109ECC4-4982-2643-BB89-6724805ADAE1}"/>
              </a:ext>
            </a:extLst>
          </p:cNvPr>
          <p:cNvSpPr>
            <a:spLocks noGrp="1"/>
          </p:cNvSpPr>
          <p:nvPr>
            <p:ph idx="1"/>
          </p:nvPr>
        </p:nvSpPr>
        <p:spPr>
          <a:xfrm>
            <a:off x="1451581" y="2015732"/>
            <a:ext cx="3526523" cy="3450613"/>
          </a:xfrm>
        </p:spPr>
        <p:txBody>
          <a:bodyPr>
            <a:normAutofit/>
          </a:bodyPr>
          <a:lstStyle/>
          <a:p>
            <a:r>
              <a:rPr lang="en-US"/>
              <a:t>Sorted the values based on the year in which the Electric Vehicle was registered in the ascending order.</a:t>
            </a:r>
          </a:p>
          <a:p>
            <a:pPr marL="0" indent="0">
              <a:buNone/>
            </a:pPr>
            <a:endParaRPr lang="en-US"/>
          </a:p>
        </p:txBody>
      </p:sp>
      <p:grpSp>
        <p:nvGrpSpPr>
          <p:cNvPr id="1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160BADD-9042-3F5A-DFC0-2609369339A6}"/>
              </a:ext>
            </a:extLst>
          </p:cNvPr>
          <p:cNvPicPr>
            <a:picLocks noChangeAspect="1"/>
          </p:cNvPicPr>
          <p:nvPr/>
        </p:nvPicPr>
        <p:blipFill>
          <a:blip r:embed="rId3"/>
          <a:stretch>
            <a:fillRect/>
          </a:stretch>
        </p:blipFill>
        <p:spPr>
          <a:xfrm>
            <a:off x="5928412" y="2503170"/>
            <a:ext cx="5194300" cy="609600"/>
          </a:xfrm>
          <a:prstGeom prst="rect">
            <a:avLst/>
          </a:prstGeom>
        </p:spPr>
      </p:pic>
    </p:spTree>
    <p:extLst>
      <p:ext uri="{BB962C8B-B14F-4D97-AF65-F5344CB8AC3E}">
        <p14:creationId xmlns:p14="http://schemas.microsoft.com/office/powerpoint/2010/main" val="11118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3795238-68FD-344B-906A-C9A13C76005D}"/>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Cleaning the datasets</a:t>
            </a:r>
          </a:p>
        </p:txBody>
      </p:sp>
      <p:sp>
        <p:nvSpPr>
          <p:cNvPr id="3" name="Content Placeholder 2">
            <a:extLst>
              <a:ext uri="{FF2B5EF4-FFF2-40B4-BE49-F238E27FC236}">
                <a16:creationId xmlns:a16="http://schemas.microsoft.com/office/drawing/2014/main" id="{9109ECC4-4982-2643-BB89-6724805ADAE1}"/>
              </a:ext>
            </a:extLst>
          </p:cNvPr>
          <p:cNvSpPr>
            <a:spLocks noGrp="1"/>
          </p:cNvSpPr>
          <p:nvPr>
            <p:ph idx="1"/>
          </p:nvPr>
        </p:nvSpPr>
        <p:spPr>
          <a:xfrm>
            <a:off x="659302" y="3531204"/>
            <a:ext cx="2823919" cy="1610643"/>
          </a:xfrm>
        </p:spPr>
        <p:txBody>
          <a:bodyPr vert="horz" lIns="91440" tIns="91440" rIns="91440" bIns="91440" rtlCol="0">
            <a:normAutofit fontScale="92500" lnSpcReduction="20000"/>
          </a:bodyPr>
          <a:lstStyle/>
          <a:p>
            <a:pPr marL="0" indent="0">
              <a:buNone/>
            </a:pPr>
            <a:r>
              <a:rPr lang="en-US" sz="1600" cap="all" dirty="0"/>
              <a:t>Dropped those rows in which the state of registration was unknown AND TAKING DATA ONLY FROM WASHINGTON STATE.</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ext&#10;&#10;Description automatically generated">
            <a:extLst>
              <a:ext uri="{FF2B5EF4-FFF2-40B4-BE49-F238E27FC236}">
                <a16:creationId xmlns:a16="http://schemas.microsoft.com/office/drawing/2014/main" id="{E75CFA3D-60F7-54D8-6336-17EC35EC0FBA}"/>
              </a:ext>
            </a:extLst>
          </p:cNvPr>
          <p:cNvPicPr>
            <a:picLocks noChangeAspect="1"/>
          </p:cNvPicPr>
          <p:nvPr/>
        </p:nvPicPr>
        <p:blipFill>
          <a:blip r:embed="rId3"/>
          <a:stretch>
            <a:fillRect/>
          </a:stretch>
        </p:blipFill>
        <p:spPr>
          <a:xfrm>
            <a:off x="5759067" y="1855342"/>
            <a:ext cx="3853726" cy="663462"/>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914E04D3-0CDD-331B-761B-92E8964B8D82}"/>
              </a:ext>
            </a:extLst>
          </p:cNvPr>
          <p:cNvPicPr>
            <a:picLocks noChangeAspect="1"/>
          </p:cNvPicPr>
          <p:nvPr/>
        </p:nvPicPr>
        <p:blipFill>
          <a:blip r:embed="rId4"/>
          <a:stretch>
            <a:fillRect/>
          </a:stretch>
        </p:blipFill>
        <p:spPr>
          <a:xfrm>
            <a:off x="5759067" y="3084937"/>
            <a:ext cx="3853726" cy="694237"/>
          </a:xfrm>
          <a:prstGeom prst="rect">
            <a:avLst/>
          </a:prstGeom>
        </p:spPr>
      </p:pic>
    </p:spTree>
    <p:extLst>
      <p:ext uri="{BB962C8B-B14F-4D97-AF65-F5344CB8AC3E}">
        <p14:creationId xmlns:p14="http://schemas.microsoft.com/office/powerpoint/2010/main" val="165866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DDF46-368B-50E0-BD38-0529AE5DE981}"/>
              </a:ext>
            </a:extLst>
          </p:cNvPr>
          <p:cNvSpPr>
            <a:spLocks noGrp="1"/>
          </p:cNvSpPr>
          <p:nvPr>
            <p:ph type="title"/>
          </p:nvPr>
        </p:nvSpPr>
        <p:spPr>
          <a:xfrm>
            <a:off x="844476" y="1600199"/>
            <a:ext cx="3539266" cy="4297680"/>
          </a:xfrm>
        </p:spPr>
        <p:txBody>
          <a:bodyPr anchor="ctr">
            <a:normAutofit/>
          </a:bodyPr>
          <a:lstStyle/>
          <a:p>
            <a:r>
              <a:rPr lang="en-US" dirty="0"/>
              <a:t>MERGING THE DATA SETS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10;&#10;Description automatically generated">
            <a:extLst>
              <a:ext uri="{FF2B5EF4-FFF2-40B4-BE49-F238E27FC236}">
                <a16:creationId xmlns:a16="http://schemas.microsoft.com/office/drawing/2014/main" id="{8B2E68D5-557D-6335-C9DE-1F13FB97F828}"/>
              </a:ext>
            </a:extLst>
          </p:cNvPr>
          <p:cNvPicPr>
            <a:picLocks noGrp="1" noChangeAspect="1"/>
          </p:cNvPicPr>
          <p:nvPr>
            <p:ph idx="1"/>
          </p:nvPr>
        </p:nvPicPr>
        <p:blipFill>
          <a:blip r:embed="rId2"/>
          <a:stretch>
            <a:fillRect/>
          </a:stretch>
        </p:blipFill>
        <p:spPr>
          <a:xfrm>
            <a:off x="5996219" y="3245685"/>
            <a:ext cx="4115770" cy="918541"/>
          </a:xfrm>
        </p:spPr>
      </p:pic>
    </p:spTree>
    <p:extLst>
      <p:ext uri="{BB962C8B-B14F-4D97-AF65-F5344CB8AC3E}">
        <p14:creationId xmlns:p14="http://schemas.microsoft.com/office/powerpoint/2010/main" val="266807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30CC4F-E296-AE4B-99F2-DE9473BB82C7}"/>
              </a:ext>
            </a:extLst>
          </p:cNvPr>
          <p:cNvSpPr>
            <a:spLocks noGrp="1"/>
          </p:cNvSpPr>
          <p:nvPr>
            <p:ph type="ctrTitle"/>
          </p:nvPr>
        </p:nvSpPr>
        <p:spPr/>
        <p:txBody>
          <a:bodyPr/>
          <a:lstStyle/>
          <a:p>
            <a:r>
              <a:rPr lang="en-US" dirty="0"/>
              <a:t>Data Analysis</a:t>
            </a:r>
          </a:p>
        </p:txBody>
      </p:sp>
    </p:spTree>
    <p:extLst>
      <p:ext uri="{BB962C8B-B14F-4D97-AF65-F5344CB8AC3E}">
        <p14:creationId xmlns:p14="http://schemas.microsoft.com/office/powerpoint/2010/main" val="15371675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1540</TotalTime>
  <Words>419</Words>
  <Application>Microsoft Macintosh PowerPoint</Application>
  <PresentationFormat>Widescreen</PresentationFormat>
  <Paragraphs>39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IST 652 – Scripting for Data Analysis   Electric Vehicle Population in the State of Washington  </vt:lpstr>
      <vt:lpstr>Goals</vt:lpstr>
      <vt:lpstr>Datasets</vt:lpstr>
      <vt:lpstr>Cleaning the datasets</vt:lpstr>
      <vt:lpstr>Cleaning the datasets</vt:lpstr>
      <vt:lpstr>Cleaning the datasets</vt:lpstr>
      <vt:lpstr>Cleaning the datasets</vt:lpstr>
      <vt:lpstr>MERGING THE DATA SETS</vt:lpstr>
      <vt:lpstr>Data Analysis</vt:lpstr>
      <vt:lpstr>Best car based on the maximum range it can travel in single charge. </vt:lpstr>
      <vt:lpstr>Increase in demand of Electric Vehicles </vt:lpstr>
      <vt:lpstr>Top counties for Electric vehicle registration </vt:lpstr>
      <vt:lpstr>Most popular car brand for Electric Vehicles</vt:lpstr>
      <vt:lpstr>Most popular Electric Vehicle model</vt:lpstr>
      <vt:lpstr>Relation between Electric Vehicle type and the range.</vt:lpstr>
      <vt:lpstr>           Total sales of EV’s across states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&amp; relational databases</dc:title>
  <dc:creator>Mohammed Huzaif Kherani</dc:creator>
  <cp:lastModifiedBy>Rithvik Segu</cp:lastModifiedBy>
  <cp:revision>25</cp:revision>
  <dcterms:created xsi:type="dcterms:W3CDTF">2022-04-11T00:26:16Z</dcterms:created>
  <dcterms:modified xsi:type="dcterms:W3CDTF">2022-12-06T17:05:38Z</dcterms:modified>
</cp:coreProperties>
</file>