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Lst>
  <p:sldSz cy="6858000" cx="9144000"/>
  <p:notesSz cx="6797675" cy="9874250"/>
  <p:embeddedFontLst>
    <p:embeddedFont>
      <p:font typeface="Proxima Nov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4">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84"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6443" cy="4940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9664" y="0"/>
            <a:ext cx="2946443" cy="49405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378514"/>
            <a:ext cx="2946443" cy="494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 name="Shape 20"/>
        <p:cNvGrpSpPr/>
        <p:nvPr/>
      </p:nvGrpSpPr>
      <p:grpSpPr>
        <a:xfrm>
          <a:off x="0" y="0"/>
          <a:ext cx="0" cy="0"/>
          <a:chOff x="0" y="0"/>
          <a:chExt cx="0" cy="0"/>
        </a:xfrm>
      </p:grpSpPr>
      <p:sp>
        <p:nvSpPr>
          <p:cNvPr id="21" name="Google Shape;21;p1: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 name="Google Shape;22;p1: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2: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29" name="Google Shape;29;p2: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p3: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38" name="Google Shape;38;p3: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4: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52" name="Google Shape;52;p4: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5: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60" name="Google Shape;60;p5: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6: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8" name="Google Shape;68;p6: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 name="Shape 14"/>
        <p:cNvGrpSpPr/>
        <p:nvPr/>
      </p:nvGrpSpPr>
      <p:grpSpPr>
        <a:xfrm>
          <a:off x="0" y="0"/>
          <a:ext cx="0" cy="0"/>
          <a:chOff x="0" y="0"/>
          <a:chExt cx="0" cy="0"/>
        </a:xfrm>
      </p:grpSpPr>
      <p:sp>
        <p:nvSpPr>
          <p:cNvPr id="15" name="Google Shape;15;p2"/>
          <p:cNvSpPr txBox="1"/>
          <p:nvPr/>
        </p:nvSpPr>
        <p:spPr>
          <a:xfrm>
            <a:off x="0" y="152400"/>
            <a:ext cx="1447800" cy="120032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6" name="Google Shape;16;p2"/>
          <p:cNvPicPr preferRelativeResize="0"/>
          <p:nvPr/>
        </p:nvPicPr>
        <p:blipFill rotWithShape="1">
          <a:blip r:embed="rId2">
            <a:alphaModFix/>
          </a:blip>
          <a:srcRect b="0" l="0" r="0" t="0"/>
          <a:stretch/>
        </p:blipFill>
        <p:spPr>
          <a:xfrm>
            <a:off x="179696" y="152400"/>
            <a:ext cx="868725" cy="972000"/>
          </a:xfrm>
          <a:prstGeom prst="rect">
            <a:avLst/>
          </a:prstGeom>
          <a:noFill/>
          <a:ln>
            <a:noFill/>
          </a:ln>
        </p:spPr>
      </p:pic>
      <p:pic>
        <p:nvPicPr>
          <p:cNvPr id="17" name="Google Shape;17;p2"/>
          <p:cNvPicPr preferRelativeResize="0"/>
          <p:nvPr/>
        </p:nvPicPr>
        <p:blipFill rotWithShape="1">
          <a:blip r:embed="rId3">
            <a:alphaModFix/>
          </a:blip>
          <a:srcRect b="0" l="0" r="0" t="0"/>
          <a:stretch/>
        </p:blipFill>
        <p:spPr>
          <a:xfrm>
            <a:off x="7530152" y="1676400"/>
            <a:ext cx="1600200" cy="5050808"/>
          </a:xfrm>
          <a:prstGeom prst="rect">
            <a:avLst/>
          </a:prstGeom>
          <a:noFill/>
          <a:ln>
            <a:noFill/>
          </a:ln>
        </p:spPr>
      </p:pic>
      <p:pic>
        <p:nvPicPr>
          <p:cNvPr id="18" name="Google Shape;18;p2"/>
          <p:cNvPicPr preferRelativeResize="0"/>
          <p:nvPr/>
        </p:nvPicPr>
        <p:blipFill rotWithShape="1">
          <a:blip r:embed="rId4">
            <a:alphaModFix/>
          </a:blip>
          <a:srcRect b="0" l="0" r="0" t="0"/>
          <a:stretch/>
        </p:blipFill>
        <p:spPr>
          <a:xfrm>
            <a:off x="1219200" y="152400"/>
            <a:ext cx="7924800" cy="1074537"/>
          </a:xfrm>
          <a:prstGeom prst="rect">
            <a:avLst/>
          </a:prstGeom>
          <a:noFill/>
          <a:ln>
            <a:noFill/>
          </a:ln>
        </p:spPr>
      </p:pic>
      <p:sp>
        <p:nvSpPr>
          <p:cNvPr id="19" name="Google Shape;19;p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1" y="-13648"/>
            <a:ext cx="9144000" cy="6934200"/>
          </a:xfrm>
          <a:prstGeom prst="rect">
            <a:avLst/>
          </a:prstGeom>
          <a:noFill/>
          <a:ln>
            <a:noFill/>
          </a:ln>
        </p:spPr>
      </p:pic>
      <p:sp>
        <p:nvSpPr>
          <p:cNvPr id="11" name="Google Shape;11;p1"/>
          <p:cNvSpPr txBox="1"/>
          <p:nvPr/>
        </p:nvSpPr>
        <p:spPr>
          <a:xfrm>
            <a:off x="0" y="152400"/>
            <a:ext cx="1524000" cy="120032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2" name="Google Shape;12;p1"/>
          <p:cNvPicPr preferRelativeResize="0"/>
          <p:nvPr/>
        </p:nvPicPr>
        <p:blipFill rotWithShape="1">
          <a:blip r:embed="rId2">
            <a:alphaModFix/>
          </a:blip>
          <a:srcRect b="0" l="0" r="0" t="0"/>
          <a:stretch/>
        </p:blipFill>
        <p:spPr>
          <a:xfrm>
            <a:off x="312760" y="152400"/>
            <a:ext cx="868725" cy="972000"/>
          </a:xfrm>
          <a:prstGeom prst="rect">
            <a:avLst/>
          </a:prstGeom>
          <a:noFill/>
          <a:ln>
            <a:noFill/>
          </a:ln>
        </p:spPr>
      </p:pic>
      <p:sp>
        <p:nvSpPr>
          <p:cNvPr id="13" name="Google Shape;13;p1"/>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 name="Shape 23"/>
        <p:cNvGrpSpPr/>
        <p:nvPr/>
      </p:nvGrpSpPr>
      <p:grpSpPr>
        <a:xfrm>
          <a:off x="0" y="0"/>
          <a:ext cx="0" cy="0"/>
          <a:chOff x="0" y="0"/>
          <a:chExt cx="0" cy="0"/>
        </a:xfrm>
      </p:grpSpPr>
      <p:sp>
        <p:nvSpPr>
          <p:cNvPr id="24" name="Google Shape;24;p3"/>
          <p:cNvSpPr/>
          <p:nvPr/>
        </p:nvSpPr>
        <p:spPr>
          <a:xfrm>
            <a:off x="421500" y="1540250"/>
            <a:ext cx="8301000" cy="1323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2800" u="none" cap="none" strike="noStrike">
                <a:solidFill>
                  <a:srgbClr val="FF0000"/>
                </a:solidFill>
                <a:latin typeface="Trebuchet MS"/>
                <a:ea typeface="Trebuchet MS"/>
                <a:cs typeface="Trebuchet MS"/>
                <a:sym typeface="Trebuchet MS"/>
              </a:rPr>
              <a:t>Department of Computer Science &amp; Engineering</a:t>
            </a:r>
            <a:endParaRPr/>
          </a:p>
          <a:p>
            <a:pPr indent="0" lvl="0" marL="0" marR="0" rtl="0" algn="ctr">
              <a:lnSpc>
                <a:spcPct val="100000"/>
              </a:lnSpc>
              <a:spcBef>
                <a:spcPts val="0"/>
              </a:spcBef>
              <a:spcAft>
                <a:spcPts val="0"/>
              </a:spcAft>
              <a:buClr>
                <a:srgbClr val="000000"/>
              </a:buClr>
              <a:buSzPts val="4000"/>
              <a:buFont typeface="Arial"/>
              <a:buNone/>
            </a:pPr>
            <a:r>
              <a:t/>
            </a:r>
            <a:endParaRPr b="0" i="0" sz="32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4000"/>
              <a:buFont typeface="Arial"/>
              <a:buNone/>
            </a:pPr>
            <a:r>
              <a:rPr b="0" i="0" lang="en-US" sz="3200" u="none" cap="none" strike="noStrike">
                <a:solidFill>
                  <a:srgbClr val="FF0000"/>
                </a:solidFill>
                <a:latin typeface="Trebuchet MS"/>
                <a:ea typeface="Trebuchet MS"/>
                <a:cs typeface="Trebuchet MS"/>
                <a:sym typeface="Trebuchet MS"/>
              </a:rPr>
              <a:t>UE17CS355 – Web Tech II Laboratory</a:t>
            </a:r>
            <a:endParaRPr/>
          </a:p>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Project Evaluation</a:t>
            </a:r>
            <a:endParaRPr b="0" i="0" sz="4000" u="none" cap="none" strike="noStrike">
              <a:solidFill>
                <a:srgbClr val="FF0000"/>
              </a:solidFill>
              <a:latin typeface="Trebuchet MS"/>
              <a:ea typeface="Trebuchet MS"/>
              <a:cs typeface="Trebuchet MS"/>
              <a:sym typeface="Trebuchet MS"/>
            </a:endParaRPr>
          </a:p>
        </p:txBody>
      </p:sp>
      <p:sp>
        <p:nvSpPr>
          <p:cNvPr id="25" name="Google Shape;25;p3"/>
          <p:cNvSpPr txBox="1"/>
          <p:nvPr/>
        </p:nvSpPr>
        <p:spPr>
          <a:xfrm>
            <a:off x="411400" y="4719111"/>
            <a:ext cx="8458200" cy="137197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70C0"/>
                </a:solidFill>
                <a:latin typeface="Trebuchet MS"/>
                <a:ea typeface="Trebuchet MS"/>
                <a:cs typeface="Trebuchet MS"/>
                <a:sym typeface="Trebuchet MS"/>
              </a:rPr>
              <a:t>Project Title     :  </a:t>
            </a:r>
            <a:r>
              <a:rPr lang="en-US" sz="2000">
                <a:solidFill>
                  <a:srgbClr val="0070C0"/>
                </a:solidFill>
                <a:latin typeface="Trebuchet MS"/>
                <a:ea typeface="Trebuchet MS"/>
                <a:cs typeface="Trebuchet MS"/>
                <a:sym typeface="Trebuchet MS"/>
              </a:rPr>
              <a:t>University Course Management</a:t>
            </a:r>
            <a:endParaRPr b="0" i="0" sz="2000" u="none" cap="none" strike="noStrike">
              <a:solidFill>
                <a:srgbClr val="0070C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70C0"/>
                </a:solidFill>
                <a:latin typeface="Trebuchet MS"/>
                <a:ea typeface="Trebuchet MS"/>
                <a:cs typeface="Trebuchet MS"/>
                <a:sym typeface="Trebuchet MS"/>
              </a:rPr>
              <a:t>Project Team 	:  &lt;</a:t>
            </a:r>
            <a:r>
              <a:rPr lang="en-US" sz="2000">
                <a:solidFill>
                  <a:srgbClr val="0070C0"/>
                </a:solidFill>
                <a:latin typeface="Trebuchet MS"/>
                <a:ea typeface="Trebuchet MS"/>
                <a:cs typeface="Trebuchet MS"/>
                <a:sym typeface="Trebuchet MS"/>
              </a:rPr>
              <a:t>PES1201700227</a:t>
            </a:r>
            <a:r>
              <a:rPr b="0" i="0" lang="en-US" sz="2000" u="none" cap="none" strike="noStrike">
                <a:solidFill>
                  <a:srgbClr val="0070C0"/>
                </a:solidFill>
                <a:latin typeface="Trebuchet MS"/>
                <a:ea typeface="Trebuchet MS"/>
                <a:cs typeface="Trebuchet MS"/>
                <a:sym typeface="Trebuchet MS"/>
              </a:rPr>
              <a:t> – </a:t>
            </a:r>
            <a:r>
              <a:rPr lang="en-US" sz="2000">
                <a:solidFill>
                  <a:srgbClr val="0070C0"/>
                </a:solidFill>
                <a:latin typeface="Trebuchet MS"/>
                <a:ea typeface="Trebuchet MS"/>
                <a:cs typeface="Trebuchet MS"/>
                <a:sym typeface="Trebuchet MS"/>
              </a:rPr>
              <a:t>Madhav Mahesh Kashyap</a:t>
            </a:r>
            <a:r>
              <a:rPr b="0" i="0" lang="en-US" sz="2000" u="none" cap="none" strike="noStrike">
                <a:solidFill>
                  <a:srgbClr val="0070C0"/>
                </a:solidFill>
                <a:latin typeface="Trebuchet MS"/>
                <a:ea typeface="Trebuchet MS"/>
                <a:cs typeface="Trebuchet MS"/>
                <a:sym typeface="Trebuchet MS"/>
              </a:rPr>
              <a:t>&gt;</a:t>
            </a:r>
            <a:endParaRPr/>
          </a:p>
          <a:p>
            <a:pPr indent="0" lvl="0" marL="0" marR="0" rtl="0" algn="l">
              <a:lnSpc>
                <a:spcPct val="100000"/>
              </a:lnSpc>
              <a:spcBef>
                <a:spcPts val="0"/>
              </a:spcBef>
              <a:spcAft>
                <a:spcPts val="0"/>
              </a:spcAft>
              <a:buNone/>
            </a:pPr>
            <a:r>
              <a:rPr b="0" i="0" lang="en-US" sz="2000" u="none" cap="none" strike="noStrike">
                <a:solidFill>
                  <a:srgbClr val="0070C0"/>
                </a:solidFill>
                <a:latin typeface="Trebuchet MS"/>
                <a:ea typeface="Trebuchet MS"/>
                <a:cs typeface="Trebuchet MS"/>
                <a:sym typeface="Trebuchet MS"/>
              </a:rPr>
              <a:t>		   </a:t>
            </a:r>
            <a:r>
              <a:rPr lang="en-US" sz="2000">
                <a:solidFill>
                  <a:srgbClr val="0070C0"/>
                </a:solidFill>
                <a:latin typeface="Trebuchet MS"/>
                <a:ea typeface="Trebuchet MS"/>
                <a:cs typeface="Trebuchet MS"/>
                <a:sym typeface="Trebuchet MS"/>
              </a:rPr>
              <a:t>		   &lt;PES1201700014 - Rithvik Chandan&gt;</a:t>
            </a:r>
            <a:endParaRPr/>
          </a:p>
          <a:p>
            <a:pPr indent="0" lvl="0" marL="0" marR="0" rtl="0" algn="l">
              <a:lnSpc>
                <a:spcPct val="100000"/>
              </a:lnSpc>
              <a:spcBef>
                <a:spcPts val="0"/>
              </a:spcBef>
              <a:spcAft>
                <a:spcPts val="0"/>
              </a:spcAft>
              <a:buNone/>
            </a:pPr>
            <a:r>
              <a:rPr lang="en-US" sz="2000">
                <a:solidFill>
                  <a:srgbClr val="0070C0"/>
                </a:solidFill>
                <a:latin typeface="Trebuchet MS"/>
                <a:ea typeface="Trebuchet MS"/>
                <a:cs typeface="Trebuchet MS"/>
                <a:sym typeface="Trebuchet MS"/>
              </a:rPr>
              <a:t>				   &lt;PES1201700170 - Anirudh Maiya&gt;</a:t>
            </a:r>
            <a:endParaRPr b="0" i="0" sz="2000" u="none" cap="none" strike="noStrike">
              <a:solidFill>
                <a:srgbClr val="0070C0"/>
              </a:solidFill>
              <a:latin typeface="Trebuchet MS"/>
              <a:ea typeface="Trebuchet MS"/>
              <a:cs typeface="Trebuchet MS"/>
              <a:sym typeface="Trebuchet MS"/>
            </a:endParaRPr>
          </a:p>
        </p:txBody>
      </p:sp>
      <p:sp>
        <p:nvSpPr>
          <p:cNvPr id="26" name="Google Shape;26;p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4"/>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 name="Google Shape;32;p4"/>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Project Description</a:t>
            </a:r>
            <a:endParaRPr b="0" i="0" sz="1800" u="none" cap="none" strike="noStrike">
              <a:solidFill>
                <a:schemeClr val="dk1"/>
              </a:solidFill>
              <a:latin typeface="Arial"/>
              <a:ea typeface="Arial"/>
              <a:cs typeface="Arial"/>
              <a:sym typeface="Arial"/>
            </a:endParaRPr>
          </a:p>
        </p:txBody>
      </p:sp>
      <p:sp>
        <p:nvSpPr>
          <p:cNvPr id="33" name="Google Shape;33;p4"/>
          <p:cNvSpPr txBox="1"/>
          <p:nvPr/>
        </p:nvSpPr>
        <p:spPr>
          <a:xfrm>
            <a:off x="344825" y="2720875"/>
            <a:ext cx="7077600" cy="12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t>University course enrollment and management system with intelligent recommendation techniques</a:t>
            </a:r>
            <a:endParaRPr sz="2400"/>
          </a:p>
        </p:txBody>
      </p:sp>
      <p:pic>
        <p:nvPicPr>
          <p:cNvPr id="34" name="Google Shape;34;p4"/>
          <p:cNvPicPr preferRelativeResize="0"/>
          <p:nvPr/>
        </p:nvPicPr>
        <p:blipFill>
          <a:blip r:embed="rId3">
            <a:alphaModFix/>
          </a:blip>
          <a:stretch>
            <a:fillRect/>
          </a:stretch>
        </p:blipFill>
        <p:spPr>
          <a:xfrm>
            <a:off x="4621864" y="4108275"/>
            <a:ext cx="2800555" cy="2028825"/>
          </a:xfrm>
          <a:prstGeom prst="rect">
            <a:avLst/>
          </a:prstGeom>
          <a:noFill/>
          <a:ln>
            <a:noFill/>
          </a:ln>
        </p:spPr>
      </p:pic>
      <p:sp>
        <p:nvSpPr>
          <p:cNvPr id="35" name="Google Shape;35;p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5"/>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5"/>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Technologies Used</a:t>
            </a:r>
            <a:endParaRPr b="0" i="0" sz="1800" u="none" cap="none" strike="noStrike">
              <a:solidFill>
                <a:schemeClr val="dk1"/>
              </a:solidFill>
              <a:latin typeface="Arial"/>
              <a:ea typeface="Arial"/>
              <a:cs typeface="Arial"/>
              <a:sym typeface="Arial"/>
            </a:endParaRPr>
          </a:p>
        </p:txBody>
      </p:sp>
      <p:sp>
        <p:nvSpPr>
          <p:cNvPr id="42" name="Google Shape;42;p5"/>
          <p:cNvSpPr txBox="1"/>
          <p:nvPr/>
        </p:nvSpPr>
        <p:spPr>
          <a:xfrm>
            <a:off x="329700" y="1773625"/>
            <a:ext cx="7077600" cy="4619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Proxima Nova"/>
              <a:buChar char="●"/>
            </a:pPr>
            <a:r>
              <a:rPr b="1" lang="en-US" sz="2400" u="sng">
                <a:latin typeface="Proxima Nova"/>
                <a:ea typeface="Proxima Nova"/>
                <a:cs typeface="Proxima Nova"/>
                <a:sym typeface="Proxima Nova"/>
              </a:rPr>
              <a:t>Backend Technologies</a:t>
            </a:r>
            <a:br>
              <a:rPr b="1" lang="en-US" sz="1800" u="sng">
                <a:latin typeface="Proxima Nova"/>
                <a:ea typeface="Proxima Nova"/>
                <a:cs typeface="Proxima Nova"/>
                <a:sym typeface="Proxima Nova"/>
              </a:rPr>
            </a:br>
            <a:endParaRPr b="1" sz="1800" u="sng">
              <a:latin typeface="Proxima Nova"/>
              <a:ea typeface="Proxima Nova"/>
              <a:cs typeface="Proxima Nova"/>
              <a:sym typeface="Proxima Nova"/>
            </a:endParaRPr>
          </a:p>
          <a:p>
            <a:pPr indent="-342900" lvl="1" marL="914400" rtl="0" algn="l">
              <a:spcBef>
                <a:spcPts val="0"/>
              </a:spcBef>
              <a:spcAft>
                <a:spcPts val="0"/>
              </a:spcAft>
              <a:buSzPts val="1800"/>
              <a:buFont typeface="Proxima Nova"/>
              <a:buChar char="○"/>
            </a:pPr>
            <a:r>
              <a:rPr lang="en-US" sz="1800">
                <a:latin typeface="Proxima Nova"/>
                <a:ea typeface="Proxima Nova"/>
                <a:cs typeface="Proxima Nova"/>
                <a:sym typeface="Proxima Nova"/>
              </a:rPr>
              <a:t>PostgreSQL Database</a:t>
            </a:r>
            <a:endParaRPr sz="1800">
              <a:latin typeface="Proxima Nova"/>
              <a:ea typeface="Proxima Nova"/>
              <a:cs typeface="Proxima Nova"/>
              <a:sym typeface="Proxima Nova"/>
            </a:endParaRPr>
          </a:p>
          <a:p>
            <a:pPr indent="-342900" lvl="1" marL="914400" rtl="0" algn="l">
              <a:spcBef>
                <a:spcPts val="0"/>
              </a:spcBef>
              <a:spcAft>
                <a:spcPts val="0"/>
              </a:spcAft>
              <a:buSzPts val="1800"/>
              <a:buFont typeface="Proxima Nova"/>
              <a:buChar char="○"/>
            </a:pPr>
            <a:r>
              <a:rPr lang="en-US" sz="1800">
                <a:latin typeface="Proxima Nova"/>
                <a:ea typeface="Proxima Nova"/>
                <a:cs typeface="Proxima Nova"/>
                <a:sym typeface="Proxima Nova"/>
              </a:rPr>
              <a:t>Python</a:t>
            </a:r>
            <a:endParaRPr sz="1800">
              <a:latin typeface="Proxima Nova"/>
              <a:ea typeface="Proxima Nova"/>
              <a:cs typeface="Proxima Nova"/>
              <a:sym typeface="Proxima Nova"/>
            </a:endParaRPr>
          </a:p>
          <a:p>
            <a:pPr indent="-342900" lvl="1" marL="914400" rtl="0" algn="l">
              <a:spcBef>
                <a:spcPts val="0"/>
              </a:spcBef>
              <a:spcAft>
                <a:spcPts val="0"/>
              </a:spcAft>
              <a:buSzPts val="1800"/>
              <a:buFont typeface="Proxima Nova"/>
              <a:buChar char="○"/>
            </a:pPr>
            <a:r>
              <a:rPr lang="en-US" sz="1800">
                <a:latin typeface="Proxima Nova"/>
                <a:ea typeface="Proxima Nova"/>
                <a:cs typeface="Proxima Nova"/>
                <a:sym typeface="Proxima Nova"/>
              </a:rPr>
              <a:t>Word2Vec and Fuzzy</a:t>
            </a:r>
            <a:endParaRPr sz="1800">
              <a:latin typeface="Proxima Nova"/>
              <a:ea typeface="Proxima Nova"/>
              <a:cs typeface="Proxima Nova"/>
              <a:sym typeface="Proxima Nova"/>
            </a:endParaRPr>
          </a:p>
          <a:p>
            <a:pPr indent="-342900" lvl="1" marL="914400" rtl="0" algn="l">
              <a:spcBef>
                <a:spcPts val="0"/>
              </a:spcBef>
              <a:spcAft>
                <a:spcPts val="0"/>
              </a:spcAft>
              <a:buSzPts val="1800"/>
              <a:buFont typeface="Proxima Nova"/>
              <a:buChar char="○"/>
            </a:pPr>
            <a:r>
              <a:rPr lang="en-US" sz="1800">
                <a:latin typeface="Proxima Nova"/>
                <a:ea typeface="Proxima Nova"/>
                <a:cs typeface="Proxima Nova"/>
                <a:sym typeface="Proxima Nova"/>
              </a:rPr>
              <a:t>Flask Server</a:t>
            </a:r>
            <a:br>
              <a:rPr lang="en-US" sz="1800">
                <a:latin typeface="Proxima Nova"/>
                <a:ea typeface="Proxima Nova"/>
                <a:cs typeface="Proxima Nova"/>
                <a:sym typeface="Proxima Nova"/>
              </a:rPr>
            </a:br>
            <a:endParaRPr sz="1800">
              <a:latin typeface="Proxima Nova"/>
              <a:ea typeface="Proxima Nova"/>
              <a:cs typeface="Proxima Nova"/>
              <a:sym typeface="Proxima Nova"/>
            </a:endParaRPr>
          </a:p>
          <a:p>
            <a:pPr indent="-381000" lvl="0" marL="457200" rtl="0" algn="l">
              <a:spcBef>
                <a:spcPts val="0"/>
              </a:spcBef>
              <a:spcAft>
                <a:spcPts val="0"/>
              </a:spcAft>
              <a:buSzPts val="2400"/>
              <a:buFont typeface="Proxima Nova"/>
              <a:buChar char="●"/>
            </a:pPr>
            <a:r>
              <a:rPr b="1" lang="en-US" sz="2400" u="sng">
                <a:latin typeface="Proxima Nova"/>
                <a:ea typeface="Proxima Nova"/>
                <a:cs typeface="Proxima Nova"/>
                <a:sym typeface="Proxima Nova"/>
              </a:rPr>
              <a:t>Node Package Manager</a:t>
            </a:r>
            <a:endParaRPr b="1" sz="2400" u="sng">
              <a:latin typeface="Proxima Nova"/>
              <a:ea typeface="Proxima Nova"/>
              <a:cs typeface="Proxima Nova"/>
              <a:sym typeface="Proxima Nova"/>
            </a:endParaRPr>
          </a:p>
          <a:p>
            <a:pPr indent="0" lvl="0" marL="457200" rtl="0" algn="l">
              <a:spcBef>
                <a:spcPts val="0"/>
              </a:spcBef>
              <a:spcAft>
                <a:spcPts val="0"/>
              </a:spcAft>
              <a:buNone/>
            </a:pPr>
            <a:r>
              <a:t/>
            </a:r>
            <a:endParaRPr b="1" sz="2400" u="sng">
              <a:latin typeface="Proxima Nova"/>
              <a:ea typeface="Proxima Nova"/>
              <a:cs typeface="Proxima Nova"/>
              <a:sym typeface="Proxima Nova"/>
            </a:endParaRPr>
          </a:p>
          <a:p>
            <a:pPr indent="-381000" lvl="0" marL="457200" rtl="0" algn="l">
              <a:spcBef>
                <a:spcPts val="0"/>
              </a:spcBef>
              <a:spcAft>
                <a:spcPts val="0"/>
              </a:spcAft>
              <a:buSzPts val="2400"/>
              <a:buFont typeface="Proxima Nova"/>
              <a:buChar char="●"/>
            </a:pPr>
            <a:r>
              <a:rPr b="1" lang="en-US" sz="2400" u="sng">
                <a:latin typeface="Proxima Nova"/>
                <a:ea typeface="Proxima Nova"/>
                <a:cs typeface="Proxima Nova"/>
                <a:sym typeface="Proxima Nova"/>
              </a:rPr>
              <a:t>Frontend Technologies</a:t>
            </a:r>
            <a:br>
              <a:rPr b="1" lang="en-US" sz="2400" u="sng">
                <a:latin typeface="Proxima Nova"/>
                <a:ea typeface="Proxima Nova"/>
                <a:cs typeface="Proxima Nova"/>
                <a:sym typeface="Proxima Nova"/>
              </a:rPr>
            </a:br>
            <a:endParaRPr b="1" sz="2400" u="sng">
              <a:latin typeface="Proxima Nova"/>
              <a:ea typeface="Proxima Nova"/>
              <a:cs typeface="Proxima Nova"/>
              <a:sym typeface="Proxima Nova"/>
            </a:endParaRPr>
          </a:p>
          <a:p>
            <a:pPr indent="-342900" lvl="1" marL="914400" rtl="0" algn="l">
              <a:spcBef>
                <a:spcPts val="0"/>
              </a:spcBef>
              <a:spcAft>
                <a:spcPts val="0"/>
              </a:spcAft>
              <a:buSzPts val="1800"/>
              <a:buFont typeface="Proxima Nova"/>
              <a:buChar char="○"/>
            </a:pPr>
            <a:r>
              <a:rPr lang="en-US" sz="1800">
                <a:latin typeface="Proxima Nova"/>
                <a:ea typeface="Proxima Nova"/>
                <a:cs typeface="Proxima Nova"/>
                <a:sym typeface="Proxima Nova"/>
              </a:rPr>
              <a:t>ReactJS</a:t>
            </a:r>
            <a:endParaRPr sz="1800">
              <a:latin typeface="Proxima Nova"/>
              <a:ea typeface="Proxima Nova"/>
              <a:cs typeface="Proxima Nova"/>
              <a:sym typeface="Proxima Nova"/>
            </a:endParaRPr>
          </a:p>
          <a:p>
            <a:pPr indent="-342900" lvl="1" marL="914400" rtl="0" algn="l">
              <a:spcBef>
                <a:spcPts val="0"/>
              </a:spcBef>
              <a:spcAft>
                <a:spcPts val="0"/>
              </a:spcAft>
              <a:buSzPts val="1800"/>
              <a:buFont typeface="Proxima Nova"/>
              <a:buChar char="○"/>
            </a:pPr>
            <a:r>
              <a:rPr lang="en-US" sz="1800">
                <a:latin typeface="Proxima Nova"/>
                <a:ea typeface="Proxima Nova"/>
                <a:cs typeface="Proxima Nova"/>
                <a:sym typeface="Proxima Nova"/>
              </a:rPr>
              <a:t>CanvasJS</a:t>
            </a:r>
            <a:endParaRPr sz="1800">
              <a:latin typeface="Proxima Nova"/>
              <a:ea typeface="Proxima Nova"/>
              <a:cs typeface="Proxima Nova"/>
              <a:sym typeface="Proxima Nova"/>
            </a:endParaRPr>
          </a:p>
        </p:txBody>
      </p:sp>
      <p:pic>
        <p:nvPicPr>
          <p:cNvPr id="43" name="Google Shape;43;p5"/>
          <p:cNvPicPr preferRelativeResize="0"/>
          <p:nvPr/>
        </p:nvPicPr>
        <p:blipFill>
          <a:blip r:embed="rId3">
            <a:alphaModFix/>
          </a:blip>
          <a:stretch>
            <a:fillRect/>
          </a:stretch>
        </p:blipFill>
        <p:spPr>
          <a:xfrm>
            <a:off x="2510025" y="5106325"/>
            <a:ext cx="1828100" cy="1395425"/>
          </a:xfrm>
          <a:prstGeom prst="rect">
            <a:avLst/>
          </a:prstGeom>
          <a:noFill/>
          <a:ln>
            <a:noFill/>
          </a:ln>
        </p:spPr>
      </p:pic>
      <p:pic>
        <p:nvPicPr>
          <p:cNvPr id="44" name="Google Shape;44;p5"/>
          <p:cNvPicPr preferRelativeResize="0"/>
          <p:nvPr/>
        </p:nvPicPr>
        <p:blipFill>
          <a:blip r:embed="rId4">
            <a:alphaModFix/>
          </a:blip>
          <a:stretch>
            <a:fillRect/>
          </a:stretch>
        </p:blipFill>
        <p:spPr>
          <a:xfrm>
            <a:off x="4643575" y="5106325"/>
            <a:ext cx="2098775" cy="989400"/>
          </a:xfrm>
          <a:prstGeom prst="rect">
            <a:avLst/>
          </a:prstGeom>
          <a:noFill/>
          <a:ln>
            <a:noFill/>
          </a:ln>
        </p:spPr>
      </p:pic>
      <p:pic>
        <p:nvPicPr>
          <p:cNvPr id="45" name="Google Shape;45;p5"/>
          <p:cNvPicPr preferRelativeResize="0"/>
          <p:nvPr/>
        </p:nvPicPr>
        <p:blipFill>
          <a:blip r:embed="rId5">
            <a:alphaModFix/>
          </a:blip>
          <a:stretch>
            <a:fillRect/>
          </a:stretch>
        </p:blipFill>
        <p:spPr>
          <a:xfrm>
            <a:off x="4377750" y="2000475"/>
            <a:ext cx="1297525" cy="747551"/>
          </a:xfrm>
          <a:prstGeom prst="rect">
            <a:avLst/>
          </a:prstGeom>
          <a:noFill/>
          <a:ln>
            <a:noFill/>
          </a:ln>
        </p:spPr>
      </p:pic>
      <p:pic>
        <p:nvPicPr>
          <p:cNvPr id="46" name="Google Shape;46;p5"/>
          <p:cNvPicPr preferRelativeResize="0"/>
          <p:nvPr/>
        </p:nvPicPr>
        <p:blipFill>
          <a:blip r:embed="rId6">
            <a:alphaModFix/>
          </a:blip>
          <a:stretch>
            <a:fillRect/>
          </a:stretch>
        </p:blipFill>
        <p:spPr>
          <a:xfrm>
            <a:off x="6188150" y="2335562"/>
            <a:ext cx="989399" cy="989399"/>
          </a:xfrm>
          <a:prstGeom prst="rect">
            <a:avLst/>
          </a:prstGeom>
          <a:noFill/>
          <a:ln>
            <a:noFill/>
          </a:ln>
        </p:spPr>
      </p:pic>
      <p:pic>
        <p:nvPicPr>
          <p:cNvPr id="47" name="Google Shape;47;p5"/>
          <p:cNvPicPr preferRelativeResize="0"/>
          <p:nvPr/>
        </p:nvPicPr>
        <p:blipFill rotWithShape="1">
          <a:blip r:embed="rId7">
            <a:alphaModFix/>
          </a:blip>
          <a:srcRect b="0" l="0" r="0" t="14376"/>
          <a:stretch/>
        </p:blipFill>
        <p:spPr>
          <a:xfrm>
            <a:off x="4338113" y="3108952"/>
            <a:ext cx="1376800" cy="640100"/>
          </a:xfrm>
          <a:prstGeom prst="rect">
            <a:avLst/>
          </a:prstGeom>
          <a:noFill/>
          <a:ln>
            <a:noFill/>
          </a:ln>
        </p:spPr>
      </p:pic>
      <p:pic>
        <p:nvPicPr>
          <p:cNvPr id="48" name="Google Shape;48;p5"/>
          <p:cNvPicPr preferRelativeResize="0"/>
          <p:nvPr/>
        </p:nvPicPr>
        <p:blipFill>
          <a:blip r:embed="rId8">
            <a:alphaModFix/>
          </a:blip>
          <a:stretch>
            <a:fillRect/>
          </a:stretch>
        </p:blipFill>
        <p:spPr>
          <a:xfrm>
            <a:off x="5082889" y="4042862"/>
            <a:ext cx="1645222" cy="640101"/>
          </a:xfrm>
          <a:prstGeom prst="rect">
            <a:avLst/>
          </a:prstGeom>
          <a:noFill/>
          <a:ln>
            <a:noFill/>
          </a:ln>
        </p:spPr>
      </p:pic>
      <p:sp>
        <p:nvSpPr>
          <p:cNvPr id="49" name="Google Shape;49;p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6"/>
          <p:cNvSpPr txBox="1"/>
          <p:nvPr/>
        </p:nvSpPr>
        <p:spPr>
          <a:xfrm>
            <a:off x="329700" y="1773625"/>
            <a:ext cx="7077600" cy="4619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b="1" lang="en-US" sz="2400" u="sng"/>
              <a:t>Submission throttling</a:t>
            </a:r>
            <a:br>
              <a:rPr b="1" lang="en-US" sz="1800" u="sng"/>
            </a:br>
            <a:br>
              <a:rPr lang="en-US" sz="1800"/>
            </a:br>
            <a:r>
              <a:rPr lang="en-US" sz="1800"/>
              <a:t>To reduce load on server for usually search results, we throttle the request to server only after the user doesn’t enter anything for 2 seconds. This in turn helps for better communication patterns.</a:t>
            </a:r>
            <a:br>
              <a:rPr lang="en-US" sz="1800"/>
            </a:br>
            <a:endParaRPr sz="1800"/>
          </a:p>
          <a:p>
            <a:pPr indent="-381000" lvl="0" marL="457200" rtl="0" algn="l">
              <a:spcBef>
                <a:spcPts val="0"/>
              </a:spcBef>
              <a:spcAft>
                <a:spcPts val="0"/>
              </a:spcAft>
              <a:buSzPts val="2400"/>
              <a:buAutoNum type="arabicPeriod"/>
            </a:pPr>
            <a:r>
              <a:rPr b="1" lang="en-US" sz="2400" u="sng"/>
              <a:t>Multistage download</a:t>
            </a:r>
            <a:br>
              <a:rPr lang="en-US" sz="1800"/>
            </a:br>
            <a:br>
              <a:rPr lang="en-US" sz="1800"/>
            </a:br>
            <a:r>
              <a:rPr lang="en-US" sz="1800"/>
              <a:t>To make the website more user friendly we use this technique to ensure that content is displayed as and when ready and in stages so that</a:t>
            </a:r>
            <a:endParaRPr sz="1800"/>
          </a:p>
          <a:p>
            <a:pPr indent="-342900" lvl="1" marL="914400" rtl="0" algn="l">
              <a:spcBef>
                <a:spcPts val="0"/>
              </a:spcBef>
              <a:spcAft>
                <a:spcPts val="0"/>
              </a:spcAft>
              <a:buSzPts val="1800"/>
              <a:buAutoNum type="alphaLcPeriod"/>
            </a:pPr>
            <a:r>
              <a:rPr lang="en-US" sz="1800"/>
              <a:t>Load on server reduced</a:t>
            </a:r>
            <a:endParaRPr sz="1800"/>
          </a:p>
          <a:p>
            <a:pPr indent="-342900" lvl="1" marL="914400" rtl="0" algn="l">
              <a:spcBef>
                <a:spcPts val="0"/>
              </a:spcBef>
              <a:spcAft>
                <a:spcPts val="0"/>
              </a:spcAft>
              <a:buSzPts val="1800"/>
              <a:buAutoNum type="alphaLcPeriod"/>
            </a:pPr>
            <a:r>
              <a:rPr lang="en-US" sz="1800"/>
              <a:t>User friendly experience</a:t>
            </a:r>
            <a:endParaRPr sz="1800"/>
          </a:p>
        </p:txBody>
      </p:sp>
      <p:sp>
        <p:nvSpPr>
          <p:cNvPr id="55" name="Google Shape;55;p6"/>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 name="Google Shape;56;p6"/>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Techniques Implemented</a:t>
            </a:r>
            <a:endParaRPr b="0" i="0" sz="1800" u="none" cap="none" strike="noStrike">
              <a:solidFill>
                <a:schemeClr val="dk1"/>
              </a:solidFill>
              <a:latin typeface="Arial"/>
              <a:ea typeface="Arial"/>
              <a:cs typeface="Arial"/>
              <a:sym typeface="Arial"/>
            </a:endParaRPr>
          </a:p>
        </p:txBody>
      </p:sp>
      <p:sp>
        <p:nvSpPr>
          <p:cNvPr id="57" name="Google Shape;57;p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7"/>
          <p:cNvSpPr txBox="1"/>
          <p:nvPr/>
        </p:nvSpPr>
        <p:spPr>
          <a:xfrm>
            <a:off x="78225" y="1773625"/>
            <a:ext cx="7777500" cy="4974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US" sz="2400" u="sng"/>
              <a:t>Recommendation of Related Subjects</a:t>
            </a:r>
            <a:endParaRPr/>
          </a:p>
          <a:p>
            <a:pPr indent="-336550" lvl="1" marL="628650" rtl="0" algn="l">
              <a:spcBef>
                <a:spcPts val="0"/>
              </a:spcBef>
              <a:spcAft>
                <a:spcPts val="0"/>
              </a:spcAft>
              <a:buSzPts val="1700"/>
              <a:buChar char="○"/>
            </a:pPr>
            <a:r>
              <a:rPr lang="en-US" sz="1700"/>
              <a:t>Since there is no standard dataset as to what a student will choose if he has taken other courses, traditional methods like Content Based and Collaborative Filtering cannot be used. (Since there is no X-&gt;Y mapping)</a:t>
            </a:r>
            <a:endParaRPr sz="1700"/>
          </a:p>
          <a:p>
            <a:pPr indent="-317500" lvl="1" marL="628650" rtl="0" algn="l">
              <a:spcBef>
                <a:spcPts val="0"/>
              </a:spcBef>
              <a:spcAft>
                <a:spcPts val="0"/>
              </a:spcAft>
              <a:buSzPts val="1400"/>
              <a:buChar char="○"/>
            </a:pPr>
            <a:r>
              <a:rPr lang="en-US" sz="1700"/>
              <a:t>word2vec models can be used here due to the problem mentioned above. We convert a given word into a 1D vector of size 300. Since these are vectors we can average a sentence of words and then take cosine </a:t>
            </a:r>
            <a:r>
              <a:rPr lang="en-US" sz="1700"/>
              <a:t>similarity</a:t>
            </a:r>
            <a:r>
              <a:rPr lang="en-US" sz="1700"/>
              <a:t> with another sentence. After this we return the sentence with the highest value of cosine of the angle of the required sentence.</a:t>
            </a:r>
            <a:endParaRPr/>
          </a:p>
          <a:p>
            <a:pPr indent="-381000" lvl="0" marL="457200" rtl="0" algn="l">
              <a:spcBef>
                <a:spcPts val="0"/>
              </a:spcBef>
              <a:spcAft>
                <a:spcPts val="0"/>
              </a:spcAft>
              <a:buSzPts val="2400"/>
              <a:buChar char="●"/>
            </a:pPr>
            <a:r>
              <a:rPr b="1" lang="en-US" sz="2400" u="sng"/>
              <a:t>Smart </a:t>
            </a:r>
            <a:r>
              <a:rPr b="1" lang="en-US" sz="2400" u="sng"/>
              <a:t>Search Bar</a:t>
            </a:r>
            <a:endParaRPr sz="2400"/>
          </a:p>
          <a:p>
            <a:pPr indent="-317500" lvl="1" marL="628650" rtl="0" algn="l">
              <a:spcBef>
                <a:spcPts val="0"/>
              </a:spcBef>
              <a:spcAft>
                <a:spcPts val="0"/>
              </a:spcAft>
              <a:buSzPts val="1400"/>
              <a:buChar char="○"/>
            </a:pPr>
            <a:r>
              <a:rPr lang="en-US" sz="1800"/>
              <a:t>On entering a partial search phrases like “data”, our application is able to predict subjects with similar names like “data structures”, “data analytics” or “intro to data science” based on Fuzzy string matching using Levenshtein Distance</a:t>
            </a:r>
            <a:endParaRPr sz="1800"/>
          </a:p>
          <a:p>
            <a:pPr indent="-317500" lvl="1" marL="628650" rtl="0" algn="l">
              <a:spcBef>
                <a:spcPts val="0"/>
              </a:spcBef>
              <a:spcAft>
                <a:spcPts val="0"/>
              </a:spcAft>
              <a:buSzPts val="1400"/>
              <a:buChar char="○"/>
            </a:pPr>
            <a:r>
              <a:rPr lang="en-US" sz="1800"/>
              <a:t>We return the subject titles having the smallest edit distance with respect to the search phrase the user types in the search bar</a:t>
            </a:r>
            <a:r>
              <a:rPr lang="en-US"/>
              <a:t>. </a:t>
            </a:r>
            <a:endParaRPr/>
          </a:p>
        </p:txBody>
      </p:sp>
      <p:sp>
        <p:nvSpPr>
          <p:cNvPr id="63" name="Google Shape;63;p7"/>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 name="Google Shape;64;p7"/>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Intelligent Functionality</a:t>
            </a:r>
            <a:endParaRPr b="0" i="0" sz="1800" u="none" cap="none" strike="noStrike">
              <a:solidFill>
                <a:schemeClr val="dk1"/>
              </a:solidFill>
              <a:latin typeface="Arial"/>
              <a:ea typeface="Arial"/>
              <a:cs typeface="Arial"/>
              <a:sym typeface="Arial"/>
            </a:endParaRPr>
          </a:p>
        </p:txBody>
      </p:sp>
      <p:sp>
        <p:nvSpPr>
          <p:cNvPr id="65" name="Google Shape;65;p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8"/>
          <p:cNvSpPr/>
          <p:nvPr/>
        </p:nvSpPr>
        <p:spPr>
          <a:xfrm>
            <a:off x="2324528" y="3467100"/>
            <a:ext cx="37344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Thank You</a:t>
            </a:r>
            <a:endParaRPr b="0" i="0" sz="1400" u="none" cap="none" strike="noStrike">
              <a:solidFill>
                <a:srgbClr val="000000"/>
              </a:solidFill>
              <a:latin typeface="Arial"/>
              <a:ea typeface="Arial"/>
              <a:cs typeface="Arial"/>
              <a:sym typeface="Arial"/>
            </a:endParaRPr>
          </a:p>
        </p:txBody>
      </p:sp>
      <p:sp>
        <p:nvSpPr>
          <p:cNvPr id="71" name="Google Shape;71;p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