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4" r:id="rId3"/>
    <p:sldId id="299" r:id="rId4"/>
    <p:sldId id="295" r:id="rId5"/>
    <p:sldId id="302" r:id="rId6"/>
    <p:sldId id="303" r:id="rId7"/>
    <p:sldId id="325" r:id="rId8"/>
    <p:sldId id="304" r:id="rId9"/>
    <p:sldId id="305" r:id="rId10"/>
    <p:sldId id="306" r:id="rId11"/>
    <p:sldId id="307" r:id="rId12"/>
    <p:sldId id="323" r:id="rId13"/>
    <p:sldId id="296" r:id="rId14"/>
    <p:sldId id="297" r:id="rId15"/>
    <p:sldId id="298" r:id="rId16"/>
    <p:sldId id="308" r:id="rId17"/>
    <p:sldId id="309" r:id="rId18"/>
    <p:sldId id="321" r:id="rId19"/>
    <p:sldId id="310" r:id="rId20"/>
    <p:sldId id="311" r:id="rId21"/>
    <p:sldId id="324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A7C-996D-4DBD-8677-967D12537E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348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6718-231C-454E-803E-3DA8F2DCDA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348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AD5-2525-4CD0-BDE6-749CB0E2C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779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7A25-DA94-43E9-848A-2CA02C9350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3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96E-F726-4A3B-80DC-10046834F3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39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44D7-1E6F-47B2-8A55-2389C84092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3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CA03-5138-4F8F-8188-1369EA770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95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FBE2-A1A5-40A4-8FE2-0B53AF874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81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C366-A141-4230-8799-64DAC3C8B9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131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65A-CF66-40A5-A561-64392804C8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2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8F9-FCE7-4434-A790-A155E2DC0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073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7863-E8D5-4D7A-B3A6-862A4242DA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685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endParaRPr lang="en-US" sz="4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6980" y="2074166"/>
            <a:ext cx="9299062" cy="121176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 Sales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ttributes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573643" y="3670649"/>
            <a:ext cx="5199719" cy="2161479"/>
          </a:xfrm>
        </p:spPr>
        <p:txBody>
          <a:bodyPr numCol="1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supervision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Meghna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Luthra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North Cap University)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702" y="3791415"/>
            <a:ext cx="36120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Rithwick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Negi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Roll no.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18csu173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048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A Project Report 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10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E5C25-9914-4B5D-A514-C4EB02CA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7999141" cy="12196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Visualizing the training and testing set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01F7D5-9553-49E7-B9BB-FEE77E9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51" y="2961268"/>
            <a:ext cx="3857625" cy="3303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8" y="3001814"/>
            <a:ext cx="4143065" cy="3211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0673" y="2129989"/>
            <a:ext cx="773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Listed Colour Map of Training and Test set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851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DA243-17F1-403B-9458-09B09C47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8534400" cy="1175021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measure and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1A047C-9511-4510-A069-81066A7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2" y="2781566"/>
            <a:ext cx="4651163" cy="359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81" y="2781566"/>
            <a:ext cx="4459326" cy="3599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3109" y="2196792"/>
            <a:ext cx="255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Training Set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21132" y="2196791"/>
            <a:ext cx="20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Test set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8232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DA243-17F1-403B-9458-09B09C47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39" y="196579"/>
            <a:ext cx="8084634" cy="125307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measure and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1A047C-9511-4510-A069-81066A7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0" y="2849601"/>
            <a:ext cx="5916962" cy="350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390" y="2096429"/>
            <a:ext cx="796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Accuracy of logistic regression is 75%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2167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B3B9D-4809-4735-9D46-90825421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20" y="371543"/>
            <a:ext cx="6527180" cy="106350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4DEC2-5820-4F8C-BD46-EBE72D8E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35" y="2012950"/>
            <a:ext cx="109728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Linear regression</a:t>
            </a:r>
            <a:r>
              <a:rPr lang="en-US" sz="2800" dirty="0"/>
              <a:t> is a common Statistical Data Analysis technique. It is </a:t>
            </a:r>
            <a:r>
              <a:rPr lang="en-US" sz="2800" b="1" dirty="0"/>
              <a:t>used to</a:t>
            </a:r>
            <a:r>
              <a:rPr lang="en-US" sz="2800" dirty="0"/>
              <a:t> determine the extent to which there is a </a:t>
            </a:r>
            <a:r>
              <a:rPr lang="en-US" sz="2800" b="1" dirty="0"/>
              <a:t>linear</a:t>
            </a:r>
            <a:r>
              <a:rPr lang="en-US" sz="2800" dirty="0"/>
              <a:t> relationship between a dependent variable and one or more independent variables.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82F208-61DC-4A3E-A6E3-88C97A54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58" y="3445650"/>
            <a:ext cx="8503618" cy="28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4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F3366-113C-4667-8E7D-71649A4E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322527" cy="107466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Visualization </a:t>
            </a:r>
            <a:r>
              <a:rPr lang="en-IN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for </a:t>
            </a:r>
            <a:r>
              <a:rPr lang="en-IN" sz="36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Training </a:t>
            </a:r>
            <a:r>
              <a:rPr lang="en-IN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and </a:t>
            </a:r>
            <a:r>
              <a:rPr lang="en-IN" sz="36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Testing Data</a:t>
            </a:r>
            <a:endParaRPr lang="en-IN" sz="3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1CE0F0-A7AE-45CC-8A78-BA08488C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21" y="2066885"/>
            <a:ext cx="4457216" cy="3408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73" y="2066885"/>
            <a:ext cx="4476247" cy="3532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837" y="5475249"/>
            <a:ext cx="1409700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4A1E7-9D30-4F5D-84C3-67FF93FC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27681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Performance </a:t>
            </a:r>
            <a:r>
              <a:rPr lang="en-IN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DA450-441F-4199-A673-33E56DA8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2950"/>
            <a:ext cx="10972800" cy="4525963"/>
          </a:xfrm>
        </p:spPr>
        <p:txBody>
          <a:bodyPr/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975AB9-DB74-4884-B91A-781BE553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0128"/>
            <a:ext cx="4284079" cy="333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8" y="3047999"/>
            <a:ext cx="3579079" cy="536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16" y="3954370"/>
            <a:ext cx="3522511" cy="523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337" y="1927689"/>
            <a:ext cx="4324312" cy="46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1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211F8-4349-4CF3-BCDB-A29C6D17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20847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Polynomial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9E9089-109E-48E0-8626-2661A17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86F2694-A4A2-4C63-9FA6-06998577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4378"/>
            <a:ext cx="10887307" cy="1678258"/>
          </a:xfrm>
        </p:spPr>
        <p:txBody>
          <a:bodyPr>
            <a:normAutofit/>
          </a:bodyPr>
          <a:lstStyle/>
          <a:p>
            <a:r>
              <a:rPr lang="en-US" sz="2800" b="1" dirty="0"/>
              <a:t>Polynomial Regression</a:t>
            </a:r>
            <a:r>
              <a:rPr lang="en-US" sz="2800" dirty="0"/>
              <a:t> is a form of linear </a:t>
            </a:r>
            <a:r>
              <a:rPr lang="en-US" sz="2800" b="1" dirty="0"/>
              <a:t>regression</a:t>
            </a:r>
            <a:r>
              <a:rPr lang="en-US" sz="2800" dirty="0"/>
              <a:t> in which the relationship between the independent variable x and dependent variable y is modeled as an nth degree </a:t>
            </a:r>
            <a:r>
              <a:rPr lang="en-US" sz="2800" b="1" dirty="0"/>
              <a:t>polynomial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62" y="3552322"/>
            <a:ext cx="7593980" cy="27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2770B-3EBD-4A70-8E80-29A57DD2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252"/>
            <a:ext cx="10675434" cy="23336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Depending </a:t>
            </a:r>
            <a:r>
              <a:rPr lang="en-US" sz="2400" dirty="0"/>
              <a:t>on what the data looks like, we can do a polynomial regression on the data to fit a polynomial equation to it.</a:t>
            </a:r>
          </a:p>
          <a:p>
            <a:r>
              <a:rPr lang="en-US" sz="2400" dirty="0"/>
              <a:t>Hence If we try to use a simple linear regression in the above graph then the linear regression line won’t fit very well. It is very difficult to fit a linear regression line in the above graph with a low value of error. Hence we can try to use the polynomial regression to fit a polynomial line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26B45D-2828-4EF0-94A2-A1644C7D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B20F4ADD-2E75-4036-8758-74984EC4B2D5}"/>
              </a:ext>
            </a:extLst>
          </p:cNvPr>
          <p:cNvSpPr/>
          <p:nvPr/>
        </p:nvSpPr>
        <p:spPr>
          <a:xfrm>
            <a:off x="5362113" y="4740676"/>
            <a:ext cx="967666" cy="517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3814762"/>
            <a:ext cx="3850094" cy="2808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54" y="3933824"/>
            <a:ext cx="3676891" cy="26899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17428" y="479566"/>
            <a:ext cx="4857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085192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2FB8C-E84E-4E78-912A-F7185B5A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4419"/>
            <a:ext cx="10972800" cy="100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accuracy </a:t>
            </a:r>
            <a:r>
              <a:rPr lang="en-IN" dirty="0" smtClean="0"/>
              <a:t>after </a:t>
            </a:r>
            <a:r>
              <a:rPr lang="en-IN" dirty="0"/>
              <a:t>applying polynomial </a:t>
            </a:r>
            <a:r>
              <a:rPr lang="en-IN" dirty="0" smtClean="0"/>
              <a:t>regression is 42.88%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85EE15-7E36-47F3-AE4D-93F054E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4" y="3468029"/>
            <a:ext cx="4984596" cy="10195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4062" y="527220"/>
            <a:ext cx="4889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Performance Measures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7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D03BC-B54B-45DF-B039-5649493E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805" y="352697"/>
            <a:ext cx="6203795" cy="91854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12006-CDB3-4C0F-8C3D-BB02CC0C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2950"/>
            <a:ext cx="10307444" cy="3997557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</a:t>
            </a:r>
            <a:r>
              <a:rPr lang="en-US" sz="2800" dirty="0" smtClean="0"/>
              <a:t>in</a:t>
            </a:r>
            <a:r>
              <a:rPr lang="en-US" sz="2800" dirty="0"/>
              <a:t> </a:t>
            </a:r>
            <a:r>
              <a:rPr lang="en-US" sz="2800" dirty="0" smtClean="0"/>
              <a:t>machine learning</a:t>
            </a:r>
            <a:r>
              <a:rPr lang="en-US" sz="2800" dirty="0"/>
              <a:t> and statistics is a supervised learning approach in which the computer program learns from the data given to it and </a:t>
            </a:r>
            <a:r>
              <a:rPr lang="en-US" sz="2800" dirty="0" smtClean="0"/>
              <a:t>makes </a:t>
            </a:r>
            <a:r>
              <a:rPr lang="en-US" sz="2800" dirty="0"/>
              <a:t>new observations or classifications.</a:t>
            </a:r>
          </a:p>
          <a:p>
            <a:endParaRPr lang="en-US" sz="2800" dirty="0" smtClean="0"/>
          </a:p>
          <a:p>
            <a:r>
              <a:rPr lang="en-US" sz="2800" dirty="0" smtClean="0"/>
              <a:t>Here </a:t>
            </a:r>
            <a:r>
              <a:rPr lang="en-US" sz="2800" dirty="0"/>
              <a:t>we will apply 3 classification models to our dataset namely decision tree, </a:t>
            </a:r>
            <a:r>
              <a:rPr lang="en-US" sz="2800" dirty="0" smtClean="0"/>
              <a:t>Naive Bayes </a:t>
            </a:r>
            <a:r>
              <a:rPr lang="en-US" sz="2800" dirty="0" smtClean="0"/>
              <a:t>and KNN.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073920-0FD5-44AC-B258-2C44B36E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0788E-B3EC-4F87-8FD8-051F00E5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024" y="312234"/>
            <a:ext cx="7374673" cy="107194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METHODOLOGY USED</a:t>
            </a:r>
            <a:endParaRPr lang="en-IN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B2B716-D2EC-4E51-B402-8A8B6C35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DATA:-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car sales information</a:t>
            </a:r>
            <a:endParaRPr lang="en-US" dirty="0"/>
          </a:p>
          <a:p>
            <a:r>
              <a:rPr lang="en-US" dirty="0"/>
              <a:t>Tools Used:-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smtClean="0"/>
              <a:t>Anaconda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Modules Used:-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Seaborn</a:t>
            </a:r>
          </a:p>
          <a:p>
            <a:pPr marL="0" indent="0">
              <a:buNone/>
            </a:pPr>
            <a:r>
              <a:rPr lang="en-US" dirty="0"/>
              <a:t>                 Pandas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 smtClean="0"/>
              <a:t>S</a:t>
            </a:r>
            <a:r>
              <a:rPr lang="en-US" dirty="0" err="1" smtClean="0"/>
              <a:t>klearn</a:t>
            </a:r>
            <a:endParaRPr lang="en-US" dirty="0"/>
          </a:p>
          <a:p>
            <a:r>
              <a:rPr lang="en-US" dirty="0"/>
              <a:t>Method Of Analysis</a:t>
            </a:r>
          </a:p>
          <a:p>
            <a:pPr marL="0" indent="0">
              <a:buNone/>
            </a:pPr>
            <a:r>
              <a:rPr lang="en-US" dirty="0"/>
              <a:t>                 -regression</a:t>
            </a:r>
          </a:p>
          <a:p>
            <a:pPr marL="0" indent="0">
              <a:buNone/>
            </a:pPr>
            <a:r>
              <a:rPr lang="en-US" dirty="0"/>
              <a:t>	  -classification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22B519-F4FB-4468-9D16-175F5C20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09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38D74-A8F2-498C-8E73-623F8E39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483" y="278779"/>
            <a:ext cx="5445513" cy="10928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83B3-DFA9-4382-AB43-C0973BD2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4126"/>
            <a:ext cx="10229385" cy="264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Decision </a:t>
            </a:r>
            <a:r>
              <a:rPr lang="en-US" sz="2800" dirty="0"/>
              <a:t>Tree is a simple representation for classifying examples. It is a Supervised Machine Learning where the data is continuously split according to a certain parameter.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B86420-BA93-4C08-A0CA-1AF9449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83" y="3846121"/>
            <a:ext cx="6066264" cy="15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15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38D74-A8F2-498C-8E73-623F8E39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1" y="278780"/>
            <a:ext cx="5166732" cy="99389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83B3-DFA9-4382-AB43-C0973BD2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663" y="2425392"/>
            <a:ext cx="8633991" cy="141062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Bahnschrift Light Condensed" panose="020B0502040204020203" pitchFamily="34" charset="0"/>
              </a:rPr>
              <a:t>X: Fuel Efficiency, Sales in Thousand  </a:t>
            </a:r>
          </a:p>
          <a:p>
            <a:pPr marL="0" indent="0">
              <a:buNone/>
            </a:pPr>
            <a:r>
              <a:rPr lang="en-IN" sz="2800" dirty="0" smtClean="0">
                <a:latin typeface="Bahnschrift Light Condensed" panose="020B0502040204020203" pitchFamily="34" charset="0"/>
              </a:rPr>
              <a:t>y: Vehicle Type </a:t>
            </a:r>
            <a:endParaRPr lang="en-IN" sz="2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B86420-BA93-4C08-A0CA-1AF9449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1" y="4006578"/>
            <a:ext cx="3960774" cy="15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290A1-E130-4A25-B69F-87D70B39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38" y="223025"/>
            <a:ext cx="7798420" cy="11834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Visualizing </a:t>
            </a:r>
            <a:r>
              <a:rPr lang="en-IN" dirty="0" smtClean="0">
                <a:solidFill>
                  <a:schemeClr val="bg1"/>
                </a:solidFill>
              </a:rPr>
              <a:t>Training </a:t>
            </a:r>
            <a:r>
              <a:rPr lang="en-IN" dirty="0">
                <a:solidFill>
                  <a:schemeClr val="bg1"/>
                </a:solidFill>
              </a:rPr>
              <a:t>and </a:t>
            </a:r>
            <a:r>
              <a:rPr lang="en-IN" dirty="0">
                <a:solidFill>
                  <a:schemeClr val="bg1"/>
                </a:solidFill>
              </a:rPr>
              <a:t>T</a:t>
            </a:r>
            <a:r>
              <a:rPr lang="en-IN" dirty="0" smtClean="0">
                <a:solidFill>
                  <a:schemeClr val="bg1"/>
                </a:solidFill>
              </a:rPr>
              <a:t>esting </a:t>
            </a:r>
            <a:r>
              <a:rPr lang="en-IN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6FD092-133F-49CB-BC95-FE5B92E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4" y="2516109"/>
            <a:ext cx="5086235" cy="330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2" y="2516109"/>
            <a:ext cx="5260782" cy="33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9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7E966-6F4D-416B-A8AF-85D51C6B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481" y="279710"/>
            <a:ext cx="5642517" cy="113885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454AFC-4BDA-4255-BABB-EBF9EBB6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0" y="2854276"/>
            <a:ext cx="4949866" cy="3308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99" y="5880896"/>
            <a:ext cx="1508745" cy="464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99" y="2707697"/>
            <a:ext cx="5052001" cy="17520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3225" y="2383578"/>
            <a:ext cx="3464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Light Condensed" panose="020B0502040204020203" pitchFamily="34" charset="0"/>
              </a:rPr>
              <a:t>CONFUSION MATRIX</a:t>
            </a:r>
            <a:endParaRPr lang="en-IN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75927" y="2053309"/>
            <a:ext cx="3717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F1 Score with Precision and Recall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89B543-AAFE-4994-9A84-1C4C8D174934}"/>
              </a:ext>
            </a:extLst>
          </p:cNvPr>
          <p:cNvSpPr txBox="1"/>
          <p:nvPr/>
        </p:nvSpPr>
        <p:spPr>
          <a:xfrm>
            <a:off x="7506471" y="4648783"/>
            <a:ext cx="215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Bahnschrift Light Condensed" panose="020B0502040204020203" pitchFamily="34" charset="0"/>
              </a:rPr>
              <a:t>ACCURACY: </a:t>
            </a:r>
            <a:r>
              <a:rPr lang="en-IN" sz="2000" dirty="0" smtClean="0">
                <a:latin typeface="Bahnschrift Light Condensed" panose="020B0502040204020203" pitchFamily="34" charset="0"/>
              </a:rPr>
              <a:t>85</a:t>
            </a:r>
            <a:r>
              <a:rPr lang="en-IN" sz="2000" dirty="0" smtClean="0">
                <a:latin typeface="Bahnschrift Light Condensed" panose="020B0502040204020203" pitchFamily="34" charset="0"/>
              </a:rPr>
              <a:t>%</a:t>
            </a:r>
            <a:endParaRPr lang="en-IN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99" y="4995764"/>
            <a:ext cx="4262601" cy="7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07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4A04D-F270-4D73-A22A-45150EFA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27" y="278781"/>
            <a:ext cx="4988312" cy="1127706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Naive Bayes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69A2C6-4627-41D5-94A1-DDCFECF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1" y="3963049"/>
            <a:ext cx="5731728" cy="20344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059" y="1938520"/>
            <a:ext cx="120098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It is a classification technique based on Bayes’ Theorem with an assumption of </a:t>
            </a:r>
            <a:r>
              <a:rPr lang="en-IN" sz="2800" dirty="0" smtClean="0"/>
              <a:t>independence among </a:t>
            </a:r>
            <a:r>
              <a:rPr lang="en-IN" sz="2800" dirty="0"/>
              <a:t>predictors. In </a:t>
            </a:r>
            <a:r>
              <a:rPr lang="en-IN" sz="2800" dirty="0" smtClean="0"/>
              <a:t>simple terms</a:t>
            </a:r>
            <a:r>
              <a:rPr lang="en-IN" sz="2800" dirty="0"/>
              <a:t>, a Naive Bayes classifier assumes that the presence of </a:t>
            </a:r>
            <a:r>
              <a:rPr lang="en-IN" sz="2800" dirty="0" smtClean="0"/>
              <a:t>a particular </a:t>
            </a:r>
            <a:r>
              <a:rPr lang="en-IN" sz="2800" dirty="0"/>
              <a:t>feature in a class is unrelated to the presence of any other feature.</a:t>
            </a:r>
          </a:p>
        </p:txBody>
      </p:sp>
    </p:spTree>
    <p:extLst>
      <p:ext uri="{BB962C8B-B14F-4D97-AF65-F5344CB8AC3E}">
        <p14:creationId xmlns:p14="http://schemas.microsoft.com/office/powerpoint/2010/main" val="2856506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F3805-0C4B-4617-BFA4-5B40139C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46" y="312234"/>
            <a:ext cx="7731512" cy="10496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Visualizing training and testing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308F4-A136-45AB-A478-2A042076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7" y="2423826"/>
            <a:ext cx="5636128" cy="3635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05" r="10324"/>
          <a:stretch/>
        </p:blipFill>
        <p:spPr>
          <a:xfrm>
            <a:off x="6354814" y="2423826"/>
            <a:ext cx="5734487" cy="36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96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0FC00-1638-4F0B-8737-AEFF980F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46" y="284899"/>
            <a:ext cx="6170341" cy="108129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368D4B-2C06-4DCC-A593-5134D706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8" y="2932976"/>
            <a:ext cx="4890535" cy="3260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94" y="4257268"/>
            <a:ext cx="5635329" cy="1936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07041" y="2433167"/>
            <a:ext cx="37556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ahnschrift Light Condensed" panose="020B0502040204020203" pitchFamily="34" charset="0"/>
              </a:rPr>
              <a:t>CONFUSION </a:t>
            </a:r>
            <a:r>
              <a:rPr lang="en-IN" sz="2400" dirty="0">
                <a:latin typeface="Bahnschrift Light Condensed" panose="020B0502040204020203" pitchFamily="34" charset="0"/>
              </a:rPr>
              <a:t>MATRIX</a:t>
            </a:r>
          </a:p>
          <a:p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07407" y="2433167"/>
            <a:ext cx="220670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Bahnschrift Light Condensed" panose="020B0502040204020203" pitchFamily="34" charset="0"/>
              </a:rPr>
              <a:t>Mean Accuracy</a:t>
            </a:r>
            <a:endParaRPr lang="en-IN" sz="2000" dirty="0"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97241" y="3586417"/>
            <a:ext cx="4427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sz="2200" dirty="0">
                <a:latin typeface="Bahnschrift Light Condensed" panose="020B0502040204020203" pitchFamily="34" charset="0"/>
              </a:rPr>
              <a:t>F1 Score with Precision and Recall</a:t>
            </a:r>
          </a:p>
          <a:p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6280"/>
            <a:ext cx="5697423" cy="6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5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3CE17-2C70-40A3-9CD4-FC6135D0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03" y="285789"/>
            <a:ext cx="4163122" cy="91854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160AD-2D34-4F3D-987D-0B4C39FB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05" y="1912435"/>
            <a:ext cx="10619678" cy="2112883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smtClean="0"/>
              <a:t>K-nearest-neighbor </a:t>
            </a:r>
            <a:r>
              <a:rPr lang="en-US" sz="2800" dirty="0"/>
              <a:t>algorithm, often abbreviated k-</a:t>
            </a:r>
            <a:r>
              <a:rPr lang="en-US" sz="2800" dirty="0" err="1"/>
              <a:t>nn</a:t>
            </a:r>
            <a:r>
              <a:rPr lang="en-US" sz="2800" dirty="0"/>
              <a:t>, is an approach to data classification that estimates how likely a data point is to be a member of one group or the other depending on what group the data points nearest to it are in.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0BD6F9-9F8C-42AB-B35A-1BFBA412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55" y="3913749"/>
            <a:ext cx="7612147" cy="21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6910E-166A-47A6-930A-5187E285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0969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Visualizing training and testing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5668E-F33B-425D-8050-8B49A0B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25" r="4722"/>
          <a:stretch/>
        </p:blipFill>
        <p:spPr>
          <a:xfrm>
            <a:off x="501804" y="2307489"/>
            <a:ext cx="5296829" cy="3698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60" r="7145"/>
          <a:stretch/>
        </p:blipFill>
        <p:spPr>
          <a:xfrm>
            <a:off x="6441687" y="2307489"/>
            <a:ext cx="5327115" cy="36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9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F3292-47F4-4EE4-B19B-98199D88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1926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E5A7B8-788F-40FE-92C6-9FBC8A8D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29" y="3124222"/>
            <a:ext cx="4816397" cy="3202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48" y="2395758"/>
            <a:ext cx="4861329" cy="1279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648" y="4413719"/>
            <a:ext cx="5603801" cy="19128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6702" y="2694073"/>
            <a:ext cx="30108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Bahnschrift Light Condensed" panose="020B0502040204020203" pitchFamily="34" charset="0"/>
              </a:rPr>
              <a:t>CONFUSION MATRIX</a:t>
            </a:r>
            <a:endParaRPr lang="en-IN" sz="22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0551" y="1995648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Bahnschrift Light Condensed" panose="020B0502040204020203" pitchFamily="34" charset="0"/>
              </a:rPr>
              <a:t>ACCURACY: </a:t>
            </a:r>
            <a:r>
              <a:rPr lang="en-IN" sz="2000" dirty="0" smtClean="0">
                <a:latin typeface="Bahnschrift Light Condensed" panose="020B0502040204020203" pitchFamily="34" charset="0"/>
              </a:rPr>
              <a:t>82.5%</a:t>
            </a:r>
            <a:endParaRPr lang="en-IN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0171" y="3736611"/>
            <a:ext cx="43507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F1 Score with Precision and Recall</a:t>
            </a:r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77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CB0CF-C898-4443-8548-FC31FC9C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629"/>
            <a:ext cx="3014546" cy="1150009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About Data Set</a:t>
            </a:r>
            <a:endParaRPr lang="en-IN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018AFB-9E93-4D3F-AC56-1F8BA43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0853" y="5987019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157 rows × 16 columns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6" y="1778278"/>
            <a:ext cx="10506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7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4D8EC-ABF1-4983-9273-345B8052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8657063" cy="11750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 of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8AA0B3-16BE-46B4-8229-C3920226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1102"/>
            <a:ext cx="8657063" cy="4215161"/>
          </a:xfrm>
        </p:spPr>
        <p:txBody>
          <a:bodyPr>
            <a:normAutofit/>
          </a:bodyPr>
          <a:lstStyle/>
          <a:p>
            <a:r>
              <a:rPr lang="en-IN" sz="2800" dirty="0"/>
              <a:t>The accuracy for </a:t>
            </a:r>
            <a:r>
              <a:rPr lang="en-IN" sz="2800" dirty="0" smtClean="0"/>
              <a:t>Decision Tree is 85%.</a:t>
            </a:r>
            <a:endParaRPr lang="en-IN" sz="2800" dirty="0"/>
          </a:p>
          <a:p>
            <a:r>
              <a:rPr lang="en-IN" sz="2800" dirty="0"/>
              <a:t>The accuracy for </a:t>
            </a:r>
            <a:r>
              <a:rPr lang="en-IN" sz="2800" dirty="0" smtClean="0"/>
              <a:t>Naive Bayes</a:t>
            </a:r>
            <a:r>
              <a:rPr lang="en-IN" sz="2800" dirty="0" smtClean="0"/>
              <a:t> </a:t>
            </a:r>
            <a:r>
              <a:rPr lang="en-IN" sz="2800" dirty="0"/>
              <a:t>is </a:t>
            </a:r>
            <a:r>
              <a:rPr lang="en-IN" sz="2800" dirty="0" smtClean="0"/>
              <a:t>87.7%.</a:t>
            </a:r>
            <a:endParaRPr lang="en-IN" sz="2800" dirty="0"/>
          </a:p>
          <a:p>
            <a:r>
              <a:rPr lang="en-IN" sz="2800" dirty="0"/>
              <a:t>The accuracy for </a:t>
            </a:r>
            <a:r>
              <a:rPr lang="en-IN" sz="2800" dirty="0" smtClean="0"/>
              <a:t>KNN </a:t>
            </a:r>
            <a:r>
              <a:rPr lang="en-IN" sz="2800" dirty="0"/>
              <a:t>is </a:t>
            </a:r>
            <a:r>
              <a:rPr lang="en-IN" sz="2800" dirty="0" smtClean="0"/>
              <a:t>82.5%.</a:t>
            </a:r>
            <a:endParaRPr lang="en-IN" sz="2800" dirty="0"/>
          </a:p>
          <a:p>
            <a:r>
              <a:rPr lang="en-IN" sz="2800" dirty="0"/>
              <a:t>So according to this </a:t>
            </a:r>
            <a:r>
              <a:rPr lang="en-IN" sz="2800" dirty="0" smtClean="0"/>
              <a:t>Naive Bayes</a:t>
            </a:r>
            <a:r>
              <a:rPr lang="en-IN" sz="2800" dirty="0" smtClean="0"/>
              <a:t> </a:t>
            </a:r>
            <a:r>
              <a:rPr lang="en-IN" sz="2800" dirty="0"/>
              <a:t>is the best classification model for our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E352E8-559A-48B9-8502-9E1786C4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99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4BF62D-B7A9-40F0-874C-4E981AA0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8171" y="3044283"/>
            <a:ext cx="55794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148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FAF76-89F2-48D5-970B-254D5E5A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12" y="1913868"/>
            <a:ext cx="109728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askerville Old Face" panose="02020602080505020303" pitchFamily="18" charset="0"/>
              </a:rPr>
              <a:t>This shows the no. of people who purchased commercial and non-commercial vehicles and their percentage</a:t>
            </a:r>
            <a:endParaRPr lang="en-IN" sz="32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F59F9F-3456-4BC2-9719-451A7BEA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64" y="3155795"/>
            <a:ext cx="7064917" cy="3200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595" y="568713"/>
            <a:ext cx="733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Analysis Of Data Set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6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AB070-C0EA-44C6-9542-0041BFF0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22" y="535259"/>
            <a:ext cx="10946780" cy="93670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EDA</a:t>
            </a:r>
            <a:br>
              <a:rPr lang="en-IN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endParaRPr lang="en-IN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15FB4B-027C-48ED-AC8E-BEC207B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3" y="3008602"/>
            <a:ext cx="4136776" cy="295745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4DAB070-C0EA-44C6-9542-0041BFF0488C}"/>
              </a:ext>
            </a:extLst>
          </p:cNvPr>
          <p:cNvSpPr txBox="1">
            <a:spLocks/>
          </p:cNvSpPr>
          <p:nvPr/>
        </p:nvSpPr>
        <p:spPr>
          <a:xfrm>
            <a:off x="445722" y="1710611"/>
            <a:ext cx="6211555" cy="2393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 smtClean="0">
                <a:latin typeface="Baskerville Old Face" panose="02020602080505020303" pitchFamily="18" charset="0"/>
              </a:rPr>
              <a:t>This is a scatter plot graph of vehicle type between fuel efficiency and price in thousand.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89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608DA-8C65-4EC0-BF5A-EDDD4F4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Baskerville Old Face" panose="02020602080505020303" pitchFamily="18" charset="0"/>
              </a:rPr>
              <a:t>BOX PLOT GRAPH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40099" y="1787565"/>
            <a:ext cx="3408194" cy="76993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BOX PLOT GRAPH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ADAF7E-4F9E-4C11-B7CB-6E79AF6E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" y="2557463"/>
            <a:ext cx="4495800" cy="398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91" t="2020" r="2566"/>
          <a:stretch/>
        </p:blipFill>
        <p:spPr>
          <a:xfrm>
            <a:off x="6779940" y="2542477"/>
            <a:ext cx="4427035" cy="4050333"/>
          </a:xfrm>
          <a:prstGeom prst="rect">
            <a:avLst/>
          </a:prstGeom>
        </p:spPr>
      </p:pic>
      <p:sp>
        <p:nvSpPr>
          <p:cNvPr id="12" name="Text Placeholder 7"/>
          <p:cNvSpPr txBox="1">
            <a:spLocks/>
          </p:cNvSpPr>
          <p:nvPr/>
        </p:nvSpPr>
        <p:spPr>
          <a:xfrm>
            <a:off x="431905" y="425686"/>
            <a:ext cx="3408194" cy="769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solidFill>
                  <a:schemeClr val="bg1"/>
                </a:solidFill>
                <a:latin typeface="+mj-lt"/>
                <a:cs typeface="Arabic Typesetting" panose="03020402040406030203" pitchFamily="66" charset="-78"/>
              </a:rPr>
              <a:t>EDA Cont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9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478" y="1866394"/>
            <a:ext cx="2159257" cy="76993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Histogram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ADAF7E-4F9E-4C11-B7CB-6E79AF6E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31905" y="425686"/>
            <a:ext cx="3408194" cy="769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solidFill>
                  <a:schemeClr val="bg1"/>
                </a:solidFill>
                <a:latin typeface="+mj-lt"/>
                <a:cs typeface="Arabic Typesetting" panose="03020402040406030203" pitchFamily="66" charset="-78"/>
              </a:rPr>
              <a:t>EDA Cont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4" y="3149444"/>
            <a:ext cx="4010374" cy="2693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810" y="5843239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Price in thousand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06" y="3149443"/>
            <a:ext cx="4190187" cy="26937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77551" y="5843239"/>
            <a:ext cx="1520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Fuel 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686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8F3823-8E70-44AA-A6D2-CF1921AA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623610" cy="1141567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Feature Scaling and split to </a:t>
            </a:r>
            <a:r>
              <a:rPr lang="en-IN" sz="3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Training </a:t>
            </a:r>
            <a:r>
              <a:rPr lang="en-IN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&amp; </a:t>
            </a:r>
            <a:r>
              <a:rPr lang="en-IN" sz="3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Testing</a:t>
            </a:r>
            <a:endParaRPr lang="en-IN" sz="3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EEFF4A-FF0B-42B3-AAD2-65953F6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37AE3DD-F139-4948-AEE2-C134001A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83" y="4653715"/>
            <a:ext cx="7361254" cy="1044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93" y="2191544"/>
            <a:ext cx="5330968" cy="207937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5307" y="2191543"/>
            <a:ext cx="3694888" cy="42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21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797B4-4201-48E0-8A9E-BC71D3B8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36" y="155645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DEB1BB-FC71-4881-9A1C-C34AAB49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6A5ACBAC-00AF-41A0-877C-8136E8F7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222"/>
            <a:ext cx="10853854" cy="2380784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  <a:r>
              <a:rPr lang="en-US" sz="2800" dirty="0"/>
              <a:t> is the appropriate </a:t>
            </a:r>
            <a:r>
              <a:rPr lang="en-US" sz="2800" b="1" dirty="0"/>
              <a:t>regression</a:t>
            </a:r>
            <a:r>
              <a:rPr lang="en-US" sz="2800" dirty="0"/>
              <a:t> analysis to conduct when the dependent variable is dichotomous (binary). </a:t>
            </a:r>
            <a:r>
              <a:rPr lang="en-US" sz="2800" b="1" dirty="0" smtClean="0"/>
              <a:t>Logistic </a:t>
            </a:r>
            <a:r>
              <a:rPr lang="en-US" sz="2800" b="1" dirty="0"/>
              <a:t>regression</a:t>
            </a:r>
            <a:r>
              <a:rPr lang="en-US" sz="2800" dirty="0"/>
              <a:t> is used</a:t>
            </a:r>
            <a:r>
              <a:rPr lang="en-US" sz="2800" b="1" dirty="0"/>
              <a:t> </a:t>
            </a:r>
            <a:r>
              <a:rPr lang="en-US" sz="2800" dirty="0"/>
              <a:t>to describe data and to explain the relationship between one dependent binary variable and one or more nominal, ordinal, interval or ratio-level independent variables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4007018"/>
            <a:ext cx="7634870" cy="23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9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551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Arabic Typesetting</vt:lpstr>
      <vt:lpstr>Arial</vt:lpstr>
      <vt:lpstr>Arial Black</vt:lpstr>
      <vt:lpstr>Bahnschrift Light Condensed</vt:lpstr>
      <vt:lpstr>Baskerville Old Face</vt:lpstr>
      <vt:lpstr>Calibri</vt:lpstr>
      <vt:lpstr>Helvetica Neue</vt:lpstr>
      <vt:lpstr>Times New Roman</vt:lpstr>
      <vt:lpstr>1_Office Theme</vt:lpstr>
      <vt:lpstr>Car Sales Attributes</vt:lpstr>
      <vt:lpstr>METHODOLOGY USED</vt:lpstr>
      <vt:lpstr>About Data Set</vt:lpstr>
      <vt:lpstr>This shows the no. of people who purchased commercial and non-commercial vehicles and their percentage</vt:lpstr>
      <vt:lpstr>EDA </vt:lpstr>
      <vt:lpstr>BOX PLOT GRAPH</vt:lpstr>
      <vt:lpstr>PowerPoint Presentation</vt:lpstr>
      <vt:lpstr>Feature Scaling and split to Training &amp; Testing</vt:lpstr>
      <vt:lpstr>Logistic Regression</vt:lpstr>
      <vt:lpstr>Visualizing the training and testing set results</vt:lpstr>
      <vt:lpstr>Performance measure and report</vt:lpstr>
      <vt:lpstr>Performance measure and report</vt:lpstr>
      <vt:lpstr>Linear Regression</vt:lpstr>
      <vt:lpstr>Visualization for Training and Testing Data</vt:lpstr>
      <vt:lpstr>Performance Measures</vt:lpstr>
      <vt:lpstr>Polynomial Regression</vt:lpstr>
      <vt:lpstr>PowerPoint Presentation</vt:lpstr>
      <vt:lpstr>PowerPoint Presentation</vt:lpstr>
      <vt:lpstr>CLASSIFICATION</vt:lpstr>
      <vt:lpstr>Decision Tree</vt:lpstr>
      <vt:lpstr>Decision Tree</vt:lpstr>
      <vt:lpstr>Visualizing Training and Testing data</vt:lpstr>
      <vt:lpstr>Performance Measures</vt:lpstr>
      <vt:lpstr>Naive Bayes</vt:lpstr>
      <vt:lpstr>Visualizing training and testing data</vt:lpstr>
      <vt:lpstr>Performance Measures</vt:lpstr>
      <vt:lpstr>KNN</vt:lpstr>
      <vt:lpstr>Visualizing training and testing data</vt:lpstr>
      <vt:lpstr>Performance Measures</vt:lpstr>
      <vt:lpstr>Analysis of classification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Akanksha Kaushik</dc:creator>
  <cp:lastModifiedBy>RBI</cp:lastModifiedBy>
  <cp:revision>97</cp:revision>
  <dcterms:created xsi:type="dcterms:W3CDTF">2019-09-04T09:14:13Z</dcterms:created>
  <dcterms:modified xsi:type="dcterms:W3CDTF">2020-05-06T09:23:53Z</dcterms:modified>
</cp:coreProperties>
</file>