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C39566-1D63-44BF-B943-C88BF9EAC17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0A522-0D7F-4E0E-801D-6F25C354F9C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611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C39566-1D63-44BF-B943-C88BF9EAC17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0A522-0D7F-4E0E-801D-6F25C354F9CA}" type="slidenum">
              <a:rPr lang="en-US" smtClean="0"/>
              <a:t>‹#›</a:t>
            </a:fld>
            <a:endParaRPr lang="en-US"/>
          </a:p>
        </p:txBody>
      </p:sp>
    </p:spTree>
    <p:extLst>
      <p:ext uri="{BB962C8B-B14F-4D97-AF65-F5344CB8AC3E}">
        <p14:creationId xmlns:p14="http://schemas.microsoft.com/office/powerpoint/2010/main" val="97819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C39566-1D63-44BF-B943-C88BF9EAC17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0A522-0D7F-4E0E-801D-6F25C354F9CA}" type="slidenum">
              <a:rPr lang="en-US" smtClean="0"/>
              <a:t>‹#›</a:t>
            </a:fld>
            <a:endParaRPr lang="en-US"/>
          </a:p>
        </p:txBody>
      </p:sp>
    </p:spTree>
    <p:extLst>
      <p:ext uri="{BB962C8B-B14F-4D97-AF65-F5344CB8AC3E}">
        <p14:creationId xmlns:p14="http://schemas.microsoft.com/office/powerpoint/2010/main" val="1243262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C39566-1D63-44BF-B943-C88BF9EAC17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0A522-0D7F-4E0E-801D-6F25C354F9CA}" type="slidenum">
              <a:rPr lang="en-US" smtClean="0"/>
              <a:t>‹#›</a:t>
            </a:fld>
            <a:endParaRPr lang="en-US"/>
          </a:p>
        </p:txBody>
      </p:sp>
    </p:spTree>
    <p:extLst>
      <p:ext uri="{BB962C8B-B14F-4D97-AF65-F5344CB8AC3E}">
        <p14:creationId xmlns:p14="http://schemas.microsoft.com/office/powerpoint/2010/main" val="832174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C39566-1D63-44BF-B943-C88BF9EAC17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0A522-0D7F-4E0E-801D-6F25C354F9C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502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C39566-1D63-44BF-B943-C88BF9EAC178}"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0A522-0D7F-4E0E-801D-6F25C354F9CA}" type="slidenum">
              <a:rPr lang="en-US" smtClean="0"/>
              <a:t>‹#›</a:t>
            </a:fld>
            <a:endParaRPr lang="en-US"/>
          </a:p>
        </p:txBody>
      </p:sp>
    </p:spTree>
    <p:extLst>
      <p:ext uri="{BB962C8B-B14F-4D97-AF65-F5344CB8AC3E}">
        <p14:creationId xmlns:p14="http://schemas.microsoft.com/office/powerpoint/2010/main" val="2339610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C39566-1D63-44BF-B943-C88BF9EAC178}"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20A522-0D7F-4E0E-801D-6F25C354F9CA}" type="slidenum">
              <a:rPr lang="en-US" smtClean="0"/>
              <a:t>‹#›</a:t>
            </a:fld>
            <a:endParaRPr lang="en-US"/>
          </a:p>
        </p:txBody>
      </p:sp>
    </p:spTree>
    <p:extLst>
      <p:ext uri="{BB962C8B-B14F-4D97-AF65-F5344CB8AC3E}">
        <p14:creationId xmlns:p14="http://schemas.microsoft.com/office/powerpoint/2010/main" val="1075497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C39566-1D63-44BF-B943-C88BF9EAC178}"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20A522-0D7F-4E0E-801D-6F25C354F9CA}" type="slidenum">
              <a:rPr lang="en-US" smtClean="0"/>
              <a:t>‹#›</a:t>
            </a:fld>
            <a:endParaRPr lang="en-US"/>
          </a:p>
        </p:txBody>
      </p:sp>
    </p:spTree>
    <p:extLst>
      <p:ext uri="{BB962C8B-B14F-4D97-AF65-F5344CB8AC3E}">
        <p14:creationId xmlns:p14="http://schemas.microsoft.com/office/powerpoint/2010/main" val="118876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6C39566-1D63-44BF-B943-C88BF9EAC178}" type="datetimeFigureOut">
              <a:rPr lang="en-US" smtClean="0"/>
              <a:t>12/10/2021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220A522-0D7F-4E0E-801D-6F25C354F9CA}" type="slidenum">
              <a:rPr lang="en-US" smtClean="0"/>
              <a:t>‹#›</a:t>
            </a:fld>
            <a:endParaRPr lang="en-US"/>
          </a:p>
        </p:txBody>
      </p:sp>
    </p:spTree>
    <p:extLst>
      <p:ext uri="{BB962C8B-B14F-4D97-AF65-F5344CB8AC3E}">
        <p14:creationId xmlns:p14="http://schemas.microsoft.com/office/powerpoint/2010/main" val="1415662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6C39566-1D63-44BF-B943-C88BF9EAC178}" type="datetimeFigureOut">
              <a:rPr lang="en-US" smtClean="0"/>
              <a:t>12/10/2021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220A522-0D7F-4E0E-801D-6F25C354F9CA}" type="slidenum">
              <a:rPr lang="en-US" smtClean="0"/>
              <a:t>‹#›</a:t>
            </a:fld>
            <a:endParaRPr lang="en-US"/>
          </a:p>
        </p:txBody>
      </p:sp>
    </p:spTree>
    <p:extLst>
      <p:ext uri="{BB962C8B-B14F-4D97-AF65-F5344CB8AC3E}">
        <p14:creationId xmlns:p14="http://schemas.microsoft.com/office/powerpoint/2010/main" val="2937367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C39566-1D63-44BF-B943-C88BF9EAC178}"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0A522-0D7F-4E0E-801D-6F25C354F9CA}" type="slidenum">
              <a:rPr lang="en-US" smtClean="0"/>
              <a:t>‹#›</a:t>
            </a:fld>
            <a:endParaRPr lang="en-US"/>
          </a:p>
        </p:txBody>
      </p:sp>
    </p:spTree>
    <p:extLst>
      <p:ext uri="{BB962C8B-B14F-4D97-AF65-F5344CB8AC3E}">
        <p14:creationId xmlns:p14="http://schemas.microsoft.com/office/powerpoint/2010/main" val="2278117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6C39566-1D63-44BF-B943-C88BF9EAC178}" type="datetimeFigureOut">
              <a:rPr lang="en-US" smtClean="0"/>
              <a:t>12/10/2021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220A522-0D7F-4E0E-801D-6F25C354F9C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601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i="1" dirty="0" smtClean="0"/>
              <a:t>Marketing Prediction Software for Banks</a:t>
            </a:r>
            <a:r>
              <a:rPr lang="en-US" sz="4800" b="1" i="1" dirty="0" smtClean="0"/>
              <a:t/>
            </a:r>
            <a:br>
              <a:rPr lang="en-US" sz="4800" b="1" i="1" dirty="0" smtClean="0"/>
            </a:br>
            <a:r>
              <a:rPr lang="en-US" sz="2000" dirty="0" smtClean="0">
                <a:latin typeface="+mn-lt"/>
              </a:rPr>
              <a:t>Advanced Software Engineering</a:t>
            </a:r>
            <a:endParaRPr lang="en-US" sz="2000" dirty="0">
              <a:latin typeface="+mn-lt"/>
            </a:endParaRPr>
          </a:p>
        </p:txBody>
      </p:sp>
      <p:sp>
        <p:nvSpPr>
          <p:cNvPr id="3" name="Subtitle 2"/>
          <p:cNvSpPr>
            <a:spLocks noGrp="1"/>
          </p:cNvSpPr>
          <p:nvPr>
            <p:ph type="subTitle" idx="1"/>
          </p:nvPr>
        </p:nvSpPr>
        <p:spPr/>
        <p:txBody>
          <a:bodyPr>
            <a:normAutofit/>
          </a:bodyPr>
          <a:lstStyle/>
          <a:p>
            <a:r>
              <a:rPr lang="en-US" sz="2000" dirty="0" err="1" smtClean="0"/>
              <a:t>Rithwick</a:t>
            </a:r>
            <a:r>
              <a:rPr lang="en-US" sz="2000" dirty="0" smtClean="0"/>
              <a:t> M14626629</a:t>
            </a:r>
            <a:endParaRPr lang="en-US" sz="2000" dirty="0"/>
          </a:p>
        </p:txBody>
      </p:sp>
    </p:spTree>
    <p:extLst>
      <p:ext uri="{BB962C8B-B14F-4D97-AF65-F5344CB8AC3E}">
        <p14:creationId xmlns:p14="http://schemas.microsoft.com/office/powerpoint/2010/main" val="383801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Dataset</a:t>
            </a:r>
            <a:endParaRPr lang="en-US" dirty="0"/>
          </a:p>
        </p:txBody>
      </p:sp>
      <p:sp>
        <p:nvSpPr>
          <p:cNvPr id="3" name="Content Placeholder 2"/>
          <p:cNvSpPr>
            <a:spLocks noGrp="1"/>
          </p:cNvSpPr>
          <p:nvPr>
            <p:ph idx="1"/>
          </p:nvPr>
        </p:nvSpPr>
        <p:spPr/>
        <p:txBody>
          <a:bodyPr/>
          <a:lstStyle/>
          <a:p>
            <a:r>
              <a:rPr lang="en-US" sz="2400" dirty="0" smtClean="0"/>
              <a:t>Considering the Portuguese bank data as dataset to this project which is available on </a:t>
            </a:r>
            <a:r>
              <a:rPr lang="en-US" sz="2400" dirty="0" err="1" smtClean="0"/>
              <a:t>kaggle</a:t>
            </a:r>
            <a:r>
              <a:rPr lang="en-US" sz="2400" dirty="0" smtClean="0"/>
              <a:t>.</a:t>
            </a:r>
          </a:p>
          <a:p>
            <a:pPr>
              <a:buFont typeface="Arial" panose="020B0604020202020204" pitchFamily="34" charset="0"/>
              <a:buChar char="•"/>
            </a:pPr>
            <a:r>
              <a:rPr lang="en-US" sz="2400" dirty="0"/>
              <a:t> </a:t>
            </a:r>
            <a:r>
              <a:rPr lang="en-US" sz="2400" dirty="0" smtClean="0"/>
              <a:t>No of instances : 41,000+</a:t>
            </a:r>
          </a:p>
          <a:p>
            <a:pPr>
              <a:buFont typeface="Arial" panose="020B0604020202020204" pitchFamily="34" charset="0"/>
              <a:buChar char="•"/>
            </a:pPr>
            <a:r>
              <a:rPr lang="en-US" sz="2400" dirty="0"/>
              <a:t> </a:t>
            </a:r>
            <a:r>
              <a:rPr lang="en-US" sz="2400" dirty="0" smtClean="0"/>
              <a:t>No of features : 20+ class variables</a:t>
            </a:r>
          </a:p>
          <a:p>
            <a:pPr>
              <a:buFont typeface="Arial" panose="020B0604020202020204" pitchFamily="34" charset="0"/>
              <a:buChar char="•"/>
            </a:pPr>
            <a:r>
              <a:rPr lang="en-US" sz="2400" dirty="0"/>
              <a:t> </a:t>
            </a:r>
            <a:r>
              <a:rPr lang="en-US" sz="2400" dirty="0" smtClean="0"/>
              <a:t>Attributes : Age, job, loan, no. of campaigns, marital status etc.</a:t>
            </a:r>
          </a:p>
          <a:p>
            <a:pPr>
              <a:buFont typeface="Arial" panose="020B0604020202020204" pitchFamily="34" charset="0"/>
              <a:buChar char="•"/>
            </a:pPr>
            <a:r>
              <a:rPr lang="en-US" sz="2400" dirty="0"/>
              <a:t> To check if the model is good</a:t>
            </a:r>
            <a:r>
              <a:rPr lang="en-US" sz="2400" dirty="0" smtClean="0"/>
              <a:t>, splitting </a:t>
            </a:r>
            <a:r>
              <a:rPr lang="en-US" sz="2400" dirty="0"/>
              <a:t>the data into training and validation/test sets to check the accuracy of the best model. For this, </a:t>
            </a:r>
            <a:r>
              <a:rPr lang="en-US" sz="2400" dirty="0" smtClean="0"/>
              <a:t>the </a:t>
            </a:r>
            <a:r>
              <a:rPr lang="en-US" sz="2400" dirty="0"/>
              <a:t>given </a:t>
            </a:r>
            <a:r>
              <a:rPr lang="en-US" sz="2400" dirty="0" smtClean="0"/>
              <a:t>data will be split </a:t>
            </a:r>
            <a:r>
              <a:rPr lang="en-US" sz="2400" dirty="0"/>
              <a:t>into two, 70% of which will be used to </a:t>
            </a:r>
            <a:r>
              <a:rPr lang="en-US" sz="2400" dirty="0" smtClean="0"/>
              <a:t>train </a:t>
            </a:r>
            <a:r>
              <a:rPr lang="en-US" sz="2400" dirty="0"/>
              <a:t>models and 30% will be hold back as a test set.</a:t>
            </a:r>
            <a:endParaRPr lang="en-US" sz="2400" dirty="0" smtClean="0"/>
          </a:p>
          <a:p>
            <a:endParaRPr lang="en-US" dirty="0"/>
          </a:p>
        </p:txBody>
      </p:sp>
    </p:spTree>
    <p:extLst>
      <p:ext uri="{BB962C8B-B14F-4D97-AF65-F5344CB8AC3E}">
        <p14:creationId xmlns:p14="http://schemas.microsoft.com/office/powerpoint/2010/main" val="2360038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Dataset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Description of data:</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pic>
        <p:nvPicPr>
          <p:cNvPr id="4" name="Picture 3" descr="desc.PNG"/>
          <p:cNvPicPr/>
          <p:nvPr/>
        </p:nvPicPr>
        <p:blipFill>
          <a:blip r:embed="rId2" cstate="print"/>
          <a:stretch>
            <a:fillRect/>
          </a:stretch>
        </p:blipFill>
        <p:spPr>
          <a:xfrm>
            <a:off x="6613164" y="2282648"/>
            <a:ext cx="2952999" cy="34953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6.png"/>
          <p:cNvPicPr/>
          <p:nvPr/>
        </p:nvPicPr>
        <p:blipFill>
          <a:blip r:embed="rId3" cstate="print"/>
          <a:stretch>
            <a:fillRect/>
          </a:stretch>
        </p:blipFill>
        <p:spPr>
          <a:xfrm>
            <a:off x="1097280" y="2288291"/>
            <a:ext cx="4628402" cy="11300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dim.PNG"/>
          <p:cNvPicPr/>
          <p:nvPr/>
        </p:nvPicPr>
        <p:blipFill>
          <a:blip r:embed="rId4" cstate="print"/>
          <a:stretch>
            <a:fillRect/>
          </a:stretch>
        </p:blipFill>
        <p:spPr>
          <a:xfrm>
            <a:off x="1097280" y="3972384"/>
            <a:ext cx="3244850" cy="361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p:nvPr/>
        </p:nvPicPr>
        <p:blipFill>
          <a:blip r:embed="rId5" cstate="print"/>
          <a:srcRect/>
          <a:stretch>
            <a:fillRect/>
          </a:stretch>
        </p:blipFill>
        <p:spPr bwMode="auto">
          <a:xfrm>
            <a:off x="1097280" y="4888400"/>
            <a:ext cx="5187950" cy="8896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38469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idx="1"/>
          </p:nvPr>
        </p:nvSpPr>
        <p:spPr/>
        <p:txBody>
          <a:bodyPr/>
          <a:lstStyle/>
          <a:p>
            <a:pPr marL="0" indent="0">
              <a:buNone/>
            </a:pPr>
            <a:r>
              <a:rPr lang="en-US" dirty="0" smtClean="0"/>
              <a:t>Histograms:                               Heat map:                                       Bar Graphs: (job, education)</a:t>
            </a:r>
          </a:p>
          <a:p>
            <a:pPr marL="0" indent="0">
              <a:buNone/>
            </a:pPr>
            <a:r>
              <a:rPr lang="en-US" dirty="0" smtClean="0"/>
              <a:t>9( </a:t>
            </a:r>
          </a:p>
        </p:txBody>
      </p:sp>
      <p:pic>
        <p:nvPicPr>
          <p:cNvPr id="7" name="image16.png"/>
          <p:cNvPicPr/>
          <p:nvPr/>
        </p:nvPicPr>
        <p:blipFill>
          <a:blip r:embed="rId2" cstate="print"/>
          <a:stretch>
            <a:fillRect/>
          </a:stretch>
        </p:blipFill>
        <p:spPr>
          <a:xfrm>
            <a:off x="1097280" y="2273180"/>
            <a:ext cx="2919243" cy="25893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17.png"/>
          <p:cNvPicPr/>
          <p:nvPr/>
        </p:nvPicPr>
        <p:blipFill>
          <a:blip r:embed="rId3" cstate="print"/>
          <a:stretch>
            <a:fillRect/>
          </a:stretch>
        </p:blipFill>
        <p:spPr>
          <a:xfrm>
            <a:off x="4123607" y="2273180"/>
            <a:ext cx="3174502" cy="25893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8.png"/>
          <p:cNvPicPr/>
          <p:nvPr/>
        </p:nvPicPr>
        <p:blipFill>
          <a:blip r:embed="rId4" cstate="print"/>
          <a:stretch>
            <a:fillRect/>
          </a:stretch>
        </p:blipFill>
        <p:spPr>
          <a:xfrm>
            <a:off x="7405193" y="2273180"/>
            <a:ext cx="3713249" cy="1367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image10.png"/>
          <p:cNvPicPr/>
          <p:nvPr/>
        </p:nvPicPr>
        <p:blipFill>
          <a:blip r:embed="rId5" cstate="print"/>
          <a:stretch>
            <a:fillRect/>
          </a:stretch>
        </p:blipFill>
        <p:spPr>
          <a:xfrm>
            <a:off x="7405193" y="3748883"/>
            <a:ext cx="3750487" cy="13187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81036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pPr lvl="0">
              <a:buFont typeface="Arial" panose="020B0604020202020204" pitchFamily="34" charset="0"/>
              <a:buChar char="•"/>
            </a:pPr>
            <a:r>
              <a:rPr lang="en-US" dirty="0" smtClean="0"/>
              <a:t> </a:t>
            </a:r>
            <a:r>
              <a:rPr lang="en-US" dirty="0">
                <a:latin typeface="Cambria" pitchFamily="18" charset="0"/>
                <a:ea typeface="Cambria" pitchFamily="18" charset="0"/>
              </a:rPr>
              <a:t>Converting Categorical values into Binary values.</a:t>
            </a:r>
          </a:p>
          <a:p>
            <a:pPr>
              <a:buFont typeface="Arial" panose="020B0604020202020204" pitchFamily="34" charset="0"/>
              <a:buChar char="•"/>
            </a:pPr>
            <a:r>
              <a:rPr lang="en-US" dirty="0" smtClean="0"/>
              <a:t> Addition of new columns. 21 features -&gt; 55 features.</a:t>
            </a:r>
          </a:p>
          <a:p>
            <a:pPr>
              <a:buFont typeface="Arial" panose="020B0604020202020204" pitchFamily="34" charset="0"/>
              <a:buChar char="•"/>
            </a:pPr>
            <a:r>
              <a:rPr lang="en-US" dirty="0"/>
              <a:t> Next step is to find the no. of missing values in each column</a:t>
            </a:r>
            <a:r>
              <a:rPr lang="en-US" dirty="0" smtClean="0"/>
              <a:t>.</a:t>
            </a:r>
          </a:p>
          <a:p>
            <a:pPr lvl="0">
              <a:buFont typeface="Arial" panose="020B0604020202020204" pitchFamily="34" charset="0"/>
              <a:buChar char="•"/>
            </a:pPr>
            <a:r>
              <a:rPr lang="en-US" dirty="0">
                <a:latin typeface="Cambria" pitchFamily="18" charset="0"/>
                <a:ea typeface="Cambria" pitchFamily="18" charset="0"/>
                <a:sym typeface="Wingdings" pitchFamily="2" charset="2"/>
              </a:rPr>
              <a:t>Filling missing values </a:t>
            </a:r>
            <a:r>
              <a:rPr lang="en-US" dirty="0" smtClean="0">
                <a:latin typeface="Cambria" pitchFamily="18" charset="0"/>
                <a:ea typeface="Cambria" pitchFamily="18" charset="0"/>
                <a:sym typeface="Wingdings" pitchFamily="2" charset="2"/>
              </a:rPr>
              <a:t>using </a:t>
            </a:r>
            <a:r>
              <a:rPr lang="en-US" dirty="0">
                <a:latin typeface="Cambria" pitchFamily="18" charset="0"/>
                <a:ea typeface="Cambria" pitchFamily="18" charset="0"/>
                <a:sym typeface="Wingdings" pitchFamily="2" charset="2"/>
              </a:rPr>
              <a:t>Median </a:t>
            </a:r>
            <a:r>
              <a:rPr lang="en-US" dirty="0" smtClean="0">
                <a:latin typeface="Cambria" pitchFamily="18" charset="0"/>
                <a:ea typeface="Cambria" pitchFamily="18" charset="0"/>
                <a:sym typeface="Wingdings" pitchFamily="2" charset="2"/>
              </a:rPr>
              <a:t>statistic.</a:t>
            </a:r>
          </a:p>
          <a:p>
            <a:pPr lvl="0">
              <a:buFont typeface="Arial" panose="020B0604020202020204" pitchFamily="34" charset="0"/>
              <a:buChar char="•"/>
            </a:pPr>
            <a:r>
              <a:rPr lang="en-US" dirty="0">
                <a:sym typeface="Wingdings" pitchFamily="2" charset="2"/>
              </a:rPr>
              <a:t> </a:t>
            </a:r>
            <a:r>
              <a:rPr lang="en-US" dirty="0"/>
              <a:t>The column ‘</a:t>
            </a:r>
            <a:r>
              <a:rPr lang="en-US" dirty="0" err="1"/>
              <a:t>nr.employed</a:t>
            </a:r>
            <a:r>
              <a:rPr lang="en-US" dirty="0"/>
              <a:t>’ has too many missing </a:t>
            </a:r>
            <a:r>
              <a:rPr lang="en-US" dirty="0" smtClean="0"/>
              <a:t>values, so dropping </a:t>
            </a:r>
            <a:r>
              <a:rPr lang="en-US" dirty="0"/>
              <a:t>it</a:t>
            </a:r>
            <a:r>
              <a:rPr lang="en-US" dirty="0" smtClean="0"/>
              <a:t>. </a:t>
            </a:r>
            <a:endParaRPr lang="en-US" dirty="0">
              <a:latin typeface="Cambria" pitchFamily="18" charset="0"/>
              <a:ea typeface="Cambria" pitchFamily="18" charset="0"/>
              <a:sym typeface="Wingdings" pitchFamily="2" charset="2"/>
            </a:endParaRPr>
          </a:p>
        </p:txBody>
      </p:sp>
    </p:spTree>
    <p:extLst>
      <p:ext uri="{BB962C8B-B14F-4D97-AF65-F5344CB8AC3E}">
        <p14:creationId xmlns:p14="http://schemas.microsoft.com/office/powerpoint/2010/main" val="155989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ML Algorithms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Divided </a:t>
            </a:r>
            <a:r>
              <a:rPr lang="en-US" dirty="0"/>
              <a:t>the data (both features and corresponding labels) into training and test sets. Split training and validation into 70% and 30</a:t>
            </a:r>
            <a:r>
              <a:rPr lang="en-US" dirty="0" smtClean="0"/>
              <a:t>%.</a:t>
            </a:r>
          </a:p>
          <a:p>
            <a:pPr marL="0" indent="0">
              <a:buNone/>
            </a:pPr>
            <a:r>
              <a:rPr lang="en-US" dirty="0" smtClean="0"/>
              <a:t> </a:t>
            </a:r>
          </a:p>
          <a:p>
            <a:pPr marL="0" indent="0">
              <a:buNone/>
            </a:pPr>
            <a:endParaRPr lang="en-US" dirty="0"/>
          </a:p>
          <a:p>
            <a:pPr lvl="0">
              <a:buFont typeface="Arial" panose="020B0604020202020204" pitchFamily="34" charset="0"/>
              <a:buChar char="•"/>
            </a:pPr>
            <a:r>
              <a:rPr lang="en-US" dirty="0" smtClean="0"/>
              <a:t> Now applying different </a:t>
            </a:r>
            <a:r>
              <a:rPr lang="en-US" dirty="0"/>
              <a:t>ML algorithms on the test/validation dataset to predict the target                          column values by training the model using train </a:t>
            </a:r>
            <a:r>
              <a:rPr lang="en-US" dirty="0" smtClean="0"/>
              <a:t>dataset. </a:t>
            </a:r>
          </a:p>
          <a:p>
            <a:pPr lvl="0">
              <a:buFont typeface="Arial" panose="020B0604020202020204" pitchFamily="34" charset="0"/>
              <a:buChar char="•"/>
            </a:pPr>
            <a:r>
              <a:rPr lang="en-US" dirty="0" smtClean="0"/>
              <a:t>They </a:t>
            </a:r>
            <a:r>
              <a:rPr lang="en-US" dirty="0"/>
              <a:t>are: Logistic Regression, Decision Tree Classifier, Random Forest Classifier, </a:t>
            </a:r>
            <a:r>
              <a:rPr lang="en-US" dirty="0" err="1"/>
              <a:t>XGBoost</a:t>
            </a:r>
            <a:r>
              <a:rPr lang="en-US" dirty="0"/>
              <a:t> Classifier, MLP </a:t>
            </a:r>
            <a:r>
              <a:rPr lang="en-US" dirty="0" smtClean="0"/>
              <a:t>classifier. </a:t>
            </a:r>
          </a:p>
          <a:p>
            <a:pPr lvl="0">
              <a:buFont typeface="Arial" panose="020B0604020202020204" pitchFamily="34" charset="0"/>
              <a:buChar char="•"/>
            </a:pPr>
            <a:r>
              <a:rPr lang="en-US" dirty="0"/>
              <a:t>In addition to these</a:t>
            </a:r>
            <a:r>
              <a:rPr lang="en-US" dirty="0" smtClean="0"/>
              <a:t>, </a:t>
            </a:r>
            <a:r>
              <a:rPr lang="en-US" dirty="0"/>
              <a:t>created a new model – </a:t>
            </a:r>
            <a:r>
              <a:rPr lang="en-US" b="1" dirty="0"/>
              <a:t>Stacking Classifier </a:t>
            </a:r>
            <a:r>
              <a:rPr lang="en-US" dirty="0"/>
              <a:t>which </a:t>
            </a:r>
            <a:r>
              <a:rPr lang="en-US" dirty="0" smtClean="0"/>
              <a:t>will the combination of best 3 accuracy produced algorithms. </a:t>
            </a:r>
          </a:p>
        </p:txBody>
      </p:sp>
      <p:pic>
        <p:nvPicPr>
          <p:cNvPr id="4" name="image20.png"/>
          <p:cNvPicPr/>
          <p:nvPr/>
        </p:nvPicPr>
        <p:blipFill>
          <a:blip r:embed="rId2" cstate="print"/>
          <a:stretch>
            <a:fillRect/>
          </a:stretch>
        </p:blipFill>
        <p:spPr>
          <a:xfrm>
            <a:off x="4795837" y="2649021"/>
            <a:ext cx="2661285" cy="6711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17452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ML Algorithms</a:t>
            </a:r>
            <a:endParaRPr lang="en-US" dirty="0"/>
          </a:p>
        </p:txBody>
      </p:sp>
      <p:sp>
        <p:nvSpPr>
          <p:cNvPr id="3" name="Content Placeholder 2"/>
          <p:cNvSpPr>
            <a:spLocks noGrp="1"/>
          </p:cNvSpPr>
          <p:nvPr>
            <p:ph idx="1"/>
          </p:nvPr>
        </p:nvSpPr>
        <p:spPr/>
        <p:txBody>
          <a:bodyPr/>
          <a:lstStyle/>
          <a:p>
            <a:r>
              <a:rPr lang="en-US" b="1" dirty="0" smtClean="0"/>
              <a:t>Logistic Regression: </a:t>
            </a:r>
            <a:r>
              <a:rPr lang="en-US" dirty="0" smtClean="0"/>
              <a:t>The </a:t>
            </a:r>
            <a:r>
              <a:rPr lang="en-US" dirty="0"/>
              <a:t>key idea </a:t>
            </a:r>
            <a:r>
              <a:rPr lang="en-US" dirty="0" smtClean="0"/>
              <a:t>is, </a:t>
            </a:r>
            <a:r>
              <a:rPr lang="en-US" dirty="0"/>
              <a:t>it uses a logistic </a:t>
            </a:r>
            <a:r>
              <a:rPr lang="en-US" dirty="0" smtClean="0"/>
              <a:t>function </a:t>
            </a:r>
            <a:r>
              <a:rPr lang="en-US" dirty="0"/>
              <a:t>to model a </a:t>
            </a:r>
            <a:r>
              <a:rPr lang="en-US" dirty="0" smtClean="0"/>
              <a:t>binary </a:t>
            </a:r>
            <a:r>
              <a:rPr lang="en-US" dirty="0"/>
              <a:t>dependent variable</a:t>
            </a:r>
            <a:r>
              <a:rPr lang="en-US" dirty="0" smtClean="0"/>
              <a:t>. </a:t>
            </a:r>
          </a:p>
          <a:p>
            <a:endParaRPr lang="en-US" dirty="0"/>
          </a:p>
        </p:txBody>
      </p:sp>
      <p:pic>
        <p:nvPicPr>
          <p:cNvPr id="4" name="image22.png"/>
          <p:cNvPicPr/>
          <p:nvPr/>
        </p:nvPicPr>
        <p:blipFill>
          <a:blip r:embed="rId2" cstate="print"/>
          <a:stretch>
            <a:fillRect/>
          </a:stretch>
        </p:blipFill>
        <p:spPr>
          <a:xfrm>
            <a:off x="2082894" y="2687761"/>
            <a:ext cx="3446235" cy="25584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23.png"/>
          <p:cNvPicPr/>
          <p:nvPr/>
        </p:nvPicPr>
        <p:blipFill>
          <a:blip r:embed="rId3" cstate="print"/>
          <a:stretch>
            <a:fillRect/>
          </a:stretch>
        </p:blipFill>
        <p:spPr>
          <a:xfrm>
            <a:off x="5982057" y="2687761"/>
            <a:ext cx="3042304" cy="25584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61162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 ML Algorithms</a:t>
            </a:r>
          </a:p>
        </p:txBody>
      </p:sp>
      <p:sp>
        <p:nvSpPr>
          <p:cNvPr id="3" name="Content Placeholder 2"/>
          <p:cNvSpPr>
            <a:spLocks noGrp="1"/>
          </p:cNvSpPr>
          <p:nvPr>
            <p:ph idx="1"/>
          </p:nvPr>
        </p:nvSpPr>
        <p:spPr/>
        <p:txBody>
          <a:bodyPr/>
          <a:lstStyle/>
          <a:p>
            <a:r>
              <a:rPr lang="en-US" b="1" dirty="0"/>
              <a:t>Decision Tree </a:t>
            </a:r>
            <a:r>
              <a:rPr lang="en-US" b="1" dirty="0" smtClean="0"/>
              <a:t>Classifier: </a:t>
            </a:r>
            <a:r>
              <a:rPr lang="en-US" dirty="0"/>
              <a:t>It creates a tree using independent variables which will be given as input (training set) and based on </a:t>
            </a:r>
            <a:r>
              <a:rPr lang="en-US" dirty="0" err="1"/>
              <a:t>Gini</a:t>
            </a:r>
            <a:r>
              <a:rPr lang="en-US" dirty="0"/>
              <a:t> index. The two main entities of this algorithm are decision nodes, where the data is split </a:t>
            </a:r>
            <a:r>
              <a:rPr lang="en-US" dirty="0" smtClean="0"/>
              <a:t>and the </a:t>
            </a:r>
            <a:r>
              <a:rPr lang="en-US" dirty="0"/>
              <a:t>leaves, where we get outcome.</a:t>
            </a:r>
          </a:p>
        </p:txBody>
      </p:sp>
      <p:pic>
        <p:nvPicPr>
          <p:cNvPr id="5" name="image25.png"/>
          <p:cNvPicPr/>
          <p:nvPr/>
        </p:nvPicPr>
        <p:blipFill>
          <a:blip r:embed="rId2" cstate="print"/>
          <a:stretch>
            <a:fillRect/>
          </a:stretch>
        </p:blipFill>
        <p:spPr>
          <a:xfrm>
            <a:off x="6101697" y="3079943"/>
            <a:ext cx="3136307" cy="24320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24.png"/>
          <p:cNvPicPr/>
          <p:nvPr/>
        </p:nvPicPr>
        <p:blipFill>
          <a:blip r:embed="rId3" cstate="print"/>
          <a:stretch>
            <a:fillRect/>
          </a:stretch>
        </p:blipFill>
        <p:spPr>
          <a:xfrm>
            <a:off x="2452644" y="3079942"/>
            <a:ext cx="3341406" cy="24320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55900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 ML Algorithms</a:t>
            </a:r>
          </a:p>
        </p:txBody>
      </p:sp>
      <p:sp>
        <p:nvSpPr>
          <p:cNvPr id="3" name="Content Placeholder 2"/>
          <p:cNvSpPr>
            <a:spLocks noGrp="1"/>
          </p:cNvSpPr>
          <p:nvPr>
            <p:ph idx="1"/>
          </p:nvPr>
        </p:nvSpPr>
        <p:spPr/>
        <p:txBody>
          <a:bodyPr/>
          <a:lstStyle/>
          <a:p>
            <a:r>
              <a:rPr lang="en-US" b="1" dirty="0"/>
              <a:t>Random Forest </a:t>
            </a:r>
            <a:r>
              <a:rPr lang="en-US" b="1" dirty="0" smtClean="0"/>
              <a:t>Classifier: </a:t>
            </a:r>
            <a:r>
              <a:rPr lang="en-US" dirty="0" smtClean="0"/>
              <a:t>The </a:t>
            </a:r>
            <a:r>
              <a:rPr lang="en-US" dirty="0"/>
              <a:t>main advantage is, it will be useful to avoid over-fitting issue by considering the average/mean of each decision tree</a:t>
            </a:r>
            <a:r>
              <a:rPr lang="en-US" dirty="0" smtClean="0"/>
              <a:t>. </a:t>
            </a:r>
            <a:r>
              <a:rPr lang="en-US" dirty="0">
                <a:latin typeface="Cambria" pitchFamily="18" charset="0"/>
                <a:ea typeface="Cambria" pitchFamily="18" charset="0"/>
              </a:rPr>
              <a:t>The count of decision trees depends on </a:t>
            </a:r>
            <a:r>
              <a:rPr lang="en-US" dirty="0" err="1">
                <a:latin typeface="Cambria" pitchFamily="18" charset="0"/>
                <a:ea typeface="Cambria" pitchFamily="18" charset="0"/>
              </a:rPr>
              <a:t>n_estimators</a:t>
            </a:r>
            <a:r>
              <a:rPr lang="en-US" dirty="0">
                <a:latin typeface="Cambria" pitchFamily="18" charset="0"/>
                <a:ea typeface="Cambria" pitchFamily="18" charset="0"/>
              </a:rPr>
              <a:t>’ parameter</a:t>
            </a:r>
            <a:r>
              <a:rPr lang="en-US" dirty="0" smtClean="0"/>
              <a:t>. </a:t>
            </a:r>
          </a:p>
          <a:p>
            <a:endParaRPr lang="en-US" dirty="0"/>
          </a:p>
          <a:p>
            <a:endParaRPr lang="en-US" dirty="0" smtClean="0"/>
          </a:p>
          <a:p>
            <a:endParaRPr lang="en-US" dirty="0"/>
          </a:p>
        </p:txBody>
      </p:sp>
      <p:pic>
        <p:nvPicPr>
          <p:cNvPr id="4" name="image28.png"/>
          <p:cNvPicPr/>
          <p:nvPr/>
        </p:nvPicPr>
        <p:blipFill>
          <a:blip r:embed="rId2" cstate="print"/>
          <a:stretch>
            <a:fillRect/>
          </a:stretch>
        </p:blipFill>
        <p:spPr>
          <a:xfrm>
            <a:off x="2503918" y="3067939"/>
            <a:ext cx="3478138" cy="25381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29.png"/>
          <p:cNvPicPr/>
          <p:nvPr/>
        </p:nvPicPr>
        <p:blipFill>
          <a:blip r:embed="rId3" cstate="print"/>
          <a:stretch>
            <a:fillRect/>
          </a:stretch>
        </p:blipFill>
        <p:spPr>
          <a:xfrm>
            <a:off x="6330409" y="3067939"/>
            <a:ext cx="3471617" cy="25381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48723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 ML Algorithms</a:t>
            </a:r>
          </a:p>
        </p:txBody>
      </p:sp>
      <p:sp>
        <p:nvSpPr>
          <p:cNvPr id="3" name="Content Placeholder 2"/>
          <p:cNvSpPr>
            <a:spLocks noGrp="1"/>
          </p:cNvSpPr>
          <p:nvPr>
            <p:ph idx="1"/>
          </p:nvPr>
        </p:nvSpPr>
        <p:spPr/>
        <p:txBody>
          <a:bodyPr/>
          <a:lstStyle/>
          <a:p>
            <a:r>
              <a:rPr lang="en-US" b="1" dirty="0"/>
              <a:t>XG-Booster </a:t>
            </a:r>
            <a:r>
              <a:rPr lang="en-US" b="1" dirty="0" smtClean="0"/>
              <a:t>Classifier</a:t>
            </a:r>
            <a:r>
              <a:rPr lang="en-US" dirty="0" smtClean="0"/>
              <a:t>: </a:t>
            </a:r>
            <a:r>
              <a:rPr lang="en-US" dirty="0"/>
              <a:t>This is boosting algorithm which is used to boost the performance of the model. It also follows the concept of decision trees</a:t>
            </a:r>
            <a:r>
              <a:rPr lang="en-US" dirty="0" smtClean="0"/>
              <a:t>. </a:t>
            </a:r>
          </a:p>
          <a:p>
            <a:endParaRPr lang="en-US" dirty="0"/>
          </a:p>
        </p:txBody>
      </p:sp>
      <p:pic>
        <p:nvPicPr>
          <p:cNvPr id="4" name="image31.png"/>
          <p:cNvPicPr/>
          <p:nvPr/>
        </p:nvPicPr>
        <p:blipFill>
          <a:blip r:embed="rId2" cstate="print"/>
          <a:stretch>
            <a:fillRect/>
          </a:stretch>
        </p:blipFill>
        <p:spPr>
          <a:xfrm>
            <a:off x="2422168" y="2802678"/>
            <a:ext cx="3218055" cy="25213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32.png"/>
          <p:cNvPicPr/>
          <p:nvPr/>
        </p:nvPicPr>
        <p:blipFill>
          <a:blip r:embed="rId3" cstate="print"/>
          <a:stretch>
            <a:fillRect/>
          </a:stretch>
        </p:blipFill>
        <p:spPr>
          <a:xfrm>
            <a:off x="6093152" y="2802679"/>
            <a:ext cx="2914116" cy="2521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6138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 ML Algorithms</a:t>
            </a:r>
          </a:p>
        </p:txBody>
      </p:sp>
      <p:sp>
        <p:nvSpPr>
          <p:cNvPr id="3" name="Content Placeholder 2"/>
          <p:cNvSpPr>
            <a:spLocks noGrp="1"/>
          </p:cNvSpPr>
          <p:nvPr>
            <p:ph idx="1"/>
          </p:nvPr>
        </p:nvSpPr>
        <p:spPr/>
        <p:txBody>
          <a:bodyPr/>
          <a:lstStyle/>
          <a:p>
            <a:r>
              <a:rPr lang="en-US" b="1" dirty="0"/>
              <a:t>MLP </a:t>
            </a:r>
            <a:r>
              <a:rPr lang="en-US" b="1" dirty="0" smtClean="0"/>
              <a:t>Classifier: </a:t>
            </a:r>
            <a:r>
              <a:rPr lang="en-US" dirty="0"/>
              <a:t>It is comprised of one or more layers of neurons. Data is passed to the input </a:t>
            </a:r>
            <a:r>
              <a:rPr lang="en-US" dirty="0" smtClean="0"/>
              <a:t>layer, there </a:t>
            </a:r>
            <a:r>
              <a:rPr lang="en-US" dirty="0"/>
              <a:t>can be one or more hidden layers available, and predictions are made on the output </a:t>
            </a:r>
            <a:r>
              <a:rPr lang="en-US" dirty="0" smtClean="0"/>
              <a:t>layer.</a:t>
            </a:r>
          </a:p>
          <a:p>
            <a:endParaRPr lang="en-US" dirty="0"/>
          </a:p>
        </p:txBody>
      </p:sp>
      <p:pic>
        <p:nvPicPr>
          <p:cNvPr id="4" name="image34.png"/>
          <p:cNvPicPr/>
          <p:nvPr/>
        </p:nvPicPr>
        <p:blipFill>
          <a:blip r:embed="rId2" cstate="print"/>
          <a:stretch>
            <a:fillRect/>
          </a:stretch>
        </p:blipFill>
        <p:spPr>
          <a:xfrm>
            <a:off x="2364465" y="3100053"/>
            <a:ext cx="3156117" cy="23521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35.png"/>
          <p:cNvPicPr/>
          <p:nvPr/>
        </p:nvPicPr>
        <p:blipFill>
          <a:blip r:embed="rId3" cstate="print"/>
          <a:stretch>
            <a:fillRect/>
          </a:stretch>
        </p:blipFill>
        <p:spPr>
          <a:xfrm>
            <a:off x="6152972" y="3100053"/>
            <a:ext cx="3008119" cy="23521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43314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 Abstract</a:t>
            </a:r>
          </a:p>
          <a:p>
            <a:pPr>
              <a:buFont typeface="Wingdings" panose="05000000000000000000" pitchFamily="2" charset="2"/>
              <a:buChar char="§"/>
            </a:pPr>
            <a:r>
              <a:rPr lang="en-US" dirty="0" smtClean="0"/>
              <a:t> Introduction</a:t>
            </a:r>
          </a:p>
          <a:p>
            <a:pPr>
              <a:buFont typeface="Wingdings" panose="05000000000000000000" pitchFamily="2" charset="2"/>
              <a:buChar char="§"/>
            </a:pPr>
            <a:r>
              <a:rPr lang="en-US" dirty="0" smtClean="0"/>
              <a:t> Motivation and Background</a:t>
            </a:r>
          </a:p>
          <a:p>
            <a:pPr>
              <a:buFont typeface="Wingdings" panose="05000000000000000000" pitchFamily="2" charset="2"/>
              <a:buChar char="§"/>
            </a:pPr>
            <a:r>
              <a:rPr lang="en-US" dirty="0" smtClean="0"/>
              <a:t> Problem statement and Objectives</a:t>
            </a:r>
          </a:p>
          <a:p>
            <a:pPr>
              <a:buFont typeface="Wingdings" panose="05000000000000000000" pitchFamily="2" charset="2"/>
              <a:buChar char="§"/>
            </a:pPr>
            <a:r>
              <a:rPr lang="en-US" dirty="0" smtClean="0"/>
              <a:t> Approach and Working methodology</a:t>
            </a:r>
          </a:p>
          <a:p>
            <a:pPr>
              <a:buFont typeface="Wingdings" panose="05000000000000000000" pitchFamily="2" charset="2"/>
              <a:buChar char="§"/>
            </a:pPr>
            <a:r>
              <a:rPr lang="en-US" dirty="0" smtClean="0"/>
              <a:t> Evaluations and Tests</a:t>
            </a:r>
          </a:p>
          <a:p>
            <a:pPr>
              <a:buFont typeface="Wingdings" panose="05000000000000000000" pitchFamily="2" charset="2"/>
              <a:buChar char="§"/>
            </a:pPr>
            <a:r>
              <a:rPr lang="en-US" dirty="0" smtClean="0"/>
              <a:t> Results</a:t>
            </a:r>
          </a:p>
          <a:p>
            <a:pPr>
              <a:buFont typeface="Wingdings" panose="05000000000000000000" pitchFamily="2" charset="2"/>
              <a:buChar char="§"/>
            </a:pPr>
            <a:r>
              <a:rPr lang="en-US" dirty="0" smtClean="0"/>
              <a:t> Conclusion</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047546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Model – Stacking Classifier</a:t>
            </a:r>
            <a:endParaRPr lang="en-US" dirty="0"/>
          </a:p>
        </p:txBody>
      </p:sp>
      <p:sp>
        <p:nvSpPr>
          <p:cNvPr id="5" name="Content Placeholder 4"/>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This is the </a:t>
            </a:r>
            <a:r>
              <a:rPr lang="en-US" dirty="0"/>
              <a:t>proposed model for this project. It is an ensemble classifier where output of multiple classifiers is passed as an input for final estimator / meta classifier</a:t>
            </a:r>
            <a:r>
              <a:rPr lang="en-US" dirty="0" smtClean="0"/>
              <a:t>. </a:t>
            </a:r>
            <a:r>
              <a:rPr lang="en-US" dirty="0"/>
              <a:t>After seeing the performance of all algorithms</a:t>
            </a:r>
            <a:r>
              <a:rPr lang="en-US" dirty="0" smtClean="0"/>
              <a:t>, </a:t>
            </a:r>
            <a:r>
              <a:rPr lang="en-US" dirty="0"/>
              <a:t>Logistic regression, Random forest and </a:t>
            </a:r>
            <a:r>
              <a:rPr lang="en-US" dirty="0" smtClean="0"/>
              <a:t>XG-Boost are </a:t>
            </a:r>
            <a:r>
              <a:rPr lang="en-US" dirty="0"/>
              <a:t>top performing classifiers </a:t>
            </a:r>
            <a:r>
              <a:rPr lang="en-US" dirty="0" smtClean="0"/>
              <a:t>for </a:t>
            </a:r>
            <a:r>
              <a:rPr lang="en-US" dirty="0"/>
              <a:t>dataset. </a:t>
            </a:r>
            <a:r>
              <a:rPr lang="en-US" dirty="0" smtClean="0"/>
              <a:t>Therefore, created </a:t>
            </a:r>
            <a:r>
              <a:rPr lang="en-US" dirty="0"/>
              <a:t>a </a:t>
            </a:r>
            <a:r>
              <a:rPr lang="en-US" b="1" dirty="0"/>
              <a:t>“NEW MODEL” </a:t>
            </a:r>
            <a:r>
              <a:rPr lang="en-US" dirty="0"/>
              <a:t>using these three </a:t>
            </a:r>
            <a:r>
              <a:rPr lang="en-US" dirty="0" smtClean="0"/>
              <a:t>algorithms.</a:t>
            </a:r>
          </a:p>
          <a:p>
            <a:endParaRPr lang="en-US" dirty="0"/>
          </a:p>
        </p:txBody>
      </p:sp>
      <p:pic>
        <p:nvPicPr>
          <p:cNvPr id="6" name="image36.jpeg"/>
          <p:cNvPicPr/>
          <p:nvPr/>
        </p:nvPicPr>
        <p:blipFill>
          <a:blip r:embed="rId2" cstate="print"/>
          <a:stretch>
            <a:fillRect/>
          </a:stretch>
        </p:blipFill>
        <p:spPr>
          <a:xfrm>
            <a:off x="2852350" y="2154818"/>
            <a:ext cx="6548259" cy="19984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00093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Stacking Classifier</a:t>
            </a:r>
            <a:endParaRPr lang="en-US" dirty="0"/>
          </a:p>
        </p:txBody>
      </p:sp>
      <p:sp>
        <p:nvSpPr>
          <p:cNvPr id="3" name="Content Placeholder 2"/>
          <p:cNvSpPr>
            <a:spLocks noGrp="1"/>
          </p:cNvSpPr>
          <p:nvPr>
            <p:ph idx="1"/>
          </p:nvPr>
        </p:nvSpPr>
        <p:spPr/>
        <p:txBody>
          <a:bodyPr/>
          <a:lstStyle/>
          <a:p>
            <a:r>
              <a:rPr lang="en-US" dirty="0"/>
              <a:t>In </a:t>
            </a:r>
            <a:r>
              <a:rPr lang="en-US" dirty="0" smtClean="0"/>
              <a:t>this case</a:t>
            </a:r>
            <a:r>
              <a:rPr lang="en-US" dirty="0"/>
              <a:t>, the first level estimators are Logistic regression, Random forest and XG-Boost classifiers. From all these, the predictions will be produced individually and will be passed to second level estimator or final estimator or meta classifier which is logistic regression. After applying this, we will get the final result</a:t>
            </a:r>
            <a:r>
              <a:rPr lang="en-US" dirty="0" smtClean="0"/>
              <a:t>.</a:t>
            </a:r>
          </a:p>
          <a:p>
            <a:endParaRPr lang="en-US" dirty="0"/>
          </a:p>
        </p:txBody>
      </p:sp>
      <p:pic>
        <p:nvPicPr>
          <p:cNvPr id="4" name="image37.png"/>
          <p:cNvPicPr/>
          <p:nvPr/>
        </p:nvPicPr>
        <p:blipFill>
          <a:blip r:embed="rId2" cstate="print"/>
          <a:stretch>
            <a:fillRect/>
          </a:stretch>
        </p:blipFill>
        <p:spPr>
          <a:xfrm>
            <a:off x="2101506" y="3159896"/>
            <a:ext cx="3239616" cy="25297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38.png"/>
          <p:cNvPicPr/>
          <p:nvPr/>
        </p:nvPicPr>
        <p:blipFill>
          <a:blip r:embed="rId3" cstate="print"/>
          <a:stretch>
            <a:fillRect/>
          </a:stretch>
        </p:blipFill>
        <p:spPr>
          <a:xfrm>
            <a:off x="5836778" y="3159896"/>
            <a:ext cx="3102123" cy="25297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1030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a:t>The performance metrics (Accuracy, AUC, F1-score, Precision, Recall scores) of all the                        applied algorithms on </a:t>
            </a:r>
            <a:r>
              <a:rPr lang="en-US" dirty="0" smtClean="0"/>
              <a:t>the </a:t>
            </a:r>
            <a:r>
              <a:rPr lang="en-US" dirty="0"/>
              <a:t>dataset are given below.</a:t>
            </a:r>
            <a:endParaRPr lang="en-US" dirty="0" smtClean="0"/>
          </a:p>
          <a:p>
            <a:endParaRPr lang="en-US" dirty="0"/>
          </a:p>
        </p:txBody>
      </p:sp>
      <p:pic>
        <p:nvPicPr>
          <p:cNvPr id="4" name="Picture 2"/>
          <p:cNvPicPr>
            <a:picLocks noChangeAspect="1" noChangeArrowheads="1"/>
          </p:cNvPicPr>
          <p:nvPr/>
        </p:nvPicPr>
        <p:blipFill>
          <a:blip r:embed="rId2"/>
          <a:srcRect/>
          <a:stretch>
            <a:fillRect/>
          </a:stretch>
        </p:blipFill>
        <p:spPr bwMode="auto">
          <a:xfrm>
            <a:off x="2742345" y="2565203"/>
            <a:ext cx="6768269" cy="32687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60703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Bar Plots for metric results</a:t>
            </a:r>
            <a:endParaRPr lang="en-US" dirty="0"/>
          </a:p>
        </p:txBody>
      </p:sp>
      <p:pic>
        <p:nvPicPr>
          <p:cNvPr id="4" name="image39.png"/>
          <p:cNvPicPr>
            <a:picLocks noGrp="1"/>
          </p:cNvPicPr>
          <p:nvPr>
            <p:ph idx="1"/>
          </p:nvPr>
        </p:nvPicPr>
        <p:blipFill>
          <a:blip r:embed="rId2" cstate="print"/>
          <a:stretch>
            <a:fillRect/>
          </a:stretch>
        </p:blipFill>
        <p:spPr>
          <a:xfrm>
            <a:off x="2841523" y="1897723"/>
            <a:ext cx="2764519" cy="18026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40.png"/>
          <p:cNvPicPr>
            <a:picLocks/>
          </p:cNvPicPr>
          <p:nvPr/>
        </p:nvPicPr>
        <p:blipFill>
          <a:blip r:embed="rId3" cstate="print"/>
          <a:stretch>
            <a:fillRect/>
          </a:stretch>
        </p:blipFill>
        <p:spPr>
          <a:xfrm>
            <a:off x="6460620" y="1897722"/>
            <a:ext cx="2802330" cy="18026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41.png"/>
          <p:cNvPicPr/>
          <p:nvPr/>
        </p:nvPicPr>
        <p:blipFill>
          <a:blip r:embed="rId4" cstate="print"/>
          <a:stretch>
            <a:fillRect/>
          </a:stretch>
        </p:blipFill>
        <p:spPr>
          <a:xfrm>
            <a:off x="1097280" y="3860691"/>
            <a:ext cx="2798099" cy="18624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42.png"/>
          <p:cNvPicPr/>
          <p:nvPr/>
        </p:nvPicPr>
        <p:blipFill>
          <a:blip r:embed="rId5" cstate="print"/>
          <a:stretch>
            <a:fillRect/>
          </a:stretch>
        </p:blipFill>
        <p:spPr>
          <a:xfrm>
            <a:off x="4651036" y="3860690"/>
            <a:ext cx="2881917" cy="18624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43.png"/>
          <p:cNvPicPr/>
          <p:nvPr/>
        </p:nvPicPr>
        <p:blipFill>
          <a:blip r:embed="rId6" cstate="print"/>
          <a:stretch>
            <a:fillRect/>
          </a:stretch>
        </p:blipFill>
        <p:spPr>
          <a:xfrm>
            <a:off x="8288610" y="3860691"/>
            <a:ext cx="2867070" cy="18624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5139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Feature Importance</a:t>
            </a:r>
            <a:endParaRPr lang="en-US" dirty="0"/>
          </a:p>
        </p:txBody>
      </p:sp>
      <p:pic>
        <p:nvPicPr>
          <p:cNvPr id="4" name="image44.jpeg"/>
          <p:cNvPicPr>
            <a:picLocks noGrp="1"/>
          </p:cNvPicPr>
          <p:nvPr>
            <p:ph idx="1"/>
          </p:nvPr>
        </p:nvPicPr>
        <p:blipFill>
          <a:blip r:embed="rId2" cstate="print"/>
          <a:stretch>
            <a:fillRect/>
          </a:stretch>
        </p:blipFill>
        <p:spPr>
          <a:xfrm>
            <a:off x="3631940" y="1846263"/>
            <a:ext cx="4988445" cy="4022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83754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 Web Application</a:t>
            </a:r>
            <a:endParaRPr lang="en-US" dirty="0"/>
          </a:p>
        </p:txBody>
      </p:sp>
      <p:sp>
        <p:nvSpPr>
          <p:cNvPr id="3" name="Content Placeholder 2"/>
          <p:cNvSpPr>
            <a:spLocks noGrp="1"/>
          </p:cNvSpPr>
          <p:nvPr>
            <p:ph idx="1"/>
          </p:nvPr>
        </p:nvSpPr>
        <p:spPr/>
        <p:txBody>
          <a:bodyPr/>
          <a:lstStyle/>
          <a:p>
            <a:r>
              <a:rPr lang="en-US" dirty="0">
                <a:latin typeface="Cambria" pitchFamily="18" charset="0"/>
                <a:ea typeface="Cambria" pitchFamily="18" charset="0"/>
              </a:rPr>
              <a:t>Converting the resultant model </a:t>
            </a:r>
            <a:r>
              <a:rPr lang="en-US" dirty="0" smtClean="0">
                <a:latin typeface="Cambria" pitchFamily="18" charset="0"/>
                <a:ea typeface="Cambria" pitchFamily="18" charset="0"/>
              </a:rPr>
              <a:t>using </a:t>
            </a:r>
            <a:r>
              <a:rPr lang="en-US" dirty="0">
                <a:latin typeface="Cambria" pitchFamily="18" charset="0"/>
                <a:ea typeface="Cambria" pitchFamily="18" charset="0"/>
              </a:rPr>
              <a:t>pickle </a:t>
            </a:r>
            <a:r>
              <a:rPr lang="en-US" dirty="0" smtClean="0">
                <a:latin typeface="Cambria" pitchFamily="18" charset="0"/>
                <a:ea typeface="Cambria" pitchFamily="18" charset="0"/>
              </a:rPr>
              <a:t>library</a:t>
            </a:r>
          </a:p>
          <a:p>
            <a:endParaRPr lang="en-US" dirty="0">
              <a:latin typeface="Cambria" pitchFamily="18" charset="0"/>
              <a:ea typeface="Cambria" pitchFamily="18" charset="0"/>
            </a:endParaRPr>
          </a:p>
          <a:p>
            <a:endParaRPr lang="en-US" dirty="0" smtClean="0">
              <a:latin typeface="Cambria" pitchFamily="18" charset="0"/>
              <a:ea typeface="Cambria" pitchFamily="18" charset="0"/>
            </a:endParaRPr>
          </a:p>
          <a:p>
            <a:endParaRPr lang="en-US" dirty="0">
              <a:latin typeface="Cambria" pitchFamily="18" charset="0"/>
              <a:ea typeface="Cambria" pitchFamily="18" charset="0"/>
            </a:endParaRPr>
          </a:p>
          <a:p>
            <a:endParaRPr lang="en-US" dirty="0" smtClean="0">
              <a:latin typeface="Cambria" pitchFamily="18" charset="0"/>
              <a:ea typeface="Cambria" pitchFamily="18" charset="0"/>
            </a:endParaRPr>
          </a:p>
          <a:p>
            <a:pPr marL="91440" lvl="1" indent="-91440">
              <a:spcBef>
                <a:spcPts val="1200"/>
              </a:spcBef>
              <a:spcAft>
                <a:spcPts val="200"/>
              </a:spcAft>
              <a:buSzPct val="100000"/>
              <a:buFont typeface="Calibri" panose="020F0502020204030204" pitchFamily="34" charset="0"/>
              <a:buChar char=" "/>
            </a:pPr>
            <a:endParaRPr lang="en-US" sz="2000" dirty="0" smtClean="0">
              <a:latin typeface="Cambria" pitchFamily="18" charset="0"/>
              <a:ea typeface="Cambria" pitchFamily="18" charset="0"/>
            </a:endParaRPr>
          </a:p>
          <a:p>
            <a:pPr marL="91440" lvl="1" indent="-91440">
              <a:spcBef>
                <a:spcPts val="1200"/>
              </a:spcBef>
              <a:spcAft>
                <a:spcPts val="200"/>
              </a:spcAft>
              <a:buSzPct val="100000"/>
              <a:buFont typeface="Calibri" panose="020F0502020204030204" pitchFamily="34" charset="0"/>
              <a:buChar char=" "/>
            </a:pPr>
            <a:r>
              <a:rPr lang="en-US" sz="2000" dirty="0" smtClean="0">
                <a:latin typeface="Cambria" pitchFamily="18" charset="0"/>
                <a:ea typeface="Cambria" pitchFamily="18" charset="0"/>
              </a:rPr>
              <a:t>Install </a:t>
            </a:r>
            <a:r>
              <a:rPr lang="en-US" sz="2000" dirty="0">
                <a:latin typeface="Cambria" pitchFamily="18" charset="0"/>
                <a:ea typeface="Cambria" pitchFamily="18" charset="0"/>
              </a:rPr>
              <a:t>flask library locally</a:t>
            </a:r>
            <a:r>
              <a:rPr lang="en-US" sz="2000" dirty="0" smtClean="0">
                <a:latin typeface="Cambria" pitchFamily="18" charset="0"/>
                <a:ea typeface="Cambria" pitchFamily="18" charset="0"/>
              </a:rPr>
              <a:t>.</a:t>
            </a:r>
          </a:p>
          <a:p>
            <a:pPr marL="91440" lvl="1" indent="-91440">
              <a:spcBef>
                <a:spcPts val="1200"/>
              </a:spcBef>
              <a:spcAft>
                <a:spcPts val="200"/>
              </a:spcAft>
              <a:buSzPct val="100000"/>
              <a:buFont typeface="Calibri" panose="020F0502020204030204" pitchFamily="34" charset="0"/>
              <a:buChar char=" "/>
            </a:pPr>
            <a:r>
              <a:rPr lang="en-US" sz="2000" dirty="0" smtClean="0">
                <a:latin typeface="Cambria" pitchFamily="18" charset="0"/>
                <a:ea typeface="Cambria" pitchFamily="18" charset="0"/>
              </a:rPr>
              <a:t>Now dumped the code for web app.</a:t>
            </a:r>
            <a:endParaRPr lang="en-US" sz="2000" dirty="0">
              <a:latin typeface="Cambria" pitchFamily="18" charset="0"/>
              <a:ea typeface="Cambria" pitchFamily="18" charset="0"/>
            </a:endParaRPr>
          </a:p>
          <a:p>
            <a:endParaRPr lang="en-US" dirty="0">
              <a:latin typeface="Cambria" pitchFamily="18" charset="0"/>
              <a:ea typeface="Cambria" pitchFamily="18" charset="0"/>
            </a:endParaRPr>
          </a:p>
          <a:p>
            <a:endParaRPr lang="en-US" dirty="0"/>
          </a:p>
        </p:txBody>
      </p:sp>
      <p:pic>
        <p:nvPicPr>
          <p:cNvPr id="4" name="Picture 3" descr="out.PNG"/>
          <p:cNvPicPr>
            <a:picLocks noChangeAspect="1"/>
          </p:cNvPicPr>
          <p:nvPr/>
        </p:nvPicPr>
        <p:blipFill>
          <a:blip r:embed="rId2"/>
          <a:stretch>
            <a:fillRect/>
          </a:stretch>
        </p:blipFill>
        <p:spPr>
          <a:xfrm>
            <a:off x="4443812" y="2367028"/>
            <a:ext cx="5857016" cy="21582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48711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Snippet</a:t>
            </a:r>
            <a:endParaRPr lang="en-US" dirty="0"/>
          </a:p>
        </p:txBody>
      </p:sp>
      <p:pic>
        <p:nvPicPr>
          <p:cNvPr id="4" name="Content Placeholder 6"/>
          <p:cNvPicPr>
            <a:picLocks noGrp="1"/>
          </p:cNvPicPr>
          <p:nvPr>
            <p:ph idx="1"/>
          </p:nvPr>
        </p:nvPicPr>
        <p:blipFill>
          <a:blip r:embed="rId2"/>
          <a:stretch>
            <a:fillRect/>
          </a:stretch>
        </p:blipFill>
        <p:spPr>
          <a:xfrm>
            <a:off x="2871753" y="1846263"/>
            <a:ext cx="6508819" cy="4022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21011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 1</a:t>
            </a:r>
            <a:endParaRPr lang="en-US" dirty="0"/>
          </a:p>
        </p:txBody>
      </p:sp>
      <p:pic>
        <p:nvPicPr>
          <p:cNvPr id="4" name="Content Placeholder 11"/>
          <p:cNvPicPr>
            <a:picLocks noGrp="1"/>
          </p:cNvPicPr>
          <p:nvPr>
            <p:ph idx="1"/>
          </p:nvPr>
        </p:nvPicPr>
        <p:blipFill>
          <a:blip r:embed="rId2"/>
          <a:stretch>
            <a:fillRect/>
          </a:stretch>
        </p:blipFill>
        <p:spPr>
          <a:xfrm>
            <a:off x="510414" y="2233818"/>
            <a:ext cx="5078535" cy="32043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Content Placeholder 7"/>
          <p:cNvPicPr>
            <a:picLocks/>
          </p:cNvPicPr>
          <p:nvPr/>
        </p:nvPicPr>
        <p:blipFill>
          <a:blip r:embed="rId3"/>
          <a:stretch>
            <a:fillRect/>
          </a:stretch>
        </p:blipFill>
        <p:spPr>
          <a:xfrm>
            <a:off x="5862415" y="2233818"/>
            <a:ext cx="5827281" cy="32013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7691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 2</a:t>
            </a:r>
            <a:endParaRPr lang="en-US" dirty="0"/>
          </a:p>
        </p:txBody>
      </p:sp>
      <p:pic>
        <p:nvPicPr>
          <p:cNvPr id="5" name="Content Placeholder 7"/>
          <p:cNvPicPr>
            <a:picLocks noGrp="1"/>
          </p:cNvPicPr>
          <p:nvPr>
            <p:ph idx="1"/>
          </p:nvPr>
        </p:nvPicPr>
        <p:blipFill>
          <a:blip r:embed="rId2"/>
          <a:stretch>
            <a:fillRect/>
          </a:stretch>
        </p:blipFill>
        <p:spPr>
          <a:xfrm>
            <a:off x="572568" y="2299192"/>
            <a:ext cx="5076202" cy="28853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Content Placeholder 7"/>
          <p:cNvPicPr>
            <a:picLocks/>
          </p:cNvPicPr>
          <p:nvPr/>
        </p:nvPicPr>
        <p:blipFill>
          <a:blip r:embed="rId3"/>
          <a:stretch>
            <a:fillRect/>
          </a:stretch>
        </p:blipFill>
        <p:spPr>
          <a:xfrm>
            <a:off x="5939326" y="2299192"/>
            <a:ext cx="5545106" cy="28853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64187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lvl="0"/>
            <a:endParaRPr lang="en-US" dirty="0" smtClean="0">
              <a:latin typeface="Cambria" pitchFamily="18" charset="0"/>
              <a:ea typeface="Cambria" pitchFamily="18" charset="0"/>
            </a:endParaRPr>
          </a:p>
          <a:p>
            <a:pPr lvl="0"/>
            <a:r>
              <a:rPr lang="en-US" dirty="0" smtClean="0">
                <a:latin typeface="Cambria" pitchFamily="18" charset="0"/>
                <a:ea typeface="Cambria" pitchFamily="18" charset="0"/>
              </a:rPr>
              <a:t>From </a:t>
            </a:r>
            <a:r>
              <a:rPr lang="en-US" dirty="0">
                <a:latin typeface="Cambria" pitchFamily="18" charset="0"/>
                <a:ea typeface="Cambria" pitchFamily="18" charset="0"/>
              </a:rPr>
              <a:t>the above results, the best out of sample model performance was obtained for the Stacking Classifier (Logistic Regression + Random Forest + XG-Boost Classifier) with nearly 92% accuracy. </a:t>
            </a:r>
            <a:endParaRPr lang="en-US" dirty="0" smtClean="0">
              <a:latin typeface="Cambria" pitchFamily="18" charset="0"/>
              <a:ea typeface="Cambria" pitchFamily="18" charset="0"/>
            </a:endParaRPr>
          </a:p>
          <a:p>
            <a:pPr lvl="0"/>
            <a:r>
              <a:rPr lang="en-US" dirty="0" smtClean="0">
                <a:latin typeface="Cambria" pitchFamily="18" charset="0"/>
                <a:ea typeface="Cambria" pitchFamily="18" charset="0"/>
              </a:rPr>
              <a:t>From </a:t>
            </a:r>
            <a:r>
              <a:rPr lang="en-US" dirty="0">
                <a:latin typeface="Cambria" pitchFamily="18" charset="0"/>
                <a:ea typeface="Cambria" pitchFamily="18" charset="0"/>
              </a:rPr>
              <a:t>this project, we learned how banks can improve their marketing campaigns by focusing their efforts on certain prime-grade clients</a:t>
            </a:r>
            <a:r>
              <a:rPr lang="en-US" dirty="0" smtClean="0">
                <a:latin typeface="Cambria" pitchFamily="18" charset="0"/>
                <a:ea typeface="Cambria" pitchFamily="18" charset="0"/>
              </a:rPr>
              <a:t>.</a:t>
            </a:r>
          </a:p>
          <a:p>
            <a:pPr lvl="0"/>
            <a:r>
              <a:rPr lang="en-US" dirty="0" smtClean="0">
                <a:latin typeface="Cambria" pitchFamily="18" charset="0"/>
                <a:ea typeface="Cambria" pitchFamily="18" charset="0"/>
              </a:rPr>
              <a:t>Also</a:t>
            </a:r>
            <a:r>
              <a:rPr lang="en-US" dirty="0">
                <a:latin typeface="Cambria" pitchFamily="18" charset="0"/>
                <a:ea typeface="Cambria" pitchFamily="18" charset="0"/>
              </a:rPr>
              <a:t>, how they can recognize market conditions which are favorable to increase client subscription for the fixed-term products they are offering.</a:t>
            </a:r>
          </a:p>
          <a:p>
            <a:endParaRPr lang="en-US" dirty="0"/>
          </a:p>
        </p:txBody>
      </p:sp>
    </p:spTree>
    <p:extLst>
      <p:ext uri="{BB962C8B-B14F-4D97-AF65-F5344CB8AC3E}">
        <p14:creationId xmlns:p14="http://schemas.microsoft.com/office/powerpoint/2010/main" val="3691771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r>
              <a:rPr lang="en-US" sz="2400" dirty="0">
                <a:latin typeface="Cambria" pitchFamily="18" charset="0"/>
                <a:ea typeface="Cambria" pitchFamily="18" charset="0"/>
              </a:rPr>
              <a:t>Marketing refers to activities undertaken by a company to promote the buying or selling of a product or service. By examining the importance of marketing in banking sector, identifying the customers who are more likely to respond to new product offers is an important issue in direct </a:t>
            </a:r>
            <a:r>
              <a:rPr lang="en-US" sz="2400" dirty="0" smtClean="0">
                <a:latin typeface="Cambria" pitchFamily="18" charset="0"/>
                <a:ea typeface="Cambria" pitchFamily="18" charset="0"/>
              </a:rPr>
              <a:t>marketing.</a:t>
            </a:r>
          </a:p>
          <a:p>
            <a:r>
              <a:rPr lang="en-US" sz="2400" dirty="0">
                <a:latin typeface="Cambria" pitchFamily="18" charset="0"/>
                <a:ea typeface="Cambria" pitchFamily="18" charset="0"/>
              </a:rPr>
              <a:t>All bank marketing campaigns are dependent on customer’s huge electronic data. The size of these data sources is impossible for a human analyst to come up with interesting information that will help in the decision-making process. So, we definitely need a </a:t>
            </a:r>
            <a:r>
              <a:rPr lang="en-US" sz="2400" dirty="0" smtClean="0">
                <a:latin typeface="Cambria" pitchFamily="18" charset="0"/>
                <a:ea typeface="Cambria" pitchFamily="18" charset="0"/>
              </a:rPr>
              <a:t>software </a:t>
            </a:r>
            <a:r>
              <a:rPr lang="en-US" sz="2400" dirty="0">
                <a:latin typeface="Cambria" pitchFamily="18" charset="0"/>
                <a:ea typeface="Cambria" pitchFamily="18" charset="0"/>
              </a:rPr>
              <a:t>to make this process </a:t>
            </a:r>
            <a:r>
              <a:rPr lang="en-US" sz="2400" dirty="0" smtClean="0">
                <a:latin typeface="Cambria" pitchFamily="18" charset="0"/>
                <a:ea typeface="Cambria" pitchFamily="18" charset="0"/>
              </a:rPr>
              <a:t>easy. Machine Learning and </a:t>
            </a:r>
            <a:r>
              <a:rPr lang="en-US" sz="2400" dirty="0">
                <a:latin typeface="Cambria" pitchFamily="18" charset="0"/>
                <a:ea typeface="Cambria" pitchFamily="18" charset="0"/>
              </a:rPr>
              <a:t>Data mining models are completely helpful in bringing out the best performance of these campaigns.</a:t>
            </a:r>
          </a:p>
          <a:p>
            <a:endParaRPr lang="en-US" sz="2400" dirty="0" smtClean="0">
              <a:latin typeface="Cambria" pitchFamily="18" charset="0"/>
              <a:ea typeface="Cambria" pitchFamily="18" charset="0"/>
            </a:endParaRPr>
          </a:p>
        </p:txBody>
      </p:sp>
    </p:spTree>
    <p:extLst>
      <p:ext uri="{BB962C8B-B14F-4D97-AF65-F5344CB8AC3E}">
        <p14:creationId xmlns:p14="http://schemas.microsoft.com/office/powerpoint/2010/main" val="251832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sz="9600" dirty="0" smtClean="0">
                <a:latin typeface="Cambria" pitchFamily="18" charset="0"/>
                <a:ea typeface="Cambria" pitchFamily="18" charset="0"/>
              </a:rPr>
              <a:t>     THANK </a:t>
            </a:r>
            <a:r>
              <a:rPr lang="en-IN" sz="9600" dirty="0">
                <a:latin typeface="Cambria" pitchFamily="18" charset="0"/>
                <a:ea typeface="Cambria" pitchFamily="18" charset="0"/>
              </a:rPr>
              <a:t>YOU</a:t>
            </a:r>
            <a:endParaRPr lang="en-US" dirty="0"/>
          </a:p>
        </p:txBody>
      </p:sp>
    </p:spTree>
    <p:extLst>
      <p:ext uri="{BB962C8B-B14F-4D97-AF65-F5344CB8AC3E}">
        <p14:creationId xmlns:p14="http://schemas.microsoft.com/office/powerpoint/2010/main" val="415045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smtClean="0"/>
              <a:t>Mass marketing technique and Direct marketing technique are 2 techniques that target clients and customers to offer them new products and bank offers through different mediums and platforms.</a:t>
            </a:r>
          </a:p>
          <a:p>
            <a:r>
              <a:rPr lang="en-US" sz="2400" dirty="0"/>
              <a:t>Mass </a:t>
            </a:r>
            <a:r>
              <a:rPr lang="en-US" sz="2400" dirty="0" smtClean="0"/>
              <a:t>marketing </a:t>
            </a:r>
            <a:r>
              <a:rPr lang="en-US" sz="2400" dirty="0"/>
              <a:t>is a technique in which single communication message will be sent to all </a:t>
            </a:r>
            <a:r>
              <a:rPr lang="en-US" sz="2400" dirty="0" smtClean="0"/>
              <a:t>customers </a:t>
            </a:r>
            <a:r>
              <a:rPr lang="en-US" sz="2400" dirty="0"/>
              <a:t>and Direct </a:t>
            </a:r>
            <a:r>
              <a:rPr lang="en-US" sz="2400" dirty="0" smtClean="0"/>
              <a:t>marketing </a:t>
            </a:r>
            <a:r>
              <a:rPr lang="en-US" sz="2400" dirty="0"/>
              <a:t>is a technique where the selected customers will be contacted directly through: personal contact, telephone cellular, and email. </a:t>
            </a:r>
            <a:endParaRPr lang="en-US" sz="2400" dirty="0" smtClean="0"/>
          </a:p>
          <a:p>
            <a:r>
              <a:rPr lang="en-US" sz="2400" dirty="0" smtClean="0"/>
              <a:t>Response </a:t>
            </a:r>
            <a:r>
              <a:rPr lang="en-US" sz="2400" dirty="0"/>
              <a:t>rate of customer is less in mass marketing compared to direct marketing.</a:t>
            </a:r>
          </a:p>
        </p:txBody>
      </p:sp>
    </p:spTree>
    <p:extLst>
      <p:ext uri="{BB962C8B-B14F-4D97-AF65-F5344CB8AC3E}">
        <p14:creationId xmlns:p14="http://schemas.microsoft.com/office/powerpoint/2010/main" val="193281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In banks, there will be huge data that records all the information related to customers including personal and loan details. This data can be used to create clear relationship, interesting patterns and connection with the </a:t>
            </a:r>
            <a:r>
              <a:rPr lang="en-US" dirty="0" smtClean="0"/>
              <a:t>customers.</a:t>
            </a:r>
          </a:p>
          <a:p>
            <a:endParaRPr lang="en-US" dirty="0"/>
          </a:p>
        </p:txBody>
      </p:sp>
      <p:pic>
        <p:nvPicPr>
          <p:cNvPr id="4" name="Content Placeholder 6" descr="model.png"/>
          <p:cNvPicPr>
            <a:picLocks noChangeAspect="1"/>
          </p:cNvPicPr>
          <p:nvPr/>
        </p:nvPicPr>
        <p:blipFill>
          <a:blip r:embed="rId2"/>
          <a:stretch>
            <a:fillRect/>
          </a:stretch>
        </p:blipFill>
        <p:spPr>
          <a:xfrm>
            <a:off x="2678783" y="3166587"/>
            <a:ext cx="6895394" cy="22959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151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and Background</a:t>
            </a:r>
            <a:endParaRPr lang="en-US" dirty="0"/>
          </a:p>
        </p:txBody>
      </p:sp>
      <p:sp>
        <p:nvSpPr>
          <p:cNvPr id="3" name="Content Placeholder 2"/>
          <p:cNvSpPr>
            <a:spLocks noGrp="1"/>
          </p:cNvSpPr>
          <p:nvPr>
            <p:ph idx="1"/>
          </p:nvPr>
        </p:nvSpPr>
        <p:spPr/>
        <p:txBody>
          <a:bodyPr/>
          <a:lstStyle/>
          <a:p>
            <a:r>
              <a:rPr lang="en-US" dirty="0" smtClean="0"/>
              <a:t>As said, mass marketing is facing a lot of logistic failures, publicity failure, money wastage and in return there is negativity growing in people on the respected company due to these irrelevant messages and emails. To find a proper way of marketing and effective communication is the main motivation to select and develop this project.</a:t>
            </a:r>
          </a:p>
          <a:p>
            <a:r>
              <a:rPr lang="en-US" dirty="0"/>
              <a:t>Before researching about the similar kind of project, I have done some basic study to understand better about the direct marketing. Nowadays many financial services, banks and investment services are giving priority for direct marketing over mass marketing because of its effectiveness and they would like to know about the customer’s choices and want to explain about product offers or banking offers effectively</a:t>
            </a:r>
            <a:r>
              <a:rPr lang="en-US" dirty="0" smtClean="0"/>
              <a:t>. </a:t>
            </a:r>
          </a:p>
          <a:p>
            <a:r>
              <a:rPr lang="en-US" dirty="0"/>
              <a:t>Historically, the name and identification of the term “direct marketing” suggested first time in 1967 by Lester </a:t>
            </a:r>
            <a:r>
              <a:rPr lang="en-US" dirty="0" err="1"/>
              <a:t>Wunderman</a:t>
            </a:r>
            <a:r>
              <a:rPr lang="en-US" dirty="0"/>
              <a:t> who is considered to be the father of direct marketing</a:t>
            </a:r>
            <a:r>
              <a:rPr lang="en-US" dirty="0" smtClean="0"/>
              <a:t>.  </a:t>
            </a:r>
            <a:endParaRPr lang="en-US" dirty="0"/>
          </a:p>
        </p:txBody>
      </p:sp>
    </p:spTree>
    <p:extLst>
      <p:ext uri="{BB962C8B-B14F-4D97-AF65-F5344CB8AC3E}">
        <p14:creationId xmlns:p14="http://schemas.microsoft.com/office/powerpoint/2010/main" val="61146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and Objectives</a:t>
            </a:r>
            <a:endParaRPr lang="en-US" dirty="0"/>
          </a:p>
        </p:txBody>
      </p:sp>
      <p:sp>
        <p:nvSpPr>
          <p:cNvPr id="3" name="Content Placeholder 2"/>
          <p:cNvSpPr>
            <a:spLocks noGrp="1"/>
          </p:cNvSpPr>
          <p:nvPr>
            <p:ph idx="1"/>
          </p:nvPr>
        </p:nvSpPr>
        <p:spPr/>
        <p:txBody>
          <a:bodyPr/>
          <a:lstStyle/>
          <a:p>
            <a:r>
              <a:rPr lang="en-US" dirty="0">
                <a:latin typeface="Cambria" pitchFamily="18" charset="0"/>
                <a:ea typeface="Cambria" pitchFamily="18" charset="0"/>
              </a:rPr>
              <a:t>The Main agenda is </a:t>
            </a:r>
            <a:r>
              <a:rPr lang="en-US" dirty="0" smtClean="0">
                <a:latin typeface="Cambria" pitchFamily="18" charset="0"/>
                <a:ea typeface="Cambria" pitchFamily="18" charset="0"/>
              </a:rPr>
              <a:t>to increase </a:t>
            </a:r>
            <a:r>
              <a:rPr lang="en-US" dirty="0">
                <a:latin typeface="Cambria" pitchFamily="18" charset="0"/>
                <a:ea typeface="Cambria" pitchFamily="18" charset="0"/>
              </a:rPr>
              <a:t>the campaign effectiveness by identifying the main characteristics that affect success (the deposit subscribed by the client</a:t>
            </a:r>
            <a:r>
              <a:rPr lang="en-US" dirty="0" smtClean="0">
                <a:latin typeface="Cambria" pitchFamily="18" charset="0"/>
                <a:ea typeface="Cambria" pitchFamily="18" charset="0"/>
              </a:rPr>
              <a:t>) with the software </a:t>
            </a:r>
            <a:r>
              <a:rPr lang="en-US" dirty="0">
                <a:latin typeface="Cambria" pitchFamily="18" charset="0"/>
                <a:ea typeface="Cambria" pitchFamily="18" charset="0"/>
              </a:rPr>
              <a:t>based on a handful of ML </a:t>
            </a:r>
            <a:r>
              <a:rPr lang="en-US" dirty="0" smtClean="0">
                <a:latin typeface="Cambria" pitchFamily="18" charset="0"/>
                <a:ea typeface="Cambria" pitchFamily="18" charset="0"/>
              </a:rPr>
              <a:t>algorithms.</a:t>
            </a:r>
          </a:p>
          <a:p>
            <a:r>
              <a:rPr lang="en-US" dirty="0"/>
              <a:t>The following are the objectives of this project</a:t>
            </a:r>
            <a:r>
              <a:rPr lang="en-US" dirty="0" smtClean="0"/>
              <a:t>: </a:t>
            </a:r>
          </a:p>
          <a:p>
            <a:pPr>
              <a:buFont typeface="Wingdings" panose="05000000000000000000" pitchFamily="2" charset="2"/>
              <a:buChar char="Ø"/>
            </a:pPr>
            <a:r>
              <a:rPr lang="en-US" dirty="0" smtClean="0"/>
              <a:t> To </a:t>
            </a:r>
            <a:r>
              <a:rPr lang="en-US" dirty="0"/>
              <a:t>predict whether the client (customer) will subscribe to a term deposit or bank offers</a:t>
            </a:r>
            <a:r>
              <a:rPr lang="en-US" dirty="0" smtClean="0"/>
              <a:t>.</a:t>
            </a:r>
          </a:p>
          <a:p>
            <a:pPr>
              <a:buFont typeface="Wingdings" panose="05000000000000000000" pitchFamily="2" charset="2"/>
              <a:buChar char="Ø"/>
            </a:pPr>
            <a:r>
              <a:rPr lang="en-US" dirty="0"/>
              <a:t> To improvise the marketing campaign of bank by analyzing the past collected data and recommending right customers</a:t>
            </a:r>
            <a:r>
              <a:rPr lang="en-US" dirty="0" smtClean="0"/>
              <a:t>. </a:t>
            </a:r>
          </a:p>
          <a:p>
            <a:pPr>
              <a:buFont typeface="Wingdings" panose="05000000000000000000" pitchFamily="2" charset="2"/>
              <a:buChar char="Ø"/>
            </a:pPr>
            <a:r>
              <a:rPr lang="en-US" dirty="0"/>
              <a:t> To give valuable inputs and suggestions to marketing team based on the customer details</a:t>
            </a:r>
            <a:r>
              <a:rPr lang="en-US" dirty="0" smtClean="0"/>
              <a:t>. </a:t>
            </a:r>
            <a:endParaRPr lang="en-US" dirty="0"/>
          </a:p>
        </p:txBody>
      </p:sp>
    </p:spTree>
    <p:extLst>
      <p:ext uri="{BB962C8B-B14F-4D97-AF65-F5344CB8AC3E}">
        <p14:creationId xmlns:p14="http://schemas.microsoft.com/office/powerpoint/2010/main" val="363788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pic>
        <p:nvPicPr>
          <p:cNvPr id="4" name="image4.jpeg"/>
          <p:cNvPicPr>
            <a:picLocks noGrp="1"/>
          </p:cNvPicPr>
          <p:nvPr>
            <p:ph idx="1"/>
          </p:nvPr>
        </p:nvPicPr>
        <p:blipFill>
          <a:blip r:embed="rId2" cstate="print"/>
          <a:stretch>
            <a:fillRect/>
          </a:stretch>
        </p:blipFill>
        <p:spPr>
          <a:xfrm>
            <a:off x="1978258" y="2213734"/>
            <a:ext cx="8296444" cy="32470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2714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Methodology</a:t>
            </a:r>
          </a:p>
        </p:txBody>
      </p:sp>
      <p:sp>
        <p:nvSpPr>
          <p:cNvPr id="3" name="Content Placeholder 2"/>
          <p:cNvSpPr>
            <a:spLocks noGrp="1"/>
          </p:cNvSpPr>
          <p:nvPr>
            <p:ph idx="1"/>
          </p:nvPr>
        </p:nvSpPr>
        <p:spPr/>
        <p:txBody>
          <a:bodyPr/>
          <a:lstStyle/>
          <a:p>
            <a:r>
              <a:rPr lang="en-US" dirty="0">
                <a:latin typeface="Cambria" pitchFamily="18" charset="0"/>
                <a:ea typeface="Cambria" pitchFamily="18" charset="0"/>
                <a:cs typeface="Segoe UI Semibold" pitchFamily="34" charset="0"/>
              </a:rPr>
              <a:t>The flow of the project goes this way</a:t>
            </a:r>
            <a:r>
              <a:rPr lang="en-US" dirty="0" smtClean="0">
                <a:latin typeface="Cambria" pitchFamily="18" charset="0"/>
                <a:ea typeface="Cambria" pitchFamily="18" charset="0"/>
                <a:cs typeface="Segoe UI Semibold" pitchFamily="34" charset="0"/>
              </a:rPr>
              <a:t>:</a:t>
            </a:r>
          </a:p>
          <a:p>
            <a:pPr marL="457200" lvl="2" indent="-457200">
              <a:spcBef>
                <a:spcPts val="1200"/>
              </a:spcBef>
              <a:spcAft>
                <a:spcPts val="200"/>
              </a:spcAft>
              <a:buSzPct val="100000"/>
              <a:buFont typeface="+mj-lt"/>
              <a:buAutoNum type="arabicPeriod"/>
            </a:pPr>
            <a:r>
              <a:rPr lang="en-US" sz="2000" dirty="0">
                <a:latin typeface="Cambria" pitchFamily="18" charset="0"/>
                <a:ea typeface="Cambria" pitchFamily="18" charset="0"/>
                <a:cs typeface="Segoe UI Semibold" pitchFamily="34" charset="0"/>
              </a:rPr>
              <a:t>Understanding the </a:t>
            </a:r>
            <a:r>
              <a:rPr lang="en-US" sz="2000" dirty="0" smtClean="0">
                <a:latin typeface="Cambria" pitchFamily="18" charset="0"/>
                <a:ea typeface="Cambria" pitchFamily="18" charset="0"/>
                <a:cs typeface="Segoe UI Semibold" pitchFamily="34" charset="0"/>
              </a:rPr>
              <a:t>dataset</a:t>
            </a:r>
            <a:endParaRPr lang="en-US" dirty="0" smtClean="0"/>
          </a:p>
          <a:p>
            <a:pPr marL="457200" lvl="2" indent="-457200">
              <a:spcBef>
                <a:spcPts val="1200"/>
              </a:spcBef>
              <a:spcAft>
                <a:spcPts val="200"/>
              </a:spcAft>
              <a:buSzPct val="100000"/>
              <a:buFont typeface="+mj-lt"/>
              <a:buAutoNum type="arabicPeriod"/>
            </a:pPr>
            <a:r>
              <a:rPr lang="en-US" sz="2000" dirty="0">
                <a:latin typeface="Cambria" pitchFamily="18" charset="0"/>
                <a:ea typeface="Cambria" pitchFamily="18" charset="0"/>
                <a:cs typeface="Segoe UI Semibold" pitchFamily="34" charset="0"/>
              </a:rPr>
              <a:t>Data Visualization </a:t>
            </a:r>
          </a:p>
          <a:p>
            <a:pPr marL="457200" lvl="2" indent="-457200">
              <a:spcBef>
                <a:spcPts val="1200"/>
              </a:spcBef>
              <a:spcAft>
                <a:spcPts val="200"/>
              </a:spcAft>
              <a:buSzPct val="100000"/>
              <a:buFont typeface="+mj-lt"/>
              <a:buAutoNum type="arabicPeriod"/>
            </a:pPr>
            <a:r>
              <a:rPr lang="en-US" sz="2000" dirty="0">
                <a:latin typeface="Cambria" pitchFamily="18" charset="0"/>
                <a:ea typeface="Cambria" pitchFamily="18" charset="0"/>
                <a:cs typeface="Segoe UI Semibold" pitchFamily="34" charset="0"/>
              </a:rPr>
              <a:t>Data preprocessing</a:t>
            </a:r>
          </a:p>
          <a:p>
            <a:pPr marL="457200" lvl="2" indent="-457200">
              <a:spcBef>
                <a:spcPts val="1200"/>
              </a:spcBef>
              <a:spcAft>
                <a:spcPts val="200"/>
              </a:spcAft>
              <a:buSzPct val="100000"/>
              <a:buFont typeface="+mj-lt"/>
              <a:buAutoNum type="arabicPeriod"/>
            </a:pPr>
            <a:r>
              <a:rPr lang="en-US" sz="2000" dirty="0">
                <a:latin typeface="Cambria" pitchFamily="18" charset="0"/>
                <a:ea typeface="Cambria" pitchFamily="18" charset="0"/>
                <a:cs typeface="Segoe UI Semibold" pitchFamily="34" charset="0"/>
              </a:rPr>
              <a:t>Evaluate ML Algorithms - Building models</a:t>
            </a:r>
          </a:p>
          <a:p>
            <a:pPr marL="457200" lvl="2" indent="-457200">
              <a:spcBef>
                <a:spcPts val="1200"/>
              </a:spcBef>
              <a:spcAft>
                <a:spcPts val="200"/>
              </a:spcAft>
              <a:buSzPct val="100000"/>
              <a:buFont typeface="+mj-lt"/>
              <a:buAutoNum type="arabicPeriod"/>
            </a:pPr>
            <a:r>
              <a:rPr lang="en-US" sz="2000" dirty="0">
                <a:latin typeface="Cambria" pitchFamily="18" charset="0"/>
                <a:ea typeface="Cambria" pitchFamily="18" charset="0"/>
                <a:cs typeface="Segoe UI Semibold" pitchFamily="34" charset="0"/>
              </a:rPr>
              <a:t>Performance comparison and choosing the Best model</a:t>
            </a:r>
          </a:p>
          <a:p>
            <a:pPr marL="457200" lvl="2" indent="-457200">
              <a:spcBef>
                <a:spcPts val="1200"/>
              </a:spcBef>
              <a:spcAft>
                <a:spcPts val="200"/>
              </a:spcAft>
              <a:buSzPct val="100000"/>
              <a:buFont typeface="+mj-lt"/>
              <a:buAutoNum type="arabicPeriod"/>
            </a:pPr>
            <a:r>
              <a:rPr lang="en-US" sz="2000" dirty="0">
                <a:latin typeface="Cambria" pitchFamily="18" charset="0"/>
                <a:ea typeface="Cambria" pitchFamily="18" charset="0"/>
                <a:cs typeface="Segoe UI Semibold" pitchFamily="34" charset="0"/>
              </a:rPr>
              <a:t>Developing </a:t>
            </a:r>
            <a:r>
              <a:rPr lang="en-US" sz="2000" dirty="0" smtClean="0">
                <a:latin typeface="Cambria" pitchFamily="18" charset="0"/>
                <a:ea typeface="Cambria" pitchFamily="18" charset="0"/>
                <a:cs typeface="Segoe UI Semibold" pitchFamily="34" charset="0"/>
              </a:rPr>
              <a:t>an interface (front end)</a:t>
            </a:r>
            <a:endParaRPr lang="en-US" sz="2000" dirty="0">
              <a:latin typeface="Cambria" pitchFamily="18" charset="0"/>
              <a:ea typeface="Cambria" pitchFamily="18" charset="0"/>
              <a:cs typeface="Segoe UI Semibold" pitchFamily="34" charset="0"/>
            </a:endParaRPr>
          </a:p>
        </p:txBody>
      </p:sp>
    </p:spTree>
    <p:extLst>
      <p:ext uri="{BB962C8B-B14F-4D97-AF65-F5344CB8AC3E}">
        <p14:creationId xmlns:p14="http://schemas.microsoft.com/office/powerpoint/2010/main" val="1986203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403</TotalTime>
  <Words>1368</Words>
  <Application>Microsoft Office PowerPoint</Application>
  <PresentationFormat>Widescreen</PresentationFormat>
  <Paragraphs>111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Cambria</vt:lpstr>
      <vt:lpstr>Segoe UI Semibold</vt:lpstr>
      <vt:lpstr>Wingdings</vt:lpstr>
      <vt:lpstr>Retrospect</vt:lpstr>
      <vt:lpstr>Marketing Prediction Software for Banks Advanced Software Engineering</vt:lpstr>
      <vt:lpstr>Index</vt:lpstr>
      <vt:lpstr>Abstract</vt:lpstr>
      <vt:lpstr>Introduction</vt:lpstr>
      <vt:lpstr>Introduction</vt:lpstr>
      <vt:lpstr>Motivation and Background</vt:lpstr>
      <vt:lpstr>Problem Statement and Objectives</vt:lpstr>
      <vt:lpstr>Approach</vt:lpstr>
      <vt:lpstr>Working Methodology</vt:lpstr>
      <vt:lpstr>Understanding the Dataset</vt:lpstr>
      <vt:lpstr>Understanding the Dataset</vt:lpstr>
      <vt:lpstr>Data Visualization</vt:lpstr>
      <vt:lpstr>Data Preprocessing</vt:lpstr>
      <vt:lpstr>Evaluation – ML Algorithms</vt:lpstr>
      <vt:lpstr>Evaluation – ML Algorithms</vt:lpstr>
      <vt:lpstr>Evaluation – ML Algorithms</vt:lpstr>
      <vt:lpstr>Evaluation – ML Algorithms</vt:lpstr>
      <vt:lpstr>Evaluation – ML Algorithms</vt:lpstr>
      <vt:lpstr>Evaluation – ML Algorithms</vt:lpstr>
      <vt:lpstr>Proposed Model – Stacking Classifier</vt:lpstr>
      <vt:lpstr>Evaluation – Stacking Classifier</vt:lpstr>
      <vt:lpstr>Results</vt:lpstr>
      <vt:lpstr>Results – Bar Plots for metric results</vt:lpstr>
      <vt:lpstr>Results – Feature Importance</vt:lpstr>
      <vt:lpstr>Interface – Web Application</vt:lpstr>
      <vt:lpstr>Interface Snippet</vt:lpstr>
      <vt:lpstr>Test Case 1</vt:lpstr>
      <vt:lpstr>Test Case 2</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Campaign Prediction</dc:title>
  <dc:creator>DELL</dc:creator>
  <cp:lastModifiedBy>DELL</cp:lastModifiedBy>
  <cp:revision>25</cp:revision>
  <dcterms:created xsi:type="dcterms:W3CDTF">2021-12-01T17:40:11Z</dcterms:created>
  <dcterms:modified xsi:type="dcterms:W3CDTF">2021-12-11T04:47:29Z</dcterms:modified>
</cp:coreProperties>
</file>