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4630400" cy="8229600"/>
  <p:notesSz cx="8229600" cy="14630400"/>
  <p:embeddedFontLst>
    <p:embeddedFont>
      <p:font typeface="Raleway" pitchFamily="2" charset="0"/>
      <p:regular r:id="rId13"/>
    </p:embeddedFont>
    <p:embeddedFont>
      <p:font typeface="Roboto" panose="02000000000000000000" pitchFamily="2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30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391013"/>
            <a:ext cx="10924968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Predicting Sales Conversion Likelihood using Machine Learning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85751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AI-Driven Prioritization of Sales Leads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47556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Presented by Subramanya Rithwik Jakka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FBC181-3A4E-9EC2-17D0-0EF307962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9868" y="7555831"/>
            <a:ext cx="3084300" cy="10800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85612"/>
            <a:ext cx="78220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Business Value &amp; Future Work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61367"/>
            <a:ext cx="3211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Tangible Business Value: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94251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Optimized Sales Targeting: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Direct sales efforts to the most promising leads.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74761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Reduced Waste: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Minimize time spent on low-potential leads.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55271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Improved Conversion Rate: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Drive higher overall sales conversions.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5781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Enhanced ROI: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Maximize returns on marketing and sales investments.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2361367"/>
            <a:ext cx="29400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Future Enhancements: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294251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API Integration: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Provide instant predictions for immediate sales actions.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374761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Lead Profile Enrichment: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Incorporate external data sources for deeper insights.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55271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Uplift Modeling: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Predict the incremental impact of interventions on conversion.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35781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A/B Testing Strategies: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Validate the effectiveness of prioritized lead strategies.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3790" y="641806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 Takeaway: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This project empowers our sales team with a data-driven edge, transforming lead management into a precise, high-impact operation.</a:t>
            </a:r>
            <a:endParaRPr lang="en-US" sz="17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B92051-4881-3794-4C0C-7055AB82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6342" y="7790107"/>
            <a:ext cx="2314058" cy="3856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5605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Business Challenge: Inefficient Sales Prioritization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2723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company B2B sales cycle often faces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inefficiency due to significant lead drop-off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Without an intelligent prioritization mechanism, sales teams spend valuable time on leads with low conversion potential, leading to: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6081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Suboptimal resource allocation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503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Reduced sales productivity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4925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Missed opportunities for high-potential leads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611064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Our objective is to leverage data to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 ROI and focus our sales efforts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more effectively.</a:t>
            </a: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900EF8-EE71-EF23-0FEE-120ED75E8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6342" y="7790107"/>
            <a:ext cx="2314058" cy="3856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82140"/>
            <a:ext cx="681168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Project Objective &amp; Scope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044547"/>
            <a:ext cx="4347567" cy="907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20604" y="4178617"/>
            <a:ext cx="36558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Build a Predictive ML Model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020604" y="4669036"/>
            <a:ext cx="389393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a robust machine learning model to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predict the probability of lead conversion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into paying customers.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357" y="3044547"/>
            <a:ext cx="4347567" cy="9072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68171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Classify Lead Priority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368171" y="4669036"/>
            <a:ext cx="389393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Categorize new leads into distinct priority levels: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High, Medium, and Low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based on their predicted conversion likelihood.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924" y="3044547"/>
            <a:ext cx="4347567" cy="90725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4178617"/>
            <a:ext cx="386667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Support Data-Driven Strategy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4669036"/>
            <a:ext cx="389393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Enable sales and marketing teams with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actionable insights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for optimized lead nurturing and outreach strategies.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D78C42-19AF-6E60-5F1A-36446F5394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16342" y="7790107"/>
            <a:ext cx="2314058" cy="3856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638" y="566976"/>
            <a:ext cx="11378446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Dataset Overview: The Foundation of Our Model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721638" y="1706047"/>
            <a:ext cx="6342102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Our model is built upon a comprehensive dataset sourced from the   </a:t>
            </a: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PostgreSQL</a:t>
            </a: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, capturing a wide range of lead characteristics.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21638" y="2571988"/>
            <a:ext cx="257758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 Data Points: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721638" y="3100268"/>
            <a:ext cx="6342102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37 input features:</a:t>
            </a: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Spanning lead behavior, demographics, and historical interactions.</a:t>
            </a:r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endParaRPr lang="en-US" sz="16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algn="l">
              <a:lnSpc>
                <a:spcPts val="2550"/>
              </a:lnSpc>
              <a:buSzPct val="100000"/>
            </a:pP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14018" y="4469489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Lead Origin:</a:t>
            </a: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Where the lead originated (e.g., web, referral).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14018" y="4853013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Lead Source:</a:t>
            </a: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Specific channel (e.g., Google Ads, direct traffic).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714018" y="5274859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TotalVisits:</a:t>
            </a: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Aggregate website visits by the lead.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721638" y="6481547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Converted:</a:t>
            </a: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The target variable (binary: Yes/No).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721638" y="6965553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Tags:</a:t>
            </a: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Manual tags assigned by sales representatives.</a:t>
            </a:r>
            <a:endParaRPr lang="en-US" sz="1600" dirty="0"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660" y="1298438"/>
            <a:ext cx="6342102" cy="63421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A7E9B8-5031-7E17-AC40-D7FDBB2E1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6342" y="7790107"/>
            <a:ext cx="2314058" cy="385676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501E763C-A5AD-4DA9-8439-E38B18B29B99}"/>
              </a:ext>
            </a:extLst>
          </p:cNvPr>
          <p:cNvSpPr/>
          <p:nvPr/>
        </p:nvSpPr>
        <p:spPr>
          <a:xfrm>
            <a:off x="714018" y="4082183"/>
            <a:ext cx="257758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Significant features:</a:t>
            </a:r>
            <a:endParaRPr lang="en-US" sz="2000" dirty="0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A2864C97-C3D2-ED42-FC5A-44BCF797F950}"/>
              </a:ext>
            </a:extLst>
          </p:cNvPr>
          <p:cNvSpPr/>
          <p:nvPr/>
        </p:nvSpPr>
        <p:spPr>
          <a:xfrm>
            <a:off x="721638" y="5713241"/>
            <a:ext cx="6334482" cy="9177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Total Time Spent on Website:</a:t>
            </a: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The total time spent by the customer</a:t>
            </a:r>
          </a:p>
          <a:p>
            <a:pPr algn="l">
              <a:lnSpc>
                <a:spcPts val="2550"/>
              </a:lnSpc>
              <a:buSzPct val="100000"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on the website. 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9800" y="873741"/>
            <a:ext cx="9998393" cy="640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000"/>
              </a:lnSpc>
            </a:pPr>
            <a:r>
              <a:rPr lang="en-US" sz="36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Cleaning, Preprocessing, Feature Selection &amp; Engineering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717471" y="2067877"/>
            <a:ext cx="6495217" cy="91440"/>
          </a:xfrm>
          <a:prstGeom prst="roundRect">
            <a:avLst>
              <a:gd name="adj" fmla="val 94160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Shape 2"/>
          <p:cNvSpPr/>
          <p:nvPr/>
        </p:nvSpPr>
        <p:spPr>
          <a:xfrm>
            <a:off x="3657540" y="1783318"/>
            <a:ext cx="614958" cy="614958"/>
          </a:xfrm>
          <a:prstGeom prst="roundRect">
            <a:avLst>
              <a:gd name="adj" fmla="val 148693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3"/>
          <p:cNvSpPr/>
          <p:nvPr/>
        </p:nvSpPr>
        <p:spPr>
          <a:xfrm>
            <a:off x="3928328" y="1879857"/>
            <a:ext cx="245983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945237" y="2412936"/>
            <a:ext cx="3678674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Cleaning</a:t>
            </a:r>
            <a:endParaRPr lang="en-US" sz="2000" b="1" dirty="0"/>
          </a:p>
        </p:txBody>
      </p:sp>
      <p:sp>
        <p:nvSpPr>
          <p:cNvPr id="7" name="Text 5"/>
          <p:cNvSpPr/>
          <p:nvPr/>
        </p:nvSpPr>
        <p:spPr>
          <a:xfrm>
            <a:off x="945237" y="2847293"/>
            <a:ext cx="6039683" cy="656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Removed duplicate rows,  addressed </a:t>
            </a: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null values</a:t>
            </a: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standardized categorical labels, and removed irrelevant features to ensure data quality and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Mapping the labels of the columns with similar meaning</a:t>
            </a:r>
          </a:p>
          <a:p>
            <a:pPr marL="0" indent="0" algn="l">
              <a:lnSpc>
                <a:spcPts val="2550"/>
              </a:lnSpc>
              <a:buNone/>
            </a:pP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>
            <a:off x="7417594" y="2067877"/>
            <a:ext cx="6495336" cy="91440"/>
          </a:xfrm>
          <a:prstGeom prst="roundRect">
            <a:avLst>
              <a:gd name="adj" fmla="val 94160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Shape 7"/>
          <p:cNvSpPr/>
          <p:nvPr/>
        </p:nvSpPr>
        <p:spPr>
          <a:xfrm>
            <a:off x="10357783" y="1783318"/>
            <a:ext cx="614958" cy="614958"/>
          </a:xfrm>
          <a:prstGeom prst="roundRect">
            <a:avLst>
              <a:gd name="adj" fmla="val 148693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10587387" y="1868269"/>
            <a:ext cx="245983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717471" y="5081326"/>
            <a:ext cx="2562463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latin typeface="Raleway" pitchFamily="2" charset="0"/>
              </a:rPr>
              <a:t>Feature Engineering</a:t>
            </a:r>
          </a:p>
        </p:txBody>
      </p:sp>
      <p:sp>
        <p:nvSpPr>
          <p:cNvPr id="12" name="Text 10"/>
          <p:cNvSpPr/>
          <p:nvPr/>
        </p:nvSpPr>
        <p:spPr>
          <a:xfrm>
            <a:off x="717471" y="5687636"/>
            <a:ext cx="6039803" cy="17855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600" dirty="0">
                <a:solidFill>
                  <a:srgbClr val="3C393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Engineered features by </a:t>
            </a:r>
            <a:r>
              <a:rPr lang="en-US" sz="1600" b="1" dirty="0">
                <a:solidFill>
                  <a:srgbClr val="3C393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combining existing variables</a:t>
            </a:r>
            <a:r>
              <a:rPr lang="en-US" sz="1600" dirty="0">
                <a:solidFill>
                  <a:srgbClr val="3C393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uncover synergistic effects (e.g.,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Engagement Score (weighted average of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'Total Time Spent on Website', 'Page Views Per Visit', '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TotalVisits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’ and 'Combined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Asymmetrique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Score’ which is summation of 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</a:t>
            </a:r>
            <a:r>
              <a:rPr lang="fr-FR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Asymmetrique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Activity Score', '</a:t>
            </a:r>
            <a:r>
              <a:rPr lang="fr-FR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Asymmetrique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Profile Score’ </a:t>
            </a:r>
            <a:r>
              <a:rPr lang="en-US" sz="1600" dirty="0">
                <a:solidFill>
                  <a:srgbClr val="3C393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717471" y="4710767"/>
            <a:ext cx="6495217" cy="91440"/>
          </a:xfrm>
          <a:prstGeom prst="roundRect">
            <a:avLst>
              <a:gd name="adj" fmla="val 94160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Shape 12"/>
          <p:cNvSpPr/>
          <p:nvPr/>
        </p:nvSpPr>
        <p:spPr>
          <a:xfrm>
            <a:off x="3657540" y="4403288"/>
            <a:ext cx="614958" cy="614958"/>
          </a:xfrm>
          <a:prstGeom prst="roundRect">
            <a:avLst>
              <a:gd name="adj" fmla="val 148693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5" name="Text 13"/>
          <p:cNvSpPr/>
          <p:nvPr/>
        </p:nvSpPr>
        <p:spPr>
          <a:xfrm>
            <a:off x="3928329" y="4494788"/>
            <a:ext cx="245983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1900" dirty="0"/>
          </a:p>
        </p:txBody>
      </p:sp>
      <p:sp>
        <p:nvSpPr>
          <p:cNvPr id="16" name="Text 14"/>
          <p:cNvSpPr/>
          <p:nvPr/>
        </p:nvSpPr>
        <p:spPr>
          <a:xfrm>
            <a:off x="7795320" y="5099777"/>
            <a:ext cx="2562463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C3939"/>
                </a:solidFill>
                <a:latin typeface="Raleway" pitchFamily="34" charset="0"/>
              </a:rPr>
              <a:t>Data Preprocessing</a:t>
            </a:r>
            <a:endParaRPr lang="en-US" sz="2000" b="1" dirty="0"/>
          </a:p>
        </p:txBody>
      </p:sp>
      <p:sp>
        <p:nvSpPr>
          <p:cNvPr id="17" name="Text 15"/>
          <p:cNvSpPr/>
          <p:nvPr/>
        </p:nvSpPr>
        <p:spPr>
          <a:xfrm>
            <a:off x="7576654" y="5520414"/>
            <a:ext cx="6267451" cy="2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55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Used </a:t>
            </a:r>
            <a:r>
              <a:rPr lang="en-US" sz="1600" dirty="0" err="1"/>
              <a:t>Winsorization</a:t>
            </a:r>
            <a:r>
              <a:rPr lang="en-US" sz="1600" dirty="0"/>
              <a:t> to cap extreme values in numeric columns.</a:t>
            </a:r>
          </a:p>
          <a:p>
            <a:pPr marL="285750" indent="-285750">
              <a:lnSpc>
                <a:spcPts val="255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Applied </a:t>
            </a:r>
            <a:r>
              <a:rPr lang="en-US" sz="1600" dirty="0" err="1"/>
              <a:t>SimpleImputer</a:t>
            </a:r>
            <a:r>
              <a:rPr lang="en-US" sz="1600" dirty="0"/>
              <a:t> — mean for numeric, most frequent for categorical and ordinal features.</a:t>
            </a:r>
          </a:p>
          <a:p>
            <a:pPr marL="285750" indent="-285750">
              <a:lnSpc>
                <a:spcPts val="255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Used Ordinal Encoding for ordered categories and </a:t>
            </a:r>
            <a:r>
              <a:rPr lang="en-US" sz="1600" dirty="0" err="1"/>
              <a:t>OneHotEncoding</a:t>
            </a:r>
            <a:r>
              <a:rPr lang="en-US" sz="1600" dirty="0"/>
              <a:t> for nominal categories</a:t>
            </a:r>
          </a:p>
          <a:p>
            <a:pPr marL="285750" indent="-285750">
              <a:lnSpc>
                <a:spcPts val="255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Applied Yeo-Johnson Power Transformation and </a:t>
            </a:r>
            <a:r>
              <a:rPr lang="en-US" sz="1600" dirty="0" err="1"/>
              <a:t>MinMaxScaler</a:t>
            </a:r>
            <a:r>
              <a:rPr lang="en-US" sz="1600" dirty="0"/>
              <a:t> to normalize numeric features..</a:t>
            </a:r>
          </a:p>
          <a:p>
            <a:pPr>
              <a:lnSpc>
                <a:spcPts val="2550"/>
              </a:lnSpc>
            </a:pPr>
            <a:endParaRPr lang="en-US" sz="1600" dirty="0"/>
          </a:p>
        </p:txBody>
      </p:sp>
      <p:sp>
        <p:nvSpPr>
          <p:cNvPr id="18" name="Shape 16"/>
          <p:cNvSpPr/>
          <p:nvPr/>
        </p:nvSpPr>
        <p:spPr>
          <a:xfrm>
            <a:off x="7417594" y="4710767"/>
            <a:ext cx="6495336" cy="91440"/>
          </a:xfrm>
          <a:prstGeom prst="roundRect">
            <a:avLst>
              <a:gd name="adj" fmla="val 94160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9" name="Shape 17"/>
          <p:cNvSpPr/>
          <p:nvPr/>
        </p:nvSpPr>
        <p:spPr>
          <a:xfrm>
            <a:off x="10374764" y="4357811"/>
            <a:ext cx="614958" cy="614958"/>
          </a:xfrm>
          <a:prstGeom prst="roundRect">
            <a:avLst>
              <a:gd name="adj" fmla="val 148693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0" name="Text 18"/>
          <p:cNvSpPr/>
          <p:nvPr/>
        </p:nvSpPr>
        <p:spPr>
          <a:xfrm>
            <a:off x="10613996" y="4428452"/>
            <a:ext cx="245983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1900" dirty="0"/>
          </a:p>
        </p:txBody>
      </p:sp>
      <p:sp>
        <p:nvSpPr>
          <p:cNvPr id="21" name="Text 19"/>
          <p:cNvSpPr/>
          <p:nvPr/>
        </p:nvSpPr>
        <p:spPr>
          <a:xfrm>
            <a:off x="7645360" y="2324220"/>
            <a:ext cx="2562463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C3939"/>
                </a:solidFill>
                <a:latin typeface="Raleway" pitchFamily="34" charset="0"/>
              </a:rPr>
              <a:t>Feature Selection</a:t>
            </a:r>
            <a:endParaRPr lang="en-US" sz="2000" b="1" dirty="0"/>
          </a:p>
        </p:txBody>
      </p:sp>
      <p:sp>
        <p:nvSpPr>
          <p:cNvPr id="22" name="Text 20"/>
          <p:cNvSpPr/>
          <p:nvPr/>
        </p:nvSpPr>
        <p:spPr>
          <a:xfrm>
            <a:off x="7522308" y="2709012"/>
            <a:ext cx="6039803" cy="20973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55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Dropped unnecessary features (</a:t>
            </a:r>
            <a:r>
              <a:rPr lang="en-IN" dirty="0"/>
              <a:t>'Prospect ID', 'Lead Number’</a:t>
            </a: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</a:t>
            </a:r>
          </a:p>
          <a:p>
            <a:pPr marL="285750" indent="-285750">
              <a:lnSpc>
                <a:spcPts val="255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Removed features which contains </a:t>
            </a:r>
            <a:r>
              <a:rPr lang="en-IN" dirty="0"/>
              <a:t>contains constant value</a:t>
            </a:r>
          </a:p>
          <a:p>
            <a:pPr>
              <a:lnSpc>
                <a:spcPts val="2550"/>
              </a:lnSpc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(e.g.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"Magazine", "Receive More Updates About Our Courses",)</a:t>
            </a:r>
          </a:p>
          <a:p>
            <a:pPr marL="285750" indent="-285750">
              <a:lnSpc>
                <a:spcPts val="255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Removed insignificant features (e.g. 'Newspaper', 'Newspaper Article’, 'X Education Forums',</a:t>
            </a:r>
            <a:r>
              <a:rPr lang="en-US" sz="1600" dirty="0"/>
              <a:t>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5A6193E-5FF2-1BE9-43B7-158900F8F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6342" y="7790107"/>
            <a:ext cx="2314058" cy="3856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9990" y="272659"/>
            <a:ext cx="722554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 Training &amp; Evaluation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16" y="1837680"/>
            <a:ext cx="7604284" cy="3577828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3036307" y="6100570"/>
            <a:ext cx="226814" cy="226814"/>
          </a:xfrm>
          <a:prstGeom prst="roundRect">
            <a:avLst>
              <a:gd name="adj" fmla="val 8063"/>
            </a:avLst>
          </a:prstGeom>
          <a:solidFill>
            <a:srgbClr val="1F1F2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3324081" y="6100570"/>
            <a:ext cx="931902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Accuracy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4408384" y="6100570"/>
            <a:ext cx="226814" cy="226814"/>
          </a:xfrm>
          <a:prstGeom prst="roundRect">
            <a:avLst>
              <a:gd name="adj" fmla="val 8063"/>
            </a:avLst>
          </a:prstGeom>
          <a:solidFill>
            <a:srgbClr val="50507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4696158" y="6100570"/>
            <a:ext cx="1894761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Precision (Class 1)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8959095" y="437084"/>
            <a:ext cx="48850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 trained and evaluated several machine learning models to identify the most performant solution: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043318" y="1360747"/>
            <a:ext cx="48850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Models Tested: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Logistic Regression, Random Forest, XGBoost, and LightGBM.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9043317" y="2174984"/>
            <a:ext cx="48850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Evaluation Metrics: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Focused on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Accuracy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for overall correctness and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Precision for Class 1 (Converted Leads)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to minimize false positives.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043318" y="3388995"/>
            <a:ext cx="48850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Best Model: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LightGBM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consistently outperformed other models, achieving the highest accuracy and precision for predicting conversions.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EA03DC-324B-98C9-5D87-C4B22A744A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3705"/>
          <a:stretch>
            <a:fillRect/>
          </a:stretch>
        </p:blipFill>
        <p:spPr>
          <a:xfrm>
            <a:off x="9247854" y="5216617"/>
            <a:ext cx="5221252" cy="2858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7789" y="257509"/>
            <a:ext cx="6903601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Deployment &amp; User Interface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7574280" y="777179"/>
            <a:ext cx="6342102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 make the model accessible, we've deployed it via a </a:t>
            </a: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Flask web application</a:t>
            </a: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7574280" y="1499376"/>
            <a:ext cx="6342102" cy="989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Input Methods:</a:t>
            </a: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Users can input lead data through a </a:t>
            </a: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form-based interface</a:t>
            </a: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for single predictions or upload </a:t>
            </a: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CSV files</a:t>
            </a: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for batch processing.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7574280" y="2503670"/>
            <a:ext cx="6342102" cy="989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Prediction Output:</a:t>
            </a: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The application predicts the conversion </a:t>
            </a: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probability</a:t>
            </a: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and classifies leads into </a:t>
            </a: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High, Medium, or Low priority</a:t>
            </a: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7574280" y="3388412"/>
            <a:ext cx="6342102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Storage:</a:t>
            </a: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Prediction results are saved back to </a:t>
            </a: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PostgreSQL</a:t>
            </a: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for easy access and integration.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7574280" y="4181345"/>
            <a:ext cx="6342102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 Management:</a:t>
            </a: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The deployed model is retrieved from our </a:t>
            </a: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MLflow Registry</a:t>
            </a: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ensuring version control and traceability.</a:t>
            </a:r>
            <a:endParaRPr lang="en-US" sz="1600" dirty="0"/>
          </a:p>
        </p:txBody>
      </p:sp>
      <p:pic>
        <p:nvPicPr>
          <p:cNvPr id="20" name="Picture 19" descr="A screenshot of a web page&#10;&#10;AI-generated content may be incorrect.">
            <a:extLst>
              <a:ext uri="{FF2B5EF4-FFF2-40B4-BE49-F238E27FC236}">
                <a16:creationId xmlns:a16="http://schemas.microsoft.com/office/drawing/2014/main" id="{CDE67B4E-7079-3F06-D959-75DA67048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842" y="4981235"/>
            <a:ext cx="6541984" cy="3114837"/>
          </a:xfrm>
          <a:prstGeom prst="rect">
            <a:avLst/>
          </a:prstGeom>
        </p:spPr>
      </p:pic>
      <p:pic>
        <p:nvPicPr>
          <p:cNvPr id="22" name="Picture 2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AAF9CC-501D-E9AE-C1FC-BE05DF204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89" y="1211342"/>
            <a:ext cx="6806021" cy="3410107"/>
          </a:xfrm>
          <a:prstGeom prst="rect">
            <a:avLst/>
          </a:prstGeom>
        </p:spPr>
      </p:pic>
      <p:pic>
        <p:nvPicPr>
          <p:cNvPr id="24" name="Picture 23" descr="A screenshot of a computer">
            <a:extLst>
              <a:ext uri="{FF2B5EF4-FFF2-40B4-BE49-F238E27FC236}">
                <a16:creationId xmlns:a16="http://schemas.microsoft.com/office/drawing/2014/main" id="{DC0954F2-9BE3-60A6-2A49-5EAD67D03A6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0567"/>
          <a:stretch>
            <a:fillRect/>
          </a:stretch>
        </p:blipFill>
        <p:spPr>
          <a:xfrm>
            <a:off x="436332" y="4974278"/>
            <a:ext cx="6833191" cy="30113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113881-5E8D-C4D7-ECF7-F98CE28CBA0A}"/>
              </a:ext>
            </a:extLst>
          </p:cNvPr>
          <p:cNvSpPr txBox="1"/>
          <p:nvPr/>
        </p:nvSpPr>
        <p:spPr>
          <a:xfrm>
            <a:off x="336884" y="320387"/>
            <a:ext cx="4391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Raleway" pitchFamily="2" charset="0"/>
              </a:rPr>
              <a:t>Architecture Diagram in AWS Cloud Implementation: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AEC20D-1985-CFE9-0C3B-40E4C4461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6342" y="7790107"/>
            <a:ext cx="2314058" cy="385676"/>
          </a:xfrm>
          <a:prstGeom prst="rect">
            <a:avLst/>
          </a:prstGeom>
        </p:spPr>
      </p:pic>
      <p:pic>
        <p:nvPicPr>
          <p:cNvPr id="12" name="Picture 11" descr="A diagram of a company&#10;&#10;AI-generated content may be incorrect.">
            <a:extLst>
              <a:ext uri="{FF2B5EF4-FFF2-40B4-BE49-F238E27FC236}">
                <a16:creationId xmlns:a16="http://schemas.microsoft.com/office/drawing/2014/main" id="{185394BE-DF6D-38F4-11F1-CD8CF9625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411" y="0"/>
            <a:ext cx="598979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62871"/>
            <a:ext cx="92025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Automated Monitoring &amp; Retraining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25278"/>
            <a:ext cx="389870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Drift Detection with Evidently AI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070027"/>
            <a:ext cx="389870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use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Evidently AI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to continuously monitor for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and concept drift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by comparing new incoming data to the training dataset's characteristics.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6731" y="31765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225278"/>
            <a:ext cx="3898821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Airflow DAGs for Orchestration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070027"/>
            <a:ext cx="3898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Apache Airflow DAGs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(Directed Acyclic Graphs) are configured to automate the monitoring process and trigger subsequent actions.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452604" y="35650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043249"/>
            <a:ext cx="28748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Conditional Retraining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533668"/>
            <a:ext cx="3898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If the detected drift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exceeds a predefined threshold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the Airflow DAG automatically initiates the model retraining pipeline.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64103" y="5790962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1205032" y="4861798"/>
            <a:ext cx="34874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Ensuring Model Relevance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93790" y="5352217"/>
            <a:ext cx="389870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automated system guarantees that our predictive model remains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accurate and relevant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as underlying lead behaviors and market conditions evolve.</a:t>
            </a:r>
            <a:endParaRPr lang="en-US" sz="17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838230" y="540246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65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A7490B-470D-78FE-3B8A-DCC6C4451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16342" y="7790107"/>
            <a:ext cx="2314058" cy="3856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920</Words>
  <Application>Microsoft Office PowerPoint</Application>
  <PresentationFormat>Custom</PresentationFormat>
  <Paragraphs>96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Roboto</vt:lpstr>
      <vt:lpstr>Raleway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Subramanya Rithwik Jakka</cp:lastModifiedBy>
  <cp:revision>16</cp:revision>
  <dcterms:created xsi:type="dcterms:W3CDTF">2025-07-21T03:36:34Z</dcterms:created>
  <dcterms:modified xsi:type="dcterms:W3CDTF">2025-07-22T18:01:53Z</dcterms:modified>
</cp:coreProperties>
</file>