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304" r:id="rId3"/>
    <p:sldId id="258" r:id="rId4"/>
    <p:sldId id="259" r:id="rId5"/>
    <p:sldId id="260" r:id="rId6"/>
    <p:sldId id="261" r:id="rId7"/>
    <p:sldId id="262" r:id="rId8"/>
    <p:sldId id="263" r:id="rId9"/>
    <p:sldId id="264" r:id="rId10"/>
    <p:sldId id="266" r:id="rId11"/>
    <p:sldId id="305" r:id="rId12"/>
    <p:sldId id="267" r:id="rId13"/>
    <p:sldId id="306" r:id="rId14"/>
    <p:sldId id="307" r:id="rId15"/>
    <p:sldId id="270" r:id="rId16"/>
    <p:sldId id="271" r:id="rId17"/>
    <p:sldId id="272" r:id="rId18"/>
    <p:sldId id="273" r:id="rId19"/>
    <p:sldId id="274" r:id="rId20"/>
    <p:sldId id="275" r:id="rId21"/>
    <p:sldId id="276" r:id="rId22"/>
    <p:sldId id="277" r:id="rId23"/>
    <p:sldId id="278" r:id="rId24"/>
    <p:sldId id="279" r:id="rId25"/>
    <p:sldId id="301" r:id="rId26"/>
    <p:sldId id="280" r:id="rId27"/>
    <p:sldId id="281" r:id="rId28"/>
    <p:sldId id="282" r:id="rId29"/>
    <p:sldId id="302" r:id="rId30"/>
    <p:sldId id="283" r:id="rId31"/>
    <p:sldId id="284" r:id="rId32"/>
    <p:sldId id="285" r:id="rId33"/>
    <p:sldId id="286" r:id="rId34"/>
    <p:sldId id="303" r:id="rId35"/>
    <p:sldId id="288" r:id="rId36"/>
    <p:sldId id="310" r:id="rId37"/>
    <p:sldId id="309" r:id="rId38"/>
    <p:sldId id="289" r:id="rId39"/>
    <p:sldId id="292" r:id="rId40"/>
    <p:sldId id="293" r:id="rId41"/>
    <p:sldId id="294" r:id="rId42"/>
    <p:sldId id="295" r:id="rId43"/>
    <p:sldId id="297" r:id="rId44"/>
    <p:sldId id="308" r:id="rId45"/>
    <p:sldId id="298" r:id="rId46"/>
    <p:sldId id="299" r:id="rId47"/>
    <p:sldId id="300" r:id="rId48"/>
    <p:sldId id="291"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EDE87F-AAC0-4EF9-8328-1D8CDFABA579}" type="doc">
      <dgm:prSet loTypeId="urn:microsoft.com/office/officeart/2005/8/layout/chevron1" loCatId="process" qsTypeId="urn:microsoft.com/office/officeart/2005/8/quickstyle/simple3" qsCatId="simple" csTypeId="urn:microsoft.com/office/officeart/2005/8/colors/accent5_1" csCatId="accent5" phldr="1"/>
      <dgm:spPr/>
    </dgm:pt>
    <dgm:pt modelId="{4ED1E48D-0971-46F4-B137-054917F39C37}">
      <dgm:prSet phldrT="[Text]"/>
      <dgm:spPr/>
      <dgm:t>
        <a:bodyPr/>
        <a:lstStyle/>
        <a:p>
          <a:pPr algn="ctr"/>
          <a:r>
            <a:rPr lang="en-US" dirty="0"/>
            <a:t>Collecting data</a:t>
          </a:r>
        </a:p>
      </dgm:t>
    </dgm:pt>
    <dgm:pt modelId="{17B0EE05-1611-4D7B-826C-305DC5DAD98B}" type="parTrans" cxnId="{EAC4B052-F218-473F-9753-9E7FD15BFF10}">
      <dgm:prSet/>
      <dgm:spPr/>
      <dgm:t>
        <a:bodyPr/>
        <a:lstStyle/>
        <a:p>
          <a:pPr algn="ctr"/>
          <a:endParaRPr lang="en-US"/>
        </a:p>
      </dgm:t>
    </dgm:pt>
    <dgm:pt modelId="{BEED2313-9A3A-4C42-AAF7-A7A56AF2D391}" type="sibTrans" cxnId="{EAC4B052-F218-473F-9753-9E7FD15BFF10}">
      <dgm:prSet/>
      <dgm:spPr/>
      <dgm:t>
        <a:bodyPr/>
        <a:lstStyle/>
        <a:p>
          <a:pPr algn="ctr"/>
          <a:endParaRPr lang="en-US"/>
        </a:p>
      </dgm:t>
    </dgm:pt>
    <dgm:pt modelId="{DF0DC135-1D6B-4E75-ADDB-87B2F62899B8}">
      <dgm:prSet phldrT="[Text]"/>
      <dgm:spPr/>
      <dgm:t>
        <a:bodyPr/>
        <a:lstStyle/>
        <a:p>
          <a:pPr algn="ctr"/>
          <a:r>
            <a:rPr lang="en-US"/>
            <a:t>Inspecting and cleaning data</a:t>
          </a:r>
        </a:p>
      </dgm:t>
    </dgm:pt>
    <dgm:pt modelId="{1AD1F864-8A0B-4627-8C7F-EF80DCECCB5E}" type="parTrans" cxnId="{8963847E-C8F5-497C-80D5-234A5482FD29}">
      <dgm:prSet/>
      <dgm:spPr/>
      <dgm:t>
        <a:bodyPr/>
        <a:lstStyle/>
        <a:p>
          <a:pPr algn="ctr"/>
          <a:endParaRPr lang="en-US"/>
        </a:p>
      </dgm:t>
    </dgm:pt>
    <dgm:pt modelId="{9262A162-75AB-4BD1-931D-412AC5050557}" type="sibTrans" cxnId="{8963847E-C8F5-497C-80D5-234A5482FD29}">
      <dgm:prSet/>
      <dgm:spPr/>
      <dgm:t>
        <a:bodyPr/>
        <a:lstStyle/>
        <a:p>
          <a:pPr algn="ctr"/>
          <a:endParaRPr lang="en-US"/>
        </a:p>
      </dgm:t>
    </dgm:pt>
    <dgm:pt modelId="{420FA2CB-C537-400F-82A6-677470A30885}">
      <dgm:prSet phldrT="[Text]"/>
      <dgm:spPr/>
      <dgm:t>
        <a:bodyPr/>
        <a:lstStyle/>
        <a:p>
          <a:pPr algn="ctr"/>
          <a:r>
            <a:rPr lang="en-US"/>
            <a:t>Performing analysis</a:t>
          </a:r>
        </a:p>
      </dgm:t>
    </dgm:pt>
    <dgm:pt modelId="{C215432B-C513-446A-B8C5-AC93032E8B20}" type="parTrans" cxnId="{BEEF2795-8416-43DC-B018-7DF53FE8EAFE}">
      <dgm:prSet/>
      <dgm:spPr/>
      <dgm:t>
        <a:bodyPr/>
        <a:lstStyle/>
        <a:p>
          <a:pPr algn="ctr"/>
          <a:endParaRPr lang="en-US"/>
        </a:p>
      </dgm:t>
    </dgm:pt>
    <dgm:pt modelId="{36A5EA93-0007-4E10-BAE4-6AFC994C72D9}" type="sibTrans" cxnId="{BEEF2795-8416-43DC-B018-7DF53FE8EAFE}">
      <dgm:prSet/>
      <dgm:spPr/>
      <dgm:t>
        <a:bodyPr/>
        <a:lstStyle/>
        <a:p>
          <a:pPr algn="ctr"/>
          <a:endParaRPr lang="en-US"/>
        </a:p>
      </dgm:t>
    </dgm:pt>
    <dgm:pt modelId="{F7F50109-CA76-4EF7-BFD6-FE9589F65D46}">
      <dgm:prSet/>
      <dgm:spPr/>
      <dgm:t>
        <a:bodyPr/>
        <a:lstStyle/>
        <a:p>
          <a:pPr algn="ctr"/>
          <a:r>
            <a:rPr lang="en-US"/>
            <a:t>Results</a:t>
          </a:r>
        </a:p>
      </dgm:t>
    </dgm:pt>
    <dgm:pt modelId="{599B467F-0E80-4E8D-811C-AB79AB42CD38}" type="parTrans" cxnId="{832062A8-49AC-458C-8DAF-7FEB250B22E7}">
      <dgm:prSet/>
      <dgm:spPr/>
      <dgm:t>
        <a:bodyPr/>
        <a:lstStyle/>
        <a:p>
          <a:pPr algn="ctr"/>
          <a:endParaRPr lang="en-US"/>
        </a:p>
      </dgm:t>
    </dgm:pt>
    <dgm:pt modelId="{D844AC77-EEBC-4A76-A2DC-D900D2725F56}" type="sibTrans" cxnId="{832062A8-49AC-458C-8DAF-7FEB250B22E7}">
      <dgm:prSet/>
      <dgm:spPr/>
      <dgm:t>
        <a:bodyPr/>
        <a:lstStyle/>
        <a:p>
          <a:pPr algn="ctr"/>
          <a:endParaRPr lang="en-US"/>
        </a:p>
      </dgm:t>
    </dgm:pt>
    <dgm:pt modelId="{A60B57A8-61D3-48AF-8FC6-C253CD3F7FA9}">
      <dgm:prSet/>
      <dgm:spPr/>
      <dgm:t>
        <a:bodyPr/>
        <a:lstStyle/>
        <a:p>
          <a:pPr algn="ctr"/>
          <a:r>
            <a:rPr lang="en-US"/>
            <a:t>Installing requirements</a:t>
          </a:r>
        </a:p>
      </dgm:t>
    </dgm:pt>
    <dgm:pt modelId="{BCDA4C9C-D546-4828-AB00-BCBE7D6A8B0C}" type="parTrans" cxnId="{54F59517-1E0C-4B86-9123-469534C282B2}">
      <dgm:prSet/>
      <dgm:spPr/>
      <dgm:t>
        <a:bodyPr/>
        <a:lstStyle/>
        <a:p>
          <a:pPr algn="ctr"/>
          <a:endParaRPr lang="en-US"/>
        </a:p>
      </dgm:t>
    </dgm:pt>
    <dgm:pt modelId="{1D3642D0-4539-4FEB-A10B-F676C29AE43D}" type="sibTrans" cxnId="{54F59517-1E0C-4B86-9123-469534C282B2}">
      <dgm:prSet/>
      <dgm:spPr/>
      <dgm:t>
        <a:bodyPr/>
        <a:lstStyle/>
        <a:p>
          <a:pPr algn="ctr"/>
          <a:endParaRPr lang="en-US"/>
        </a:p>
      </dgm:t>
    </dgm:pt>
    <dgm:pt modelId="{7C46BF75-7239-4ECE-ADCC-D1E3C7CA7E76}" type="pres">
      <dgm:prSet presAssocID="{26EDE87F-AAC0-4EF9-8328-1D8CDFABA579}" presName="Name0" presStyleCnt="0">
        <dgm:presLayoutVars>
          <dgm:dir/>
          <dgm:animLvl val="lvl"/>
          <dgm:resizeHandles val="exact"/>
        </dgm:presLayoutVars>
      </dgm:prSet>
      <dgm:spPr/>
    </dgm:pt>
    <dgm:pt modelId="{A8977C30-CFF6-49B3-88E0-AC62795934C2}" type="pres">
      <dgm:prSet presAssocID="{A60B57A8-61D3-48AF-8FC6-C253CD3F7FA9}" presName="parTxOnly" presStyleLbl="node1" presStyleIdx="0" presStyleCnt="5">
        <dgm:presLayoutVars>
          <dgm:chMax val="0"/>
          <dgm:chPref val="0"/>
          <dgm:bulletEnabled val="1"/>
        </dgm:presLayoutVars>
      </dgm:prSet>
      <dgm:spPr/>
    </dgm:pt>
    <dgm:pt modelId="{1E1C2211-F2A1-426A-9B4A-F9E9045F0243}" type="pres">
      <dgm:prSet presAssocID="{1D3642D0-4539-4FEB-A10B-F676C29AE43D}" presName="parTxOnlySpace" presStyleCnt="0"/>
      <dgm:spPr/>
    </dgm:pt>
    <dgm:pt modelId="{CA448D7F-4B35-4B72-8DAD-C7F4DB9F6229}" type="pres">
      <dgm:prSet presAssocID="{4ED1E48D-0971-46F4-B137-054917F39C37}" presName="parTxOnly" presStyleLbl="node1" presStyleIdx="1" presStyleCnt="5">
        <dgm:presLayoutVars>
          <dgm:chMax val="0"/>
          <dgm:chPref val="0"/>
          <dgm:bulletEnabled val="1"/>
        </dgm:presLayoutVars>
      </dgm:prSet>
      <dgm:spPr/>
    </dgm:pt>
    <dgm:pt modelId="{3A7AFC49-A359-411B-AE10-E08B4FFF67ED}" type="pres">
      <dgm:prSet presAssocID="{BEED2313-9A3A-4C42-AAF7-A7A56AF2D391}" presName="parTxOnlySpace" presStyleCnt="0"/>
      <dgm:spPr/>
    </dgm:pt>
    <dgm:pt modelId="{04B41B54-45FC-45DE-962A-62E6E4A1122A}" type="pres">
      <dgm:prSet presAssocID="{DF0DC135-1D6B-4E75-ADDB-87B2F62899B8}" presName="parTxOnly" presStyleLbl="node1" presStyleIdx="2" presStyleCnt="5">
        <dgm:presLayoutVars>
          <dgm:chMax val="0"/>
          <dgm:chPref val="0"/>
          <dgm:bulletEnabled val="1"/>
        </dgm:presLayoutVars>
      </dgm:prSet>
      <dgm:spPr/>
    </dgm:pt>
    <dgm:pt modelId="{92F83AB1-0E18-413E-A26A-FCBE2892D52D}" type="pres">
      <dgm:prSet presAssocID="{9262A162-75AB-4BD1-931D-412AC5050557}" presName="parTxOnlySpace" presStyleCnt="0"/>
      <dgm:spPr/>
    </dgm:pt>
    <dgm:pt modelId="{A887957F-143A-4AC7-A5F5-42D1BD8B9B10}" type="pres">
      <dgm:prSet presAssocID="{420FA2CB-C537-400F-82A6-677470A30885}" presName="parTxOnly" presStyleLbl="node1" presStyleIdx="3" presStyleCnt="5">
        <dgm:presLayoutVars>
          <dgm:chMax val="0"/>
          <dgm:chPref val="0"/>
          <dgm:bulletEnabled val="1"/>
        </dgm:presLayoutVars>
      </dgm:prSet>
      <dgm:spPr/>
    </dgm:pt>
    <dgm:pt modelId="{DF32C52A-65F4-4EA6-8A2D-EF49CEBC64E7}" type="pres">
      <dgm:prSet presAssocID="{36A5EA93-0007-4E10-BAE4-6AFC994C72D9}" presName="parTxOnlySpace" presStyleCnt="0"/>
      <dgm:spPr/>
    </dgm:pt>
    <dgm:pt modelId="{086E6AA6-D579-4825-AA60-68A5FC637D3F}" type="pres">
      <dgm:prSet presAssocID="{F7F50109-CA76-4EF7-BFD6-FE9589F65D46}" presName="parTxOnly" presStyleLbl="node1" presStyleIdx="4" presStyleCnt="5">
        <dgm:presLayoutVars>
          <dgm:chMax val="0"/>
          <dgm:chPref val="0"/>
          <dgm:bulletEnabled val="1"/>
        </dgm:presLayoutVars>
      </dgm:prSet>
      <dgm:spPr/>
    </dgm:pt>
  </dgm:ptLst>
  <dgm:cxnLst>
    <dgm:cxn modelId="{54F59517-1E0C-4B86-9123-469534C282B2}" srcId="{26EDE87F-AAC0-4EF9-8328-1D8CDFABA579}" destId="{A60B57A8-61D3-48AF-8FC6-C253CD3F7FA9}" srcOrd="0" destOrd="0" parTransId="{BCDA4C9C-D546-4828-AB00-BCBE7D6A8B0C}" sibTransId="{1D3642D0-4539-4FEB-A10B-F676C29AE43D}"/>
    <dgm:cxn modelId="{D25CCF31-DEF4-4AC6-82C9-691819AA9358}" type="presOf" srcId="{420FA2CB-C537-400F-82A6-677470A30885}" destId="{A887957F-143A-4AC7-A5F5-42D1BD8B9B10}" srcOrd="0" destOrd="0" presId="urn:microsoft.com/office/officeart/2005/8/layout/chevron1"/>
    <dgm:cxn modelId="{326BE53F-8914-4782-8437-F2DF061CFA5D}" type="presOf" srcId="{26EDE87F-AAC0-4EF9-8328-1D8CDFABA579}" destId="{7C46BF75-7239-4ECE-ADCC-D1E3C7CA7E76}" srcOrd="0" destOrd="0" presId="urn:microsoft.com/office/officeart/2005/8/layout/chevron1"/>
    <dgm:cxn modelId="{B631F948-223B-4BBB-A6AB-402F468ED2BB}" type="presOf" srcId="{DF0DC135-1D6B-4E75-ADDB-87B2F62899B8}" destId="{04B41B54-45FC-45DE-962A-62E6E4A1122A}" srcOrd="0" destOrd="0" presId="urn:microsoft.com/office/officeart/2005/8/layout/chevron1"/>
    <dgm:cxn modelId="{99C4F14B-7C99-4FE6-BE37-95EF7C96515B}" type="presOf" srcId="{4ED1E48D-0971-46F4-B137-054917F39C37}" destId="{CA448D7F-4B35-4B72-8DAD-C7F4DB9F6229}" srcOrd="0" destOrd="0" presId="urn:microsoft.com/office/officeart/2005/8/layout/chevron1"/>
    <dgm:cxn modelId="{EAC4B052-F218-473F-9753-9E7FD15BFF10}" srcId="{26EDE87F-AAC0-4EF9-8328-1D8CDFABA579}" destId="{4ED1E48D-0971-46F4-B137-054917F39C37}" srcOrd="1" destOrd="0" parTransId="{17B0EE05-1611-4D7B-826C-305DC5DAD98B}" sibTransId="{BEED2313-9A3A-4C42-AAF7-A7A56AF2D391}"/>
    <dgm:cxn modelId="{328FF373-77F6-4F4A-B34F-9AF6B08212AC}" type="presOf" srcId="{A60B57A8-61D3-48AF-8FC6-C253CD3F7FA9}" destId="{A8977C30-CFF6-49B3-88E0-AC62795934C2}" srcOrd="0" destOrd="0" presId="urn:microsoft.com/office/officeart/2005/8/layout/chevron1"/>
    <dgm:cxn modelId="{D8ECE37A-A69A-4AC3-8E91-9C083634E2BC}" type="presOf" srcId="{F7F50109-CA76-4EF7-BFD6-FE9589F65D46}" destId="{086E6AA6-D579-4825-AA60-68A5FC637D3F}" srcOrd="0" destOrd="0" presId="urn:microsoft.com/office/officeart/2005/8/layout/chevron1"/>
    <dgm:cxn modelId="{8963847E-C8F5-497C-80D5-234A5482FD29}" srcId="{26EDE87F-AAC0-4EF9-8328-1D8CDFABA579}" destId="{DF0DC135-1D6B-4E75-ADDB-87B2F62899B8}" srcOrd="2" destOrd="0" parTransId="{1AD1F864-8A0B-4627-8C7F-EF80DCECCB5E}" sibTransId="{9262A162-75AB-4BD1-931D-412AC5050557}"/>
    <dgm:cxn modelId="{BEEF2795-8416-43DC-B018-7DF53FE8EAFE}" srcId="{26EDE87F-AAC0-4EF9-8328-1D8CDFABA579}" destId="{420FA2CB-C537-400F-82A6-677470A30885}" srcOrd="3" destOrd="0" parTransId="{C215432B-C513-446A-B8C5-AC93032E8B20}" sibTransId="{36A5EA93-0007-4E10-BAE4-6AFC994C72D9}"/>
    <dgm:cxn modelId="{832062A8-49AC-458C-8DAF-7FEB250B22E7}" srcId="{26EDE87F-AAC0-4EF9-8328-1D8CDFABA579}" destId="{F7F50109-CA76-4EF7-BFD6-FE9589F65D46}" srcOrd="4" destOrd="0" parTransId="{599B467F-0E80-4E8D-811C-AB79AB42CD38}" sibTransId="{D844AC77-EEBC-4A76-A2DC-D900D2725F56}"/>
    <dgm:cxn modelId="{0793701A-AD19-46DD-9B4A-433C5F31C8AB}" type="presParOf" srcId="{7C46BF75-7239-4ECE-ADCC-D1E3C7CA7E76}" destId="{A8977C30-CFF6-49B3-88E0-AC62795934C2}" srcOrd="0" destOrd="0" presId="urn:microsoft.com/office/officeart/2005/8/layout/chevron1"/>
    <dgm:cxn modelId="{CBFC43A8-5EB2-467B-8FF4-C8A8B4CB403A}" type="presParOf" srcId="{7C46BF75-7239-4ECE-ADCC-D1E3C7CA7E76}" destId="{1E1C2211-F2A1-426A-9B4A-F9E9045F0243}" srcOrd="1" destOrd="0" presId="urn:microsoft.com/office/officeart/2005/8/layout/chevron1"/>
    <dgm:cxn modelId="{33C9AF6D-304C-4ADE-ACE2-49666C89E41C}" type="presParOf" srcId="{7C46BF75-7239-4ECE-ADCC-D1E3C7CA7E76}" destId="{CA448D7F-4B35-4B72-8DAD-C7F4DB9F6229}" srcOrd="2" destOrd="0" presId="urn:microsoft.com/office/officeart/2005/8/layout/chevron1"/>
    <dgm:cxn modelId="{307A0D11-8CF0-44DB-BA81-4A2E88C23DBF}" type="presParOf" srcId="{7C46BF75-7239-4ECE-ADCC-D1E3C7CA7E76}" destId="{3A7AFC49-A359-411B-AE10-E08B4FFF67ED}" srcOrd="3" destOrd="0" presId="urn:microsoft.com/office/officeart/2005/8/layout/chevron1"/>
    <dgm:cxn modelId="{B71F0606-DFA5-4123-8FFC-AEDD9A33AE8C}" type="presParOf" srcId="{7C46BF75-7239-4ECE-ADCC-D1E3C7CA7E76}" destId="{04B41B54-45FC-45DE-962A-62E6E4A1122A}" srcOrd="4" destOrd="0" presId="urn:microsoft.com/office/officeart/2005/8/layout/chevron1"/>
    <dgm:cxn modelId="{BD2036F6-A8AC-4049-9196-A259612DFD81}" type="presParOf" srcId="{7C46BF75-7239-4ECE-ADCC-D1E3C7CA7E76}" destId="{92F83AB1-0E18-413E-A26A-FCBE2892D52D}" srcOrd="5" destOrd="0" presId="urn:microsoft.com/office/officeart/2005/8/layout/chevron1"/>
    <dgm:cxn modelId="{B6246F2B-9CBD-4F84-BBFC-537BA82C672F}" type="presParOf" srcId="{7C46BF75-7239-4ECE-ADCC-D1E3C7CA7E76}" destId="{A887957F-143A-4AC7-A5F5-42D1BD8B9B10}" srcOrd="6" destOrd="0" presId="urn:microsoft.com/office/officeart/2005/8/layout/chevron1"/>
    <dgm:cxn modelId="{647C0841-EFEB-4FBB-9AEC-0C7082BF91B6}" type="presParOf" srcId="{7C46BF75-7239-4ECE-ADCC-D1E3C7CA7E76}" destId="{DF32C52A-65F4-4EA6-8A2D-EF49CEBC64E7}" srcOrd="7" destOrd="0" presId="urn:microsoft.com/office/officeart/2005/8/layout/chevron1"/>
    <dgm:cxn modelId="{DD0554FE-2610-44CD-BC9B-3E4E998536C9}" type="presParOf" srcId="{7C46BF75-7239-4ECE-ADCC-D1E3C7CA7E76}" destId="{086E6AA6-D579-4825-AA60-68A5FC637D3F}"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77C30-CFF6-49B3-88E0-AC62795934C2}">
      <dsp:nvSpPr>
        <dsp:cNvPr id="0" name=""/>
        <dsp:cNvSpPr/>
      </dsp:nvSpPr>
      <dsp:spPr>
        <a:xfrm>
          <a:off x="2641" y="377502"/>
          <a:ext cx="2351112" cy="940444"/>
        </a:xfrm>
        <a:prstGeom prst="chevron">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Installing requirements</a:t>
          </a:r>
        </a:p>
      </dsp:txBody>
      <dsp:txXfrm>
        <a:off x="472863" y="377502"/>
        <a:ext cx="1410668" cy="940444"/>
      </dsp:txXfrm>
    </dsp:sp>
    <dsp:sp modelId="{CA448D7F-4B35-4B72-8DAD-C7F4DB9F6229}">
      <dsp:nvSpPr>
        <dsp:cNvPr id="0" name=""/>
        <dsp:cNvSpPr/>
      </dsp:nvSpPr>
      <dsp:spPr>
        <a:xfrm>
          <a:off x="2118642" y="377502"/>
          <a:ext cx="2351112" cy="940444"/>
        </a:xfrm>
        <a:prstGeom prst="chevron">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Collecting data</a:t>
          </a:r>
        </a:p>
      </dsp:txBody>
      <dsp:txXfrm>
        <a:off x="2588864" y="377502"/>
        <a:ext cx="1410668" cy="940444"/>
      </dsp:txXfrm>
    </dsp:sp>
    <dsp:sp modelId="{04B41B54-45FC-45DE-962A-62E6E4A1122A}">
      <dsp:nvSpPr>
        <dsp:cNvPr id="0" name=""/>
        <dsp:cNvSpPr/>
      </dsp:nvSpPr>
      <dsp:spPr>
        <a:xfrm>
          <a:off x="4234643" y="377502"/>
          <a:ext cx="2351112" cy="940444"/>
        </a:xfrm>
        <a:prstGeom prst="chevron">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Inspecting and cleaning data</a:t>
          </a:r>
        </a:p>
      </dsp:txBody>
      <dsp:txXfrm>
        <a:off x="4704865" y="377502"/>
        <a:ext cx="1410668" cy="940444"/>
      </dsp:txXfrm>
    </dsp:sp>
    <dsp:sp modelId="{A887957F-143A-4AC7-A5F5-42D1BD8B9B10}">
      <dsp:nvSpPr>
        <dsp:cNvPr id="0" name=""/>
        <dsp:cNvSpPr/>
      </dsp:nvSpPr>
      <dsp:spPr>
        <a:xfrm>
          <a:off x="6350644" y="377502"/>
          <a:ext cx="2351112" cy="940444"/>
        </a:xfrm>
        <a:prstGeom prst="chevron">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Performing analysis</a:t>
          </a:r>
        </a:p>
      </dsp:txBody>
      <dsp:txXfrm>
        <a:off x="6820866" y="377502"/>
        <a:ext cx="1410668" cy="940444"/>
      </dsp:txXfrm>
    </dsp:sp>
    <dsp:sp modelId="{086E6AA6-D579-4825-AA60-68A5FC637D3F}">
      <dsp:nvSpPr>
        <dsp:cNvPr id="0" name=""/>
        <dsp:cNvSpPr/>
      </dsp:nvSpPr>
      <dsp:spPr>
        <a:xfrm>
          <a:off x="8466645" y="377502"/>
          <a:ext cx="2351112" cy="940444"/>
        </a:xfrm>
        <a:prstGeom prst="chevron">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Results</a:t>
          </a:r>
        </a:p>
      </dsp:txBody>
      <dsp:txXfrm>
        <a:off x="8936867" y="377502"/>
        <a:ext cx="1410668" cy="94044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00F9B5F-FB70-4A2E-8DE4-E1370C7CFC1C}" type="datetimeFigureOut">
              <a:rPr lang="en-IN" smtClean="0"/>
              <a:t>20-05-2021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24F0D32-6242-4E77-8C99-27A61E9A82CD}" type="slidenum">
              <a:rPr lang="en-IN" smtClean="0"/>
              <a:t>‹#›</a:t>
            </a:fld>
            <a:endParaRPr lang="en-IN"/>
          </a:p>
        </p:txBody>
      </p:sp>
    </p:spTree>
    <p:extLst>
      <p:ext uri="{BB962C8B-B14F-4D97-AF65-F5344CB8AC3E}">
        <p14:creationId xmlns:p14="http://schemas.microsoft.com/office/powerpoint/2010/main" val="442407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0F9B5F-FB70-4A2E-8DE4-E1370C7CFC1C}" type="datetimeFigureOut">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4F0D32-6242-4E77-8C99-27A61E9A82CD}" type="slidenum">
              <a:rPr lang="en-IN" smtClean="0"/>
              <a:t>‹#›</a:t>
            </a:fld>
            <a:endParaRPr lang="en-IN"/>
          </a:p>
        </p:txBody>
      </p:sp>
    </p:spTree>
    <p:extLst>
      <p:ext uri="{BB962C8B-B14F-4D97-AF65-F5344CB8AC3E}">
        <p14:creationId xmlns:p14="http://schemas.microsoft.com/office/powerpoint/2010/main" val="43187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00F9B5F-FB70-4A2E-8DE4-E1370C7CFC1C}" type="datetimeFigureOut">
              <a:rPr lang="en-IN" smtClean="0"/>
              <a:t>20-05-2021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24F0D32-6242-4E77-8C99-27A61E9A82CD}" type="slidenum">
              <a:rPr lang="en-IN" smtClean="0"/>
              <a:t>‹#›</a:t>
            </a:fld>
            <a:endParaRPr lang="en-IN"/>
          </a:p>
        </p:txBody>
      </p:sp>
    </p:spTree>
    <p:extLst>
      <p:ext uri="{BB962C8B-B14F-4D97-AF65-F5344CB8AC3E}">
        <p14:creationId xmlns:p14="http://schemas.microsoft.com/office/powerpoint/2010/main" val="2646078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00F9B5F-FB70-4A2E-8DE4-E1370C7CFC1C}" type="datetimeFigureOut">
              <a:rPr lang="en-IN" smtClean="0"/>
              <a:t>20-05-2021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24F0D32-6242-4E77-8C99-27A61E9A82CD}"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75821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00F9B5F-FB70-4A2E-8DE4-E1370C7CFC1C}" type="datetimeFigureOut">
              <a:rPr lang="en-IN" smtClean="0"/>
              <a:t>20-05-2021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24F0D32-6242-4E77-8C99-27A61E9A82CD}" type="slidenum">
              <a:rPr lang="en-IN" smtClean="0"/>
              <a:t>‹#›</a:t>
            </a:fld>
            <a:endParaRPr lang="en-IN"/>
          </a:p>
        </p:txBody>
      </p:sp>
    </p:spTree>
    <p:extLst>
      <p:ext uri="{BB962C8B-B14F-4D97-AF65-F5344CB8AC3E}">
        <p14:creationId xmlns:p14="http://schemas.microsoft.com/office/powerpoint/2010/main" val="3584732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0F9B5F-FB70-4A2E-8DE4-E1370C7CFC1C}" type="datetimeFigureOut">
              <a:rPr lang="en-IN" smtClean="0"/>
              <a:t>20-05-2021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4F0D32-6242-4E77-8C99-27A61E9A82CD}" type="slidenum">
              <a:rPr lang="en-IN" smtClean="0"/>
              <a:t>‹#›</a:t>
            </a:fld>
            <a:endParaRPr lang="en-IN"/>
          </a:p>
        </p:txBody>
      </p:sp>
    </p:spTree>
    <p:extLst>
      <p:ext uri="{BB962C8B-B14F-4D97-AF65-F5344CB8AC3E}">
        <p14:creationId xmlns:p14="http://schemas.microsoft.com/office/powerpoint/2010/main" val="3491888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0F9B5F-FB70-4A2E-8DE4-E1370C7CFC1C}" type="datetimeFigureOut">
              <a:rPr lang="en-IN" smtClean="0"/>
              <a:t>20-05-2021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4F0D32-6242-4E77-8C99-27A61E9A82CD}" type="slidenum">
              <a:rPr lang="en-IN" smtClean="0"/>
              <a:t>‹#›</a:t>
            </a:fld>
            <a:endParaRPr lang="en-IN"/>
          </a:p>
        </p:txBody>
      </p:sp>
    </p:spTree>
    <p:extLst>
      <p:ext uri="{BB962C8B-B14F-4D97-AF65-F5344CB8AC3E}">
        <p14:creationId xmlns:p14="http://schemas.microsoft.com/office/powerpoint/2010/main" val="3167484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F9B5F-FB70-4A2E-8DE4-E1370C7CFC1C}"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F0D32-6242-4E77-8C99-27A61E9A82CD}" type="slidenum">
              <a:rPr lang="en-IN" smtClean="0"/>
              <a:t>‹#›</a:t>
            </a:fld>
            <a:endParaRPr lang="en-IN"/>
          </a:p>
        </p:txBody>
      </p:sp>
    </p:spTree>
    <p:extLst>
      <p:ext uri="{BB962C8B-B14F-4D97-AF65-F5344CB8AC3E}">
        <p14:creationId xmlns:p14="http://schemas.microsoft.com/office/powerpoint/2010/main" val="2231498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00F9B5F-FB70-4A2E-8DE4-E1370C7CFC1C}" type="datetimeFigureOut">
              <a:rPr lang="en-IN" smtClean="0"/>
              <a:t>20-05-2021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24F0D32-6242-4E77-8C99-27A61E9A82CD}" type="slidenum">
              <a:rPr lang="en-IN" smtClean="0"/>
              <a:t>‹#›</a:t>
            </a:fld>
            <a:endParaRPr lang="en-IN"/>
          </a:p>
        </p:txBody>
      </p:sp>
    </p:spTree>
    <p:extLst>
      <p:ext uri="{BB962C8B-B14F-4D97-AF65-F5344CB8AC3E}">
        <p14:creationId xmlns:p14="http://schemas.microsoft.com/office/powerpoint/2010/main" val="181057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F9B5F-FB70-4A2E-8DE4-E1370C7CFC1C}"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F0D32-6242-4E77-8C99-27A61E9A82CD}" type="slidenum">
              <a:rPr lang="en-IN" smtClean="0"/>
              <a:t>‹#›</a:t>
            </a:fld>
            <a:endParaRPr lang="en-IN"/>
          </a:p>
        </p:txBody>
      </p:sp>
    </p:spTree>
    <p:extLst>
      <p:ext uri="{BB962C8B-B14F-4D97-AF65-F5344CB8AC3E}">
        <p14:creationId xmlns:p14="http://schemas.microsoft.com/office/powerpoint/2010/main" val="418056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00F9B5F-FB70-4A2E-8DE4-E1370C7CFC1C}" type="datetimeFigureOut">
              <a:rPr lang="en-IN" smtClean="0"/>
              <a:t>20-05-2021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24F0D32-6242-4E77-8C99-27A61E9A82CD}" type="slidenum">
              <a:rPr lang="en-IN" smtClean="0"/>
              <a:t>‹#›</a:t>
            </a:fld>
            <a:endParaRPr lang="en-IN"/>
          </a:p>
        </p:txBody>
      </p:sp>
    </p:spTree>
    <p:extLst>
      <p:ext uri="{BB962C8B-B14F-4D97-AF65-F5344CB8AC3E}">
        <p14:creationId xmlns:p14="http://schemas.microsoft.com/office/powerpoint/2010/main" val="119832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0F9B5F-FB70-4A2E-8DE4-E1370C7CFC1C}" type="datetimeFigureOut">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4F0D32-6242-4E77-8C99-27A61E9A82CD}" type="slidenum">
              <a:rPr lang="en-IN" smtClean="0"/>
              <a:t>‹#›</a:t>
            </a:fld>
            <a:endParaRPr lang="en-IN"/>
          </a:p>
        </p:txBody>
      </p:sp>
    </p:spTree>
    <p:extLst>
      <p:ext uri="{BB962C8B-B14F-4D97-AF65-F5344CB8AC3E}">
        <p14:creationId xmlns:p14="http://schemas.microsoft.com/office/powerpoint/2010/main" val="267612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0F9B5F-FB70-4A2E-8DE4-E1370C7CFC1C}" type="datetimeFigureOut">
              <a:rPr lang="en-IN" smtClean="0"/>
              <a:t>20-05-2021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4F0D32-6242-4E77-8C99-27A61E9A82CD}" type="slidenum">
              <a:rPr lang="en-IN" smtClean="0"/>
              <a:t>‹#›</a:t>
            </a:fld>
            <a:endParaRPr lang="en-IN"/>
          </a:p>
        </p:txBody>
      </p:sp>
    </p:spTree>
    <p:extLst>
      <p:ext uri="{BB962C8B-B14F-4D97-AF65-F5344CB8AC3E}">
        <p14:creationId xmlns:p14="http://schemas.microsoft.com/office/powerpoint/2010/main" val="301016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0F9B5F-FB70-4A2E-8DE4-E1370C7CFC1C}" type="datetimeFigureOut">
              <a:rPr lang="en-IN" smtClean="0"/>
              <a:t>20-05-2021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4F0D32-6242-4E77-8C99-27A61E9A82CD}" type="slidenum">
              <a:rPr lang="en-IN" smtClean="0"/>
              <a:t>‹#›</a:t>
            </a:fld>
            <a:endParaRPr lang="en-IN"/>
          </a:p>
        </p:txBody>
      </p:sp>
    </p:spTree>
    <p:extLst>
      <p:ext uri="{BB962C8B-B14F-4D97-AF65-F5344CB8AC3E}">
        <p14:creationId xmlns:p14="http://schemas.microsoft.com/office/powerpoint/2010/main" val="80294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F9B5F-FB70-4A2E-8DE4-E1370C7CFC1C}" type="datetimeFigureOut">
              <a:rPr lang="en-IN" smtClean="0"/>
              <a:t>20-05-2021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4F0D32-6242-4E77-8C99-27A61E9A82CD}" type="slidenum">
              <a:rPr lang="en-IN" smtClean="0"/>
              <a:t>‹#›</a:t>
            </a:fld>
            <a:endParaRPr lang="en-IN"/>
          </a:p>
        </p:txBody>
      </p:sp>
    </p:spTree>
    <p:extLst>
      <p:ext uri="{BB962C8B-B14F-4D97-AF65-F5344CB8AC3E}">
        <p14:creationId xmlns:p14="http://schemas.microsoft.com/office/powerpoint/2010/main" val="1421530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0F9B5F-FB70-4A2E-8DE4-E1370C7CFC1C}" type="datetimeFigureOut">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4F0D32-6242-4E77-8C99-27A61E9A82CD}" type="slidenum">
              <a:rPr lang="en-IN" smtClean="0"/>
              <a:t>‹#›</a:t>
            </a:fld>
            <a:endParaRPr lang="en-IN"/>
          </a:p>
        </p:txBody>
      </p:sp>
    </p:spTree>
    <p:extLst>
      <p:ext uri="{BB962C8B-B14F-4D97-AF65-F5344CB8AC3E}">
        <p14:creationId xmlns:p14="http://schemas.microsoft.com/office/powerpoint/2010/main" val="138532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0F9B5F-FB70-4A2E-8DE4-E1370C7CFC1C}" type="datetimeFigureOut">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4F0D32-6242-4E77-8C99-27A61E9A82CD}" type="slidenum">
              <a:rPr lang="en-IN" smtClean="0"/>
              <a:t>‹#›</a:t>
            </a:fld>
            <a:endParaRPr lang="en-IN"/>
          </a:p>
        </p:txBody>
      </p:sp>
    </p:spTree>
    <p:extLst>
      <p:ext uri="{BB962C8B-B14F-4D97-AF65-F5344CB8AC3E}">
        <p14:creationId xmlns:p14="http://schemas.microsoft.com/office/powerpoint/2010/main" val="242206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00F9B5F-FB70-4A2E-8DE4-E1370C7CFC1C}" type="datetimeFigureOut">
              <a:rPr lang="en-IN" smtClean="0"/>
              <a:t>20-05-2021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4F0D32-6242-4E77-8C99-27A61E9A82CD}" type="slidenum">
              <a:rPr lang="en-IN" smtClean="0"/>
              <a:t>‹#›</a:t>
            </a:fld>
            <a:endParaRPr lang="en-IN"/>
          </a:p>
        </p:txBody>
      </p:sp>
    </p:spTree>
    <p:extLst>
      <p:ext uri="{BB962C8B-B14F-4D97-AF65-F5344CB8AC3E}">
        <p14:creationId xmlns:p14="http://schemas.microsoft.com/office/powerpoint/2010/main" val="60143568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twintproject/twint" TargetMode="External"/><Relationship Id="rId2" Type="http://schemas.openxmlformats.org/officeDocument/2006/relationships/hyperlink" Target="https://docs.tweepy.org/en/latest/api.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3F106-35F5-4A7D-8CD3-40B56B080F93}"/>
              </a:ext>
            </a:extLst>
          </p:cNvPr>
          <p:cNvSpPr>
            <a:spLocks noGrp="1"/>
          </p:cNvSpPr>
          <p:nvPr>
            <p:ph type="ctrTitle"/>
          </p:nvPr>
        </p:nvSpPr>
        <p:spPr/>
        <p:txBody>
          <a:bodyPr>
            <a:normAutofit fontScale="90000"/>
          </a:bodyPr>
          <a:lstStyle/>
          <a:p>
            <a:r>
              <a:rPr lang="en-IN" dirty="0"/>
              <a:t>Social Media Analytics</a:t>
            </a:r>
            <a:br>
              <a:rPr lang="en-IN" dirty="0"/>
            </a:br>
            <a:r>
              <a:rPr lang="en-IN" dirty="0"/>
              <a:t>on Aerated Drinks</a:t>
            </a:r>
          </a:p>
        </p:txBody>
      </p:sp>
      <p:sp>
        <p:nvSpPr>
          <p:cNvPr id="3" name="Subtitle 2">
            <a:extLst>
              <a:ext uri="{FF2B5EF4-FFF2-40B4-BE49-F238E27FC236}">
                <a16:creationId xmlns:a16="http://schemas.microsoft.com/office/drawing/2014/main" id="{54BC9216-C56A-4BB3-A5E1-9F410F5AE37C}"/>
              </a:ext>
            </a:extLst>
          </p:cNvPr>
          <p:cNvSpPr>
            <a:spLocks noGrp="1"/>
          </p:cNvSpPr>
          <p:nvPr>
            <p:ph type="subTitle" idx="1"/>
          </p:nvPr>
        </p:nvSpPr>
        <p:spPr>
          <a:xfrm>
            <a:off x="1524000" y="3602038"/>
            <a:ext cx="9144000" cy="1949676"/>
          </a:xfrm>
        </p:spPr>
        <p:txBody>
          <a:bodyPr>
            <a:normAutofit/>
          </a:bodyPr>
          <a:lstStyle/>
          <a:p>
            <a:r>
              <a:rPr lang="en-IN" dirty="0"/>
              <a:t>Given By:</a:t>
            </a:r>
          </a:p>
          <a:p>
            <a:r>
              <a:rPr lang="en-IN" dirty="0"/>
              <a:t>Hai Ngoc Nguyen – BJ19BDS003</a:t>
            </a:r>
          </a:p>
          <a:p>
            <a:r>
              <a:rPr lang="en-IN" dirty="0"/>
              <a:t>Rithwik Chhugani – BS18BDS008</a:t>
            </a:r>
          </a:p>
          <a:p>
            <a:r>
              <a:rPr lang="en-IN" dirty="0"/>
              <a:t>Gautam Sadarangani – BS18BDS015</a:t>
            </a:r>
          </a:p>
        </p:txBody>
      </p:sp>
    </p:spTree>
    <p:extLst>
      <p:ext uri="{BB962C8B-B14F-4D97-AF65-F5344CB8AC3E}">
        <p14:creationId xmlns:p14="http://schemas.microsoft.com/office/powerpoint/2010/main" val="545289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3BC1-D3A3-48E8-A17C-64BE47E71898}"/>
              </a:ext>
            </a:extLst>
          </p:cNvPr>
          <p:cNvSpPr>
            <a:spLocks noGrp="1"/>
          </p:cNvSpPr>
          <p:nvPr>
            <p:ph type="title"/>
          </p:nvPr>
        </p:nvSpPr>
        <p:spPr>
          <a:xfrm>
            <a:off x="3027680" y="266533"/>
            <a:ext cx="8610600" cy="1293028"/>
          </a:xfrm>
        </p:spPr>
        <p:txBody>
          <a:bodyPr/>
          <a:lstStyle/>
          <a:p>
            <a:pPr algn="ctr"/>
            <a:r>
              <a:rPr lang="en-IN"/>
              <a:t>Instagram</a:t>
            </a:r>
            <a:endParaRPr lang="en-IN" dirty="0"/>
          </a:p>
        </p:txBody>
      </p:sp>
      <p:pic>
        <p:nvPicPr>
          <p:cNvPr id="11" name="Content Placeholder 10">
            <a:extLst>
              <a:ext uri="{FF2B5EF4-FFF2-40B4-BE49-F238E27FC236}">
                <a16:creationId xmlns:a16="http://schemas.microsoft.com/office/drawing/2014/main" id="{402CEC65-4CD8-43FD-84D1-B1CA8C8E81DD}"/>
              </a:ext>
            </a:extLst>
          </p:cNvPr>
          <p:cNvPicPr>
            <a:picLocks noGrp="1" noChangeAspect="1"/>
          </p:cNvPicPr>
          <p:nvPr>
            <p:ph idx="1"/>
          </p:nvPr>
        </p:nvPicPr>
        <p:blipFill>
          <a:blip r:embed="rId2"/>
          <a:stretch>
            <a:fillRect/>
          </a:stretch>
        </p:blipFill>
        <p:spPr>
          <a:xfrm>
            <a:off x="6096000" y="1604817"/>
            <a:ext cx="5711940" cy="4986650"/>
          </a:xfrm>
        </p:spPr>
      </p:pic>
      <p:pic>
        <p:nvPicPr>
          <p:cNvPr id="9" name="Picture 8">
            <a:extLst>
              <a:ext uri="{FF2B5EF4-FFF2-40B4-BE49-F238E27FC236}">
                <a16:creationId xmlns:a16="http://schemas.microsoft.com/office/drawing/2014/main" id="{4EF366E9-8BBC-4C0C-8990-B7C89DAA65AA}"/>
              </a:ext>
            </a:extLst>
          </p:cNvPr>
          <p:cNvPicPr>
            <a:picLocks noChangeAspect="1"/>
          </p:cNvPicPr>
          <p:nvPr/>
        </p:nvPicPr>
        <p:blipFill>
          <a:blip r:embed="rId3"/>
          <a:stretch>
            <a:fillRect/>
          </a:stretch>
        </p:blipFill>
        <p:spPr>
          <a:xfrm>
            <a:off x="384059" y="1604817"/>
            <a:ext cx="5386119" cy="5005595"/>
          </a:xfrm>
          <a:prstGeom prst="rect">
            <a:avLst/>
          </a:prstGeom>
        </p:spPr>
      </p:pic>
    </p:spTree>
    <p:extLst>
      <p:ext uri="{BB962C8B-B14F-4D97-AF65-F5344CB8AC3E}">
        <p14:creationId xmlns:p14="http://schemas.microsoft.com/office/powerpoint/2010/main" val="620385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3BC1-D3A3-48E8-A17C-64BE47E71898}"/>
              </a:ext>
            </a:extLst>
          </p:cNvPr>
          <p:cNvSpPr>
            <a:spLocks noGrp="1"/>
          </p:cNvSpPr>
          <p:nvPr>
            <p:ph type="title"/>
          </p:nvPr>
        </p:nvSpPr>
        <p:spPr>
          <a:xfrm>
            <a:off x="3027680" y="266533"/>
            <a:ext cx="8610600" cy="1293028"/>
          </a:xfrm>
        </p:spPr>
        <p:txBody>
          <a:bodyPr/>
          <a:lstStyle/>
          <a:p>
            <a:pPr algn="ctr"/>
            <a:r>
              <a:rPr lang="en-IN"/>
              <a:t>Instagram</a:t>
            </a:r>
            <a:endParaRPr lang="en-IN" dirty="0"/>
          </a:p>
        </p:txBody>
      </p:sp>
      <p:pic>
        <p:nvPicPr>
          <p:cNvPr id="13" name="Picture 12">
            <a:extLst>
              <a:ext uri="{FF2B5EF4-FFF2-40B4-BE49-F238E27FC236}">
                <a16:creationId xmlns:a16="http://schemas.microsoft.com/office/drawing/2014/main" id="{9C97F058-09E3-4695-80F7-B8D3CF685077}"/>
              </a:ext>
            </a:extLst>
          </p:cNvPr>
          <p:cNvPicPr>
            <a:picLocks noChangeAspect="1"/>
          </p:cNvPicPr>
          <p:nvPr/>
        </p:nvPicPr>
        <p:blipFill>
          <a:blip r:embed="rId2"/>
          <a:stretch>
            <a:fillRect/>
          </a:stretch>
        </p:blipFill>
        <p:spPr>
          <a:xfrm>
            <a:off x="2700452" y="1559561"/>
            <a:ext cx="7442743" cy="5024879"/>
          </a:xfrm>
          <a:prstGeom prst="rect">
            <a:avLst/>
          </a:prstGeom>
        </p:spPr>
      </p:pic>
    </p:spTree>
    <p:extLst>
      <p:ext uri="{BB962C8B-B14F-4D97-AF65-F5344CB8AC3E}">
        <p14:creationId xmlns:p14="http://schemas.microsoft.com/office/powerpoint/2010/main" val="1454341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EB14A-6BC1-4979-AAC0-B00A69EB4630}"/>
              </a:ext>
            </a:extLst>
          </p:cNvPr>
          <p:cNvSpPr>
            <a:spLocks noGrp="1"/>
          </p:cNvSpPr>
          <p:nvPr>
            <p:ph type="title"/>
          </p:nvPr>
        </p:nvSpPr>
        <p:spPr>
          <a:xfrm>
            <a:off x="3449195" y="901532"/>
            <a:ext cx="8610600" cy="1293028"/>
          </a:xfrm>
        </p:spPr>
        <p:txBody>
          <a:bodyPr/>
          <a:lstStyle/>
          <a:p>
            <a:pPr algn="ctr"/>
            <a:r>
              <a:rPr lang="en-IN" dirty="0"/>
              <a:t>Instagram</a:t>
            </a:r>
          </a:p>
        </p:txBody>
      </p:sp>
      <p:sp>
        <p:nvSpPr>
          <p:cNvPr id="7" name="TextBox 6">
            <a:extLst>
              <a:ext uri="{FF2B5EF4-FFF2-40B4-BE49-F238E27FC236}">
                <a16:creationId xmlns:a16="http://schemas.microsoft.com/office/drawing/2014/main" id="{79DC9077-6C55-46A2-9D87-D1E69BCA8048}"/>
              </a:ext>
            </a:extLst>
          </p:cNvPr>
          <p:cNvSpPr txBox="1"/>
          <p:nvPr/>
        </p:nvSpPr>
        <p:spPr>
          <a:xfrm>
            <a:off x="677333" y="5037667"/>
            <a:ext cx="10591800" cy="369332"/>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Calibri" panose="020F0502020204030204" pitchFamily="34" charset="0"/>
                <a:ea typeface="Arial" panose="020B0604020202020204" pitchFamily="34" charset="0"/>
              </a:rPr>
              <a:t>The above plots show how frequently each word appears in comments of each brand.</a:t>
            </a:r>
            <a:endParaRPr lang="en-IN" sz="1800" dirty="0">
              <a:effectLst/>
              <a:latin typeface="Arial" panose="020B0604020202020204" pitchFamily="34" charset="0"/>
              <a:ea typeface="Arial" panose="020B0604020202020204" pitchFamily="34" charset="0"/>
            </a:endParaRPr>
          </a:p>
        </p:txBody>
      </p:sp>
      <p:pic>
        <p:nvPicPr>
          <p:cNvPr id="10" name="Picture 9">
            <a:extLst>
              <a:ext uri="{FF2B5EF4-FFF2-40B4-BE49-F238E27FC236}">
                <a16:creationId xmlns:a16="http://schemas.microsoft.com/office/drawing/2014/main" id="{60C00100-8C90-48E8-8B0A-9C5BFE94B3C1}"/>
              </a:ext>
            </a:extLst>
          </p:cNvPr>
          <p:cNvPicPr>
            <a:picLocks noChangeAspect="1"/>
          </p:cNvPicPr>
          <p:nvPr/>
        </p:nvPicPr>
        <p:blipFill>
          <a:blip r:embed="rId2"/>
          <a:stretch>
            <a:fillRect/>
          </a:stretch>
        </p:blipFill>
        <p:spPr>
          <a:xfrm>
            <a:off x="393554" y="219918"/>
            <a:ext cx="3801005" cy="2924583"/>
          </a:xfrm>
          <a:prstGeom prst="rect">
            <a:avLst/>
          </a:prstGeom>
        </p:spPr>
      </p:pic>
      <p:pic>
        <p:nvPicPr>
          <p:cNvPr id="12" name="Picture 11">
            <a:extLst>
              <a:ext uri="{FF2B5EF4-FFF2-40B4-BE49-F238E27FC236}">
                <a16:creationId xmlns:a16="http://schemas.microsoft.com/office/drawing/2014/main" id="{B6009F85-3440-4B80-B0B7-4405F0BC85D4}"/>
              </a:ext>
            </a:extLst>
          </p:cNvPr>
          <p:cNvPicPr>
            <a:picLocks noChangeAspect="1"/>
          </p:cNvPicPr>
          <p:nvPr/>
        </p:nvPicPr>
        <p:blipFill>
          <a:blip r:embed="rId3"/>
          <a:stretch>
            <a:fillRect/>
          </a:stretch>
        </p:blipFill>
        <p:spPr>
          <a:xfrm>
            <a:off x="393554" y="3429000"/>
            <a:ext cx="3734321" cy="3048425"/>
          </a:xfrm>
          <a:prstGeom prst="rect">
            <a:avLst/>
          </a:prstGeom>
        </p:spPr>
      </p:pic>
      <p:pic>
        <p:nvPicPr>
          <p:cNvPr id="15" name="Picture 14">
            <a:extLst>
              <a:ext uri="{FF2B5EF4-FFF2-40B4-BE49-F238E27FC236}">
                <a16:creationId xmlns:a16="http://schemas.microsoft.com/office/drawing/2014/main" id="{26B73955-D29C-4D9C-AF2D-48FAE46011FF}"/>
              </a:ext>
            </a:extLst>
          </p:cNvPr>
          <p:cNvPicPr>
            <a:picLocks noChangeAspect="1"/>
          </p:cNvPicPr>
          <p:nvPr/>
        </p:nvPicPr>
        <p:blipFill>
          <a:blip r:embed="rId4"/>
          <a:stretch>
            <a:fillRect/>
          </a:stretch>
        </p:blipFill>
        <p:spPr>
          <a:xfrm>
            <a:off x="4194559" y="3429000"/>
            <a:ext cx="3988020" cy="3055498"/>
          </a:xfrm>
          <a:prstGeom prst="rect">
            <a:avLst/>
          </a:prstGeom>
        </p:spPr>
      </p:pic>
      <p:pic>
        <p:nvPicPr>
          <p:cNvPr id="17" name="Picture 16">
            <a:extLst>
              <a:ext uri="{FF2B5EF4-FFF2-40B4-BE49-F238E27FC236}">
                <a16:creationId xmlns:a16="http://schemas.microsoft.com/office/drawing/2014/main" id="{154E1B77-8511-41F5-BE4C-89151C93EDC9}"/>
              </a:ext>
            </a:extLst>
          </p:cNvPr>
          <p:cNvPicPr>
            <a:picLocks noChangeAspect="1"/>
          </p:cNvPicPr>
          <p:nvPr/>
        </p:nvPicPr>
        <p:blipFill>
          <a:blip r:embed="rId5"/>
          <a:stretch>
            <a:fillRect/>
          </a:stretch>
        </p:blipFill>
        <p:spPr>
          <a:xfrm>
            <a:off x="8249263" y="3429000"/>
            <a:ext cx="3810532" cy="3055498"/>
          </a:xfrm>
          <a:prstGeom prst="rect">
            <a:avLst/>
          </a:prstGeom>
        </p:spPr>
      </p:pic>
    </p:spTree>
    <p:extLst>
      <p:ext uri="{BB962C8B-B14F-4D97-AF65-F5344CB8AC3E}">
        <p14:creationId xmlns:p14="http://schemas.microsoft.com/office/powerpoint/2010/main" val="1961060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EB14A-6BC1-4979-AAC0-B00A69EB4630}"/>
              </a:ext>
            </a:extLst>
          </p:cNvPr>
          <p:cNvSpPr>
            <a:spLocks noGrp="1"/>
          </p:cNvSpPr>
          <p:nvPr>
            <p:ph type="title"/>
          </p:nvPr>
        </p:nvSpPr>
        <p:spPr>
          <a:xfrm>
            <a:off x="3581400" y="89846"/>
            <a:ext cx="8610600" cy="1293028"/>
          </a:xfrm>
        </p:spPr>
        <p:txBody>
          <a:bodyPr/>
          <a:lstStyle/>
          <a:p>
            <a:pPr algn="ctr"/>
            <a:r>
              <a:rPr lang="en-IN" dirty="0"/>
              <a:t>Instagram</a:t>
            </a:r>
          </a:p>
        </p:txBody>
      </p:sp>
      <p:sp>
        <p:nvSpPr>
          <p:cNvPr id="7" name="TextBox 6">
            <a:extLst>
              <a:ext uri="{FF2B5EF4-FFF2-40B4-BE49-F238E27FC236}">
                <a16:creationId xmlns:a16="http://schemas.microsoft.com/office/drawing/2014/main" id="{79DC9077-6C55-46A2-9D87-D1E69BCA8048}"/>
              </a:ext>
            </a:extLst>
          </p:cNvPr>
          <p:cNvSpPr txBox="1"/>
          <p:nvPr/>
        </p:nvSpPr>
        <p:spPr>
          <a:xfrm>
            <a:off x="677333" y="5037667"/>
            <a:ext cx="10591800" cy="369332"/>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Calibri" panose="020F0502020204030204" pitchFamily="34" charset="0"/>
                <a:ea typeface="Arial" panose="020B0604020202020204" pitchFamily="34" charset="0"/>
              </a:rPr>
              <a:t>The above plots show how frequently each word appears in comments of each brand.</a:t>
            </a:r>
            <a:endParaRPr lang="en-IN" sz="1800" dirty="0">
              <a:effectLst/>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32ECC2CB-4E31-4A30-8E18-18F3D523A009}"/>
              </a:ext>
            </a:extLst>
          </p:cNvPr>
          <p:cNvPicPr>
            <a:picLocks noChangeAspect="1"/>
          </p:cNvPicPr>
          <p:nvPr/>
        </p:nvPicPr>
        <p:blipFill>
          <a:blip r:embed="rId2"/>
          <a:stretch>
            <a:fillRect/>
          </a:stretch>
        </p:blipFill>
        <p:spPr>
          <a:xfrm>
            <a:off x="604752" y="1531732"/>
            <a:ext cx="5206655" cy="5099025"/>
          </a:xfrm>
          <a:prstGeom prst="rect">
            <a:avLst/>
          </a:prstGeom>
        </p:spPr>
      </p:pic>
      <p:pic>
        <p:nvPicPr>
          <p:cNvPr id="6" name="Picture 5">
            <a:extLst>
              <a:ext uri="{FF2B5EF4-FFF2-40B4-BE49-F238E27FC236}">
                <a16:creationId xmlns:a16="http://schemas.microsoft.com/office/drawing/2014/main" id="{72E24FD6-679A-48CE-BAD5-81C213831FA0}"/>
              </a:ext>
            </a:extLst>
          </p:cNvPr>
          <p:cNvPicPr>
            <a:picLocks noChangeAspect="1"/>
          </p:cNvPicPr>
          <p:nvPr/>
        </p:nvPicPr>
        <p:blipFill>
          <a:blip r:embed="rId3"/>
          <a:stretch>
            <a:fillRect/>
          </a:stretch>
        </p:blipFill>
        <p:spPr>
          <a:xfrm>
            <a:off x="6380595" y="1531732"/>
            <a:ext cx="5341770" cy="5075431"/>
          </a:xfrm>
          <a:prstGeom prst="rect">
            <a:avLst/>
          </a:prstGeom>
        </p:spPr>
      </p:pic>
    </p:spTree>
    <p:extLst>
      <p:ext uri="{BB962C8B-B14F-4D97-AF65-F5344CB8AC3E}">
        <p14:creationId xmlns:p14="http://schemas.microsoft.com/office/powerpoint/2010/main" val="1887880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EB14A-6BC1-4979-AAC0-B00A69EB4630}"/>
              </a:ext>
            </a:extLst>
          </p:cNvPr>
          <p:cNvSpPr>
            <a:spLocks noGrp="1"/>
          </p:cNvSpPr>
          <p:nvPr>
            <p:ph type="title"/>
          </p:nvPr>
        </p:nvSpPr>
        <p:spPr>
          <a:xfrm>
            <a:off x="3449195" y="901532"/>
            <a:ext cx="8610600" cy="1293028"/>
          </a:xfrm>
        </p:spPr>
        <p:txBody>
          <a:bodyPr/>
          <a:lstStyle/>
          <a:p>
            <a:pPr algn="ctr"/>
            <a:r>
              <a:rPr lang="en-IN" dirty="0"/>
              <a:t>Instagram</a:t>
            </a:r>
          </a:p>
        </p:txBody>
      </p:sp>
      <p:sp>
        <p:nvSpPr>
          <p:cNvPr id="7" name="TextBox 6">
            <a:extLst>
              <a:ext uri="{FF2B5EF4-FFF2-40B4-BE49-F238E27FC236}">
                <a16:creationId xmlns:a16="http://schemas.microsoft.com/office/drawing/2014/main" id="{79DC9077-6C55-46A2-9D87-D1E69BCA8048}"/>
              </a:ext>
            </a:extLst>
          </p:cNvPr>
          <p:cNvSpPr txBox="1"/>
          <p:nvPr/>
        </p:nvSpPr>
        <p:spPr>
          <a:xfrm>
            <a:off x="677333" y="5037667"/>
            <a:ext cx="10591800" cy="369332"/>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Calibri" panose="020F0502020204030204" pitchFamily="34" charset="0"/>
                <a:ea typeface="Arial" panose="020B0604020202020204" pitchFamily="34" charset="0"/>
              </a:rPr>
              <a:t>The above plots show how frequently each word appears in comments of each brand.</a:t>
            </a:r>
            <a:endParaRPr lang="en-IN" sz="1800" dirty="0">
              <a:effectLst/>
              <a:latin typeface="Arial" panose="020B0604020202020204" pitchFamily="34" charset="0"/>
              <a:ea typeface="Arial" panose="020B0604020202020204" pitchFamily="34" charset="0"/>
            </a:endParaRPr>
          </a:p>
        </p:txBody>
      </p:sp>
      <p:pic>
        <p:nvPicPr>
          <p:cNvPr id="10" name="Picture 9">
            <a:extLst>
              <a:ext uri="{FF2B5EF4-FFF2-40B4-BE49-F238E27FC236}">
                <a16:creationId xmlns:a16="http://schemas.microsoft.com/office/drawing/2014/main" id="{60C00100-8C90-48E8-8B0A-9C5BFE94B3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3554" y="350436"/>
            <a:ext cx="3801005" cy="2663546"/>
          </a:xfrm>
          <a:prstGeom prst="rect">
            <a:avLst/>
          </a:prstGeom>
        </p:spPr>
      </p:pic>
      <p:pic>
        <p:nvPicPr>
          <p:cNvPr id="12" name="Picture 11">
            <a:extLst>
              <a:ext uri="{FF2B5EF4-FFF2-40B4-BE49-F238E27FC236}">
                <a16:creationId xmlns:a16="http://schemas.microsoft.com/office/drawing/2014/main" id="{B6009F85-3440-4B80-B0B7-4405F0BC85D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3554" y="3680745"/>
            <a:ext cx="3734321" cy="2544935"/>
          </a:xfrm>
          <a:prstGeom prst="rect">
            <a:avLst/>
          </a:prstGeom>
        </p:spPr>
      </p:pic>
      <p:pic>
        <p:nvPicPr>
          <p:cNvPr id="15" name="Picture 14">
            <a:extLst>
              <a:ext uri="{FF2B5EF4-FFF2-40B4-BE49-F238E27FC236}">
                <a16:creationId xmlns:a16="http://schemas.microsoft.com/office/drawing/2014/main" id="{26B73955-D29C-4D9C-AF2D-48FAE46011F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194559" y="3635535"/>
            <a:ext cx="3988020" cy="2642428"/>
          </a:xfrm>
          <a:prstGeom prst="rect">
            <a:avLst/>
          </a:prstGeom>
        </p:spPr>
      </p:pic>
      <p:pic>
        <p:nvPicPr>
          <p:cNvPr id="17" name="Picture 16">
            <a:extLst>
              <a:ext uri="{FF2B5EF4-FFF2-40B4-BE49-F238E27FC236}">
                <a16:creationId xmlns:a16="http://schemas.microsoft.com/office/drawing/2014/main" id="{154E1B77-8511-41F5-BE4C-89151C93EDC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249263" y="3679047"/>
            <a:ext cx="3810532" cy="2555403"/>
          </a:xfrm>
          <a:prstGeom prst="rect">
            <a:avLst/>
          </a:prstGeom>
        </p:spPr>
      </p:pic>
    </p:spTree>
    <p:extLst>
      <p:ext uri="{BB962C8B-B14F-4D97-AF65-F5344CB8AC3E}">
        <p14:creationId xmlns:p14="http://schemas.microsoft.com/office/powerpoint/2010/main" val="4155865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EDD2-A46F-4083-A763-2FAE3E92BF6B}"/>
              </a:ext>
            </a:extLst>
          </p:cNvPr>
          <p:cNvSpPr>
            <a:spLocks noGrp="1"/>
          </p:cNvSpPr>
          <p:nvPr>
            <p:ph type="title"/>
          </p:nvPr>
        </p:nvSpPr>
        <p:spPr/>
        <p:txBody>
          <a:bodyPr/>
          <a:lstStyle/>
          <a:p>
            <a:pPr algn="ctr"/>
            <a:r>
              <a:rPr lang="en-IN" dirty="0"/>
              <a:t>Twitter</a:t>
            </a:r>
          </a:p>
        </p:txBody>
      </p:sp>
      <p:sp>
        <p:nvSpPr>
          <p:cNvPr id="3" name="Content Placeholder 2">
            <a:extLst>
              <a:ext uri="{FF2B5EF4-FFF2-40B4-BE49-F238E27FC236}">
                <a16:creationId xmlns:a16="http://schemas.microsoft.com/office/drawing/2014/main" id="{A45A75F1-327C-4372-805D-7CCA3A2C2069}"/>
              </a:ext>
            </a:extLst>
          </p:cNvPr>
          <p:cNvSpPr>
            <a:spLocks noGrp="1"/>
          </p:cNvSpPr>
          <p:nvPr>
            <p:ph idx="1"/>
          </p:nvPr>
        </p:nvSpPr>
        <p:spPr/>
        <p:txBody>
          <a:bodyPr>
            <a:normAutofit/>
          </a:bodyPr>
          <a:lstStyle/>
          <a:p>
            <a:pPr marL="0" indent="0" algn="just">
              <a:lnSpc>
                <a:spcPct val="115000"/>
              </a:lnSpc>
              <a:buNone/>
            </a:pPr>
            <a:r>
              <a:rPr lang="en-IN" sz="1800" dirty="0">
                <a:effectLst/>
                <a:latin typeface="Calibri" panose="020F0502020204030204" pitchFamily="34" charset="0"/>
                <a:ea typeface="Arial" panose="020B0604020202020204" pitchFamily="34" charset="0"/>
              </a:rPr>
              <a:t>The Twitter scrapping is divided into three parts as follows:</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dirty="0">
                <a:effectLst/>
                <a:latin typeface="Calibri" panose="020F0502020204030204" pitchFamily="34" charset="0"/>
                <a:ea typeface="Arial" panose="020B0604020202020204" pitchFamily="34" charset="0"/>
              </a:rPr>
              <a:t>5000 most recent tweets and replies for Pepsi, Coca-Cola, and Sprite.</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dirty="0">
                <a:effectLst/>
                <a:latin typeface="Calibri" panose="020F0502020204030204" pitchFamily="34" charset="0"/>
                <a:ea typeface="Arial" panose="020B0604020202020204" pitchFamily="34" charset="0"/>
              </a:rPr>
              <a:t>5000 tweets from consumers in the US (highest consumer of soft drinks last year and an English-speaking nation) regarding Pepsi, Coca-Cola, and Sprite.</a:t>
            </a:r>
            <a:endParaRPr lang="en-IN" sz="1800" dirty="0">
              <a:latin typeface="Arial" panose="020B0604020202020204" pitchFamily="34" charset="0"/>
              <a:ea typeface="Arial" panose="020B0604020202020204" pitchFamily="34" charset="0"/>
            </a:endParaRPr>
          </a:p>
          <a:p>
            <a:pPr algn="just">
              <a:lnSpc>
                <a:spcPct val="115000"/>
              </a:lnSpc>
            </a:pPr>
            <a:r>
              <a:rPr lang="en-IN" sz="1800" dirty="0">
                <a:effectLst/>
                <a:latin typeface="Calibri" panose="020F0502020204030204" pitchFamily="34" charset="0"/>
                <a:ea typeface="Arial" panose="020B0604020202020204" pitchFamily="34" charset="0"/>
              </a:rPr>
              <a:t>Tweets from verified accounts since April 2021 talking about Pepsi, Coca-Cola, and Sprite.</a:t>
            </a:r>
          </a:p>
          <a:p>
            <a:pPr marL="0" indent="0" algn="just">
              <a:lnSpc>
                <a:spcPct val="115000"/>
              </a:lnSpc>
              <a:buNone/>
            </a:pPr>
            <a:endParaRPr lang="en-IN" sz="1800" dirty="0">
              <a:effectLst/>
              <a:latin typeface="Calibri" panose="020F0502020204030204" pitchFamily="34" charset="0"/>
              <a:ea typeface="Arial" panose="020B0604020202020204" pitchFamily="34" charset="0"/>
            </a:endParaRPr>
          </a:p>
          <a:p>
            <a:pPr marL="342900" indent="-342900" algn="just">
              <a:lnSpc>
                <a:spcPct val="115000"/>
              </a:lnSpc>
              <a:buFont typeface="+mj-lt"/>
              <a:buAutoNum type="arabicPeriod"/>
            </a:pPr>
            <a:r>
              <a:rPr lang="en-IN" sz="1800" b="1" dirty="0">
                <a:effectLst/>
                <a:latin typeface="Calibri" panose="020F0502020204030204" pitchFamily="34" charset="0"/>
                <a:ea typeface="Arial" panose="020B0604020202020204" pitchFamily="34" charset="0"/>
              </a:rPr>
              <a:t>Data </a:t>
            </a:r>
            <a:r>
              <a:rPr lang="en-IN" sz="2000" b="1" dirty="0">
                <a:effectLst/>
                <a:latin typeface="Calibri" panose="020F0502020204030204" pitchFamily="34" charset="0"/>
                <a:ea typeface="Arial" panose="020B0604020202020204" pitchFamily="34" charset="0"/>
              </a:rPr>
              <a:t>Extraction</a:t>
            </a:r>
            <a:r>
              <a:rPr lang="en-IN" sz="1800" b="1" dirty="0">
                <a:effectLst/>
                <a:latin typeface="Calibri" panose="020F050202020403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dirty="0">
                <a:effectLst/>
                <a:latin typeface="Calibri" panose="020F0502020204030204" pitchFamily="34" charset="0"/>
                <a:ea typeface="Arial" panose="020B0604020202020204" pitchFamily="34" charset="0"/>
              </a:rPr>
              <a:t>The above 3 categories sum up to 9 json files scraped using a combination of </a:t>
            </a:r>
            <a:r>
              <a:rPr lang="en-IN" sz="1800" dirty="0" err="1">
                <a:effectLst/>
                <a:latin typeface="Calibri" panose="020F0502020204030204" pitchFamily="34" charset="0"/>
                <a:ea typeface="Arial" panose="020B0604020202020204" pitchFamily="34" charset="0"/>
              </a:rPr>
              <a:t>Tweepy</a:t>
            </a:r>
            <a:r>
              <a:rPr lang="en-IN" sz="1800" dirty="0">
                <a:effectLst/>
                <a:latin typeface="Calibri" panose="020F0502020204030204" pitchFamily="34" charset="0"/>
                <a:ea typeface="Arial" panose="020B0604020202020204" pitchFamily="34" charset="0"/>
              </a:rPr>
              <a:t> and </a:t>
            </a:r>
            <a:r>
              <a:rPr lang="en-IN" sz="1800" dirty="0" err="1">
                <a:effectLst/>
                <a:latin typeface="Calibri" panose="020F0502020204030204" pitchFamily="34" charset="0"/>
                <a:ea typeface="Arial" panose="020B0604020202020204" pitchFamily="34" charset="0"/>
              </a:rPr>
              <a:t>Twint</a:t>
            </a:r>
            <a:r>
              <a:rPr lang="en-IN" sz="1800" dirty="0">
                <a:effectLst/>
                <a:latin typeface="Calibri" panose="020F0502020204030204" pitchFamily="34" charset="0"/>
                <a:ea typeface="Arial" panose="020B0604020202020204" pitchFamily="34" charset="0"/>
              </a:rPr>
              <a:t> python libraries. </a:t>
            </a:r>
            <a:r>
              <a:rPr lang="en-IN" sz="1800" dirty="0" err="1">
                <a:effectLst/>
                <a:latin typeface="Calibri" panose="020F0502020204030204" pitchFamily="34" charset="0"/>
                <a:ea typeface="Arial" panose="020B0604020202020204" pitchFamily="34" charset="0"/>
              </a:rPr>
              <a:t>Tweepy</a:t>
            </a:r>
            <a:r>
              <a:rPr lang="en-IN" sz="1800" dirty="0">
                <a:effectLst/>
                <a:latin typeface="Calibri" panose="020F0502020204030204" pitchFamily="34" charset="0"/>
                <a:ea typeface="Arial" panose="020B0604020202020204" pitchFamily="34" charset="0"/>
              </a:rPr>
              <a:t> is used to fetch detailed information about the company’s twitter profile whereas </a:t>
            </a:r>
            <a:r>
              <a:rPr lang="en-IN" sz="1800" dirty="0" err="1">
                <a:effectLst/>
                <a:latin typeface="Calibri" panose="020F0502020204030204" pitchFamily="34" charset="0"/>
                <a:ea typeface="Arial" panose="020B0604020202020204" pitchFamily="34" charset="0"/>
              </a:rPr>
              <a:t>Twint</a:t>
            </a:r>
            <a:r>
              <a:rPr lang="en-IN" sz="1800" dirty="0">
                <a:effectLst/>
                <a:latin typeface="Calibri" panose="020F0502020204030204" pitchFamily="34" charset="0"/>
                <a:ea typeface="Arial" panose="020B0604020202020204" pitchFamily="34" charset="0"/>
              </a:rPr>
              <a:t> has been used to scrape tweets and its 35 other attributes without restrictions. </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25288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8E07D-DE22-4A17-9BD9-77C689E78BBA}"/>
              </a:ext>
            </a:extLst>
          </p:cNvPr>
          <p:cNvSpPr>
            <a:spLocks noGrp="1"/>
          </p:cNvSpPr>
          <p:nvPr>
            <p:ph type="title"/>
          </p:nvPr>
        </p:nvSpPr>
        <p:spPr/>
        <p:txBody>
          <a:bodyPr/>
          <a:lstStyle/>
          <a:p>
            <a:pPr algn="ctr"/>
            <a:r>
              <a:rPr lang="en-IN" dirty="0"/>
              <a:t>Twitter</a:t>
            </a:r>
          </a:p>
        </p:txBody>
      </p:sp>
      <p:sp>
        <p:nvSpPr>
          <p:cNvPr id="3" name="Content Placeholder 2">
            <a:extLst>
              <a:ext uri="{FF2B5EF4-FFF2-40B4-BE49-F238E27FC236}">
                <a16:creationId xmlns:a16="http://schemas.microsoft.com/office/drawing/2014/main" id="{FE2899EB-574B-4E18-993D-836357B94C58}"/>
              </a:ext>
            </a:extLst>
          </p:cNvPr>
          <p:cNvSpPr>
            <a:spLocks noGrp="1"/>
          </p:cNvSpPr>
          <p:nvPr>
            <p:ph idx="1"/>
          </p:nvPr>
        </p:nvSpPr>
        <p:spPr/>
        <p:txBody>
          <a:bodyPr>
            <a:normAutofit lnSpcReduction="10000"/>
          </a:bodyPr>
          <a:lstStyle/>
          <a:p>
            <a:pPr marL="342900" indent="-342900" algn="just">
              <a:lnSpc>
                <a:spcPct val="115000"/>
              </a:lnSpc>
              <a:buAutoNum type="arabicPeriod" startAt="2"/>
            </a:pPr>
            <a:r>
              <a:rPr lang="en-IN" sz="1800" b="1" dirty="0">
                <a:effectLst/>
                <a:latin typeface="Calibri" panose="020F0502020204030204" pitchFamily="34" charset="0"/>
                <a:ea typeface="Arial" panose="020B0604020202020204" pitchFamily="34" charset="0"/>
              </a:rPr>
              <a:t>Data </a:t>
            </a:r>
            <a:r>
              <a:rPr lang="en-IN" sz="2000" b="1" dirty="0">
                <a:effectLst/>
                <a:latin typeface="Calibri" panose="020F0502020204030204" pitchFamily="34" charset="0"/>
                <a:ea typeface="Arial" panose="020B0604020202020204" pitchFamily="34" charset="0"/>
              </a:rPr>
              <a:t>Cleaning</a:t>
            </a:r>
            <a:r>
              <a:rPr lang="en-IN" sz="1800" b="1" dirty="0">
                <a:effectLst/>
                <a:latin typeface="Calibri" panose="020F0502020204030204" pitchFamily="34" charset="0"/>
                <a:ea typeface="Arial" panose="020B0604020202020204" pitchFamily="34" charset="0"/>
              </a:rPr>
              <a:t>:</a:t>
            </a:r>
          </a:p>
          <a:p>
            <a:pPr marL="0" indent="0" algn="just">
              <a:lnSpc>
                <a:spcPct val="115000"/>
              </a:lnSpc>
              <a:buNone/>
            </a:pPr>
            <a:r>
              <a:rPr lang="en-IN" sz="1800" dirty="0">
                <a:effectLst/>
                <a:latin typeface="Calibri" panose="020F0502020204030204" pitchFamily="34" charset="0"/>
                <a:ea typeface="Arial" panose="020B0604020202020204" pitchFamily="34" charset="0"/>
              </a:rPr>
              <a:t>The extracted tweets undergo thorough cleaning procedures as follows:</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dirty="0">
                <a:effectLst/>
                <a:latin typeface="Calibri" panose="020F0502020204030204" pitchFamily="34" charset="0"/>
                <a:ea typeface="Arial" panose="020B0604020202020204" pitchFamily="34" charset="0"/>
              </a:rPr>
              <a:t>Changing Case – all the tweets are converted to lower case for ease of analysis.</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dirty="0">
                <a:effectLst/>
                <a:latin typeface="Calibri" panose="020F0502020204030204" pitchFamily="34" charset="0"/>
                <a:ea typeface="Arial" panose="020B0604020202020204" pitchFamily="34" charset="0"/>
              </a:rPr>
              <a:t>Cleaning Stage 1: Removing URLs, hashtags, mentions, reserved words (RT, FAV), emojis, and smileys from the tweets.</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dirty="0">
                <a:effectLst/>
                <a:latin typeface="Calibri" panose="020F0502020204030204" pitchFamily="34" charset="0"/>
                <a:ea typeface="Arial" panose="020B0604020202020204" pitchFamily="34" charset="0"/>
              </a:rPr>
              <a:t>Cleaning Stage 2 - Removing all other characters except for text.</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dirty="0">
                <a:effectLst/>
                <a:latin typeface="Calibri" panose="020F0502020204030204" pitchFamily="34" charset="0"/>
                <a:ea typeface="Arial" panose="020B0604020202020204" pitchFamily="34" charset="0"/>
              </a:rPr>
              <a:t>Tokenization – Breaking down the tweets into individual words. </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dirty="0">
                <a:effectLst/>
                <a:latin typeface="Calibri" panose="020F0502020204030204" pitchFamily="34" charset="0"/>
                <a:ea typeface="Arial" panose="020B0604020202020204" pitchFamily="34" charset="0"/>
              </a:rPr>
              <a:t>Cleaning Stage 3 – Eliminating stop words from the text to retain valuable information and decrease computation.</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dirty="0">
                <a:effectLst/>
                <a:latin typeface="Calibri" panose="020F0502020204030204" pitchFamily="34" charset="0"/>
                <a:ea typeface="Arial" panose="020B0604020202020204" pitchFamily="34" charset="0"/>
              </a:rPr>
              <a:t>Cleaning Stage 4 – Replacing words with their root form using WordNet Lemmatization (without POS tagging)</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251519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C44CB-CCC2-498C-B988-A0206A2EA41E}"/>
              </a:ext>
            </a:extLst>
          </p:cNvPr>
          <p:cNvSpPr>
            <a:spLocks noGrp="1"/>
          </p:cNvSpPr>
          <p:nvPr>
            <p:ph type="title"/>
          </p:nvPr>
        </p:nvSpPr>
        <p:spPr/>
        <p:txBody>
          <a:bodyPr/>
          <a:lstStyle/>
          <a:p>
            <a:pPr algn="ctr"/>
            <a:r>
              <a:rPr lang="en-IN" dirty="0"/>
              <a:t>Twitter</a:t>
            </a:r>
          </a:p>
        </p:txBody>
      </p:sp>
      <p:sp>
        <p:nvSpPr>
          <p:cNvPr id="3" name="Content Placeholder 2">
            <a:extLst>
              <a:ext uri="{FF2B5EF4-FFF2-40B4-BE49-F238E27FC236}">
                <a16:creationId xmlns:a16="http://schemas.microsoft.com/office/drawing/2014/main" id="{4D3D6C61-505B-4486-9044-A59B5C2AE2CD}"/>
              </a:ext>
            </a:extLst>
          </p:cNvPr>
          <p:cNvSpPr>
            <a:spLocks noGrp="1"/>
          </p:cNvSpPr>
          <p:nvPr>
            <p:ph idx="1"/>
          </p:nvPr>
        </p:nvSpPr>
        <p:spPr/>
        <p:txBody>
          <a:bodyPr>
            <a:normAutofit fontScale="77500" lnSpcReduction="20000"/>
          </a:bodyPr>
          <a:lstStyle/>
          <a:p>
            <a:pPr marL="342900" indent="-342900" algn="just">
              <a:lnSpc>
                <a:spcPct val="115000"/>
              </a:lnSpc>
              <a:buAutoNum type="arabicPeriod" startAt="3"/>
            </a:pPr>
            <a:r>
              <a:rPr lang="en-IN" sz="1800" b="1" dirty="0">
                <a:effectLst/>
                <a:latin typeface="Calibri" panose="020F0502020204030204" pitchFamily="34" charset="0"/>
                <a:ea typeface="Arial" panose="020B0604020202020204" pitchFamily="34" charset="0"/>
              </a:rPr>
              <a:t>Data </a:t>
            </a:r>
            <a:r>
              <a:rPr lang="en-IN" sz="2200" b="1" dirty="0">
                <a:effectLst/>
                <a:latin typeface="Calibri" panose="020F0502020204030204" pitchFamily="34" charset="0"/>
                <a:ea typeface="Arial" panose="020B0604020202020204" pitchFamily="34" charset="0"/>
              </a:rPr>
              <a:t>Conforming</a:t>
            </a:r>
            <a:r>
              <a:rPr lang="en-IN" sz="1800" b="1" dirty="0">
                <a:effectLst/>
                <a:latin typeface="Calibri" panose="020F0502020204030204" pitchFamily="34" charset="0"/>
                <a:ea typeface="Arial" panose="020B0604020202020204" pitchFamily="34" charset="0"/>
              </a:rPr>
              <a:t>:</a:t>
            </a:r>
          </a:p>
          <a:p>
            <a:pPr marL="0" indent="0" algn="just">
              <a:lnSpc>
                <a:spcPct val="115000"/>
              </a:lnSpc>
              <a:buNone/>
            </a:pPr>
            <a:r>
              <a:rPr lang="en-IN" sz="1900" dirty="0">
                <a:effectLst/>
                <a:ea typeface="Arial" panose="020B0604020202020204" pitchFamily="34" charset="0"/>
              </a:rPr>
              <a:t>Once the tweets are cleaned, they are fed to into a pandas data frame with further transformations as below:</a:t>
            </a:r>
          </a:p>
          <a:p>
            <a:pPr algn="just">
              <a:lnSpc>
                <a:spcPct val="115000"/>
              </a:lnSpc>
            </a:pPr>
            <a:r>
              <a:rPr lang="en-IN" sz="1900" dirty="0">
                <a:effectLst/>
                <a:ea typeface="Arial" panose="020B0604020202020204" pitchFamily="34" charset="0"/>
              </a:rPr>
              <a:t>The cleaned tweets are appended to the data frame as a new column.</a:t>
            </a:r>
          </a:p>
          <a:p>
            <a:pPr algn="just">
              <a:lnSpc>
                <a:spcPct val="115000"/>
              </a:lnSpc>
            </a:pPr>
            <a:r>
              <a:rPr lang="en-IN" sz="1900" dirty="0">
                <a:effectLst/>
                <a:ea typeface="Arial" panose="020B0604020202020204" pitchFamily="34" charset="0"/>
              </a:rPr>
              <a:t>Based on the cleaned tweets, a tokenized tweets column is added which will further be used for word count frequency.</a:t>
            </a:r>
          </a:p>
          <a:p>
            <a:pPr algn="just">
              <a:lnSpc>
                <a:spcPct val="115000"/>
              </a:lnSpc>
            </a:pPr>
            <a:r>
              <a:rPr lang="en-IN" sz="1900" dirty="0">
                <a:effectLst/>
                <a:ea typeface="Arial" panose="020B0604020202020204" pitchFamily="34" charset="0"/>
              </a:rPr>
              <a:t>The extracted tweets have a date attribute which helps to find out the day of the week using the Calendar library. This is appended as day of the week column in the main data frame. </a:t>
            </a:r>
          </a:p>
          <a:p>
            <a:pPr algn="just">
              <a:lnSpc>
                <a:spcPct val="115000"/>
              </a:lnSpc>
            </a:pPr>
            <a:r>
              <a:rPr lang="en-IN" sz="1900" dirty="0">
                <a:effectLst/>
                <a:ea typeface="Arial" panose="020B0604020202020204" pitchFamily="34" charset="0"/>
              </a:rPr>
              <a:t>The tweets are checked for polarity (positive, neutral, or negative) utilizing the text blob library and is stored as a metric for the tweets. </a:t>
            </a:r>
          </a:p>
          <a:p>
            <a:pPr algn="just">
              <a:lnSpc>
                <a:spcPct val="115000"/>
              </a:lnSpc>
            </a:pPr>
            <a:r>
              <a:rPr lang="en-IN" sz="1900" dirty="0">
                <a:effectLst/>
                <a:ea typeface="Arial" panose="020B0604020202020204" pitchFamily="34" charset="0"/>
              </a:rPr>
              <a:t>In addition to checking for polarity, text blob also gives a subjectivity score helping us to perform robust sentiment analysis. </a:t>
            </a:r>
          </a:p>
          <a:p>
            <a:r>
              <a:rPr lang="en-IN" sz="1900" dirty="0">
                <a:effectLst/>
                <a:ea typeface="Arial" panose="020B0604020202020204" pitchFamily="34" charset="0"/>
              </a:rPr>
              <a:t>At the end all the tweets are fed to a Hugging Face Pretrained Transformer to classify tweets as positive and negative accompanied with confidence score.</a:t>
            </a:r>
            <a:endParaRPr lang="en-IN" sz="1900" dirty="0"/>
          </a:p>
        </p:txBody>
      </p:sp>
    </p:spTree>
    <p:extLst>
      <p:ext uri="{BB962C8B-B14F-4D97-AF65-F5344CB8AC3E}">
        <p14:creationId xmlns:p14="http://schemas.microsoft.com/office/powerpoint/2010/main" val="1735765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81DC-B182-496D-8F7C-E7C5A2CE6F0D}"/>
              </a:ext>
            </a:extLst>
          </p:cNvPr>
          <p:cNvSpPr>
            <a:spLocks noGrp="1"/>
          </p:cNvSpPr>
          <p:nvPr>
            <p:ph type="title"/>
          </p:nvPr>
        </p:nvSpPr>
        <p:spPr/>
        <p:txBody>
          <a:bodyPr/>
          <a:lstStyle/>
          <a:p>
            <a:pPr algn="ctr"/>
            <a:r>
              <a:rPr lang="en-IN" dirty="0"/>
              <a:t>Twitter</a:t>
            </a:r>
          </a:p>
        </p:txBody>
      </p:sp>
      <p:sp>
        <p:nvSpPr>
          <p:cNvPr id="3" name="Content Placeholder 2">
            <a:extLst>
              <a:ext uri="{FF2B5EF4-FFF2-40B4-BE49-F238E27FC236}">
                <a16:creationId xmlns:a16="http://schemas.microsoft.com/office/drawing/2014/main" id="{4E891512-097E-4940-BA37-B1ECA5B42DA5}"/>
              </a:ext>
            </a:extLst>
          </p:cNvPr>
          <p:cNvSpPr>
            <a:spLocks noGrp="1"/>
          </p:cNvSpPr>
          <p:nvPr>
            <p:ph idx="1"/>
          </p:nvPr>
        </p:nvSpPr>
        <p:spPr/>
        <p:txBody>
          <a:bodyPr/>
          <a:lstStyle/>
          <a:p>
            <a:pPr marL="0" indent="0">
              <a:lnSpc>
                <a:spcPct val="115000"/>
              </a:lnSpc>
              <a:buNone/>
            </a:pPr>
            <a:r>
              <a:rPr lang="en-US" sz="1800" b="1" u="sng" dirty="0">
                <a:effectLst/>
                <a:latin typeface="Calibri" panose="020F0502020204030204" pitchFamily="34" charset="0"/>
                <a:ea typeface="Arial" panose="020B0604020202020204" pitchFamily="34" charset="0"/>
              </a:rPr>
              <a:t>Profile and Activity Analysis:</a:t>
            </a:r>
            <a:endParaRPr lang="en-IN" sz="1800" b="1" dirty="0">
              <a:effectLst/>
              <a:latin typeface="Arial" panose="020B0604020202020204" pitchFamily="34" charset="0"/>
              <a:ea typeface="Arial" panose="020B0604020202020204" pitchFamily="34" charset="0"/>
            </a:endParaRPr>
          </a:p>
          <a:p>
            <a:pPr algn="just">
              <a:lnSpc>
                <a:spcPct val="106000"/>
              </a:lnSpc>
              <a:spcAft>
                <a:spcPts val="800"/>
              </a:spcAft>
            </a:pPr>
            <a:r>
              <a:rPr lang="en-US" sz="1800" dirty="0">
                <a:effectLst/>
                <a:latin typeface="Calibri" panose="020F0502020204030204" pitchFamily="34" charset="0"/>
                <a:ea typeface="Arial" panose="020B0604020202020204" pitchFamily="34" charset="0"/>
              </a:rPr>
              <a:t>Coca-Cola has the largest reach/footprint on twitter with 3.3M followers, whereas Pepsi and Sprite have 3M and 0.2M followers, respectively. </a:t>
            </a:r>
            <a:endParaRPr lang="en-IN" sz="1800" dirty="0">
              <a:effectLst/>
              <a:latin typeface="Arial" panose="020B0604020202020204" pitchFamily="34" charset="0"/>
              <a:ea typeface="Arial" panose="020B0604020202020204" pitchFamily="34" charset="0"/>
            </a:endParaRPr>
          </a:p>
          <a:p>
            <a:pPr algn="just">
              <a:lnSpc>
                <a:spcPct val="106000"/>
              </a:lnSpc>
              <a:spcAft>
                <a:spcPts val="800"/>
              </a:spcAft>
            </a:pPr>
            <a:r>
              <a:rPr lang="en-US" sz="1800" dirty="0">
                <a:effectLst/>
                <a:latin typeface="Calibri" panose="020F0502020204030204" pitchFamily="34" charset="0"/>
                <a:ea typeface="Arial" panose="020B0604020202020204" pitchFamily="34" charset="0"/>
              </a:rPr>
              <a:t>Even though Coca-Cola has the highest followers, it is not best when it comes to customer engagement. Out of the 5000 tweets and replies scraped for all 3 brands, Pepsi has the highest customer engagement with 4890 replies with 110 tweets, followed by Coca-Cola at 4578 replies with 422 tweets and Sprite at 3724 replies with 1276 tweets.</a:t>
            </a:r>
            <a:endParaRPr lang="en-IN" sz="1800" dirty="0">
              <a:effectLst/>
              <a:latin typeface="Arial" panose="020B0604020202020204" pitchFamily="34" charset="0"/>
              <a:ea typeface="Arial" panose="020B0604020202020204" pitchFamily="34" charset="0"/>
            </a:endParaRPr>
          </a:p>
          <a:p>
            <a:pPr algn="just">
              <a:lnSpc>
                <a:spcPct val="106000"/>
              </a:lnSpc>
              <a:spcAft>
                <a:spcPts val="800"/>
              </a:spcAft>
            </a:pPr>
            <a:r>
              <a:rPr lang="en-US" sz="1800" dirty="0">
                <a:effectLst/>
                <a:latin typeface="Calibri" panose="020F0502020204030204" pitchFamily="34" charset="0"/>
                <a:ea typeface="Arial" panose="020B0604020202020204" pitchFamily="34" charset="0"/>
              </a:rPr>
              <a:t>Looking at the numbers, it seems that Sprite tends to be the most frequent tweeter but does not indulge much in engaging with customers and followers. </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797578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E956-2506-4EE9-87DF-7E29B4805BD2}"/>
              </a:ext>
            </a:extLst>
          </p:cNvPr>
          <p:cNvSpPr>
            <a:spLocks noGrp="1"/>
          </p:cNvSpPr>
          <p:nvPr>
            <p:ph type="title"/>
          </p:nvPr>
        </p:nvSpPr>
        <p:spPr>
          <a:xfrm>
            <a:off x="838200" y="365126"/>
            <a:ext cx="10515600" cy="890588"/>
          </a:xfrm>
        </p:spPr>
        <p:txBody>
          <a:bodyPr/>
          <a:lstStyle/>
          <a:p>
            <a:pPr algn="ctr"/>
            <a:r>
              <a:rPr lang="en-IN" dirty="0"/>
              <a:t>Twitter</a:t>
            </a:r>
          </a:p>
        </p:txBody>
      </p:sp>
      <p:sp>
        <p:nvSpPr>
          <p:cNvPr id="3" name="Content Placeholder 2">
            <a:extLst>
              <a:ext uri="{FF2B5EF4-FFF2-40B4-BE49-F238E27FC236}">
                <a16:creationId xmlns:a16="http://schemas.microsoft.com/office/drawing/2014/main" id="{DD710359-1C20-4E9A-B25B-E74E6BB3BC8A}"/>
              </a:ext>
            </a:extLst>
          </p:cNvPr>
          <p:cNvSpPr>
            <a:spLocks noGrp="1"/>
          </p:cNvSpPr>
          <p:nvPr>
            <p:ph idx="1"/>
          </p:nvPr>
        </p:nvSpPr>
        <p:spPr>
          <a:xfrm>
            <a:off x="838200" y="1255714"/>
            <a:ext cx="10515600" cy="5237160"/>
          </a:xfrm>
        </p:spPr>
        <p:txBody>
          <a:bodyPr/>
          <a:lstStyle/>
          <a:p>
            <a:pPr marL="0" indent="0">
              <a:lnSpc>
                <a:spcPct val="115000"/>
              </a:lnSpc>
              <a:buNone/>
            </a:pPr>
            <a:r>
              <a:rPr lang="en-US" sz="1800" b="1" u="sng" dirty="0">
                <a:effectLst/>
                <a:latin typeface="Calibri" panose="020F0502020204030204" pitchFamily="34" charset="0"/>
                <a:ea typeface="Arial" panose="020B0604020202020204" pitchFamily="34" charset="0"/>
              </a:rPr>
              <a:t>Libraries:</a:t>
            </a:r>
            <a:endParaRPr lang="en-IN" sz="1800" b="1" dirty="0">
              <a:effectLst/>
              <a:latin typeface="Arial" panose="020B0604020202020204" pitchFamily="34" charset="0"/>
              <a:ea typeface="Arial" panose="020B0604020202020204" pitchFamily="34" charset="0"/>
            </a:endParaRPr>
          </a:p>
          <a:p>
            <a:r>
              <a:rPr lang="en-US" sz="1800" dirty="0">
                <a:effectLst/>
                <a:latin typeface="Calibri" panose="020F0502020204030204" pitchFamily="34" charset="0"/>
                <a:ea typeface="Arial" panose="020B0604020202020204" pitchFamily="34" charset="0"/>
              </a:rPr>
              <a:t>Extracting and analyzing twitter data demands conjunction of many packages. The below snapshot of the </a:t>
            </a:r>
            <a:r>
              <a:rPr lang="en-US" sz="1800" dirty="0" err="1">
                <a:effectLst/>
                <a:latin typeface="Calibri" panose="020F0502020204030204" pitchFamily="34" charset="0"/>
                <a:ea typeface="Arial" panose="020B0604020202020204" pitchFamily="34" charset="0"/>
              </a:rPr>
              <a:t>Jupyter</a:t>
            </a:r>
            <a:r>
              <a:rPr lang="en-US" sz="1800" dirty="0">
                <a:effectLst/>
                <a:latin typeface="Calibri" panose="020F0502020204030204" pitchFamily="34" charset="0"/>
                <a:ea typeface="Arial" panose="020B0604020202020204" pitchFamily="34" charset="0"/>
              </a:rPr>
              <a:t> notebook shows the libraries used along with the task they were used for. </a:t>
            </a:r>
          </a:p>
          <a:p>
            <a:pPr marL="0" indent="0">
              <a:buNone/>
            </a:pPr>
            <a:endParaRPr lang="en-IN" dirty="0"/>
          </a:p>
        </p:txBody>
      </p:sp>
      <p:pic>
        <p:nvPicPr>
          <p:cNvPr id="4" name="Picture 3" descr="Graphical user interface, text&#10;&#10;Description automatically generated">
            <a:extLst>
              <a:ext uri="{FF2B5EF4-FFF2-40B4-BE49-F238E27FC236}">
                <a16:creationId xmlns:a16="http://schemas.microsoft.com/office/drawing/2014/main" id="{FB9ADF7C-408A-454A-ACC6-04BA9ACEBF0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386013"/>
            <a:ext cx="5638800" cy="3790950"/>
          </a:xfrm>
          <a:prstGeom prst="rect">
            <a:avLst/>
          </a:prstGeom>
          <a:noFill/>
          <a:ln>
            <a:noFill/>
          </a:ln>
        </p:spPr>
      </p:pic>
    </p:spTree>
    <p:extLst>
      <p:ext uri="{BB962C8B-B14F-4D97-AF65-F5344CB8AC3E}">
        <p14:creationId xmlns:p14="http://schemas.microsoft.com/office/powerpoint/2010/main" val="344425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cial media: How might it be regulated? - BBC News">
            <a:extLst>
              <a:ext uri="{FF2B5EF4-FFF2-40B4-BE49-F238E27FC236}">
                <a16:creationId xmlns:a16="http://schemas.microsoft.com/office/drawing/2014/main" id="{6167AC91-CC60-4BD9-B378-D9551EFC6B6B}"/>
              </a:ext>
            </a:extLst>
          </p:cNvPr>
          <p:cNvPicPr>
            <a:picLocks noChangeAspect="1" noChangeArrowheads="1"/>
          </p:cNvPicPr>
          <p:nvPr/>
        </p:nvPicPr>
        <p:blipFill rotWithShape="1">
          <a:blip r:embed="rId2">
            <a:alphaModFix amt="30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0E3D980-B531-4E03-8DC7-E7AEC9E46B2E}"/>
              </a:ext>
            </a:extLst>
          </p:cNvPr>
          <p:cNvSpPr>
            <a:spLocks noGrp="1"/>
          </p:cNvSpPr>
          <p:nvPr>
            <p:ph type="title"/>
          </p:nvPr>
        </p:nvSpPr>
        <p:spPr>
          <a:xfrm>
            <a:off x="2895600" y="764373"/>
            <a:ext cx="8610600" cy="1293028"/>
          </a:xfrm>
        </p:spPr>
        <p:txBody>
          <a:bodyPr>
            <a:normAutofit/>
          </a:bodyPr>
          <a:lstStyle/>
          <a:p>
            <a:r>
              <a:rPr lang="en-IN" dirty="0"/>
              <a:t>Introduction</a:t>
            </a:r>
          </a:p>
        </p:txBody>
      </p:sp>
      <p:pic>
        <p:nvPicPr>
          <p:cNvPr id="1028" name="Picture 4" descr="Facebook logo and symbol, meaning, history, PNG">
            <a:extLst>
              <a:ext uri="{FF2B5EF4-FFF2-40B4-BE49-F238E27FC236}">
                <a16:creationId xmlns:a16="http://schemas.microsoft.com/office/drawing/2014/main" id="{74697E7A-808C-4ED6-8493-63F38E784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08" y="2240016"/>
            <a:ext cx="4445876" cy="27786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stagram Logo transparent PNG - StickPNG">
            <a:extLst>
              <a:ext uri="{FF2B5EF4-FFF2-40B4-BE49-F238E27FC236}">
                <a16:creationId xmlns:a16="http://schemas.microsoft.com/office/drawing/2014/main" id="{5F7E9DCA-7C13-483E-B645-AA4409643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9635" y="2500403"/>
            <a:ext cx="2446283" cy="244628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witter Logo transparent PNG - StickPNG">
            <a:extLst>
              <a:ext uri="{FF2B5EF4-FFF2-40B4-BE49-F238E27FC236}">
                <a16:creationId xmlns:a16="http://schemas.microsoft.com/office/drawing/2014/main" id="{0624D161-4A9B-412A-B50D-52ABA7A002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9887" y="1705426"/>
            <a:ext cx="4036236" cy="4036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055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D58D-2191-4EB8-8D8B-EF3BC3CED607}"/>
              </a:ext>
            </a:extLst>
          </p:cNvPr>
          <p:cNvSpPr>
            <a:spLocks noGrp="1"/>
          </p:cNvSpPr>
          <p:nvPr>
            <p:ph type="title"/>
          </p:nvPr>
        </p:nvSpPr>
        <p:spPr/>
        <p:txBody>
          <a:bodyPr/>
          <a:lstStyle/>
          <a:p>
            <a:pPr algn="ctr"/>
            <a:r>
              <a:rPr lang="en-IN" dirty="0"/>
              <a:t>Twitter</a:t>
            </a:r>
          </a:p>
        </p:txBody>
      </p:sp>
      <p:sp>
        <p:nvSpPr>
          <p:cNvPr id="3" name="Content Placeholder 2">
            <a:extLst>
              <a:ext uri="{FF2B5EF4-FFF2-40B4-BE49-F238E27FC236}">
                <a16:creationId xmlns:a16="http://schemas.microsoft.com/office/drawing/2014/main" id="{F764EE5F-603E-4451-BFEF-A2975600629F}"/>
              </a:ext>
            </a:extLst>
          </p:cNvPr>
          <p:cNvSpPr>
            <a:spLocks noGrp="1"/>
          </p:cNvSpPr>
          <p:nvPr>
            <p:ph idx="1"/>
          </p:nvPr>
        </p:nvSpPr>
        <p:spPr/>
        <p:txBody>
          <a:bodyPr>
            <a:noAutofit/>
          </a:bodyPr>
          <a:lstStyle/>
          <a:p>
            <a:pPr marL="0" indent="0" algn="just">
              <a:lnSpc>
                <a:spcPct val="115000"/>
              </a:lnSpc>
              <a:buNone/>
            </a:pPr>
            <a:r>
              <a:rPr lang="en-US" sz="1600" dirty="0">
                <a:effectLst/>
                <a:ea typeface="Arial" panose="020B0604020202020204" pitchFamily="34" charset="0"/>
              </a:rPr>
              <a:t>Having discussed the summary of the project, let us have a look at the analysis. Each class of dataset display the following analysis:</a:t>
            </a:r>
            <a:endParaRPr lang="en-IN" sz="1600" dirty="0">
              <a:effectLst/>
              <a:ea typeface="Arial" panose="020B0604020202020204" pitchFamily="34" charset="0"/>
            </a:endParaRPr>
          </a:p>
          <a:p>
            <a:pPr algn="just">
              <a:lnSpc>
                <a:spcPct val="100000"/>
              </a:lnSpc>
              <a:spcBef>
                <a:spcPts val="600"/>
              </a:spcBef>
              <a:spcAft>
                <a:spcPts val="800"/>
              </a:spcAft>
            </a:pPr>
            <a:r>
              <a:rPr lang="en-US" sz="1600" dirty="0">
                <a:effectLst/>
                <a:ea typeface="Arial" panose="020B0604020202020204" pitchFamily="34" charset="0"/>
              </a:rPr>
              <a:t>There is no analysis for likes, tweets, and retweets as there is a lot of dominance of certain values in these categories. Due to this property of the data, doing trimmed means was also misleading. </a:t>
            </a:r>
            <a:endParaRPr lang="en-IN" sz="1600" dirty="0">
              <a:effectLst/>
              <a:ea typeface="Arial" panose="020B0604020202020204" pitchFamily="34" charset="0"/>
            </a:endParaRPr>
          </a:p>
          <a:p>
            <a:pPr algn="just">
              <a:lnSpc>
                <a:spcPct val="100000"/>
              </a:lnSpc>
              <a:spcBef>
                <a:spcPts val="600"/>
              </a:spcBef>
              <a:spcAft>
                <a:spcPts val="800"/>
              </a:spcAft>
            </a:pPr>
            <a:r>
              <a:rPr lang="en-US" sz="1600" dirty="0">
                <a:effectLst/>
                <a:ea typeface="Arial" panose="020B0604020202020204" pitchFamily="34" charset="0"/>
              </a:rPr>
              <a:t>Tweet frequencies using histograms.</a:t>
            </a:r>
            <a:endParaRPr lang="en-IN" sz="1600" dirty="0">
              <a:effectLst/>
              <a:ea typeface="Arial" panose="020B0604020202020204" pitchFamily="34" charset="0"/>
            </a:endParaRPr>
          </a:p>
          <a:p>
            <a:pPr algn="just">
              <a:lnSpc>
                <a:spcPct val="100000"/>
              </a:lnSpc>
              <a:spcBef>
                <a:spcPts val="600"/>
              </a:spcBef>
              <a:spcAft>
                <a:spcPts val="800"/>
              </a:spcAft>
            </a:pPr>
            <a:r>
              <a:rPr lang="en-US" sz="1600" dirty="0">
                <a:effectLst/>
                <a:ea typeface="Arial" panose="020B0604020202020204" pitchFamily="34" charset="0"/>
              </a:rPr>
              <a:t>Tweets with images (in %).</a:t>
            </a:r>
            <a:endParaRPr lang="en-IN" sz="1600" dirty="0">
              <a:effectLst/>
              <a:ea typeface="Arial" panose="020B0604020202020204" pitchFamily="34" charset="0"/>
            </a:endParaRPr>
          </a:p>
          <a:p>
            <a:pPr algn="just">
              <a:lnSpc>
                <a:spcPct val="100000"/>
              </a:lnSpc>
              <a:spcBef>
                <a:spcPts val="600"/>
              </a:spcBef>
              <a:spcAft>
                <a:spcPts val="800"/>
              </a:spcAft>
            </a:pPr>
            <a:r>
              <a:rPr lang="en-US" sz="1600" dirty="0">
                <a:effectLst/>
                <a:ea typeface="Arial" panose="020B0604020202020204" pitchFamily="34" charset="0"/>
              </a:rPr>
              <a:t>Day of the week analysis using bar graphs.</a:t>
            </a:r>
            <a:endParaRPr lang="en-IN" sz="1600" dirty="0">
              <a:effectLst/>
              <a:ea typeface="Arial" panose="020B0604020202020204" pitchFamily="34" charset="0"/>
            </a:endParaRPr>
          </a:p>
          <a:p>
            <a:pPr algn="just">
              <a:lnSpc>
                <a:spcPct val="100000"/>
              </a:lnSpc>
              <a:spcBef>
                <a:spcPts val="600"/>
              </a:spcBef>
              <a:spcAft>
                <a:spcPts val="800"/>
              </a:spcAft>
            </a:pPr>
            <a:r>
              <a:rPr lang="en-US" sz="1600" dirty="0">
                <a:effectLst/>
                <a:ea typeface="Arial" panose="020B0604020202020204" pitchFamily="34" charset="0"/>
              </a:rPr>
              <a:t>Subjectivity and polarity comparison with histograms.</a:t>
            </a:r>
            <a:endParaRPr lang="en-IN" sz="1600" dirty="0">
              <a:effectLst/>
              <a:ea typeface="Arial" panose="020B0604020202020204" pitchFamily="34" charset="0"/>
            </a:endParaRPr>
          </a:p>
          <a:p>
            <a:pPr algn="just">
              <a:lnSpc>
                <a:spcPct val="100000"/>
              </a:lnSpc>
              <a:spcBef>
                <a:spcPts val="600"/>
              </a:spcBef>
              <a:spcAft>
                <a:spcPts val="800"/>
              </a:spcAft>
            </a:pPr>
            <a:r>
              <a:rPr lang="en-US" sz="1600" dirty="0">
                <a:effectLst/>
                <a:ea typeface="Arial" panose="020B0604020202020204" pitchFamily="34" charset="0"/>
              </a:rPr>
              <a:t>Word count frequency and bigram frequency using line charts.</a:t>
            </a:r>
            <a:endParaRPr lang="en-IN" sz="1600" dirty="0">
              <a:effectLst/>
              <a:ea typeface="Arial" panose="020B0604020202020204" pitchFamily="34" charset="0"/>
            </a:endParaRPr>
          </a:p>
          <a:p>
            <a:pPr>
              <a:lnSpc>
                <a:spcPct val="100000"/>
              </a:lnSpc>
              <a:spcBef>
                <a:spcPts val="600"/>
              </a:spcBef>
            </a:pPr>
            <a:r>
              <a:rPr lang="en-US" sz="1600" dirty="0">
                <a:effectLst/>
                <a:ea typeface="Arial" panose="020B0604020202020204" pitchFamily="34" charset="0"/>
              </a:rPr>
              <a:t>Hugging Face Transformer sentiment analysis results.</a:t>
            </a:r>
            <a:endParaRPr lang="en-IN" sz="1600" dirty="0"/>
          </a:p>
        </p:txBody>
      </p:sp>
    </p:spTree>
    <p:extLst>
      <p:ext uri="{BB962C8B-B14F-4D97-AF65-F5344CB8AC3E}">
        <p14:creationId xmlns:p14="http://schemas.microsoft.com/office/powerpoint/2010/main" val="4131486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CF44-7D00-4A22-9876-565EF48F1E3E}"/>
              </a:ext>
            </a:extLst>
          </p:cNvPr>
          <p:cNvSpPr>
            <a:spLocks noGrp="1"/>
          </p:cNvSpPr>
          <p:nvPr>
            <p:ph type="title"/>
          </p:nvPr>
        </p:nvSpPr>
        <p:spPr>
          <a:xfrm>
            <a:off x="838200" y="127001"/>
            <a:ext cx="10515600" cy="1126066"/>
          </a:xfrm>
        </p:spPr>
        <p:txBody>
          <a:bodyPr>
            <a:normAutofit fontScale="90000"/>
          </a:bodyPr>
          <a:lstStyle/>
          <a:p>
            <a:pPr algn="ctr"/>
            <a:r>
              <a:rPr lang="en-IN" dirty="0"/>
              <a:t>Twitter</a:t>
            </a:r>
            <a:br>
              <a:rPr lang="en-IN" sz="4000" dirty="0"/>
            </a:br>
            <a:r>
              <a:rPr lang="en-IN" sz="3600" b="1" dirty="0">
                <a:latin typeface="+mn-lt"/>
              </a:rPr>
              <a:t>Analysis Part-1</a:t>
            </a:r>
          </a:p>
        </p:txBody>
      </p:sp>
      <p:sp>
        <p:nvSpPr>
          <p:cNvPr id="4" name="Content Placeholder 3">
            <a:extLst>
              <a:ext uri="{FF2B5EF4-FFF2-40B4-BE49-F238E27FC236}">
                <a16:creationId xmlns:a16="http://schemas.microsoft.com/office/drawing/2014/main" id="{69C5CB96-2846-465C-94DA-B4F0F415F65D}"/>
              </a:ext>
            </a:extLst>
          </p:cNvPr>
          <p:cNvSpPr>
            <a:spLocks noGrp="1"/>
          </p:cNvSpPr>
          <p:nvPr>
            <p:ph sz="half" idx="1"/>
          </p:nvPr>
        </p:nvSpPr>
        <p:spPr>
          <a:xfrm>
            <a:off x="838200" y="1253066"/>
            <a:ext cx="5181600" cy="5395383"/>
          </a:xfrm>
        </p:spPr>
        <p:txBody>
          <a:bodyPr/>
          <a:lstStyle/>
          <a:p>
            <a:pPr marL="0" indent="0">
              <a:buNone/>
            </a:pPr>
            <a:r>
              <a:rPr lang="en-US" sz="1200" dirty="0">
                <a:effectLst/>
                <a:latin typeface="Arial" panose="020B0604020202020204" pitchFamily="34" charset="0"/>
                <a:ea typeface="Arial" panose="020B0604020202020204" pitchFamily="34" charset="0"/>
              </a:rPr>
              <a:t>Histograms showing tweets frequencies inferred from the extracted number of tweets:</a:t>
            </a:r>
          </a:p>
          <a:p>
            <a:pPr marL="0" indent="0">
              <a:buNone/>
            </a:pPr>
            <a:endParaRPr lang="en-IN" sz="1800" dirty="0">
              <a:effectLst/>
              <a:latin typeface="Arial" panose="020B0604020202020204" pitchFamily="34" charset="0"/>
              <a:ea typeface="Arial" panose="020B0604020202020204" pitchFamily="34" charset="0"/>
            </a:endParaRPr>
          </a:p>
        </p:txBody>
      </p:sp>
      <p:sp>
        <p:nvSpPr>
          <p:cNvPr id="5" name="Content Placeholder 4">
            <a:extLst>
              <a:ext uri="{FF2B5EF4-FFF2-40B4-BE49-F238E27FC236}">
                <a16:creationId xmlns:a16="http://schemas.microsoft.com/office/drawing/2014/main" id="{A942CA70-70F4-4C1A-B521-29DAB455C61B}"/>
              </a:ext>
            </a:extLst>
          </p:cNvPr>
          <p:cNvSpPr>
            <a:spLocks noGrp="1"/>
          </p:cNvSpPr>
          <p:nvPr>
            <p:ph sz="half" idx="2"/>
          </p:nvPr>
        </p:nvSpPr>
        <p:spPr>
          <a:xfrm>
            <a:off x="6172200" y="1253067"/>
            <a:ext cx="5181600" cy="5477932"/>
          </a:xfrm>
        </p:spPr>
        <p:txBody>
          <a:bodyPr>
            <a:normAutofit/>
          </a:bodyPr>
          <a:lstStyle/>
          <a:p>
            <a:pPr marL="0" indent="0">
              <a:lnSpc>
                <a:spcPct val="100000"/>
              </a:lnSpc>
              <a:spcBef>
                <a:spcPts val="0"/>
              </a:spcBef>
              <a:spcAft>
                <a:spcPts val="200"/>
              </a:spcAft>
              <a:buNone/>
            </a:pPr>
            <a:r>
              <a:rPr lang="en-US" sz="1100" u="sng" dirty="0">
                <a:effectLst/>
                <a:latin typeface="Arial" panose="020B0604020202020204" pitchFamily="34" charset="0"/>
                <a:ea typeface="Arial" panose="020B0604020202020204" pitchFamily="34" charset="0"/>
              </a:rPr>
              <a:t>% of tweets posted on a particular day of the week</a:t>
            </a:r>
            <a:endParaRPr lang="en-IN" sz="1100" dirty="0">
              <a:effectLst/>
              <a:latin typeface="Arial" panose="020B0604020202020204" pitchFamily="34" charset="0"/>
              <a:ea typeface="Arial" panose="020B0604020202020204" pitchFamily="34" charset="0"/>
            </a:endParaRPr>
          </a:p>
          <a:p>
            <a:pPr marL="0" indent="0">
              <a:lnSpc>
                <a:spcPct val="100000"/>
              </a:lnSpc>
              <a:spcBef>
                <a:spcPts val="0"/>
              </a:spcBef>
              <a:spcAft>
                <a:spcPts val="200"/>
              </a:spcAft>
              <a:buNone/>
            </a:pPr>
            <a:r>
              <a:rPr lang="en-US" sz="1100" dirty="0">
                <a:effectLst/>
                <a:latin typeface="Arial" panose="020B0604020202020204" pitchFamily="34" charset="0"/>
                <a:ea typeface="Arial" panose="020B0604020202020204" pitchFamily="34" charset="0"/>
              </a:rPr>
              <a:t>The bar charts given show the distribution of tweets posted by the respective brands based on days of the week. The following results are based on the highest percentage of tweets posted on a given day of the week.  </a:t>
            </a:r>
            <a:endParaRPr lang="en-IN" sz="1100" dirty="0">
              <a:effectLst/>
              <a:latin typeface="Arial" panose="020B0604020202020204" pitchFamily="34" charset="0"/>
              <a:ea typeface="Arial" panose="020B0604020202020204" pitchFamily="34" charset="0"/>
            </a:endParaRPr>
          </a:p>
          <a:p>
            <a:pPr marL="0" lvl="0" indent="0">
              <a:lnSpc>
                <a:spcPct val="100000"/>
              </a:lnSpc>
              <a:spcBef>
                <a:spcPts val="0"/>
              </a:spcBef>
              <a:spcAft>
                <a:spcPts val="200"/>
              </a:spcAft>
              <a:buNone/>
            </a:pPr>
            <a:r>
              <a:rPr lang="en-US" sz="1100" dirty="0">
                <a:effectLst/>
                <a:latin typeface="Arial" panose="020B0604020202020204" pitchFamily="34" charset="0"/>
                <a:ea typeface="Arial" panose="020B0604020202020204" pitchFamily="34" charset="0"/>
              </a:rPr>
              <a:t>Pepsi – Thursday              Coca-Cola – Wednesday</a:t>
            </a:r>
            <a:r>
              <a:rPr lang="en-IN" sz="1100" dirty="0">
                <a:latin typeface="Arial" panose="020B0604020202020204" pitchFamily="34" charset="0"/>
                <a:ea typeface="Arial" panose="020B0604020202020204" pitchFamily="34" charset="0"/>
              </a:rPr>
              <a:t>	</a:t>
            </a:r>
            <a:r>
              <a:rPr lang="en-US" sz="1100" dirty="0">
                <a:effectLst/>
                <a:latin typeface="Arial" panose="020B0604020202020204" pitchFamily="34" charset="0"/>
                <a:ea typeface="Arial" panose="020B0604020202020204" pitchFamily="34" charset="0"/>
              </a:rPr>
              <a:t>Sprite – Tuesday</a:t>
            </a:r>
          </a:p>
          <a:p>
            <a:pPr marL="0" lvl="0" indent="0">
              <a:lnSpc>
                <a:spcPct val="100000"/>
              </a:lnSpc>
              <a:spcBef>
                <a:spcPts val="0"/>
              </a:spcBef>
              <a:spcAft>
                <a:spcPts val="200"/>
              </a:spcAft>
              <a:buNone/>
            </a:pPr>
            <a:endParaRPr lang="en-IN" sz="1100" dirty="0">
              <a:effectLst/>
              <a:latin typeface="Arial" panose="020B0604020202020204" pitchFamily="34" charset="0"/>
              <a:ea typeface="Arial" panose="020B0604020202020204" pitchFamily="34" charset="0"/>
            </a:endParaRPr>
          </a:p>
        </p:txBody>
      </p:sp>
      <p:pic>
        <p:nvPicPr>
          <p:cNvPr id="6" name="Picture 5" descr="Chart, histogram&#10;&#10;Description automatically generated">
            <a:extLst>
              <a:ext uri="{FF2B5EF4-FFF2-40B4-BE49-F238E27FC236}">
                <a16:creationId xmlns:a16="http://schemas.microsoft.com/office/drawing/2014/main" id="{5082BEE0-CD48-4C65-9E95-F149BD85967E}"/>
              </a:ext>
            </a:extLst>
          </p:cNvPr>
          <p:cNvPicPr/>
          <p:nvPr/>
        </p:nvPicPr>
        <p:blipFill>
          <a:blip r:embed="rId2"/>
          <a:stretch>
            <a:fillRect/>
          </a:stretch>
        </p:blipFill>
        <p:spPr>
          <a:xfrm>
            <a:off x="1801390" y="2322830"/>
            <a:ext cx="2800985" cy="4164963"/>
          </a:xfrm>
          <a:prstGeom prst="rect">
            <a:avLst/>
          </a:prstGeom>
        </p:spPr>
      </p:pic>
      <p:pic>
        <p:nvPicPr>
          <p:cNvPr id="7" name="Picture 6" descr="Chart, bar chart&#10;&#10;Description automatically generated">
            <a:extLst>
              <a:ext uri="{FF2B5EF4-FFF2-40B4-BE49-F238E27FC236}">
                <a16:creationId xmlns:a16="http://schemas.microsoft.com/office/drawing/2014/main" id="{DECAA2C2-4A58-498B-984F-9EC2AD36CEAE}"/>
              </a:ext>
            </a:extLst>
          </p:cNvPr>
          <p:cNvPicPr/>
          <p:nvPr/>
        </p:nvPicPr>
        <p:blipFill>
          <a:blip r:embed="rId3"/>
          <a:stretch>
            <a:fillRect/>
          </a:stretch>
        </p:blipFill>
        <p:spPr>
          <a:xfrm>
            <a:off x="7153274" y="2247900"/>
            <a:ext cx="3076575" cy="4239894"/>
          </a:xfrm>
          <a:prstGeom prst="rect">
            <a:avLst/>
          </a:prstGeom>
        </p:spPr>
      </p:pic>
    </p:spTree>
    <p:extLst>
      <p:ext uri="{BB962C8B-B14F-4D97-AF65-F5344CB8AC3E}">
        <p14:creationId xmlns:p14="http://schemas.microsoft.com/office/powerpoint/2010/main" val="1363041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1285-CC0B-4C3C-9C27-1187E0B72DDB}"/>
              </a:ext>
            </a:extLst>
          </p:cNvPr>
          <p:cNvSpPr>
            <a:spLocks noGrp="1"/>
          </p:cNvSpPr>
          <p:nvPr>
            <p:ph type="title"/>
          </p:nvPr>
        </p:nvSpPr>
        <p:spPr>
          <a:xfrm>
            <a:off x="838200" y="365125"/>
            <a:ext cx="10515600" cy="835025"/>
          </a:xfrm>
        </p:spPr>
        <p:txBody>
          <a:bodyPr/>
          <a:lstStyle/>
          <a:p>
            <a:pPr algn="ctr"/>
            <a:r>
              <a:rPr lang="en-IN" dirty="0"/>
              <a:t>Twitter</a:t>
            </a:r>
          </a:p>
        </p:txBody>
      </p:sp>
      <p:sp>
        <p:nvSpPr>
          <p:cNvPr id="3" name="Content Placeholder 2">
            <a:extLst>
              <a:ext uri="{FF2B5EF4-FFF2-40B4-BE49-F238E27FC236}">
                <a16:creationId xmlns:a16="http://schemas.microsoft.com/office/drawing/2014/main" id="{A12CB5AA-0EF5-4941-8278-1A5CDC0B376E}"/>
              </a:ext>
            </a:extLst>
          </p:cNvPr>
          <p:cNvSpPr>
            <a:spLocks noGrp="1"/>
          </p:cNvSpPr>
          <p:nvPr>
            <p:ph idx="1"/>
          </p:nvPr>
        </p:nvSpPr>
        <p:spPr>
          <a:xfrm>
            <a:off x="838200" y="1323975"/>
            <a:ext cx="10515600" cy="5448300"/>
          </a:xfrm>
        </p:spPr>
        <p:txBody>
          <a:bodyPr/>
          <a:lstStyle/>
          <a:p>
            <a:pPr marL="0" indent="0">
              <a:lnSpc>
                <a:spcPct val="100000"/>
              </a:lnSpc>
              <a:spcBef>
                <a:spcPts val="0"/>
              </a:spcBef>
              <a:spcAft>
                <a:spcPts val="200"/>
              </a:spcAft>
              <a:buNone/>
            </a:pPr>
            <a:r>
              <a:rPr lang="en-US" sz="1800" b="1" u="sng" dirty="0">
                <a:effectLst/>
                <a:latin typeface="Arial" panose="020B0604020202020204" pitchFamily="34" charset="0"/>
                <a:ea typeface="Arial" panose="020B0604020202020204" pitchFamily="34" charset="0"/>
              </a:rPr>
              <a:t>Subjectivity and polarity from text blob:</a:t>
            </a:r>
            <a:endParaRPr lang="en-IN" sz="1800" b="1" u="sng" dirty="0">
              <a:effectLst/>
              <a:latin typeface="Arial" panose="020B0604020202020204" pitchFamily="34" charset="0"/>
              <a:ea typeface="Arial" panose="020B0604020202020204" pitchFamily="34" charset="0"/>
            </a:endParaRPr>
          </a:p>
          <a:p>
            <a:pPr>
              <a:lnSpc>
                <a:spcPct val="100000"/>
              </a:lnSpc>
              <a:spcBef>
                <a:spcPts val="0"/>
              </a:spcBef>
              <a:spcAft>
                <a:spcPts val="200"/>
              </a:spcAft>
            </a:pPr>
            <a:r>
              <a:rPr lang="en-US" sz="1800" dirty="0">
                <a:effectLst/>
                <a:latin typeface="Arial" panose="020B0604020202020204" pitchFamily="34" charset="0"/>
                <a:ea typeface="Arial" panose="020B0604020202020204" pitchFamily="34" charset="0"/>
              </a:rPr>
              <a:t>Lots of tweets under Coca-Cola and Sprite are objective which leads to many tweets being neutral in sentiment whereas Pepsi’s tweets are more on the neutral and negative side.</a:t>
            </a:r>
            <a:endParaRPr lang="en-IN" sz="1800" dirty="0">
              <a:effectLst/>
              <a:latin typeface="Arial" panose="020B0604020202020204" pitchFamily="34" charset="0"/>
              <a:ea typeface="Arial" panose="020B0604020202020204" pitchFamily="34" charset="0"/>
            </a:endParaRPr>
          </a:p>
          <a:p>
            <a:pPr>
              <a:lnSpc>
                <a:spcPct val="100000"/>
              </a:lnSpc>
              <a:spcBef>
                <a:spcPts val="0"/>
              </a:spcBef>
              <a:spcAft>
                <a:spcPts val="200"/>
              </a:spcAft>
            </a:pPr>
            <a:r>
              <a:rPr lang="en-US" sz="1800" dirty="0">
                <a:effectLst/>
                <a:latin typeface="Arial" panose="020B0604020202020204" pitchFamily="34" charset="0"/>
                <a:ea typeface="Arial" panose="020B0604020202020204" pitchFamily="34" charset="0"/>
              </a:rPr>
              <a:t>By large, the distributions coming from text blob for Sprite and Coca-Cola look identical.</a:t>
            </a:r>
          </a:p>
          <a:p>
            <a:pPr marL="0" indent="0">
              <a:lnSpc>
                <a:spcPct val="100000"/>
              </a:lnSpc>
              <a:spcBef>
                <a:spcPts val="0"/>
              </a:spcBef>
              <a:spcAft>
                <a:spcPts val="200"/>
              </a:spcAft>
              <a:buNone/>
            </a:pPr>
            <a:endParaRPr lang="en-IN" sz="1800" dirty="0">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B6AC8A6C-4639-4F1F-9972-4E9EF020C4FE}"/>
              </a:ext>
            </a:extLst>
          </p:cNvPr>
          <p:cNvPicPr>
            <a:picLocks noChangeAspect="1"/>
          </p:cNvPicPr>
          <p:nvPr/>
        </p:nvPicPr>
        <p:blipFill>
          <a:blip r:embed="rId2"/>
          <a:stretch>
            <a:fillRect/>
          </a:stretch>
        </p:blipFill>
        <p:spPr>
          <a:xfrm>
            <a:off x="1733550" y="2578150"/>
            <a:ext cx="8724900" cy="4084587"/>
          </a:xfrm>
          <a:prstGeom prst="rect">
            <a:avLst/>
          </a:prstGeom>
        </p:spPr>
      </p:pic>
    </p:spTree>
    <p:extLst>
      <p:ext uri="{BB962C8B-B14F-4D97-AF65-F5344CB8AC3E}">
        <p14:creationId xmlns:p14="http://schemas.microsoft.com/office/powerpoint/2010/main" val="2012592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6F02-3F60-4918-84ED-A4CF794838CC}"/>
              </a:ext>
            </a:extLst>
          </p:cNvPr>
          <p:cNvSpPr>
            <a:spLocks noGrp="1"/>
          </p:cNvSpPr>
          <p:nvPr>
            <p:ph type="title"/>
          </p:nvPr>
        </p:nvSpPr>
        <p:spPr>
          <a:xfrm>
            <a:off x="838200" y="365125"/>
            <a:ext cx="10515600" cy="796925"/>
          </a:xfrm>
        </p:spPr>
        <p:txBody>
          <a:bodyPr/>
          <a:lstStyle/>
          <a:p>
            <a:pPr algn="ctr"/>
            <a:r>
              <a:rPr lang="en-IN" dirty="0"/>
              <a:t>Twitter</a:t>
            </a:r>
          </a:p>
        </p:txBody>
      </p:sp>
      <p:sp>
        <p:nvSpPr>
          <p:cNvPr id="3" name="Content Placeholder 2">
            <a:extLst>
              <a:ext uri="{FF2B5EF4-FFF2-40B4-BE49-F238E27FC236}">
                <a16:creationId xmlns:a16="http://schemas.microsoft.com/office/drawing/2014/main" id="{E7E70981-1D22-4E73-B440-67B0AAC74347}"/>
              </a:ext>
            </a:extLst>
          </p:cNvPr>
          <p:cNvSpPr>
            <a:spLocks noGrp="1"/>
          </p:cNvSpPr>
          <p:nvPr>
            <p:ph idx="1"/>
          </p:nvPr>
        </p:nvSpPr>
        <p:spPr>
          <a:xfrm>
            <a:off x="838200" y="1247775"/>
            <a:ext cx="10515600" cy="5514975"/>
          </a:xfrm>
        </p:spPr>
        <p:txBody>
          <a:bodyPr/>
          <a:lstStyle/>
          <a:p>
            <a:pPr marL="0" indent="0">
              <a:buNone/>
            </a:pPr>
            <a:r>
              <a:rPr lang="en-US" sz="1800" b="1" u="sng" dirty="0">
                <a:effectLst/>
                <a:latin typeface="Arial" panose="020B0604020202020204" pitchFamily="34" charset="0"/>
                <a:ea typeface="Arial" panose="020B0604020202020204" pitchFamily="34" charset="0"/>
              </a:rPr>
              <a:t>Word count frequency and bigram frequency</a:t>
            </a:r>
            <a:r>
              <a:rPr lang="en-US" sz="1800" b="1" dirty="0">
                <a:effectLst/>
                <a:latin typeface="Arial" panose="020B0604020202020204" pitchFamily="34" charset="0"/>
                <a:ea typeface="Arial" panose="020B0604020202020204" pitchFamily="34" charset="0"/>
              </a:rPr>
              <a:t>:</a:t>
            </a:r>
          </a:p>
          <a:p>
            <a:pPr marL="0" indent="0">
              <a:buNone/>
            </a:pPr>
            <a:endParaRPr lang="en-IN" b="1" dirty="0"/>
          </a:p>
        </p:txBody>
      </p:sp>
      <p:pic>
        <p:nvPicPr>
          <p:cNvPr id="5" name="Picture 4">
            <a:extLst>
              <a:ext uri="{FF2B5EF4-FFF2-40B4-BE49-F238E27FC236}">
                <a16:creationId xmlns:a16="http://schemas.microsoft.com/office/drawing/2014/main" id="{5A143A29-12DE-42E0-A9F2-A67CA757BC92}"/>
              </a:ext>
            </a:extLst>
          </p:cNvPr>
          <p:cNvPicPr>
            <a:picLocks noChangeAspect="1"/>
          </p:cNvPicPr>
          <p:nvPr/>
        </p:nvPicPr>
        <p:blipFill>
          <a:blip r:embed="rId2"/>
          <a:stretch>
            <a:fillRect/>
          </a:stretch>
        </p:blipFill>
        <p:spPr>
          <a:xfrm>
            <a:off x="2143125" y="1729154"/>
            <a:ext cx="7905750" cy="4763721"/>
          </a:xfrm>
          <a:prstGeom prst="rect">
            <a:avLst/>
          </a:prstGeom>
        </p:spPr>
      </p:pic>
    </p:spTree>
    <p:extLst>
      <p:ext uri="{BB962C8B-B14F-4D97-AF65-F5344CB8AC3E}">
        <p14:creationId xmlns:p14="http://schemas.microsoft.com/office/powerpoint/2010/main" val="1391854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8855-5F3A-491F-83BB-9AC3E2D29B1D}"/>
              </a:ext>
            </a:extLst>
          </p:cNvPr>
          <p:cNvSpPr>
            <a:spLocks noGrp="1"/>
          </p:cNvSpPr>
          <p:nvPr>
            <p:ph type="title"/>
          </p:nvPr>
        </p:nvSpPr>
        <p:spPr/>
        <p:txBody>
          <a:bodyPr/>
          <a:lstStyle/>
          <a:p>
            <a:pPr algn="ctr"/>
            <a:r>
              <a:rPr lang="en-IN" dirty="0"/>
              <a:t>Twitter</a:t>
            </a:r>
          </a:p>
        </p:txBody>
      </p:sp>
      <p:sp>
        <p:nvSpPr>
          <p:cNvPr id="3" name="Content Placeholder 2">
            <a:extLst>
              <a:ext uri="{FF2B5EF4-FFF2-40B4-BE49-F238E27FC236}">
                <a16:creationId xmlns:a16="http://schemas.microsoft.com/office/drawing/2014/main" id="{0A25F1B9-BF96-4107-A587-DD37EC2957F6}"/>
              </a:ext>
            </a:extLst>
          </p:cNvPr>
          <p:cNvSpPr>
            <a:spLocks noGrp="1"/>
          </p:cNvSpPr>
          <p:nvPr>
            <p:ph idx="1"/>
          </p:nvPr>
        </p:nvSpPr>
        <p:spPr/>
        <p:txBody>
          <a:bodyPr/>
          <a:lstStyle/>
          <a:p>
            <a:pPr marL="0" indent="0">
              <a:lnSpc>
                <a:spcPct val="115000"/>
              </a:lnSpc>
              <a:buNone/>
            </a:pPr>
            <a:r>
              <a:rPr lang="en-US" sz="1800" b="1" u="sng" dirty="0">
                <a:effectLst/>
                <a:latin typeface="Arial" panose="020B0604020202020204" pitchFamily="34" charset="0"/>
                <a:ea typeface="Arial" panose="020B0604020202020204" pitchFamily="34" charset="0"/>
              </a:rPr>
              <a:t>Transformer analysis:</a:t>
            </a:r>
            <a:endParaRPr lang="en-IN" sz="1800" b="1" dirty="0">
              <a:effectLst/>
              <a:latin typeface="Arial" panose="020B0604020202020204" pitchFamily="34" charset="0"/>
              <a:ea typeface="Arial" panose="020B0604020202020204" pitchFamily="34" charset="0"/>
            </a:endParaRPr>
          </a:p>
          <a:p>
            <a:pPr>
              <a:lnSpc>
                <a:spcPct val="115000"/>
              </a:lnSpc>
            </a:pPr>
            <a:r>
              <a:rPr lang="en-US" sz="1800" dirty="0">
                <a:effectLst/>
                <a:latin typeface="Arial" panose="020B0604020202020204" pitchFamily="34" charset="0"/>
                <a:ea typeface="Arial" panose="020B0604020202020204" pitchFamily="34" charset="0"/>
              </a:rPr>
              <a:t>For fair sentiment analysis, the tweets with subjectivity score greater than 0.5 are selected yielding to the below given results.</a:t>
            </a:r>
          </a:p>
          <a:p>
            <a:pPr marL="0" indent="0">
              <a:lnSpc>
                <a:spcPct val="115000"/>
              </a:lnSpc>
              <a:buNone/>
            </a:pPr>
            <a:endParaRPr lang="en-IN" sz="1800" dirty="0">
              <a:effectLst/>
              <a:latin typeface="Arial" panose="020B0604020202020204" pitchFamily="34" charset="0"/>
              <a:ea typeface="Arial" panose="020B0604020202020204" pitchFamily="34" charset="0"/>
            </a:endParaRPr>
          </a:p>
        </p:txBody>
      </p:sp>
      <p:pic>
        <p:nvPicPr>
          <p:cNvPr id="4" name="Picture 3" descr="Text&#10;&#10;Description automatically generated with medium confidence">
            <a:extLst>
              <a:ext uri="{FF2B5EF4-FFF2-40B4-BE49-F238E27FC236}">
                <a16:creationId xmlns:a16="http://schemas.microsoft.com/office/drawing/2014/main" id="{9FDD1AA6-5A75-47FB-ABA4-203D4568838D}"/>
              </a:ext>
            </a:extLst>
          </p:cNvPr>
          <p:cNvPicPr/>
          <p:nvPr/>
        </p:nvPicPr>
        <p:blipFill>
          <a:blip r:embed="rId2"/>
          <a:stretch>
            <a:fillRect/>
          </a:stretch>
        </p:blipFill>
        <p:spPr>
          <a:xfrm>
            <a:off x="3524250" y="3171824"/>
            <a:ext cx="4191000" cy="1095375"/>
          </a:xfrm>
          <a:prstGeom prst="rect">
            <a:avLst/>
          </a:prstGeom>
        </p:spPr>
      </p:pic>
    </p:spTree>
    <p:extLst>
      <p:ext uri="{BB962C8B-B14F-4D97-AF65-F5344CB8AC3E}">
        <p14:creationId xmlns:p14="http://schemas.microsoft.com/office/powerpoint/2010/main" val="850379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012F-E4DD-4514-9D83-565D80FDCEA1}"/>
              </a:ext>
            </a:extLst>
          </p:cNvPr>
          <p:cNvSpPr>
            <a:spLocks noGrp="1"/>
          </p:cNvSpPr>
          <p:nvPr>
            <p:ph type="title"/>
          </p:nvPr>
        </p:nvSpPr>
        <p:spPr>
          <a:xfrm>
            <a:off x="619760" y="764373"/>
            <a:ext cx="6832600" cy="1293028"/>
          </a:xfrm>
        </p:spPr>
        <p:txBody>
          <a:bodyPr>
            <a:normAutofit/>
          </a:bodyPr>
          <a:lstStyle/>
          <a:p>
            <a:r>
              <a:rPr lang="en-IN" dirty="0"/>
              <a:t>TWITTER</a:t>
            </a:r>
            <a:br>
              <a:rPr lang="en-IN" dirty="0"/>
            </a:br>
            <a:r>
              <a:rPr lang="en-IN" b="1"/>
              <a:t>ANALYSIS PART-2</a:t>
            </a:r>
          </a:p>
        </p:txBody>
      </p:sp>
      <p:sp>
        <p:nvSpPr>
          <p:cNvPr id="3" name="Content Placeholder 2">
            <a:extLst>
              <a:ext uri="{FF2B5EF4-FFF2-40B4-BE49-F238E27FC236}">
                <a16:creationId xmlns:a16="http://schemas.microsoft.com/office/drawing/2014/main" id="{E40E2984-386D-470D-A077-0FC7B7F783B2}"/>
              </a:ext>
            </a:extLst>
          </p:cNvPr>
          <p:cNvSpPr>
            <a:spLocks noGrp="1"/>
          </p:cNvSpPr>
          <p:nvPr>
            <p:ph idx="1"/>
          </p:nvPr>
        </p:nvSpPr>
        <p:spPr>
          <a:xfrm>
            <a:off x="619760" y="2194560"/>
            <a:ext cx="6832600" cy="4024125"/>
          </a:xfrm>
        </p:spPr>
        <p:txBody>
          <a:bodyPr>
            <a:normAutofit/>
          </a:bodyPr>
          <a:lstStyle/>
          <a:p>
            <a:pPr marL="0" indent="0">
              <a:buNone/>
            </a:pPr>
            <a:r>
              <a:rPr lang="en-US" u="sng">
                <a:effectLst/>
                <a:latin typeface="Calibri" panose="020F0502020204030204" pitchFamily="34" charset="0"/>
                <a:ea typeface="Calibri" panose="020F0502020204030204" pitchFamily="34" charset="0"/>
                <a:cs typeface="Times New Roman" panose="02020603050405020304" pitchFamily="18" charset="0"/>
              </a:rPr>
              <a:t>Histograms showing tweets frequencies inferred from the extracted number of tweets:</a:t>
            </a:r>
            <a:endParaRPr lang="en-IN">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descr="A screenshot of a computer&#10;&#10;Description automatically generated with low confidence">
            <a:extLst>
              <a:ext uri="{FF2B5EF4-FFF2-40B4-BE49-F238E27FC236}">
                <a16:creationId xmlns:a16="http://schemas.microsoft.com/office/drawing/2014/main" id="{FF56BE70-8AA8-49C0-9C3D-FA6245A14B87}"/>
              </a:ext>
            </a:extLst>
          </p:cNvPr>
          <p:cNvPicPr/>
          <p:nvPr/>
        </p:nvPicPr>
        <p:blipFill rotWithShape="1">
          <a:blip r:embed="rId2"/>
          <a:srcRect t="1980" r="-3" b="9809"/>
          <a:stretch/>
        </p:blipFill>
        <p:spPr>
          <a:xfrm>
            <a:off x="7861238" y="746125"/>
            <a:ext cx="3644962" cy="5472559"/>
          </a:xfrm>
          <a:prstGeom prst="rect">
            <a:avLst/>
          </a:prstGeom>
        </p:spPr>
      </p:pic>
    </p:spTree>
    <p:extLst>
      <p:ext uri="{BB962C8B-B14F-4D97-AF65-F5344CB8AC3E}">
        <p14:creationId xmlns:p14="http://schemas.microsoft.com/office/powerpoint/2010/main" val="66442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3C63-7F28-4D5B-B33B-83BE18F08D75}"/>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Twitter</a:t>
            </a:r>
            <a:br>
              <a:rPr lang="en-IN" sz="4000">
                <a:solidFill>
                  <a:srgbClr val="FFFFFF"/>
                </a:solidFill>
              </a:rPr>
            </a:br>
            <a:r>
              <a:rPr lang="en-IN" sz="4000" b="1">
                <a:solidFill>
                  <a:srgbClr val="FFFFFF"/>
                </a:solidFill>
                <a:latin typeface="+mn-lt"/>
              </a:rPr>
              <a:t>Analysis Part-2</a:t>
            </a:r>
          </a:p>
        </p:txBody>
      </p:sp>
      <p:sp>
        <p:nvSpPr>
          <p:cNvPr id="8" name="Content Placeholder 7">
            <a:extLst>
              <a:ext uri="{FF2B5EF4-FFF2-40B4-BE49-F238E27FC236}">
                <a16:creationId xmlns:a16="http://schemas.microsoft.com/office/drawing/2014/main" id="{45DED878-3C93-4B75-960A-D7DFF5E477CE}"/>
              </a:ext>
            </a:extLst>
          </p:cNvPr>
          <p:cNvSpPr>
            <a:spLocks noGrp="1"/>
          </p:cNvSpPr>
          <p:nvPr>
            <p:ph idx="1"/>
          </p:nvPr>
        </p:nvSpPr>
        <p:spPr>
          <a:xfrm>
            <a:off x="4581727" y="649480"/>
            <a:ext cx="3025303" cy="5546047"/>
          </a:xfrm>
        </p:spPr>
        <p:txBody>
          <a:bodyPr anchor="ctr">
            <a:normAutofit/>
          </a:bodyPr>
          <a:lstStyle/>
          <a:p>
            <a:pPr marL="0" indent="0">
              <a:lnSpc>
                <a:spcPct val="115000"/>
              </a:lnSpc>
              <a:buNone/>
            </a:pPr>
            <a:r>
              <a:rPr lang="en-IN" sz="1800" b="1" u="sng" dirty="0">
                <a:effectLst/>
                <a:latin typeface="Arial" panose="020B0604020202020204" pitchFamily="34" charset="0"/>
                <a:ea typeface="Arial" panose="020B0604020202020204" pitchFamily="34" charset="0"/>
              </a:rPr>
              <a:t>Weekdays tweet count in the US</a:t>
            </a:r>
            <a:endParaRPr lang="en-IN" sz="1800" b="1"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The graphs displayed below portray a balanced distribution of tweets throughout the week, so we’ll check for the days with higher number of tweets and look for a possible intersection. </a:t>
            </a:r>
          </a:p>
        </p:txBody>
      </p:sp>
      <p:pic>
        <p:nvPicPr>
          <p:cNvPr id="29" name="Picture 28" descr="Graphical user interface, chart, application, bar chart&#10;&#10;Description automatically generated">
            <a:extLst>
              <a:ext uri="{FF2B5EF4-FFF2-40B4-BE49-F238E27FC236}">
                <a16:creationId xmlns:a16="http://schemas.microsoft.com/office/drawing/2014/main" id="{3A5EAD02-AB8C-4DE5-8140-4B9B97197471}"/>
              </a:ext>
            </a:extLst>
          </p:cNvPr>
          <p:cNvPicPr/>
          <p:nvPr/>
        </p:nvPicPr>
        <p:blipFill>
          <a:blip r:embed="rId2"/>
          <a:stretch>
            <a:fillRect/>
          </a:stretch>
        </p:blipFill>
        <p:spPr>
          <a:xfrm>
            <a:off x="7715250" y="428625"/>
            <a:ext cx="4010028" cy="5766901"/>
          </a:xfrm>
          <a:prstGeom prst="rect">
            <a:avLst/>
          </a:prstGeom>
        </p:spPr>
      </p:pic>
    </p:spTree>
    <p:extLst>
      <p:ext uri="{BB962C8B-B14F-4D97-AF65-F5344CB8AC3E}">
        <p14:creationId xmlns:p14="http://schemas.microsoft.com/office/powerpoint/2010/main" val="459785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D0D2-98C6-40E3-8301-AD9B659748C6}"/>
              </a:ext>
            </a:extLst>
          </p:cNvPr>
          <p:cNvSpPr>
            <a:spLocks noGrp="1"/>
          </p:cNvSpPr>
          <p:nvPr>
            <p:ph type="title"/>
          </p:nvPr>
        </p:nvSpPr>
        <p:spPr>
          <a:xfrm>
            <a:off x="838200" y="365125"/>
            <a:ext cx="10515600" cy="730250"/>
          </a:xfrm>
        </p:spPr>
        <p:txBody>
          <a:bodyPr>
            <a:normAutofit/>
          </a:bodyPr>
          <a:lstStyle/>
          <a:p>
            <a:pPr algn="ctr"/>
            <a:r>
              <a:rPr lang="en-IN" dirty="0"/>
              <a:t>Twitter</a:t>
            </a:r>
          </a:p>
        </p:txBody>
      </p:sp>
      <p:sp>
        <p:nvSpPr>
          <p:cNvPr id="3" name="Content Placeholder 2">
            <a:extLst>
              <a:ext uri="{FF2B5EF4-FFF2-40B4-BE49-F238E27FC236}">
                <a16:creationId xmlns:a16="http://schemas.microsoft.com/office/drawing/2014/main" id="{F4C975D8-49E5-44E1-8F5E-63A5FE13093F}"/>
              </a:ext>
            </a:extLst>
          </p:cNvPr>
          <p:cNvSpPr>
            <a:spLocks noGrp="1"/>
          </p:cNvSpPr>
          <p:nvPr>
            <p:ph idx="1"/>
          </p:nvPr>
        </p:nvSpPr>
        <p:spPr>
          <a:xfrm>
            <a:off x="838200" y="1095375"/>
            <a:ext cx="10515600" cy="5129213"/>
          </a:xfrm>
        </p:spPr>
        <p:txBody>
          <a:bodyPr/>
          <a:lstStyle/>
          <a:p>
            <a:pPr marL="0" indent="0">
              <a:buNone/>
            </a:pPr>
            <a:r>
              <a:rPr lang="en-US" sz="1800" u="sng" dirty="0">
                <a:effectLst/>
                <a:latin typeface="Arial" panose="020B0604020202020204" pitchFamily="34" charset="0"/>
                <a:ea typeface="Arial" panose="020B0604020202020204" pitchFamily="34" charset="0"/>
              </a:rPr>
              <a:t>Subjectivity and polarity:</a:t>
            </a:r>
          </a:p>
          <a:p>
            <a:pPr marL="0" indent="0">
              <a:buNone/>
            </a:pPr>
            <a:r>
              <a:rPr lang="en-US" sz="1800" dirty="0">
                <a:effectLst/>
                <a:latin typeface="Arial" panose="020B0604020202020204" pitchFamily="34" charset="0"/>
                <a:ea typeface="Arial" panose="020B0604020202020204" pitchFamily="34" charset="0"/>
              </a:rPr>
              <a:t>For this part, all 3 brands follow identical distribution for subjectivity and polarity derived from text blob.</a:t>
            </a:r>
            <a:endParaRPr lang="en-US" sz="1800" u="sng" dirty="0">
              <a:effectLst/>
              <a:latin typeface="Arial" panose="020B0604020202020204" pitchFamily="34" charset="0"/>
              <a:ea typeface="Arial" panose="020B0604020202020204" pitchFamily="34" charset="0"/>
            </a:endParaRPr>
          </a:p>
          <a:p>
            <a:pPr marL="0" indent="0">
              <a:buNone/>
            </a:pPr>
            <a:endParaRPr lang="en-IN" dirty="0"/>
          </a:p>
        </p:txBody>
      </p:sp>
      <p:pic>
        <p:nvPicPr>
          <p:cNvPr id="5" name="Picture 4">
            <a:extLst>
              <a:ext uri="{FF2B5EF4-FFF2-40B4-BE49-F238E27FC236}">
                <a16:creationId xmlns:a16="http://schemas.microsoft.com/office/drawing/2014/main" id="{BF02DE2C-6398-4069-9D03-00742621AB1C}"/>
              </a:ext>
            </a:extLst>
          </p:cNvPr>
          <p:cNvPicPr>
            <a:picLocks noChangeAspect="1"/>
          </p:cNvPicPr>
          <p:nvPr/>
        </p:nvPicPr>
        <p:blipFill>
          <a:blip r:embed="rId2"/>
          <a:stretch>
            <a:fillRect/>
          </a:stretch>
        </p:blipFill>
        <p:spPr>
          <a:xfrm>
            <a:off x="1685363" y="1901825"/>
            <a:ext cx="8821274" cy="4089400"/>
          </a:xfrm>
          <a:prstGeom prst="rect">
            <a:avLst/>
          </a:prstGeom>
        </p:spPr>
      </p:pic>
    </p:spTree>
    <p:extLst>
      <p:ext uri="{BB962C8B-B14F-4D97-AF65-F5344CB8AC3E}">
        <p14:creationId xmlns:p14="http://schemas.microsoft.com/office/powerpoint/2010/main" val="968867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F0E1-2C26-4CCE-A18B-787A74240CFA}"/>
              </a:ext>
            </a:extLst>
          </p:cNvPr>
          <p:cNvSpPr>
            <a:spLocks noGrp="1"/>
          </p:cNvSpPr>
          <p:nvPr>
            <p:ph type="title"/>
          </p:nvPr>
        </p:nvSpPr>
        <p:spPr>
          <a:xfrm>
            <a:off x="838200" y="365125"/>
            <a:ext cx="10515600" cy="758825"/>
          </a:xfrm>
        </p:spPr>
        <p:txBody>
          <a:bodyPr/>
          <a:lstStyle/>
          <a:p>
            <a:pPr algn="ctr"/>
            <a:r>
              <a:rPr lang="en-IN" dirty="0"/>
              <a:t>Twitter</a:t>
            </a:r>
          </a:p>
        </p:txBody>
      </p:sp>
      <p:sp>
        <p:nvSpPr>
          <p:cNvPr id="3" name="Content Placeholder 2">
            <a:extLst>
              <a:ext uri="{FF2B5EF4-FFF2-40B4-BE49-F238E27FC236}">
                <a16:creationId xmlns:a16="http://schemas.microsoft.com/office/drawing/2014/main" id="{0A6D9C78-CDBC-4CE2-990E-3462CCE76DA5}"/>
              </a:ext>
            </a:extLst>
          </p:cNvPr>
          <p:cNvSpPr>
            <a:spLocks noGrp="1"/>
          </p:cNvSpPr>
          <p:nvPr>
            <p:ph idx="1"/>
          </p:nvPr>
        </p:nvSpPr>
        <p:spPr>
          <a:xfrm>
            <a:off x="838200" y="1123950"/>
            <a:ext cx="10515600" cy="5505450"/>
          </a:xfrm>
        </p:spPr>
        <p:txBody>
          <a:bodyPr/>
          <a:lstStyle/>
          <a:p>
            <a:pPr marL="0" indent="0">
              <a:buNone/>
            </a:pPr>
            <a:r>
              <a:rPr lang="en-US" sz="1800" b="1" u="sng" dirty="0">
                <a:effectLst/>
                <a:latin typeface="Arial" panose="020B0604020202020204" pitchFamily="34" charset="0"/>
                <a:ea typeface="Arial" panose="020B0604020202020204" pitchFamily="34" charset="0"/>
              </a:rPr>
              <a:t>Word count frequency and bigram frequency</a:t>
            </a:r>
            <a:r>
              <a:rPr lang="en-US" sz="1800" b="1" dirty="0">
                <a:effectLst/>
                <a:latin typeface="Arial" panose="020B0604020202020204" pitchFamily="34" charset="0"/>
                <a:ea typeface="Arial" panose="020B0604020202020204" pitchFamily="34" charset="0"/>
              </a:rPr>
              <a:t>:</a:t>
            </a:r>
          </a:p>
          <a:p>
            <a:pPr marL="0" indent="0">
              <a:buNone/>
            </a:pPr>
            <a:endParaRPr lang="en-IN" b="1" dirty="0"/>
          </a:p>
        </p:txBody>
      </p:sp>
      <p:pic>
        <p:nvPicPr>
          <p:cNvPr id="7" name="Picture 6">
            <a:extLst>
              <a:ext uri="{FF2B5EF4-FFF2-40B4-BE49-F238E27FC236}">
                <a16:creationId xmlns:a16="http://schemas.microsoft.com/office/drawing/2014/main" id="{B1923FC9-A80B-410D-880F-C9C6EEAF1726}"/>
              </a:ext>
            </a:extLst>
          </p:cNvPr>
          <p:cNvPicPr>
            <a:picLocks noChangeAspect="1"/>
          </p:cNvPicPr>
          <p:nvPr/>
        </p:nvPicPr>
        <p:blipFill>
          <a:blip r:embed="rId2"/>
          <a:stretch>
            <a:fillRect/>
          </a:stretch>
        </p:blipFill>
        <p:spPr>
          <a:xfrm>
            <a:off x="2300287" y="1566862"/>
            <a:ext cx="7591425" cy="4619625"/>
          </a:xfrm>
          <a:prstGeom prst="rect">
            <a:avLst/>
          </a:prstGeom>
        </p:spPr>
      </p:pic>
    </p:spTree>
    <p:extLst>
      <p:ext uri="{BB962C8B-B14F-4D97-AF65-F5344CB8AC3E}">
        <p14:creationId xmlns:p14="http://schemas.microsoft.com/office/powerpoint/2010/main" val="4210210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8551-7779-4E43-BCFC-037B8D8450DA}"/>
              </a:ext>
            </a:extLst>
          </p:cNvPr>
          <p:cNvSpPr>
            <a:spLocks noGrp="1"/>
          </p:cNvSpPr>
          <p:nvPr>
            <p:ph type="title"/>
          </p:nvPr>
        </p:nvSpPr>
        <p:spPr/>
        <p:txBody>
          <a:bodyPr/>
          <a:lstStyle/>
          <a:p>
            <a:pPr algn="ctr"/>
            <a:r>
              <a:rPr lang="en-IN" dirty="0" err="1"/>
              <a:t>TWITter</a:t>
            </a:r>
            <a:endParaRPr lang="en-IN" dirty="0"/>
          </a:p>
        </p:txBody>
      </p:sp>
      <p:sp>
        <p:nvSpPr>
          <p:cNvPr id="3" name="Content Placeholder 2">
            <a:extLst>
              <a:ext uri="{FF2B5EF4-FFF2-40B4-BE49-F238E27FC236}">
                <a16:creationId xmlns:a16="http://schemas.microsoft.com/office/drawing/2014/main" id="{7F5F109A-1E2B-447C-B5EE-02DD897898E4}"/>
              </a:ext>
            </a:extLst>
          </p:cNvPr>
          <p:cNvSpPr>
            <a:spLocks noGrp="1"/>
          </p:cNvSpPr>
          <p:nvPr>
            <p:ph idx="1"/>
          </p:nvPr>
        </p:nvSpPr>
        <p:spPr/>
        <p:txBody>
          <a:bodyPr/>
          <a:lstStyle/>
          <a:p>
            <a:pPr marL="0" indent="0">
              <a:buNone/>
            </a:pPr>
            <a:r>
              <a:rPr lang="en-IN" b="1" u="sng" dirty="0"/>
              <a:t>Transformer analysis:</a:t>
            </a:r>
          </a:p>
          <a:p>
            <a:pPr marL="0" indent="0">
              <a:buNone/>
            </a:pPr>
            <a:endParaRPr lang="en-IN" b="1" u="sng" dirty="0"/>
          </a:p>
        </p:txBody>
      </p:sp>
      <p:pic>
        <p:nvPicPr>
          <p:cNvPr id="5" name="Picture 4" descr="A picture containing text&#10;&#10;Description automatically generated">
            <a:extLst>
              <a:ext uri="{FF2B5EF4-FFF2-40B4-BE49-F238E27FC236}">
                <a16:creationId xmlns:a16="http://schemas.microsoft.com/office/drawing/2014/main" id="{3043BB7F-D7CC-4EC6-90F2-8D381BA8D43D}"/>
              </a:ext>
            </a:extLst>
          </p:cNvPr>
          <p:cNvPicPr/>
          <p:nvPr/>
        </p:nvPicPr>
        <p:blipFill>
          <a:blip r:embed="rId2"/>
          <a:stretch>
            <a:fillRect/>
          </a:stretch>
        </p:blipFill>
        <p:spPr>
          <a:xfrm>
            <a:off x="3479165" y="3181667"/>
            <a:ext cx="5233670" cy="1637983"/>
          </a:xfrm>
          <a:prstGeom prst="rect">
            <a:avLst/>
          </a:prstGeom>
        </p:spPr>
      </p:pic>
    </p:spTree>
    <p:extLst>
      <p:ext uri="{BB962C8B-B14F-4D97-AF65-F5344CB8AC3E}">
        <p14:creationId xmlns:p14="http://schemas.microsoft.com/office/powerpoint/2010/main" val="3690801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F1A6-1565-42B6-969A-BDE4B38D4071}"/>
              </a:ext>
            </a:extLst>
          </p:cNvPr>
          <p:cNvSpPr>
            <a:spLocks noGrp="1"/>
          </p:cNvSpPr>
          <p:nvPr>
            <p:ph type="title"/>
          </p:nvPr>
        </p:nvSpPr>
        <p:spPr/>
        <p:txBody>
          <a:bodyPr/>
          <a:lstStyle/>
          <a:p>
            <a:pPr algn="l"/>
            <a:r>
              <a:rPr lang="en-IN" dirty="0"/>
              <a:t>Objectives &amp; Goals</a:t>
            </a:r>
          </a:p>
        </p:txBody>
      </p:sp>
      <p:sp>
        <p:nvSpPr>
          <p:cNvPr id="3" name="Content Placeholder 2">
            <a:extLst>
              <a:ext uri="{FF2B5EF4-FFF2-40B4-BE49-F238E27FC236}">
                <a16:creationId xmlns:a16="http://schemas.microsoft.com/office/drawing/2014/main" id="{552BFDA0-2805-47C2-8072-3ABFDBAB6240}"/>
              </a:ext>
            </a:extLst>
          </p:cNvPr>
          <p:cNvSpPr>
            <a:spLocks noGrp="1"/>
          </p:cNvSpPr>
          <p:nvPr>
            <p:ph idx="1"/>
          </p:nvPr>
        </p:nvSpPr>
        <p:spPr/>
        <p:txBody>
          <a:bodyPr/>
          <a:lstStyle/>
          <a:p>
            <a:pPr marL="342900" lvl="0" indent="-342900" algn="just">
              <a:lnSpc>
                <a:spcPct val="115000"/>
              </a:lnSpc>
              <a:buFont typeface="Arial" panose="020B0604020202020204" pitchFamily="34" charset="0"/>
              <a:buChar char="●"/>
            </a:pPr>
            <a:r>
              <a:rPr lang="en-IN" sz="1800" u="none" strike="noStrike" dirty="0">
                <a:effectLst/>
                <a:latin typeface="Calibri" panose="020F0502020204030204" pitchFamily="34" charset="0"/>
                <a:ea typeface="Arial" panose="020B0604020202020204" pitchFamily="34" charset="0"/>
              </a:rPr>
              <a:t>Understand how to collect data from 3 mentioned platform and the implementation of API if applicable.</a:t>
            </a:r>
            <a:endParaRPr lang="en-IN" sz="18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en-IN" sz="1800" u="none" strike="noStrike" dirty="0">
                <a:effectLst/>
                <a:latin typeface="Calibri" panose="020F0502020204030204" pitchFamily="34" charset="0"/>
                <a:ea typeface="Arial" panose="020B0604020202020204" pitchFamily="34" charset="0"/>
              </a:rPr>
              <a:t>Evaluate the quality of collected data.</a:t>
            </a:r>
            <a:endParaRPr lang="en-IN" sz="18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en-IN" sz="1800" u="none" strike="noStrike" dirty="0">
                <a:effectLst/>
                <a:latin typeface="Calibri" panose="020F0502020204030204" pitchFamily="34" charset="0"/>
                <a:ea typeface="Arial" panose="020B0604020202020204" pitchFamily="34" charset="0"/>
              </a:rPr>
              <a:t>Understand how active each brand is on these platforms.</a:t>
            </a:r>
            <a:endParaRPr lang="en-IN" sz="18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en-IN" sz="1800" u="none" strike="noStrike" dirty="0">
                <a:effectLst/>
                <a:latin typeface="Calibri" panose="020F0502020204030204" pitchFamily="34" charset="0"/>
                <a:ea typeface="Arial" panose="020B0604020202020204" pitchFamily="34" charset="0"/>
              </a:rPr>
              <a:t>Understand the pattern of how posts are distributed.</a:t>
            </a:r>
            <a:endParaRPr lang="en-IN" sz="18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en-IN" sz="1800" u="none" strike="noStrike" dirty="0">
                <a:effectLst/>
                <a:latin typeface="Calibri" panose="020F0502020204030204" pitchFamily="34" charset="0"/>
                <a:ea typeface="Arial" panose="020B0604020202020204" pitchFamily="34" charset="0"/>
              </a:rPr>
              <a:t>Get interaction statistics (like, share, comment, …) of posts on each platform.</a:t>
            </a:r>
            <a:endParaRPr lang="en-IN" sz="18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en-IN" sz="1800" u="none" strike="noStrike" dirty="0">
                <a:effectLst/>
                <a:latin typeface="Calibri" panose="020F0502020204030204" pitchFamily="34" charset="0"/>
                <a:ea typeface="Arial" panose="020B0604020202020204" pitchFamily="34" charset="0"/>
              </a:rPr>
              <a:t>Understand the popularity of each brands based on interaction on posts.</a:t>
            </a:r>
            <a:endParaRPr lang="en-IN" sz="18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en-IN" sz="1800" u="none" strike="noStrike" dirty="0">
                <a:effectLst/>
                <a:latin typeface="Calibri" panose="020F0502020204030204" pitchFamily="34" charset="0"/>
                <a:ea typeface="Arial" panose="020B0604020202020204" pitchFamily="34" charset="0"/>
              </a:rPr>
              <a:t>Understand customers perspective towards brands by </a:t>
            </a:r>
            <a:r>
              <a:rPr lang="en-IN" sz="1800" u="none" strike="noStrike" dirty="0" err="1">
                <a:effectLst/>
                <a:latin typeface="Calibri" panose="020F0502020204030204" pitchFamily="34" charset="0"/>
                <a:ea typeface="Arial" panose="020B0604020202020204" pitchFamily="34" charset="0"/>
              </a:rPr>
              <a:t>analyzing</a:t>
            </a:r>
            <a:r>
              <a:rPr lang="en-IN" sz="1800" u="none" strike="noStrike" dirty="0">
                <a:effectLst/>
                <a:latin typeface="Calibri" panose="020F0502020204030204" pitchFamily="34" charset="0"/>
                <a:ea typeface="Arial" panose="020B0604020202020204" pitchFamily="34" charset="0"/>
              </a:rPr>
              <a:t> comments.</a:t>
            </a:r>
            <a:endParaRPr lang="en-IN" sz="18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43784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86B1-7BFF-4D83-BE4E-46DD7988448E}"/>
              </a:ext>
            </a:extLst>
          </p:cNvPr>
          <p:cNvSpPr>
            <a:spLocks noGrp="1"/>
          </p:cNvSpPr>
          <p:nvPr>
            <p:ph type="title"/>
          </p:nvPr>
        </p:nvSpPr>
        <p:spPr/>
        <p:txBody>
          <a:bodyPr/>
          <a:lstStyle/>
          <a:p>
            <a:pPr algn="ctr"/>
            <a:r>
              <a:rPr lang="en-IN" dirty="0"/>
              <a:t>Twitter</a:t>
            </a:r>
            <a:br>
              <a:rPr lang="en-IN" dirty="0"/>
            </a:br>
            <a:r>
              <a:rPr lang="en-IN" sz="3600" b="1" dirty="0">
                <a:latin typeface="+mn-lt"/>
              </a:rPr>
              <a:t>Analysis Part-3</a:t>
            </a:r>
          </a:p>
        </p:txBody>
      </p:sp>
      <p:sp>
        <p:nvSpPr>
          <p:cNvPr id="3" name="Content Placeholder 2">
            <a:extLst>
              <a:ext uri="{FF2B5EF4-FFF2-40B4-BE49-F238E27FC236}">
                <a16:creationId xmlns:a16="http://schemas.microsoft.com/office/drawing/2014/main" id="{BE829A60-748C-47B1-ABDD-8821A59C469B}"/>
              </a:ext>
            </a:extLst>
          </p:cNvPr>
          <p:cNvSpPr>
            <a:spLocks noGrp="1"/>
          </p:cNvSpPr>
          <p:nvPr>
            <p:ph idx="1"/>
          </p:nvPr>
        </p:nvSpPr>
        <p:spPr/>
        <p:txBody>
          <a:bodyPr/>
          <a:lstStyle/>
          <a:p>
            <a:pPr marL="0" indent="0">
              <a:lnSpc>
                <a:spcPct val="100000"/>
              </a:lnSpc>
              <a:spcBef>
                <a:spcPts val="200"/>
              </a:spcBef>
              <a:spcAft>
                <a:spcPts val="200"/>
              </a:spcAft>
              <a:buNone/>
            </a:pPr>
            <a:r>
              <a:rPr lang="en-US" sz="1800" dirty="0">
                <a:effectLst/>
                <a:latin typeface="Arial" panose="020B0604020202020204" pitchFamily="34" charset="0"/>
                <a:ea typeface="Arial" panose="020B0604020202020204" pitchFamily="34" charset="0"/>
              </a:rPr>
              <a:t>With a limit of 5000 and tweets April 2021 onwards containing the name of the company and from a verified account are scraped.</a:t>
            </a:r>
            <a:endParaRPr lang="en-IN" sz="1800" dirty="0">
              <a:effectLst/>
              <a:latin typeface="Arial" panose="020B0604020202020204" pitchFamily="34" charset="0"/>
              <a:ea typeface="Arial" panose="020B0604020202020204" pitchFamily="34" charset="0"/>
            </a:endParaRPr>
          </a:p>
          <a:p>
            <a:pPr marL="0" indent="0">
              <a:lnSpc>
                <a:spcPct val="100000"/>
              </a:lnSpc>
              <a:spcBef>
                <a:spcPts val="200"/>
              </a:spcBef>
              <a:spcAft>
                <a:spcPts val="200"/>
              </a:spcAft>
              <a:buNone/>
            </a:pPr>
            <a:r>
              <a:rPr lang="en-US" sz="1800" dirty="0">
                <a:effectLst/>
                <a:latin typeface="Arial" panose="020B0604020202020204" pitchFamily="34" charset="0"/>
                <a:ea typeface="Arial" panose="020B0604020202020204" pitchFamily="34" charset="0"/>
              </a:rPr>
              <a:t>Pepsi has the maximum number of tweets (3022 tweets) from verified users since April 2021 while Coca-Cola and Sprite have 2392 and 622 tweets, respectively.</a:t>
            </a:r>
            <a:endParaRPr lang="en-IN" dirty="0"/>
          </a:p>
        </p:txBody>
      </p:sp>
    </p:spTree>
    <p:extLst>
      <p:ext uri="{BB962C8B-B14F-4D97-AF65-F5344CB8AC3E}">
        <p14:creationId xmlns:p14="http://schemas.microsoft.com/office/powerpoint/2010/main" val="2008913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A03FB1-0C31-451C-8839-B0623E83BBE4}"/>
              </a:ext>
            </a:extLst>
          </p:cNvPr>
          <p:cNvSpPr>
            <a:spLocks noGrp="1"/>
          </p:cNvSpPr>
          <p:nvPr>
            <p:ph type="title"/>
          </p:nvPr>
        </p:nvSpPr>
        <p:spPr>
          <a:xfrm>
            <a:off x="838200" y="365125"/>
            <a:ext cx="10515600" cy="625475"/>
          </a:xfrm>
        </p:spPr>
        <p:txBody>
          <a:bodyPr>
            <a:normAutofit fontScale="90000"/>
          </a:bodyPr>
          <a:lstStyle/>
          <a:p>
            <a:pPr algn="ctr"/>
            <a:r>
              <a:rPr lang="en-IN" dirty="0"/>
              <a:t>Twitter</a:t>
            </a:r>
          </a:p>
        </p:txBody>
      </p:sp>
      <p:sp>
        <p:nvSpPr>
          <p:cNvPr id="5" name="Content Placeholder 4">
            <a:extLst>
              <a:ext uri="{FF2B5EF4-FFF2-40B4-BE49-F238E27FC236}">
                <a16:creationId xmlns:a16="http://schemas.microsoft.com/office/drawing/2014/main" id="{0161A2BA-3216-4834-884D-23C1D29EB16F}"/>
              </a:ext>
            </a:extLst>
          </p:cNvPr>
          <p:cNvSpPr>
            <a:spLocks noGrp="1"/>
          </p:cNvSpPr>
          <p:nvPr>
            <p:ph sz="half" idx="1"/>
          </p:nvPr>
        </p:nvSpPr>
        <p:spPr>
          <a:xfrm>
            <a:off x="838200" y="1057275"/>
            <a:ext cx="5181600" cy="5701028"/>
          </a:xfrm>
        </p:spPr>
        <p:txBody>
          <a:bodyPr>
            <a:normAutofit/>
          </a:bodyPr>
          <a:lstStyle/>
          <a:p>
            <a:pPr marL="0" indent="0">
              <a:buNone/>
            </a:pPr>
            <a:r>
              <a:rPr lang="en-US" sz="1600" b="1" u="sng" dirty="0">
                <a:effectLst/>
                <a:ea typeface="Arial" panose="020B0604020202020204" pitchFamily="34" charset="0"/>
              </a:rPr>
              <a:t>% of tweets posted on a particular day of the week</a:t>
            </a:r>
          </a:p>
          <a:p>
            <a:pPr marL="0" indent="0">
              <a:buNone/>
            </a:pPr>
            <a:endParaRPr lang="en-IN" sz="1600" b="1" dirty="0"/>
          </a:p>
        </p:txBody>
      </p:sp>
      <p:sp>
        <p:nvSpPr>
          <p:cNvPr id="6" name="Content Placeholder 5">
            <a:extLst>
              <a:ext uri="{FF2B5EF4-FFF2-40B4-BE49-F238E27FC236}">
                <a16:creationId xmlns:a16="http://schemas.microsoft.com/office/drawing/2014/main" id="{41733895-E145-439D-B0B5-7720414D5C23}"/>
              </a:ext>
            </a:extLst>
          </p:cNvPr>
          <p:cNvSpPr>
            <a:spLocks noGrp="1"/>
          </p:cNvSpPr>
          <p:nvPr>
            <p:ph sz="half" idx="2"/>
          </p:nvPr>
        </p:nvSpPr>
        <p:spPr>
          <a:xfrm>
            <a:off x="6172200" y="1057274"/>
            <a:ext cx="5181600" cy="5701029"/>
          </a:xfrm>
        </p:spPr>
        <p:txBody>
          <a:bodyPr>
            <a:normAutofit/>
          </a:bodyPr>
          <a:lstStyle/>
          <a:p>
            <a:pPr marL="0" indent="0">
              <a:buNone/>
            </a:pPr>
            <a:r>
              <a:rPr lang="en-US" sz="1400" b="1" u="sng" dirty="0">
                <a:effectLst/>
                <a:ea typeface="Arial" panose="020B0604020202020204" pitchFamily="34" charset="0"/>
              </a:rPr>
              <a:t>Histograms showing tweets frequencies inferred from the extracted number of tweets:</a:t>
            </a:r>
            <a:endParaRPr lang="en-IN" sz="1400" b="1" dirty="0">
              <a:effectLst/>
              <a:ea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C6051A38-7271-4B17-ACD7-810C5603ACAC}"/>
              </a:ext>
            </a:extLst>
          </p:cNvPr>
          <p:cNvPicPr/>
          <p:nvPr/>
        </p:nvPicPr>
        <p:blipFill>
          <a:blip r:embed="rId2"/>
          <a:stretch>
            <a:fillRect/>
          </a:stretch>
        </p:blipFill>
        <p:spPr>
          <a:xfrm>
            <a:off x="7450931" y="1562099"/>
            <a:ext cx="2967038" cy="5043805"/>
          </a:xfrm>
          <a:prstGeom prst="rect">
            <a:avLst/>
          </a:prstGeom>
        </p:spPr>
      </p:pic>
      <p:pic>
        <p:nvPicPr>
          <p:cNvPr id="8" name="Picture 7" descr="Chart, bar chart&#10;&#10;Description automatically generated">
            <a:extLst>
              <a:ext uri="{FF2B5EF4-FFF2-40B4-BE49-F238E27FC236}">
                <a16:creationId xmlns:a16="http://schemas.microsoft.com/office/drawing/2014/main" id="{983EE1D8-756C-4CDB-8F43-D2B81230EF01}"/>
              </a:ext>
            </a:extLst>
          </p:cNvPr>
          <p:cNvPicPr/>
          <p:nvPr/>
        </p:nvPicPr>
        <p:blipFill>
          <a:blip r:embed="rId3">
            <a:extLst>
              <a:ext uri="{28A0092B-C50C-407E-A947-70E740481C1C}">
                <a14:useLocalDpi xmlns:a14="http://schemas.microsoft.com/office/drawing/2010/main" val="0"/>
              </a:ext>
            </a:extLst>
          </a:blip>
          <a:stretch>
            <a:fillRect/>
          </a:stretch>
        </p:blipFill>
        <p:spPr>
          <a:xfrm>
            <a:off x="1889522" y="1562098"/>
            <a:ext cx="2428875" cy="5043805"/>
          </a:xfrm>
          <a:prstGeom prst="rect">
            <a:avLst/>
          </a:prstGeom>
        </p:spPr>
      </p:pic>
    </p:spTree>
    <p:extLst>
      <p:ext uri="{BB962C8B-B14F-4D97-AF65-F5344CB8AC3E}">
        <p14:creationId xmlns:p14="http://schemas.microsoft.com/office/powerpoint/2010/main" val="2738199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E6E3-CA71-469D-9012-64AC9F837ECC}"/>
              </a:ext>
            </a:extLst>
          </p:cNvPr>
          <p:cNvSpPr>
            <a:spLocks noGrp="1"/>
          </p:cNvSpPr>
          <p:nvPr>
            <p:ph type="title"/>
          </p:nvPr>
        </p:nvSpPr>
        <p:spPr>
          <a:xfrm>
            <a:off x="838200" y="365126"/>
            <a:ext cx="10515600" cy="711200"/>
          </a:xfrm>
        </p:spPr>
        <p:txBody>
          <a:bodyPr/>
          <a:lstStyle/>
          <a:p>
            <a:pPr algn="ctr"/>
            <a:r>
              <a:rPr lang="en-IN" dirty="0"/>
              <a:t>Twitter</a:t>
            </a:r>
          </a:p>
        </p:txBody>
      </p:sp>
      <p:sp>
        <p:nvSpPr>
          <p:cNvPr id="5" name="Content Placeholder 4">
            <a:extLst>
              <a:ext uri="{FF2B5EF4-FFF2-40B4-BE49-F238E27FC236}">
                <a16:creationId xmlns:a16="http://schemas.microsoft.com/office/drawing/2014/main" id="{4B829A81-CBD3-48A2-9CEE-09A4A7A1B6E1}"/>
              </a:ext>
            </a:extLst>
          </p:cNvPr>
          <p:cNvSpPr>
            <a:spLocks noGrp="1"/>
          </p:cNvSpPr>
          <p:nvPr>
            <p:ph idx="1"/>
          </p:nvPr>
        </p:nvSpPr>
        <p:spPr>
          <a:xfrm>
            <a:off x="838200" y="1076326"/>
            <a:ext cx="10515600" cy="5100637"/>
          </a:xfrm>
        </p:spPr>
        <p:txBody>
          <a:bodyPr/>
          <a:lstStyle/>
          <a:p>
            <a:pPr marL="0" indent="0">
              <a:buNone/>
            </a:pPr>
            <a:r>
              <a:rPr lang="en-US" sz="1800" b="1" u="sng" dirty="0">
                <a:effectLst/>
                <a:latin typeface="Arial" panose="020B0604020202020204" pitchFamily="34" charset="0"/>
                <a:ea typeface="Arial" panose="020B0604020202020204" pitchFamily="34" charset="0"/>
              </a:rPr>
              <a:t>Subjectivity and polarity:</a:t>
            </a:r>
          </a:p>
          <a:p>
            <a:pPr marL="0" indent="0">
              <a:buNone/>
            </a:pPr>
            <a:endParaRPr lang="en-IN" sz="1800" b="1" dirty="0">
              <a:effectLst/>
              <a:latin typeface="Arial" panose="020B0604020202020204" pitchFamily="34" charset="0"/>
              <a:ea typeface="Arial" panose="020B0604020202020204" pitchFamily="34" charset="0"/>
            </a:endParaRPr>
          </a:p>
        </p:txBody>
      </p:sp>
      <p:pic>
        <p:nvPicPr>
          <p:cNvPr id="7" name="Picture 6">
            <a:extLst>
              <a:ext uri="{FF2B5EF4-FFF2-40B4-BE49-F238E27FC236}">
                <a16:creationId xmlns:a16="http://schemas.microsoft.com/office/drawing/2014/main" id="{50DCC5C0-D226-41FC-8807-3A635CA22665}"/>
              </a:ext>
            </a:extLst>
          </p:cNvPr>
          <p:cNvPicPr>
            <a:picLocks noChangeAspect="1"/>
          </p:cNvPicPr>
          <p:nvPr/>
        </p:nvPicPr>
        <p:blipFill>
          <a:blip r:embed="rId2"/>
          <a:stretch>
            <a:fillRect/>
          </a:stretch>
        </p:blipFill>
        <p:spPr>
          <a:xfrm>
            <a:off x="2016862" y="1821656"/>
            <a:ext cx="8236120" cy="3779043"/>
          </a:xfrm>
          <a:prstGeom prst="rect">
            <a:avLst/>
          </a:prstGeom>
        </p:spPr>
      </p:pic>
    </p:spTree>
    <p:extLst>
      <p:ext uri="{BB962C8B-B14F-4D97-AF65-F5344CB8AC3E}">
        <p14:creationId xmlns:p14="http://schemas.microsoft.com/office/powerpoint/2010/main" val="3107017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3A3EF4-DAC4-4E54-9F97-B767BB9278E8}"/>
              </a:ext>
            </a:extLst>
          </p:cNvPr>
          <p:cNvSpPr>
            <a:spLocks noGrp="1"/>
          </p:cNvSpPr>
          <p:nvPr>
            <p:ph type="title"/>
          </p:nvPr>
        </p:nvSpPr>
        <p:spPr>
          <a:xfrm>
            <a:off x="838200" y="365125"/>
            <a:ext cx="10515600" cy="796925"/>
          </a:xfrm>
        </p:spPr>
        <p:txBody>
          <a:bodyPr/>
          <a:lstStyle/>
          <a:p>
            <a:pPr algn="ctr"/>
            <a:r>
              <a:rPr lang="en-IN" dirty="0"/>
              <a:t>Twitter</a:t>
            </a:r>
          </a:p>
        </p:txBody>
      </p:sp>
      <p:sp>
        <p:nvSpPr>
          <p:cNvPr id="6" name="Content Placeholder 5">
            <a:extLst>
              <a:ext uri="{FF2B5EF4-FFF2-40B4-BE49-F238E27FC236}">
                <a16:creationId xmlns:a16="http://schemas.microsoft.com/office/drawing/2014/main" id="{4589CB8A-60DA-4EFA-B3BB-01BFA533486F}"/>
              </a:ext>
            </a:extLst>
          </p:cNvPr>
          <p:cNvSpPr>
            <a:spLocks noGrp="1"/>
          </p:cNvSpPr>
          <p:nvPr>
            <p:ph idx="1"/>
          </p:nvPr>
        </p:nvSpPr>
        <p:spPr>
          <a:xfrm>
            <a:off x="838200" y="1314450"/>
            <a:ext cx="10515600" cy="5419725"/>
          </a:xfrm>
        </p:spPr>
        <p:txBody>
          <a:bodyPr/>
          <a:lstStyle/>
          <a:p>
            <a:pPr marL="0" indent="0">
              <a:buNone/>
            </a:pPr>
            <a:r>
              <a:rPr lang="en-US" sz="1800" b="1" u="sng" dirty="0">
                <a:effectLst/>
                <a:latin typeface="Arial" panose="020B0604020202020204" pitchFamily="34" charset="0"/>
                <a:ea typeface="Arial" panose="020B0604020202020204" pitchFamily="34" charset="0"/>
              </a:rPr>
              <a:t>Word count frequency and bigram frequency</a:t>
            </a:r>
            <a:r>
              <a:rPr lang="en-US" sz="1800" b="1" dirty="0">
                <a:effectLst/>
                <a:latin typeface="Arial" panose="020B0604020202020204" pitchFamily="34" charset="0"/>
                <a:ea typeface="Arial" panose="020B0604020202020204" pitchFamily="34" charset="0"/>
              </a:rPr>
              <a:t>:</a:t>
            </a:r>
          </a:p>
          <a:p>
            <a:pPr marL="0" indent="0">
              <a:buNone/>
            </a:pPr>
            <a:endParaRPr lang="en-IN" b="1" dirty="0"/>
          </a:p>
        </p:txBody>
      </p:sp>
      <p:pic>
        <p:nvPicPr>
          <p:cNvPr id="8" name="Picture 7">
            <a:extLst>
              <a:ext uri="{FF2B5EF4-FFF2-40B4-BE49-F238E27FC236}">
                <a16:creationId xmlns:a16="http://schemas.microsoft.com/office/drawing/2014/main" id="{613ABD96-7DA0-4AE7-834E-FB464D1A93FC}"/>
              </a:ext>
            </a:extLst>
          </p:cNvPr>
          <p:cNvPicPr>
            <a:picLocks noChangeAspect="1"/>
          </p:cNvPicPr>
          <p:nvPr/>
        </p:nvPicPr>
        <p:blipFill>
          <a:blip r:embed="rId2"/>
          <a:stretch>
            <a:fillRect/>
          </a:stretch>
        </p:blipFill>
        <p:spPr>
          <a:xfrm>
            <a:off x="2222149" y="1752601"/>
            <a:ext cx="7747701" cy="4654550"/>
          </a:xfrm>
          <a:prstGeom prst="rect">
            <a:avLst/>
          </a:prstGeom>
        </p:spPr>
      </p:pic>
    </p:spTree>
    <p:extLst>
      <p:ext uri="{BB962C8B-B14F-4D97-AF65-F5344CB8AC3E}">
        <p14:creationId xmlns:p14="http://schemas.microsoft.com/office/powerpoint/2010/main" val="4144689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F508-E070-4BC5-B704-FB37A751BF35}"/>
              </a:ext>
            </a:extLst>
          </p:cNvPr>
          <p:cNvSpPr>
            <a:spLocks noGrp="1"/>
          </p:cNvSpPr>
          <p:nvPr>
            <p:ph type="title"/>
          </p:nvPr>
        </p:nvSpPr>
        <p:spPr/>
        <p:txBody>
          <a:bodyPr/>
          <a:lstStyle/>
          <a:p>
            <a:pPr algn="ctr"/>
            <a:r>
              <a:rPr lang="en-IN" dirty="0"/>
              <a:t>TWITTER</a:t>
            </a:r>
          </a:p>
        </p:txBody>
      </p:sp>
      <p:sp>
        <p:nvSpPr>
          <p:cNvPr id="3" name="Content Placeholder 2">
            <a:extLst>
              <a:ext uri="{FF2B5EF4-FFF2-40B4-BE49-F238E27FC236}">
                <a16:creationId xmlns:a16="http://schemas.microsoft.com/office/drawing/2014/main" id="{852C5DEB-7B44-4004-A6DC-C6A933707A19}"/>
              </a:ext>
            </a:extLst>
          </p:cNvPr>
          <p:cNvSpPr>
            <a:spLocks noGrp="1"/>
          </p:cNvSpPr>
          <p:nvPr>
            <p:ph idx="1"/>
          </p:nvPr>
        </p:nvSpPr>
        <p:spPr/>
        <p:txBody>
          <a:bodyPr/>
          <a:lstStyle/>
          <a:p>
            <a:pPr marL="0" indent="0">
              <a:buNone/>
            </a:pPr>
            <a:r>
              <a:rPr lang="en-IN" b="1" u="sng" dirty="0"/>
              <a:t>Transformer Analysis:</a:t>
            </a:r>
          </a:p>
          <a:p>
            <a:pPr marL="0" indent="0">
              <a:buNone/>
            </a:pPr>
            <a:endParaRPr lang="en-IN" b="1" u="sng" dirty="0"/>
          </a:p>
        </p:txBody>
      </p:sp>
      <p:pic>
        <p:nvPicPr>
          <p:cNvPr id="4" name="Picture 3" descr="Text&#10;&#10;Description automatically generated">
            <a:extLst>
              <a:ext uri="{FF2B5EF4-FFF2-40B4-BE49-F238E27FC236}">
                <a16:creationId xmlns:a16="http://schemas.microsoft.com/office/drawing/2014/main" id="{71F61B30-7EAB-4C54-B85E-BF187EB3D3F8}"/>
              </a:ext>
            </a:extLst>
          </p:cNvPr>
          <p:cNvPicPr/>
          <p:nvPr/>
        </p:nvPicPr>
        <p:blipFill>
          <a:blip r:embed="rId2"/>
          <a:stretch>
            <a:fillRect/>
          </a:stretch>
        </p:blipFill>
        <p:spPr>
          <a:xfrm>
            <a:off x="3619500" y="3176587"/>
            <a:ext cx="4953000" cy="1938338"/>
          </a:xfrm>
          <a:prstGeom prst="rect">
            <a:avLst/>
          </a:prstGeom>
        </p:spPr>
      </p:pic>
    </p:spTree>
    <p:extLst>
      <p:ext uri="{BB962C8B-B14F-4D97-AF65-F5344CB8AC3E}">
        <p14:creationId xmlns:p14="http://schemas.microsoft.com/office/powerpoint/2010/main" val="1298865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D3C1-E89C-4501-A257-196478572728}"/>
              </a:ext>
            </a:extLst>
          </p:cNvPr>
          <p:cNvSpPr>
            <a:spLocks noGrp="1"/>
          </p:cNvSpPr>
          <p:nvPr>
            <p:ph type="title"/>
          </p:nvPr>
        </p:nvSpPr>
        <p:spPr/>
        <p:txBody>
          <a:bodyPr/>
          <a:lstStyle/>
          <a:p>
            <a:pPr algn="ctr"/>
            <a:r>
              <a:rPr lang="en-IN" dirty="0"/>
              <a:t>Facebook</a:t>
            </a:r>
          </a:p>
        </p:txBody>
      </p:sp>
      <p:pic>
        <p:nvPicPr>
          <p:cNvPr id="5" name="Content Placeholder 4">
            <a:extLst>
              <a:ext uri="{FF2B5EF4-FFF2-40B4-BE49-F238E27FC236}">
                <a16:creationId xmlns:a16="http://schemas.microsoft.com/office/drawing/2014/main" id="{D4F9EE26-56A7-43DE-8EB9-342FBC1AD0F8}"/>
              </a:ext>
            </a:extLst>
          </p:cNvPr>
          <p:cNvPicPr>
            <a:picLocks noGrp="1" noChangeAspect="1"/>
          </p:cNvPicPr>
          <p:nvPr>
            <p:ph idx="1"/>
          </p:nvPr>
        </p:nvPicPr>
        <p:blipFill>
          <a:blip r:embed="rId2"/>
          <a:stretch>
            <a:fillRect/>
          </a:stretch>
        </p:blipFill>
        <p:spPr>
          <a:xfrm>
            <a:off x="266700" y="2057401"/>
            <a:ext cx="3838575" cy="3200400"/>
          </a:xfrm>
        </p:spPr>
      </p:pic>
      <p:pic>
        <p:nvPicPr>
          <p:cNvPr id="7" name="Picture 6">
            <a:extLst>
              <a:ext uri="{FF2B5EF4-FFF2-40B4-BE49-F238E27FC236}">
                <a16:creationId xmlns:a16="http://schemas.microsoft.com/office/drawing/2014/main" id="{B8DDDADA-E7B0-4AF8-B35A-CFBEC5498709}"/>
              </a:ext>
            </a:extLst>
          </p:cNvPr>
          <p:cNvPicPr>
            <a:picLocks noChangeAspect="1"/>
          </p:cNvPicPr>
          <p:nvPr/>
        </p:nvPicPr>
        <p:blipFill>
          <a:blip r:embed="rId3"/>
          <a:stretch>
            <a:fillRect/>
          </a:stretch>
        </p:blipFill>
        <p:spPr>
          <a:xfrm>
            <a:off x="4181475" y="2057401"/>
            <a:ext cx="4067175" cy="3200400"/>
          </a:xfrm>
          <a:prstGeom prst="rect">
            <a:avLst/>
          </a:prstGeom>
        </p:spPr>
      </p:pic>
      <p:pic>
        <p:nvPicPr>
          <p:cNvPr id="9" name="Picture 8">
            <a:extLst>
              <a:ext uri="{FF2B5EF4-FFF2-40B4-BE49-F238E27FC236}">
                <a16:creationId xmlns:a16="http://schemas.microsoft.com/office/drawing/2014/main" id="{CAEB5294-ADD1-4753-B7CC-5FC9E1C7D05F}"/>
              </a:ext>
            </a:extLst>
          </p:cNvPr>
          <p:cNvPicPr>
            <a:picLocks noChangeAspect="1"/>
          </p:cNvPicPr>
          <p:nvPr/>
        </p:nvPicPr>
        <p:blipFill>
          <a:blip r:embed="rId4"/>
          <a:stretch>
            <a:fillRect/>
          </a:stretch>
        </p:blipFill>
        <p:spPr>
          <a:xfrm>
            <a:off x="8324850" y="2057401"/>
            <a:ext cx="3724275" cy="3200401"/>
          </a:xfrm>
          <a:prstGeom prst="rect">
            <a:avLst/>
          </a:prstGeom>
        </p:spPr>
      </p:pic>
      <p:sp>
        <p:nvSpPr>
          <p:cNvPr id="10" name="TextBox 9">
            <a:extLst>
              <a:ext uri="{FF2B5EF4-FFF2-40B4-BE49-F238E27FC236}">
                <a16:creationId xmlns:a16="http://schemas.microsoft.com/office/drawing/2014/main" id="{78C984B4-B3DA-42E8-82A3-9051949E8134}"/>
              </a:ext>
            </a:extLst>
          </p:cNvPr>
          <p:cNvSpPr txBox="1"/>
          <p:nvPr/>
        </p:nvSpPr>
        <p:spPr>
          <a:xfrm>
            <a:off x="428625" y="5534025"/>
            <a:ext cx="11077575" cy="369332"/>
          </a:xfrm>
          <a:prstGeom prst="rect">
            <a:avLst/>
          </a:prstGeom>
          <a:noFill/>
        </p:spPr>
        <p:txBody>
          <a:bodyPr wrap="square" rtlCol="0">
            <a:spAutoFit/>
          </a:bodyPr>
          <a:lstStyle/>
          <a:p>
            <a:r>
              <a:rPr lang="en-IN" dirty="0"/>
              <a:t>The above plots show the likes received on each post of all the </a:t>
            </a:r>
          </a:p>
        </p:txBody>
      </p:sp>
    </p:spTree>
    <p:extLst>
      <p:ext uri="{BB962C8B-B14F-4D97-AF65-F5344CB8AC3E}">
        <p14:creationId xmlns:p14="http://schemas.microsoft.com/office/powerpoint/2010/main" val="582864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C1DC-776E-490A-93F9-D0AF9ACF77C7}"/>
              </a:ext>
            </a:extLst>
          </p:cNvPr>
          <p:cNvSpPr>
            <a:spLocks noGrp="1"/>
          </p:cNvSpPr>
          <p:nvPr>
            <p:ph type="title"/>
          </p:nvPr>
        </p:nvSpPr>
        <p:spPr>
          <a:xfrm>
            <a:off x="2895600" y="764373"/>
            <a:ext cx="8610600" cy="749795"/>
          </a:xfrm>
        </p:spPr>
        <p:txBody>
          <a:bodyPr/>
          <a:lstStyle/>
          <a:p>
            <a:r>
              <a:rPr lang="en-IN" dirty="0"/>
              <a:t>FACEBOOK</a:t>
            </a:r>
          </a:p>
        </p:txBody>
      </p:sp>
      <p:pic>
        <p:nvPicPr>
          <p:cNvPr id="4" name="Content Placeholder 3">
            <a:extLst>
              <a:ext uri="{FF2B5EF4-FFF2-40B4-BE49-F238E27FC236}">
                <a16:creationId xmlns:a16="http://schemas.microsoft.com/office/drawing/2014/main" id="{F6B29782-B54D-44D5-A336-DB63F2DD3F66}"/>
              </a:ext>
            </a:extLst>
          </p:cNvPr>
          <p:cNvPicPr>
            <a:picLocks noGrp="1"/>
          </p:cNvPicPr>
          <p:nvPr>
            <p:ph idx="1"/>
          </p:nvPr>
        </p:nvPicPr>
        <p:blipFill>
          <a:blip r:embed="rId2"/>
          <a:stretch>
            <a:fillRect/>
          </a:stretch>
        </p:blipFill>
        <p:spPr>
          <a:xfrm>
            <a:off x="485483" y="1911137"/>
            <a:ext cx="3336283" cy="2592035"/>
          </a:xfrm>
          <a:prstGeom prst="rect">
            <a:avLst/>
          </a:prstGeom>
        </p:spPr>
      </p:pic>
      <p:pic>
        <p:nvPicPr>
          <p:cNvPr id="5" name="Picture 4">
            <a:extLst>
              <a:ext uri="{FF2B5EF4-FFF2-40B4-BE49-F238E27FC236}">
                <a16:creationId xmlns:a16="http://schemas.microsoft.com/office/drawing/2014/main" id="{DC232859-9367-4395-9018-18B6F96D9377}"/>
              </a:ext>
            </a:extLst>
          </p:cNvPr>
          <p:cNvPicPr/>
          <p:nvPr/>
        </p:nvPicPr>
        <p:blipFill>
          <a:blip r:embed="rId3"/>
          <a:stretch>
            <a:fillRect/>
          </a:stretch>
        </p:blipFill>
        <p:spPr>
          <a:xfrm>
            <a:off x="4124990" y="1911138"/>
            <a:ext cx="3658173" cy="2592035"/>
          </a:xfrm>
          <a:prstGeom prst="rect">
            <a:avLst/>
          </a:prstGeom>
        </p:spPr>
      </p:pic>
      <p:pic>
        <p:nvPicPr>
          <p:cNvPr id="6" name="Picture 5">
            <a:extLst>
              <a:ext uri="{FF2B5EF4-FFF2-40B4-BE49-F238E27FC236}">
                <a16:creationId xmlns:a16="http://schemas.microsoft.com/office/drawing/2014/main" id="{CFDACED3-81B6-4551-8399-87898B76DEDD}"/>
              </a:ext>
            </a:extLst>
          </p:cNvPr>
          <p:cNvPicPr/>
          <p:nvPr/>
        </p:nvPicPr>
        <p:blipFill>
          <a:blip r:embed="rId4"/>
          <a:stretch>
            <a:fillRect/>
          </a:stretch>
        </p:blipFill>
        <p:spPr>
          <a:xfrm>
            <a:off x="8086387" y="1911139"/>
            <a:ext cx="3810646" cy="2592035"/>
          </a:xfrm>
          <a:prstGeom prst="rect">
            <a:avLst/>
          </a:prstGeom>
        </p:spPr>
      </p:pic>
      <p:sp>
        <p:nvSpPr>
          <p:cNvPr id="7" name="TextBox 6">
            <a:extLst>
              <a:ext uri="{FF2B5EF4-FFF2-40B4-BE49-F238E27FC236}">
                <a16:creationId xmlns:a16="http://schemas.microsoft.com/office/drawing/2014/main" id="{C123813C-E178-4DA3-8604-2C69A41D20AF}"/>
              </a:ext>
            </a:extLst>
          </p:cNvPr>
          <p:cNvSpPr txBox="1"/>
          <p:nvPr/>
        </p:nvSpPr>
        <p:spPr>
          <a:xfrm>
            <a:off x="1340004" y="4650658"/>
            <a:ext cx="1627239" cy="369332"/>
          </a:xfrm>
          <a:prstGeom prst="rect">
            <a:avLst/>
          </a:prstGeom>
          <a:noFill/>
        </p:spPr>
        <p:txBody>
          <a:bodyPr wrap="square" rtlCol="0">
            <a:spAutoFit/>
          </a:bodyPr>
          <a:lstStyle/>
          <a:p>
            <a:pPr algn="ctr"/>
            <a:r>
              <a:rPr lang="en-IN" dirty="0"/>
              <a:t>Coca-Cola</a:t>
            </a:r>
          </a:p>
        </p:txBody>
      </p:sp>
      <p:sp>
        <p:nvSpPr>
          <p:cNvPr id="8" name="TextBox 7">
            <a:extLst>
              <a:ext uri="{FF2B5EF4-FFF2-40B4-BE49-F238E27FC236}">
                <a16:creationId xmlns:a16="http://schemas.microsoft.com/office/drawing/2014/main" id="{F640757C-030A-44E6-9CA2-9F6E56B5A553}"/>
              </a:ext>
            </a:extLst>
          </p:cNvPr>
          <p:cNvSpPr txBox="1"/>
          <p:nvPr/>
        </p:nvSpPr>
        <p:spPr>
          <a:xfrm>
            <a:off x="5000347" y="4650658"/>
            <a:ext cx="1907458" cy="369332"/>
          </a:xfrm>
          <a:prstGeom prst="rect">
            <a:avLst/>
          </a:prstGeom>
          <a:noFill/>
        </p:spPr>
        <p:txBody>
          <a:bodyPr wrap="square" rtlCol="0">
            <a:spAutoFit/>
          </a:bodyPr>
          <a:lstStyle/>
          <a:p>
            <a:pPr algn="ctr"/>
            <a:r>
              <a:rPr lang="en-IN" dirty="0"/>
              <a:t>Pepsi</a:t>
            </a:r>
          </a:p>
        </p:txBody>
      </p:sp>
      <p:sp>
        <p:nvSpPr>
          <p:cNvPr id="9" name="TextBox 8">
            <a:extLst>
              <a:ext uri="{FF2B5EF4-FFF2-40B4-BE49-F238E27FC236}">
                <a16:creationId xmlns:a16="http://schemas.microsoft.com/office/drawing/2014/main" id="{CB3EBCD1-941E-4F36-A374-99E3903F3210}"/>
              </a:ext>
            </a:extLst>
          </p:cNvPr>
          <p:cNvSpPr txBox="1"/>
          <p:nvPr/>
        </p:nvSpPr>
        <p:spPr>
          <a:xfrm>
            <a:off x="9254592" y="4678650"/>
            <a:ext cx="1474236" cy="369332"/>
          </a:xfrm>
          <a:prstGeom prst="rect">
            <a:avLst/>
          </a:prstGeom>
          <a:noFill/>
        </p:spPr>
        <p:txBody>
          <a:bodyPr wrap="square" rtlCol="0">
            <a:spAutoFit/>
          </a:bodyPr>
          <a:lstStyle/>
          <a:p>
            <a:pPr algn="ctr"/>
            <a:r>
              <a:rPr lang="en-IN" dirty="0"/>
              <a:t>Sprite</a:t>
            </a:r>
          </a:p>
        </p:txBody>
      </p:sp>
      <p:sp>
        <p:nvSpPr>
          <p:cNvPr id="10" name="TextBox 9">
            <a:extLst>
              <a:ext uri="{FF2B5EF4-FFF2-40B4-BE49-F238E27FC236}">
                <a16:creationId xmlns:a16="http://schemas.microsoft.com/office/drawing/2014/main" id="{D32D09AC-7BE0-4A47-899C-3C91D542AB11}"/>
              </a:ext>
            </a:extLst>
          </p:cNvPr>
          <p:cNvSpPr txBox="1"/>
          <p:nvPr/>
        </p:nvSpPr>
        <p:spPr>
          <a:xfrm>
            <a:off x="755780" y="5299788"/>
            <a:ext cx="8808098" cy="923330"/>
          </a:xfrm>
          <a:prstGeom prst="rect">
            <a:avLst/>
          </a:prstGeom>
          <a:noFill/>
        </p:spPr>
        <p:txBody>
          <a:bodyPr wrap="square" rtlCol="0">
            <a:spAutoFit/>
          </a:bodyPr>
          <a:lstStyle/>
          <a:p>
            <a:r>
              <a:rPr lang="en-IN" dirty="0"/>
              <a:t>The above comparison number of posts between the 3 brands suggests that Coca-Cola which was most active in 2019 has significantly reduced its activities in the next 2 years compared to Pepsi and Sprite.</a:t>
            </a:r>
          </a:p>
        </p:txBody>
      </p:sp>
    </p:spTree>
    <p:extLst>
      <p:ext uri="{BB962C8B-B14F-4D97-AF65-F5344CB8AC3E}">
        <p14:creationId xmlns:p14="http://schemas.microsoft.com/office/powerpoint/2010/main" val="3847450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A5E6E-BE17-41FA-8A34-503DEB481C02}"/>
              </a:ext>
            </a:extLst>
          </p:cNvPr>
          <p:cNvSpPr>
            <a:spLocks noGrp="1"/>
          </p:cNvSpPr>
          <p:nvPr>
            <p:ph type="title"/>
          </p:nvPr>
        </p:nvSpPr>
        <p:spPr/>
        <p:txBody>
          <a:bodyPr/>
          <a:lstStyle/>
          <a:p>
            <a:pPr algn="ctr"/>
            <a:r>
              <a:rPr lang="en-IN" dirty="0"/>
              <a:t>Facebook</a:t>
            </a:r>
          </a:p>
        </p:txBody>
      </p:sp>
      <p:pic>
        <p:nvPicPr>
          <p:cNvPr id="5" name="Content Placeholder 4">
            <a:extLst>
              <a:ext uri="{FF2B5EF4-FFF2-40B4-BE49-F238E27FC236}">
                <a16:creationId xmlns:a16="http://schemas.microsoft.com/office/drawing/2014/main" id="{8CF86B1C-0679-4376-8576-B31273E629CE}"/>
              </a:ext>
            </a:extLst>
          </p:cNvPr>
          <p:cNvPicPr>
            <a:picLocks noGrp="1" noChangeAspect="1"/>
          </p:cNvPicPr>
          <p:nvPr>
            <p:ph idx="1"/>
          </p:nvPr>
        </p:nvPicPr>
        <p:blipFill>
          <a:blip r:embed="rId2"/>
          <a:stretch>
            <a:fillRect/>
          </a:stretch>
        </p:blipFill>
        <p:spPr>
          <a:xfrm>
            <a:off x="8248958" y="1870588"/>
            <a:ext cx="3778202" cy="2750267"/>
          </a:xfrm>
        </p:spPr>
      </p:pic>
      <p:pic>
        <p:nvPicPr>
          <p:cNvPr id="7" name="Picture 6">
            <a:extLst>
              <a:ext uri="{FF2B5EF4-FFF2-40B4-BE49-F238E27FC236}">
                <a16:creationId xmlns:a16="http://schemas.microsoft.com/office/drawing/2014/main" id="{B2692B97-C433-463C-A898-79CEEBBD4FF7}"/>
              </a:ext>
            </a:extLst>
          </p:cNvPr>
          <p:cNvPicPr>
            <a:picLocks noChangeAspect="1"/>
          </p:cNvPicPr>
          <p:nvPr/>
        </p:nvPicPr>
        <p:blipFill>
          <a:blip r:embed="rId3"/>
          <a:stretch>
            <a:fillRect/>
          </a:stretch>
        </p:blipFill>
        <p:spPr>
          <a:xfrm>
            <a:off x="86631" y="1870588"/>
            <a:ext cx="4010025" cy="2657475"/>
          </a:xfrm>
          <a:prstGeom prst="rect">
            <a:avLst/>
          </a:prstGeom>
        </p:spPr>
      </p:pic>
      <p:pic>
        <p:nvPicPr>
          <p:cNvPr id="9" name="Picture 8">
            <a:extLst>
              <a:ext uri="{FF2B5EF4-FFF2-40B4-BE49-F238E27FC236}">
                <a16:creationId xmlns:a16="http://schemas.microsoft.com/office/drawing/2014/main" id="{D78B0B05-3C31-4C18-AE96-635999AEFE89}"/>
              </a:ext>
            </a:extLst>
          </p:cNvPr>
          <p:cNvPicPr>
            <a:picLocks noChangeAspect="1"/>
          </p:cNvPicPr>
          <p:nvPr/>
        </p:nvPicPr>
        <p:blipFill>
          <a:blip r:embed="rId4"/>
          <a:stretch>
            <a:fillRect/>
          </a:stretch>
        </p:blipFill>
        <p:spPr>
          <a:xfrm>
            <a:off x="4191000" y="1870588"/>
            <a:ext cx="3904346" cy="2657475"/>
          </a:xfrm>
          <a:prstGeom prst="rect">
            <a:avLst/>
          </a:prstGeom>
        </p:spPr>
      </p:pic>
      <p:sp>
        <p:nvSpPr>
          <p:cNvPr id="11" name="TextBox 10">
            <a:extLst>
              <a:ext uri="{FF2B5EF4-FFF2-40B4-BE49-F238E27FC236}">
                <a16:creationId xmlns:a16="http://schemas.microsoft.com/office/drawing/2014/main" id="{6A08DCF2-F76D-4576-80EE-2828667C4FE9}"/>
              </a:ext>
            </a:extLst>
          </p:cNvPr>
          <p:cNvSpPr txBox="1"/>
          <p:nvPr/>
        </p:nvSpPr>
        <p:spPr>
          <a:xfrm flipH="1">
            <a:off x="764176" y="5634278"/>
            <a:ext cx="10339251" cy="369332"/>
          </a:xfrm>
          <a:prstGeom prst="rect">
            <a:avLst/>
          </a:prstGeom>
          <a:noFill/>
        </p:spPr>
        <p:txBody>
          <a:bodyPr wrap="square" rtlCol="0">
            <a:spAutoFit/>
          </a:bodyPr>
          <a:lstStyle/>
          <a:p>
            <a:pPr marL="285750" indent="-285750">
              <a:buFont typeface="Arial" panose="020B0604020202020204" pitchFamily="34" charset="0"/>
              <a:buChar char="•"/>
            </a:pPr>
            <a:r>
              <a:rPr lang="en-IN" dirty="0"/>
              <a:t>Overall (Compound) sentiment of each brand</a:t>
            </a:r>
          </a:p>
        </p:txBody>
      </p:sp>
      <p:sp>
        <p:nvSpPr>
          <p:cNvPr id="12" name="TextBox 11">
            <a:extLst>
              <a:ext uri="{FF2B5EF4-FFF2-40B4-BE49-F238E27FC236}">
                <a16:creationId xmlns:a16="http://schemas.microsoft.com/office/drawing/2014/main" id="{C0137D24-CC7B-45D7-8383-6895BADF3C72}"/>
              </a:ext>
            </a:extLst>
          </p:cNvPr>
          <p:cNvSpPr txBox="1"/>
          <p:nvPr/>
        </p:nvSpPr>
        <p:spPr>
          <a:xfrm>
            <a:off x="1063690" y="4795935"/>
            <a:ext cx="1436914" cy="646331"/>
          </a:xfrm>
          <a:prstGeom prst="rect">
            <a:avLst/>
          </a:prstGeom>
          <a:noFill/>
        </p:spPr>
        <p:txBody>
          <a:bodyPr wrap="square" rtlCol="0">
            <a:spAutoFit/>
          </a:bodyPr>
          <a:lstStyle/>
          <a:p>
            <a:r>
              <a:rPr lang="en-IN" dirty="0"/>
              <a:t>1074 comments</a:t>
            </a:r>
          </a:p>
        </p:txBody>
      </p:sp>
      <p:sp>
        <p:nvSpPr>
          <p:cNvPr id="13" name="TextBox 12">
            <a:extLst>
              <a:ext uri="{FF2B5EF4-FFF2-40B4-BE49-F238E27FC236}">
                <a16:creationId xmlns:a16="http://schemas.microsoft.com/office/drawing/2014/main" id="{E69AD9A7-95D6-489C-B31F-9F9495D11AF0}"/>
              </a:ext>
            </a:extLst>
          </p:cNvPr>
          <p:cNvSpPr txBox="1"/>
          <p:nvPr/>
        </p:nvSpPr>
        <p:spPr>
          <a:xfrm>
            <a:off x="5281127" y="4795935"/>
            <a:ext cx="1894114" cy="646331"/>
          </a:xfrm>
          <a:prstGeom prst="rect">
            <a:avLst/>
          </a:prstGeom>
          <a:noFill/>
        </p:spPr>
        <p:txBody>
          <a:bodyPr wrap="square" rtlCol="0">
            <a:spAutoFit/>
          </a:bodyPr>
          <a:lstStyle/>
          <a:p>
            <a:r>
              <a:rPr lang="en-IN" dirty="0"/>
              <a:t>3272 comments</a:t>
            </a:r>
          </a:p>
        </p:txBody>
      </p:sp>
      <p:sp>
        <p:nvSpPr>
          <p:cNvPr id="14" name="TextBox 13">
            <a:extLst>
              <a:ext uri="{FF2B5EF4-FFF2-40B4-BE49-F238E27FC236}">
                <a16:creationId xmlns:a16="http://schemas.microsoft.com/office/drawing/2014/main" id="{C60BAE3D-AEC6-4A10-81BA-738A70817D7F}"/>
              </a:ext>
            </a:extLst>
          </p:cNvPr>
          <p:cNvSpPr txBox="1"/>
          <p:nvPr/>
        </p:nvSpPr>
        <p:spPr>
          <a:xfrm>
            <a:off x="9209314" y="4888727"/>
            <a:ext cx="1918996" cy="369332"/>
          </a:xfrm>
          <a:prstGeom prst="rect">
            <a:avLst/>
          </a:prstGeom>
          <a:noFill/>
        </p:spPr>
        <p:txBody>
          <a:bodyPr wrap="square" rtlCol="0">
            <a:spAutoFit/>
          </a:bodyPr>
          <a:lstStyle/>
          <a:p>
            <a:r>
              <a:rPr lang="en-IN" dirty="0"/>
              <a:t>587 comments</a:t>
            </a:r>
          </a:p>
        </p:txBody>
      </p:sp>
    </p:spTree>
    <p:extLst>
      <p:ext uri="{BB962C8B-B14F-4D97-AF65-F5344CB8AC3E}">
        <p14:creationId xmlns:p14="http://schemas.microsoft.com/office/powerpoint/2010/main" val="1906705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BB11-8F59-4A05-8460-B87091216535}"/>
              </a:ext>
            </a:extLst>
          </p:cNvPr>
          <p:cNvSpPr>
            <a:spLocks noGrp="1"/>
          </p:cNvSpPr>
          <p:nvPr>
            <p:ph type="title"/>
          </p:nvPr>
        </p:nvSpPr>
        <p:spPr/>
        <p:txBody>
          <a:bodyPr/>
          <a:lstStyle/>
          <a:p>
            <a:pPr algn="ctr"/>
            <a:r>
              <a:rPr lang="en-IN" dirty="0"/>
              <a:t>The USERS</a:t>
            </a:r>
          </a:p>
        </p:txBody>
      </p:sp>
      <p:sp>
        <p:nvSpPr>
          <p:cNvPr id="3" name="Content Placeholder 2">
            <a:extLst>
              <a:ext uri="{FF2B5EF4-FFF2-40B4-BE49-F238E27FC236}">
                <a16:creationId xmlns:a16="http://schemas.microsoft.com/office/drawing/2014/main" id="{415F299F-9268-4AB1-9AF1-272BF83DDA95}"/>
              </a:ext>
            </a:extLst>
          </p:cNvPr>
          <p:cNvSpPr>
            <a:spLocks noGrp="1"/>
          </p:cNvSpPr>
          <p:nvPr>
            <p:ph idx="1"/>
          </p:nvPr>
        </p:nvSpPr>
        <p:spPr/>
        <p:txBody>
          <a:bodyPr/>
          <a:lstStyle/>
          <a:p>
            <a:pPr algn="just">
              <a:lnSpc>
                <a:spcPct val="115000"/>
              </a:lnSpc>
            </a:pPr>
            <a:r>
              <a:rPr lang="en-IN" sz="1800" dirty="0">
                <a:effectLst/>
                <a:latin typeface="Calibri" panose="020F0502020204030204" pitchFamily="34" charset="0"/>
                <a:ea typeface="Arial" panose="020B0604020202020204" pitchFamily="34" charset="0"/>
              </a:rPr>
              <a:t>The application of this project can be widely implemented by:</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u="none" strike="noStrike" dirty="0">
                <a:effectLst/>
                <a:latin typeface="Calibri" panose="020F0502020204030204" pitchFamily="34" charset="0"/>
                <a:ea typeface="Arial" panose="020B0604020202020204" pitchFamily="34" charset="0"/>
              </a:rPr>
              <a:t>Other brands: it can be either competitors with the purpose of tracking strategy or different brands/ companies for the purpose of finding partners or other business opportunities.</a:t>
            </a:r>
            <a:endParaRPr lang="en-IN" sz="1800" u="none" strike="noStrike" dirty="0">
              <a:effectLst/>
              <a:latin typeface="Arial" panose="020B0604020202020204" pitchFamily="34" charset="0"/>
              <a:ea typeface="Arial" panose="020B0604020202020204" pitchFamily="34" charset="0"/>
            </a:endParaRPr>
          </a:p>
          <a:p>
            <a:pPr algn="just">
              <a:lnSpc>
                <a:spcPct val="115000"/>
              </a:lnSpc>
            </a:pPr>
            <a:r>
              <a:rPr lang="en-IN" sz="1800" u="none" strike="noStrike" dirty="0">
                <a:effectLst/>
                <a:latin typeface="Calibri" panose="020F0502020204030204" pitchFamily="34" charset="0"/>
                <a:ea typeface="Arial" panose="020B0604020202020204" pitchFamily="34" charset="0"/>
              </a:rPr>
              <a:t>Students/ Researchers: to use the results found for study or researching purpose.</a:t>
            </a:r>
            <a:endParaRPr lang="en-IN" sz="1800" u="none" strike="noStrike" dirty="0">
              <a:effectLst/>
              <a:latin typeface="Arial" panose="020B0604020202020204" pitchFamily="34" charset="0"/>
              <a:ea typeface="Arial" panose="020B0604020202020204" pitchFamily="34" charset="0"/>
            </a:endParaRPr>
          </a:p>
          <a:p>
            <a:pPr algn="just">
              <a:lnSpc>
                <a:spcPct val="115000"/>
              </a:lnSpc>
            </a:pPr>
            <a:r>
              <a:rPr lang="en-IN" sz="1800" u="none" strike="noStrike" dirty="0">
                <a:effectLst/>
                <a:latin typeface="Calibri" panose="020F0502020204030204" pitchFamily="34" charset="0"/>
                <a:ea typeface="Arial" panose="020B0604020202020204" pitchFamily="34" charset="0"/>
              </a:rPr>
              <a:t>Marketers: for strategic insights or understanding marketing pattern of certain brands or even potential influencer searching</a:t>
            </a:r>
            <a:endParaRPr lang="en-IN" sz="1800" u="none" strike="noStrike" dirty="0">
              <a:effectLst/>
              <a:latin typeface="Arial" panose="020B0604020202020204" pitchFamily="34" charset="0"/>
              <a:ea typeface="Arial" panose="020B0604020202020204" pitchFamily="34" charset="0"/>
            </a:endParaRPr>
          </a:p>
          <a:p>
            <a:r>
              <a:rPr lang="en-IN" sz="1800" dirty="0">
                <a:effectLst/>
                <a:latin typeface="Calibri" panose="020F0502020204030204" pitchFamily="34" charset="0"/>
                <a:ea typeface="Arial" panose="020B0604020202020204" pitchFamily="34" charset="0"/>
              </a:rPr>
              <a:t>Influencers: to find out potential brands profile for further opportunities and better brands understanding</a:t>
            </a:r>
            <a:endParaRPr lang="en-IN" dirty="0"/>
          </a:p>
        </p:txBody>
      </p:sp>
    </p:spTree>
    <p:extLst>
      <p:ext uri="{BB962C8B-B14F-4D97-AF65-F5344CB8AC3E}">
        <p14:creationId xmlns:p14="http://schemas.microsoft.com/office/powerpoint/2010/main" val="2929718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B236-02B4-45CE-ABFF-BA978B40C876}"/>
              </a:ext>
            </a:extLst>
          </p:cNvPr>
          <p:cNvSpPr>
            <a:spLocks noGrp="1"/>
          </p:cNvSpPr>
          <p:nvPr>
            <p:ph type="title"/>
          </p:nvPr>
        </p:nvSpPr>
        <p:spPr/>
        <p:txBody>
          <a:bodyPr/>
          <a:lstStyle/>
          <a:p>
            <a:pPr algn="ctr"/>
            <a:r>
              <a:rPr lang="en-IN" dirty="0"/>
              <a:t>THE USERS</a:t>
            </a:r>
          </a:p>
        </p:txBody>
      </p:sp>
      <p:sp>
        <p:nvSpPr>
          <p:cNvPr id="3" name="Content Placeholder 2">
            <a:extLst>
              <a:ext uri="{FF2B5EF4-FFF2-40B4-BE49-F238E27FC236}">
                <a16:creationId xmlns:a16="http://schemas.microsoft.com/office/drawing/2014/main" id="{F94B6159-48B8-45C1-9393-A0E09F27A26F}"/>
              </a:ext>
            </a:extLst>
          </p:cNvPr>
          <p:cNvSpPr>
            <a:spLocks noGrp="1"/>
          </p:cNvSpPr>
          <p:nvPr>
            <p:ph idx="1"/>
          </p:nvPr>
        </p:nvSpPr>
        <p:spPr/>
        <p:txBody>
          <a:bodyPr/>
          <a:lstStyle/>
          <a:p>
            <a:pPr marL="0" indent="0" algn="l" fontAlgn="base">
              <a:buNone/>
            </a:pPr>
            <a:r>
              <a:rPr lang="en-US" b="1" i="0" dirty="0">
                <a:effectLst/>
                <a:latin typeface="urw-din"/>
              </a:rPr>
              <a:t>Why should we use sentiment analysis?</a:t>
            </a:r>
          </a:p>
          <a:p>
            <a:pPr algn="l" fontAlgn="base">
              <a:buFont typeface="Arial" panose="020B0604020202020204" pitchFamily="34" charset="0"/>
              <a:buChar char="•"/>
            </a:pPr>
            <a:r>
              <a:rPr lang="en-US" b="1" i="0" dirty="0">
                <a:effectLst/>
                <a:latin typeface="urw-din"/>
              </a:rPr>
              <a:t>Invaluable Marketing:</a:t>
            </a:r>
            <a:br>
              <a:rPr lang="en-US" b="0" i="0" dirty="0">
                <a:effectLst/>
                <a:latin typeface="urw-din"/>
              </a:rPr>
            </a:br>
            <a:r>
              <a:rPr lang="en-US" b="0" i="0" dirty="0">
                <a:effectLst/>
                <a:latin typeface="urw-din"/>
              </a:rPr>
              <a:t>Using sentiment analysis companies and product owners use can use sentiment analysis to know the demand and supply of their products through comments and feedback from the customers.</a:t>
            </a:r>
          </a:p>
          <a:p>
            <a:pPr algn="l" fontAlgn="base">
              <a:buFont typeface="Arial" panose="020B0604020202020204" pitchFamily="34" charset="0"/>
              <a:buChar char="•"/>
            </a:pPr>
            <a:r>
              <a:rPr lang="en-US" b="1" i="0" dirty="0">
                <a:effectLst/>
                <a:latin typeface="urw-din"/>
              </a:rPr>
              <a:t>Identifying key emotional triggers:</a:t>
            </a:r>
            <a:br>
              <a:rPr lang="en-US" b="0" i="0" dirty="0">
                <a:effectLst/>
                <a:latin typeface="urw-din"/>
              </a:rPr>
            </a:br>
            <a:r>
              <a:rPr lang="en-US" b="0" i="0" dirty="0">
                <a:effectLst/>
                <a:latin typeface="urw-din"/>
              </a:rPr>
              <a:t>In psychology and other medical treatment institutions, sentiment analysis can be used to detect whether the individuals’ emotion is normal or abnormal, and based on the data record they can decide person health.</a:t>
            </a:r>
          </a:p>
        </p:txBody>
      </p:sp>
    </p:spTree>
    <p:extLst>
      <p:ext uri="{BB962C8B-B14F-4D97-AF65-F5344CB8AC3E}">
        <p14:creationId xmlns:p14="http://schemas.microsoft.com/office/powerpoint/2010/main" val="3942586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7DAC5-FCC9-49E9-B76C-951B7D172998}"/>
              </a:ext>
            </a:extLst>
          </p:cNvPr>
          <p:cNvSpPr>
            <a:spLocks noGrp="1"/>
          </p:cNvSpPr>
          <p:nvPr>
            <p:ph type="title"/>
          </p:nvPr>
        </p:nvSpPr>
        <p:spPr>
          <a:xfrm>
            <a:off x="4476749" y="530225"/>
            <a:ext cx="3238500" cy="1132335"/>
          </a:xfrm>
        </p:spPr>
        <p:txBody>
          <a:bodyPr/>
          <a:lstStyle/>
          <a:p>
            <a:pPr algn="l"/>
            <a:r>
              <a:rPr lang="en-IN" dirty="0"/>
              <a:t>Instagram</a:t>
            </a:r>
          </a:p>
        </p:txBody>
      </p:sp>
      <p:sp>
        <p:nvSpPr>
          <p:cNvPr id="3" name="Content Placeholder 2">
            <a:extLst>
              <a:ext uri="{FF2B5EF4-FFF2-40B4-BE49-F238E27FC236}">
                <a16:creationId xmlns:a16="http://schemas.microsoft.com/office/drawing/2014/main" id="{0173C869-885E-43C6-A654-6FB1E20DD051}"/>
              </a:ext>
            </a:extLst>
          </p:cNvPr>
          <p:cNvSpPr>
            <a:spLocks noGrp="1"/>
          </p:cNvSpPr>
          <p:nvPr>
            <p:ph idx="1"/>
          </p:nvPr>
        </p:nvSpPr>
        <p:spPr>
          <a:xfrm>
            <a:off x="685800" y="1771650"/>
            <a:ext cx="10820400" cy="4800600"/>
          </a:xfrm>
        </p:spPr>
        <p:txBody>
          <a:bodyPr/>
          <a:lstStyle/>
          <a:p>
            <a:pPr marL="342900" lvl="0" indent="-342900" algn="just">
              <a:lnSpc>
                <a:spcPct val="115000"/>
              </a:lnSpc>
              <a:buFont typeface="+mj-lt"/>
              <a:buAutoNum type="arabicParenR"/>
            </a:pPr>
            <a:r>
              <a:rPr lang="en-IN" sz="1800" b="1" u="none" strike="noStrike" dirty="0">
                <a:effectLst/>
                <a:latin typeface="Calibri" panose="020F0502020204030204" pitchFamily="34" charset="0"/>
                <a:ea typeface="Arial" panose="020B0604020202020204" pitchFamily="34" charset="0"/>
              </a:rPr>
              <a:t>COLLECTING DATA:</a:t>
            </a:r>
            <a:endParaRPr lang="en-IN" sz="1800" u="none" strike="noStrike" dirty="0">
              <a:effectLst/>
              <a:latin typeface="Arial" panose="020B0604020202020204" pitchFamily="34" charset="0"/>
              <a:ea typeface="Arial" panose="020B0604020202020204" pitchFamily="34" charset="0"/>
            </a:endParaRPr>
          </a:p>
          <a:p>
            <a:pPr marL="0" indent="0">
              <a:buNone/>
            </a:pPr>
            <a:endParaRPr lang="en-IN" sz="1800" dirty="0">
              <a:effectLst/>
              <a:latin typeface="Calibri" panose="020F0502020204030204" pitchFamily="34" charset="0"/>
              <a:ea typeface="Arial" panose="020B0604020202020204" pitchFamily="34" charset="0"/>
            </a:endParaRPr>
          </a:p>
          <a:p>
            <a:pPr marL="0" indent="0">
              <a:buNone/>
            </a:pPr>
            <a:endParaRPr lang="en-IN" dirty="0"/>
          </a:p>
        </p:txBody>
      </p:sp>
      <p:pic>
        <p:nvPicPr>
          <p:cNvPr id="8" name="Picture 7">
            <a:extLst>
              <a:ext uri="{FF2B5EF4-FFF2-40B4-BE49-F238E27FC236}">
                <a16:creationId xmlns:a16="http://schemas.microsoft.com/office/drawing/2014/main" id="{F436AC09-4838-43EE-BF88-D068021FC5BE}"/>
              </a:ext>
            </a:extLst>
          </p:cNvPr>
          <p:cNvPicPr>
            <a:picLocks noChangeAspect="1"/>
          </p:cNvPicPr>
          <p:nvPr/>
        </p:nvPicPr>
        <p:blipFill>
          <a:blip r:embed="rId2"/>
          <a:stretch>
            <a:fillRect/>
          </a:stretch>
        </p:blipFill>
        <p:spPr>
          <a:xfrm>
            <a:off x="925311" y="2575113"/>
            <a:ext cx="10341376" cy="2892635"/>
          </a:xfrm>
          <a:prstGeom prst="rect">
            <a:avLst/>
          </a:prstGeom>
        </p:spPr>
      </p:pic>
    </p:spTree>
    <p:extLst>
      <p:ext uri="{BB962C8B-B14F-4D97-AF65-F5344CB8AC3E}">
        <p14:creationId xmlns:p14="http://schemas.microsoft.com/office/powerpoint/2010/main" val="579745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0ADB5-EA82-456F-B741-F9A84DE2CF29}"/>
              </a:ext>
            </a:extLst>
          </p:cNvPr>
          <p:cNvSpPr>
            <a:spLocks noGrp="1"/>
          </p:cNvSpPr>
          <p:nvPr>
            <p:ph type="title"/>
          </p:nvPr>
        </p:nvSpPr>
        <p:spPr/>
        <p:txBody>
          <a:bodyPr/>
          <a:lstStyle/>
          <a:p>
            <a:pPr algn="ctr"/>
            <a:r>
              <a:rPr lang="en-IN" dirty="0"/>
              <a:t>THE USERS</a:t>
            </a:r>
          </a:p>
        </p:txBody>
      </p:sp>
      <p:sp>
        <p:nvSpPr>
          <p:cNvPr id="3" name="Content Placeholder 2">
            <a:extLst>
              <a:ext uri="{FF2B5EF4-FFF2-40B4-BE49-F238E27FC236}">
                <a16:creationId xmlns:a16="http://schemas.microsoft.com/office/drawing/2014/main" id="{3014799E-5E03-4A2F-941D-7081F4ED0475}"/>
              </a:ext>
            </a:extLst>
          </p:cNvPr>
          <p:cNvSpPr>
            <a:spLocks noGrp="1"/>
          </p:cNvSpPr>
          <p:nvPr>
            <p:ph idx="1"/>
          </p:nvPr>
        </p:nvSpPr>
        <p:spPr/>
        <p:txBody>
          <a:bodyPr/>
          <a:lstStyle/>
          <a:p>
            <a:pPr algn="l" fontAlgn="base">
              <a:buFont typeface="Arial" panose="020B0604020202020204" pitchFamily="34" charset="0"/>
              <a:buChar char="•"/>
            </a:pPr>
            <a:r>
              <a:rPr lang="en-US" b="1" i="0" dirty="0">
                <a:effectLst/>
                <a:latin typeface="urw-din"/>
              </a:rPr>
              <a:t>Politics:</a:t>
            </a:r>
            <a:br>
              <a:rPr lang="en-US" b="0" i="0" dirty="0">
                <a:effectLst/>
                <a:latin typeface="urw-din"/>
              </a:rPr>
            </a:br>
            <a:r>
              <a:rPr lang="en-US" b="0" i="0" dirty="0">
                <a:effectLst/>
                <a:latin typeface="urw-din"/>
              </a:rPr>
              <a:t>In the political field, candidates to be elected can use sentiment analysis to predict their political status, to measure people’s acceptance. It can also be used to predict election results for electoral board commissions.</a:t>
            </a:r>
          </a:p>
          <a:p>
            <a:pPr algn="l" fontAlgn="base">
              <a:buFont typeface="Arial" panose="020B0604020202020204" pitchFamily="34" charset="0"/>
              <a:buChar char="•"/>
            </a:pPr>
            <a:r>
              <a:rPr lang="en-US" b="1" i="0" dirty="0">
                <a:effectLst/>
                <a:latin typeface="urw-din"/>
              </a:rPr>
              <a:t>Education:</a:t>
            </a:r>
            <a:br>
              <a:rPr lang="en-US" b="0" i="0" dirty="0">
                <a:effectLst/>
                <a:latin typeface="urw-din"/>
              </a:rPr>
            </a:br>
            <a:r>
              <a:rPr lang="en-US" b="0" i="0" dirty="0">
                <a:effectLst/>
                <a:latin typeface="urw-din"/>
              </a:rPr>
              <a:t>Universities and other higher institutes like colleges can use sentiment analysis to know their student’s feedback and comment, therefore they can take consideration to revise or improve their education curriculum.</a:t>
            </a:r>
          </a:p>
        </p:txBody>
      </p:sp>
    </p:spTree>
    <p:extLst>
      <p:ext uri="{BB962C8B-B14F-4D97-AF65-F5344CB8AC3E}">
        <p14:creationId xmlns:p14="http://schemas.microsoft.com/office/powerpoint/2010/main" val="3088892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BEFA-C3DE-49EE-B426-6DAFA619A8B3}"/>
              </a:ext>
            </a:extLst>
          </p:cNvPr>
          <p:cNvSpPr>
            <a:spLocks noGrp="1"/>
          </p:cNvSpPr>
          <p:nvPr>
            <p:ph type="title"/>
          </p:nvPr>
        </p:nvSpPr>
        <p:spPr/>
        <p:txBody>
          <a:bodyPr/>
          <a:lstStyle/>
          <a:p>
            <a:pPr algn="ctr"/>
            <a:r>
              <a:rPr lang="en-IN" dirty="0"/>
              <a:t>Pre-Conditions</a:t>
            </a:r>
          </a:p>
        </p:txBody>
      </p:sp>
      <p:sp>
        <p:nvSpPr>
          <p:cNvPr id="3" name="Content Placeholder 2">
            <a:extLst>
              <a:ext uri="{FF2B5EF4-FFF2-40B4-BE49-F238E27FC236}">
                <a16:creationId xmlns:a16="http://schemas.microsoft.com/office/drawing/2014/main" id="{EC406849-40B4-4C21-94EF-B3474196AA1B}"/>
              </a:ext>
            </a:extLst>
          </p:cNvPr>
          <p:cNvSpPr>
            <a:spLocks noGrp="1"/>
          </p:cNvSpPr>
          <p:nvPr>
            <p:ph idx="1"/>
          </p:nvPr>
        </p:nvSpPr>
        <p:spPr/>
        <p:txBody>
          <a:bodyPr/>
          <a:lstStyle/>
          <a:p>
            <a:pPr marL="342900" lvl="0" indent="-342900" algn="just">
              <a:lnSpc>
                <a:spcPct val="107000"/>
              </a:lnSpc>
              <a:buFont typeface="Symbol" panose="05050102010706020507" pitchFamily="18" charset="2"/>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Python version 3.7+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AU" sz="18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AU" sz="1800" dirty="0">
                <a:effectLst/>
                <a:latin typeface="Calibri" panose="020F0502020204030204" pitchFamily="34" charset="0"/>
                <a:ea typeface="Calibri" panose="020F0502020204030204" pitchFamily="34" charset="0"/>
                <a:cs typeface="Times New Roman" panose="02020603050405020304" pitchFamily="18" charset="0"/>
              </a:rPr>
              <a:t> notebook installation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Installing all used packages and dependencies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Active Twitter developer account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Authentication strings to fetch data through the API.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Having all required JSON files downloaded or download using the command given in the notebook.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Arial" panose="020B0604020202020204" pitchFamily="34" charset="0"/>
              </a:rPr>
              <a:t>Active platforms accounts and developer accounts if applicable.</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Arial" panose="020B0604020202020204" pitchFamily="34" charset="0"/>
              </a:rPr>
              <a:t>Instagram scrape needs session ID</a:t>
            </a:r>
          </a:p>
          <a:p>
            <a:pPr marL="342900" lvl="0" indent="-342900" algn="just">
              <a:lnSpc>
                <a:spcPct val="115000"/>
              </a:lnSpc>
              <a:buFont typeface="Symbol" panose="05050102010706020507" pitchFamily="18" charset="2"/>
              <a:buChar char=""/>
            </a:pPr>
            <a:r>
              <a:rPr lang="en-IN" sz="1800" dirty="0">
                <a:latin typeface="Calibri" panose="020F0502020204030204" pitchFamily="34" charset="0"/>
                <a:ea typeface="Arial" panose="020B0604020202020204" pitchFamily="34" charset="0"/>
              </a:rPr>
              <a:t>Active Facebook account to obtain Page ID of the pages to be scrapped.</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2221193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B666-721B-438A-A911-DFF39FABC182}"/>
              </a:ext>
            </a:extLst>
          </p:cNvPr>
          <p:cNvSpPr>
            <a:spLocks noGrp="1"/>
          </p:cNvSpPr>
          <p:nvPr>
            <p:ph type="title"/>
          </p:nvPr>
        </p:nvSpPr>
        <p:spPr/>
        <p:txBody>
          <a:bodyPr/>
          <a:lstStyle/>
          <a:p>
            <a:pPr algn="ctr"/>
            <a:r>
              <a:rPr lang="en-IN" dirty="0"/>
              <a:t>Post-conditions</a:t>
            </a:r>
          </a:p>
        </p:txBody>
      </p:sp>
      <p:sp>
        <p:nvSpPr>
          <p:cNvPr id="3" name="Content Placeholder 2">
            <a:extLst>
              <a:ext uri="{FF2B5EF4-FFF2-40B4-BE49-F238E27FC236}">
                <a16:creationId xmlns:a16="http://schemas.microsoft.com/office/drawing/2014/main" id="{8396209C-27CE-44E8-8D71-F0FBA8E0EDF5}"/>
              </a:ext>
            </a:extLst>
          </p:cNvPr>
          <p:cNvSpPr>
            <a:spLocks noGrp="1"/>
          </p:cNvSpPr>
          <p:nvPr>
            <p:ph idx="1"/>
          </p:nvPr>
        </p:nvSpPr>
        <p:spPr/>
        <p:txBody>
          <a:bodyPr/>
          <a:lstStyle/>
          <a:p>
            <a:pPr algn="just">
              <a:lnSpc>
                <a:spcPct val="107000"/>
              </a:lnSpc>
            </a:pPr>
            <a:r>
              <a:rPr lang="en-AU" sz="1800" dirty="0">
                <a:effectLst/>
                <a:latin typeface="Calibri" panose="020F0502020204030204" pitchFamily="34" charset="0"/>
                <a:ea typeface="Calibri" panose="020F0502020204030204" pitchFamily="34" charset="0"/>
                <a:cs typeface="Times New Roman" panose="02020603050405020304" pitchFamily="18" charset="0"/>
              </a:rPr>
              <a:t>Graphs with different analysis should be printed.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Summary statistics of different columns where mentioned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AU" sz="1800" dirty="0">
                <a:effectLst/>
                <a:latin typeface="Calibri" panose="020F0502020204030204" pitchFamily="34" charset="0"/>
                <a:ea typeface="Calibri" panose="020F0502020204030204" pitchFamily="34" charset="0"/>
                <a:cs typeface="Times New Roman" panose="02020603050405020304" pitchFamily="18" charset="0"/>
              </a:rPr>
              <a:t>Transformer analysis and sentiment analysis for different aspects should be printed. </a:t>
            </a:r>
          </a:p>
          <a:p>
            <a:pPr algn="just">
              <a:lnSpc>
                <a:spcPct val="115000"/>
              </a:lnSpc>
            </a:pPr>
            <a:r>
              <a:rPr lang="en-IN" sz="1800" dirty="0">
                <a:effectLst/>
                <a:latin typeface="Calibri" panose="020F0502020204030204" pitchFamily="34" charset="0"/>
                <a:ea typeface="Arial" panose="020B0604020202020204" pitchFamily="34" charset="0"/>
              </a:rPr>
              <a:t>Collected data must be valid.</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dirty="0">
                <a:effectLst/>
                <a:latin typeface="Calibri" panose="020F0502020204030204" pitchFamily="34" charset="0"/>
                <a:ea typeface="Arial" panose="020B0604020202020204" pitchFamily="34" charset="0"/>
              </a:rPr>
              <a:t>Data are organized for easy and quick analysis.</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dirty="0">
                <a:effectLst/>
                <a:latin typeface="Calibri" panose="020F0502020204030204" pitchFamily="34" charset="0"/>
                <a:ea typeface="Arial" panose="020B0604020202020204" pitchFamily="34" charset="0"/>
              </a:rPr>
              <a:t>Insights are drawn with graph and chart presentations.</a:t>
            </a:r>
            <a:endParaRPr lang="en-IN" sz="1800" dirty="0">
              <a:effectLst/>
              <a:latin typeface="Arial" panose="020B0604020202020204" pitchFamily="34" charset="0"/>
              <a:ea typeface="Arial" panose="020B0604020202020204" pitchFamily="34" charset="0"/>
            </a:endParaRPr>
          </a:p>
          <a:p>
            <a:r>
              <a:rPr lang="en-IN" sz="1800" dirty="0">
                <a:effectLst/>
                <a:latin typeface="Calibri" panose="020F0502020204030204" pitchFamily="34" charset="0"/>
                <a:ea typeface="Arial" panose="020B0604020202020204" pitchFamily="34" charset="0"/>
              </a:rPr>
              <a:t>Sentiment analysis must give comprehensive insights and results.</a:t>
            </a:r>
            <a:endParaRPr lang="en-IN" dirty="0"/>
          </a:p>
        </p:txBody>
      </p:sp>
    </p:spTree>
    <p:extLst>
      <p:ext uri="{BB962C8B-B14F-4D97-AF65-F5344CB8AC3E}">
        <p14:creationId xmlns:p14="http://schemas.microsoft.com/office/powerpoint/2010/main" val="2283984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66B3-74F0-4F69-B026-3D8A8C0EA8A6}"/>
              </a:ext>
            </a:extLst>
          </p:cNvPr>
          <p:cNvSpPr>
            <a:spLocks noGrp="1"/>
          </p:cNvSpPr>
          <p:nvPr>
            <p:ph type="title"/>
          </p:nvPr>
        </p:nvSpPr>
        <p:spPr/>
        <p:txBody>
          <a:bodyPr/>
          <a:lstStyle/>
          <a:p>
            <a:pPr algn="ctr"/>
            <a:r>
              <a:rPr lang="en-IN" dirty="0"/>
              <a:t>MAIN FLOW DIAGRAM</a:t>
            </a:r>
          </a:p>
        </p:txBody>
      </p:sp>
      <p:graphicFrame>
        <p:nvGraphicFramePr>
          <p:cNvPr id="4" name="Content Placeholder 3">
            <a:extLst>
              <a:ext uri="{FF2B5EF4-FFF2-40B4-BE49-F238E27FC236}">
                <a16:creationId xmlns:a16="http://schemas.microsoft.com/office/drawing/2014/main" id="{9E66C2EF-A11F-432C-85A0-B66D47DDAC9C}"/>
              </a:ext>
            </a:extLst>
          </p:cNvPr>
          <p:cNvGraphicFramePr>
            <a:graphicFrameLocks noGrp="1"/>
          </p:cNvGraphicFramePr>
          <p:nvPr>
            <p:ph idx="1"/>
            <p:extLst>
              <p:ext uri="{D42A27DB-BD31-4B8C-83A1-F6EECF244321}">
                <p14:modId xmlns:p14="http://schemas.microsoft.com/office/powerpoint/2010/main" val="634794128"/>
              </p:ext>
            </p:extLst>
          </p:nvPr>
        </p:nvGraphicFramePr>
        <p:xfrm>
          <a:off x="552450" y="2171700"/>
          <a:ext cx="10820400" cy="169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Diagram&#10;&#10;Description automatically generated">
            <a:extLst>
              <a:ext uri="{FF2B5EF4-FFF2-40B4-BE49-F238E27FC236}">
                <a16:creationId xmlns:a16="http://schemas.microsoft.com/office/drawing/2014/main" id="{EB89C755-99F0-4B7C-B4B2-F3540954E6E5}"/>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552450" y="3867150"/>
            <a:ext cx="10696575" cy="2352675"/>
          </a:xfrm>
          <a:prstGeom prst="rect">
            <a:avLst/>
          </a:prstGeom>
        </p:spPr>
      </p:pic>
    </p:spTree>
    <p:extLst>
      <p:ext uri="{BB962C8B-B14F-4D97-AF65-F5344CB8AC3E}">
        <p14:creationId xmlns:p14="http://schemas.microsoft.com/office/powerpoint/2010/main" val="2052463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6937-3001-42B8-9CC4-D462F811D847}"/>
              </a:ext>
            </a:extLst>
          </p:cNvPr>
          <p:cNvSpPr>
            <a:spLocks noGrp="1"/>
          </p:cNvSpPr>
          <p:nvPr>
            <p:ph type="title"/>
          </p:nvPr>
        </p:nvSpPr>
        <p:spPr/>
        <p:txBody>
          <a:bodyPr/>
          <a:lstStyle/>
          <a:p>
            <a:pPr algn="ctr"/>
            <a:r>
              <a:rPr lang="en-IN" dirty="0"/>
              <a:t>MAIN FLOW DIAGRAM</a:t>
            </a:r>
          </a:p>
        </p:txBody>
      </p:sp>
      <p:pic>
        <p:nvPicPr>
          <p:cNvPr id="5" name="Content Placeholder 4">
            <a:extLst>
              <a:ext uri="{FF2B5EF4-FFF2-40B4-BE49-F238E27FC236}">
                <a16:creationId xmlns:a16="http://schemas.microsoft.com/office/drawing/2014/main" id="{10415FF1-702D-48F0-969C-9342CCCCB07A}"/>
              </a:ext>
            </a:extLst>
          </p:cNvPr>
          <p:cNvPicPr>
            <a:picLocks noGrp="1" noChangeAspect="1"/>
          </p:cNvPicPr>
          <p:nvPr>
            <p:ph idx="1"/>
          </p:nvPr>
        </p:nvPicPr>
        <p:blipFill>
          <a:blip r:embed="rId2"/>
          <a:stretch>
            <a:fillRect/>
          </a:stretch>
        </p:blipFill>
        <p:spPr>
          <a:xfrm>
            <a:off x="2738484" y="2193925"/>
            <a:ext cx="6715032" cy="4024313"/>
          </a:xfrm>
        </p:spPr>
      </p:pic>
    </p:spTree>
    <p:extLst>
      <p:ext uri="{BB962C8B-B14F-4D97-AF65-F5344CB8AC3E}">
        <p14:creationId xmlns:p14="http://schemas.microsoft.com/office/powerpoint/2010/main" val="306799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F52E-5ACD-40BF-83EB-85E48E45CA94}"/>
              </a:ext>
            </a:extLst>
          </p:cNvPr>
          <p:cNvSpPr>
            <a:spLocks noGrp="1"/>
          </p:cNvSpPr>
          <p:nvPr>
            <p:ph type="title"/>
          </p:nvPr>
        </p:nvSpPr>
        <p:spPr/>
        <p:txBody>
          <a:bodyPr/>
          <a:lstStyle/>
          <a:p>
            <a:r>
              <a:rPr lang="en-IN" dirty="0"/>
              <a:t>Ethical issues</a:t>
            </a:r>
          </a:p>
        </p:txBody>
      </p:sp>
      <p:sp>
        <p:nvSpPr>
          <p:cNvPr id="3" name="Content Placeholder 2">
            <a:extLst>
              <a:ext uri="{FF2B5EF4-FFF2-40B4-BE49-F238E27FC236}">
                <a16:creationId xmlns:a16="http://schemas.microsoft.com/office/drawing/2014/main" id="{8BF1B92B-A386-4528-B5C2-289CA58BDC70}"/>
              </a:ext>
            </a:extLst>
          </p:cNvPr>
          <p:cNvSpPr>
            <a:spLocks noGrp="1"/>
          </p:cNvSpPr>
          <p:nvPr>
            <p:ph idx="1"/>
          </p:nvPr>
        </p:nvSpPr>
        <p:spPr/>
        <p:txBody>
          <a:bodyPr/>
          <a:lstStyle/>
          <a:p>
            <a:pPr marL="457200" indent="-457200">
              <a:lnSpc>
                <a:spcPct val="100000"/>
              </a:lnSpc>
              <a:spcBef>
                <a:spcPts val="200"/>
              </a:spcBef>
              <a:spcAft>
                <a:spcPts val="100"/>
              </a:spcAft>
              <a:buFont typeface="+mj-lt"/>
              <a:buAutoNum type="arabicPeriod"/>
            </a:pPr>
            <a:r>
              <a:rPr lang="en-IN" dirty="0"/>
              <a:t>For Instagram:</a:t>
            </a:r>
          </a:p>
          <a:p>
            <a:pPr>
              <a:lnSpc>
                <a:spcPct val="100000"/>
              </a:lnSpc>
              <a:spcBef>
                <a:spcPts val="200"/>
              </a:spcBef>
              <a:spcAft>
                <a:spcPts val="100"/>
              </a:spcAft>
            </a:pPr>
            <a:r>
              <a:rPr lang="en-IN" sz="1800" dirty="0">
                <a:effectLst/>
                <a:latin typeface="Calibri" panose="020F0502020204030204" pitchFamily="34" charset="0"/>
                <a:ea typeface="Arial" panose="020B0604020202020204" pitchFamily="34" charset="0"/>
              </a:rPr>
              <a:t>Officially, Instagram strictly prohibits any form of automated data scraping. The risks are:</a:t>
            </a:r>
            <a:endParaRPr lang="en-IN" sz="1800" dirty="0">
              <a:effectLst/>
              <a:latin typeface="Arial" panose="020B0604020202020204" pitchFamily="34" charset="0"/>
              <a:ea typeface="Arial" panose="020B0604020202020204" pitchFamily="34" charset="0"/>
            </a:endParaRPr>
          </a:p>
          <a:p>
            <a:pPr algn="just">
              <a:lnSpc>
                <a:spcPct val="100000"/>
              </a:lnSpc>
              <a:spcBef>
                <a:spcPts val="200"/>
              </a:spcBef>
              <a:spcAft>
                <a:spcPts val="100"/>
              </a:spcAft>
            </a:pPr>
            <a:r>
              <a:rPr lang="en-IN" sz="1800" dirty="0">
                <a:effectLst/>
                <a:latin typeface="Calibri" panose="020F0502020204030204" pitchFamily="34" charset="0"/>
                <a:ea typeface="Arial" panose="020B0604020202020204" pitchFamily="34" charset="0"/>
              </a:rPr>
              <a:t>Content can be stolen and taken advantage of.</a:t>
            </a:r>
            <a:endParaRPr lang="en-IN" sz="1800" dirty="0">
              <a:effectLst/>
              <a:latin typeface="Arial" panose="020B0604020202020204" pitchFamily="34" charset="0"/>
              <a:ea typeface="Arial" panose="020B0604020202020204" pitchFamily="34" charset="0"/>
            </a:endParaRPr>
          </a:p>
          <a:p>
            <a:pPr algn="just">
              <a:lnSpc>
                <a:spcPct val="100000"/>
              </a:lnSpc>
              <a:spcBef>
                <a:spcPts val="200"/>
              </a:spcBef>
              <a:spcAft>
                <a:spcPts val="100"/>
              </a:spcAft>
            </a:pPr>
            <a:r>
              <a:rPr lang="en-IN" sz="1800" dirty="0">
                <a:effectLst/>
                <a:latin typeface="Calibri" panose="020F0502020204030204" pitchFamily="34" charset="0"/>
                <a:ea typeface="Arial" panose="020B0604020202020204" pitchFamily="34" charset="0"/>
              </a:rPr>
              <a:t>Sending too many requests can burden the website traffic and possibly crash the site.</a:t>
            </a:r>
            <a:endParaRPr lang="en-IN" sz="1800" dirty="0">
              <a:effectLst/>
              <a:latin typeface="Arial" panose="020B0604020202020204" pitchFamily="34" charset="0"/>
              <a:ea typeface="Arial" panose="020B0604020202020204" pitchFamily="34" charset="0"/>
            </a:endParaRPr>
          </a:p>
          <a:p>
            <a:pPr algn="just">
              <a:lnSpc>
                <a:spcPct val="100000"/>
              </a:lnSpc>
              <a:spcBef>
                <a:spcPts val="200"/>
              </a:spcBef>
              <a:spcAft>
                <a:spcPts val="100"/>
              </a:spcAft>
            </a:pPr>
            <a:r>
              <a:rPr lang="en-IN" sz="1800" dirty="0">
                <a:effectLst/>
                <a:latin typeface="Calibri" panose="020F0502020204030204" pitchFamily="34" charset="0"/>
                <a:ea typeface="Arial" panose="020B0604020202020204" pitchFamily="34" charset="0"/>
              </a:rPr>
              <a:t>The inner algorithms or data model/structures could be revealed and manipulated.</a:t>
            </a:r>
          </a:p>
          <a:p>
            <a:pPr marL="0" indent="0" algn="just">
              <a:lnSpc>
                <a:spcPct val="100000"/>
              </a:lnSpc>
              <a:spcBef>
                <a:spcPts val="200"/>
              </a:spcBef>
              <a:spcAft>
                <a:spcPts val="100"/>
              </a:spcAft>
              <a:buNone/>
            </a:pPr>
            <a:endParaRPr lang="en-IN" sz="1800" dirty="0">
              <a:latin typeface="Calibri" panose="020F0502020204030204" pitchFamily="34" charset="0"/>
              <a:ea typeface="Arial" panose="020B0604020202020204" pitchFamily="34" charset="0"/>
            </a:endParaRPr>
          </a:p>
          <a:p>
            <a:pPr marL="342900" indent="-342900" algn="just">
              <a:lnSpc>
                <a:spcPct val="100000"/>
              </a:lnSpc>
              <a:spcBef>
                <a:spcPts val="200"/>
              </a:spcBef>
              <a:spcAft>
                <a:spcPts val="100"/>
              </a:spcAft>
              <a:buAutoNum type="arabicPeriod" startAt="2"/>
            </a:pPr>
            <a:r>
              <a:rPr lang="en-IN" dirty="0">
                <a:effectLst/>
                <a:latin typeface="Calibri" panose="020F0502020204030204" pitchFamily="34" charset="0"/>
                <a:ea typeface="Arial" panose="020B0604020202020204" pitchFamily="34" charset="0"/>
              </a:rPr>
              <a:t>For Facebook:</a:t>
            </a:r>
          </a:p>
          <a:p>
            <a:pPr algn="just">
              <a:lnSpc>
                <a:spcPct val="100000"/>
              </a:lnSpc>
              <a:spcBef>
                <a:spcPts val="200"/>
              </a:spcBef>
              <a:spcAft>
                <a:spcPts val="100"/>
              </a:spcAft>
            </a:pPr>
            <a:r>
              <a:rPr lang="en-IN" sz="1800" dirty="0">
                <a:latin typeface="Calibri" panose="020F0502020204030204" pitchFamily="34" charset="0"/>
                <a:ea typeface="Arial" panose="020B0604020202020204" pitchFamily="34" charset="0"/>
              </a:rPr>
              <a:t>Facebook-scraper is an external IP not utilizing the Facebook’s well known Graph API hence too much scraping at once could lead to blocking of you IP address.</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381574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EB24-886A-488D-906E-C73F15436175}"/>
              </a:ext>
            </a:extLst>
          </p:cNvPr>
          <p:cNvSpPr>
            <a:spLocks noGrp="1"/>
          </p:cNvSpPr>
          <p:nvPr>
            <p:ph type="title"/>
          </p:nvPr>
        </p:nvSpPr>
        <p:spPr>
          <a:xfrm>
            <a:off x="2895600" y="764373"/>
            <a:ext cx="8610600" cy="921552"/>
          </a:xfrm>
        </p:spPr>
        <p:txBody>
          <a:bodyPr/>
          <a:lstStyle/>
          <a:p>
            <a:r>
              <a:rPr lang="en-IN" dirty="0"/>
              <a:t>Ethical issues</a:t>
            </a:r>
          </a:p>
        </p:txBody>
      </p:sp>
      <p:sp>
        <p:nvSpPr>
          <p:cNvPr id="3" name="Content Placeholder 2">
            <a:extLst>
              <a:ext uri="{FF2B5EF4-FFF2-40B4-BE49-F238E27FC236}">
                <a16:creationId xmlns:a16="http://schemas.microsoft.com/office/drawing/2014/main" id="{8762DD24-FC2D-4318-8FC3-113F0BB5271B}"/>
              </a:ext>
            </a:extLst>
          </p:cNvPr>
          <p:cNvSpPr>
            <a:spLocks noGrp="1"/>
          </p:cNvSpPr>
          <p:nvPr>
            <p:ph idx="1"/>
          </p:nvPr>
        </p:nvSpPr>
        <p:spPr>
          <a:xfrm>
            <a:off x="685800" y="1685926"/>
            <a:ext cx="10820400" cy="4532760"/>
          </a:xfrm>
        </p:spPr>
        <p:txBody>
          <a:bodyPr>
            <a:normAutofit fontScale="92500" lnSpcReduction="10000"/>
          </a:bodyPr>
          <a:lstStyle/>
          <a:p>
            <a:pPr marL="0" indent="0" algn="just">
              <a:lnSpc>
                <a:spcPct val="120000"/>
              </a:lnSpc>
              <a:spcBef>
                <a:spcPts val="200"/>
              </a:spcBef>
              <a:spcAft>
                <a:spcPts val="100"/>
              </a:spcAft>
              <a:buNone/>
            </a:pPr>
            <a:r>
              <a:rPr lang="en-AU" sz="1800" b="1" u="sng" dirty="0">
                <a:effectLst/>
                <a:latin typeface="Calibri" panose="020F0502020204030204" pitchFamily="34" charset="0"/>
                <a:ea typeface="Calibri" panose="020F0502020204030204" pitchFamily="34" charset="0"/>
                <a:cs typeface="Times New Roman" panose="02020603050405020304" pitchFamily="18" charset="0"/>
              </a:rPr>
              <a:t>For Twitter:</a:t>
            </a:r>
          </a:p>
          <a:p>
            <a:pPr algn="just">
              <a:lnSpc>
                <a:spcPct val="120000"/>
              </a:lnSpc>
              <a:spcBef>
                <a:spcPts val="200"/>
              </a:spcBef>
              <a:spcAft>
                <a:spcPts val="1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The following approved and public APIs are used to gather information about the brands: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100"/>
              </a:spcAft>
              <a:buFont typeface="Wingdings" panose="05000000000000000000" pitchFamily="2" charset="2"/>
              <a:buChar char="Ø"/>
            </a:pPr>
            <a:r>
              <a:rPr lang="en-AU"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Tweepy</a:t>
            </a:r>
            <a:endParaRPr lang="en-AU"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100"/>
              </a:spcAft>
              <a:buFont typeface="Wingdings" panose="05000000000000000000" pitchFamily="2" charset="2"/>
              <a:buChar char="Ø"/>
            </a:pPr>
            <a:r>
              <a:rPr lang="en-AU"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Twint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1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Though scraped by default, the project does not utilise PII (Personally Identifiable Information) to perform network analysis or infer from the social relationship the users or the brand share with others. The project solely processes and draws inference from textual tweets leaving out all images, videos and other content sharing formats.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1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This project abides by the </a:t>
            </a:r>
            <a:r>
              <a:rPr lang="en-AU" sz="1800" b="1" dirty="0">
                <a:effectLst/>
                <a:latin typeface="Calibri" panose="020F0502020204030204" pitchFamily="34" charset="0"/>
                <a:ea typeface="Calibri" panose="020F0502020204030204" pitchFamily="34" charset="0"/>
                <a:cs typeface="Times New Roman" panose="02020603050405020304" pitchFamily="18" charset="0"/>
              </a:rPr>
              <a:t>Python Web Scrapping Code of Conduct </a:t>
            </a:r>
            <a:r>
              <a:rPr lang="en-AU" sz="1800" dirty="0">
                <a:effectLst/>
                <a:latin typeface="Calibri" panose="020F0502020204030204" pitchFamily="34" charset="0"/>
                <a:ea typeface="Calibri" panose="020F0502020204030204" pitchFamily="34" charset="0"/>
                <a:cs typeface="Times New Roman" panose="02020603050405020304" pitchFamily="18" charset="0"/>
              </a:rPr>
              <a:t>and DOES NOT,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1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Download copies of document that are clearly not public.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1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Share downloaded content illegally.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1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Share what you cannot.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1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Overload the server.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1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Scrape the same data repeatedly.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1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Violate rules mentioned in the robots.txt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22063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5" name="Title 4">
            <a:extLst>
              <a:ext uri="{FF2B5EF4-FFF2-40B4-BE49-F238E27FC236}">
                <a16:creationId xmlns:a16="http://schemas.microsoft.com/office/drawing/2014/main" id="{D096487A-D7DF-4D3B-8A98-B29B3E41A9E5}"/>
              </a:ext>
            </a:extLst>
          </p:cNvPr>
          <p:cNvSpPr>
            <a:spLocks noGrp="1"/>
          </p:cNvSpPr>
          <p:nvPr>
            <p:ph type="ctrTitle"/>
          </p:nvPr>
        </p:nvSpPr>
        <p:spPr>
          <a:xfrm>
            <a:off x="4976028" y="965200"/>
            <a:ext cx="6170943" cy="4329641"/>
          </a:xfrm>
        </p:spPr>
        <p:txBody>
          <a:bodyPr anchor="ctr">
            <a:normAutofit/>
          </a:bodyPr>
          <a:lstStyle/>
          <a:p>
            <a:r>
              <a:rPr lang="en-IN" sz="5400"/>
              <a:t>CONCLUSION</a:t>
            </a:r>
          </a:p>
        </p:txBody>
      </p:sp>
      <p:cxnSp>
        <p:nvCxnSpPr>
          <p:cNvPr id="14" name="Straight Connector 13">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26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0641AA-6AA8-4BA4-86AD-7A42F8DA8823}"/>
              </a:ext>
            </a:extLst>
          </p:cNvPr>
          <p:cNvSpPr>
            <a:spLocks noGrp="1"/>
          </p:cNvSpPr>
          <p:nvPr>
            <p:ph type="ctrTitle"/>
          </p:nvPr>
        </p:nvSpPr>
        <p:spPr>
          <a:xfrm>
            <a:off x="4687410" y="1803405"/>
            <a:ext cx="6132990" cy="1825096"/>
          </a:xfrm>
        </p:spPr>
        <p:txBody>
          <a:bodyPr>
            <a:normAutofit/>
          </a:bodyPr>
          <a:lstStyle/>
          <a:p>
            <a:r>
              <a:rPr lang="en-IN" dirty="0"/>
              <a:t>THANK YOU!!!</a:t>
            </a:r>
            <a:endParaRPr lang="en-IN"/>
          </a:p>
        </p:txBody>
      </p:sp>
      <p:pic>
        <p:nvPicPr>
          <p:cNvPr id="8" name="Graphic 7" descr="Handshake">
            <a:extLst>
              <a:ext uri="{FF2B5EF4-FFF2-40B4-BE49-F238E27FC236}">
                <a16:creationId xmlns:a16="http://schemas.microsoft.com/office/drawing/2014/main" id="{5BEC335B-CB16-4F94-997E-01957713DE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4752" y="1801368"/>
            <a:ext cx="2660904" cy="2660904"/>
          </a:xfrm>
          <a:prstGeom prst="rect">
            <a:avLst/>
          </a:prstGeom>
        </p:spPr>
      </p:pic>
    </p:spTree>
    <p:extLst>
      <p:ext uri="{BB962C8B-B14F-4D97-AF65-F5344CB8AC3E}">
        <p14:creationId xmlns:p14="http://schemas.microsoft.com/office/powerpoint/2010/main" val="393257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3A392-FBBA-430F-815D-E38982AAC3EE}"/>
              </a:ext>
            </a:extLst>
          </p:cNvPr>
          <p:cNvSpPr>
            <a:spLocks noGrp="1"/>
          </p:cNvSpPr>
          <p:nvPr>
            <p:ph type="title"/>
          </p:nvPr>
        </p:nvSpPr>
        <p:spPr>
          <a:xfrm>
            <a:off x="2499783" y="579693"/>
            <a:ext cx="8610600" cy="963357"/>
          </a:xfrm>
        </p:spPr>
        <p:txBody>
          <a:bodyPr/>
          <a:lstStyle/>
          <a:p>
            <a:pPr algn="ctr"/>
            <a:r>
              <a:rPr lang="en-IN" dirty="0"/>
              <a:t>Instagram</a:t>
            </a:r>
          </a:p>
        </p:txBody>
      </p:sp>
      <p:pic>
        <p:nvPicPr>
          <p:cNvPr id="8" name="Picture 7">
            <a:extLst>
              <a:ext uri="{FF2B5EF4-FFF2-40B4-BE49-F238E27FC236}">
                <a16:creationId xmlns:a16="http://schemas.microsoft.com/office/drawing/2014/main" id="{72897060-284E-44B4-A50E-42A0489C9619}"/>
              </a:ext>
            </a:extLst>
          </p:cNvPr>
          <p:cNvPicPr>
            <a:picLocks noChangeAspect="1"/>
          </p:cNvPicPr>
          <p:nvPr/>
        </p:nvPicPr>
        <p:blipFill rotWithShape="1">
          <a:blip r:embed="rId2"/>
          <a:srcRect r="11664"/>
          <a:stretch/>
        </p:blipFill>
        <p:spPr>
          <a:xfrm>
            <a:off x="1496044" y="2007948"/>
            <a:ext cx="9614339" cy="3875461"/>
          </a:xfrm>
          <a:prstGeom prst="rect">
            <a:avLst/>
          </a:prstGeom>
        </p:spPr>
      </p:pic>
    </p:spTree>
    <p:extLst>
      <p:ext uri="{BB962C8B-B14F-4D97-AF65-F5344CB8AC3E}">
        <p14:creationId xmlns:p14="http://schemas.microsoft.com/office/powerpoint/2010/main" val="350494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D185-76BA-4706-95F4-7475A764ADB5}"/>
              </a:ext>
            </a:extLst>
          </p:cNvPr>
          <p:cNvSpPr>
            <a:spLocks noGrp="1"/>
          </p:cNvSpPr>
          <p:nvPr>
            <p:ph type="title"/>
          </p:nvPr>
        </p:nvSpPr>
        <p:spPr/>
        <p:txBody>
          <a:bodyPr/>
          <a:lstStyle/>
          <a:p>
            <a:pPr algn="ctr"/>
            <a:r>
              <a:rPr lang="en-IN" dirty="0"/>
              <a:t>Instagram</a:t>
            </a:r>
          </a:p>
        </p:txBody>
      </p:sp>
      <p:sp>
        <p:nvSpPr>
          <p:cNvPr id="3" name="Content Placeholder 2">
            <a:extLst>
              <a:ext uri="{FF2B5EF4-FFF2-40B4-BE49-F238E27FC236}">
                <a16:creationId xmlns:a16="http://schemas.microsoft.com/office/drawing/2014/main" id="{D63A61D5-9540-45A9-8AA2-8C665B7A21AC}"/>
              </a:ext>
            </a:extLst>
          </p:cNvPr>
          <p:cNvSpPr>
            <a:spLocks noGrp="1"/>
          </p:cNvSpPr>
          <p:nvPr>
            <p:ph idx="1"/>
          </p:nvPr>
        </p:nvSpPr>
        <p:spPr>
          <a:xfrm>
            <a:off x="685800" y="2194560"/>
            <a:ext cx="10820400" cy="4415790"/>
          </a:xfrm>
        </p:spPr>
        <p:txBody>
          <a:bodyPr/>
          <a:lstStyle/>
          <a:p>
            <a:pPr marL="342900" lvl="0" indent="-342900" algn="just">
              <a:lnSpc>
                <a:spcPct val="115000"/>
              </a:lnSpc>
              <a:buAutoNum type="arabicPeriod" startAt="2"/>
            </a:pPr>
            <a:r>
              <a:rPr lang="en-IN" sz="1800" b="1" u="none" strike="noStrike" dirty="0">
                <a:effectLst/>
                <a:latin typeface="Calibri" panose="020F0502020204030204" pitchFamily="34" charset="0"/>
                <a:ea typeface="Arial" panose="020B0604020202020204" pitchFamily="34" charset="0"/>
              </a:rPr>
              <a:t>PROCESSING</a:t>
            </a:r>
            <a:r>
              <a:rPr lang="en-IN" sz="1800" u="none" strike="noStrike" dirty="0">
                <a:effectLst/>
                <a:latin typeface="Calibri" panose="020F0502020204030204" pitchFamily="34" charset="0"/>
                <a:ea typeface="Arial" panose="020B0604020202020204" pitchFamily="34" charset="0"/>
              </a:rPr>
              <a:t> </a:t>
            </a:r>
            <a:r>
              <a:rPr lang="en-IN" sz="1800" b="1" u="none" strike="noStrike" dirty="0">
                <a:effectLst/>
                <a:latin typeface="Calibri" panose="020F0502020204030204" pitchFamily="34" charset="0"/>
                <a:ea typeface="Arial" panose="020B0604020202020204" pitchFamily="34" charset="0"/>
              </a:rPr>
              <a:t>DATA</a:t>
            </a:r>
            <a:r>
              <a:rPr lang="en-IN" sz="1800" u="none" strike="noStrike" dirty="0">
                <a:effectLst/>
                <a:latin typeface="Calibri" panose="020F050202020403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3C62ED1E-D692-4FDF-8B5B-5A9CCFAC3FE9}"/>
              </a:ext>
            </a:extLst>
          </p:cNvPr>
          <p:cNvPicPr>
            <a:picLocks noChangeAspect="1"/>
          </p:cNvPicPr>
          <p:nvPr/>
        </p:nvPicPr>
        <p:blipFill>
          <a:blip r:embed="rId2"/>
          <a:stretch>
            <a:fillRect/>
          </a:stretch>
        </p:blipFill>
        <p:spPr>
          <a:xfrm>
            <a:off x="1187669" y="2830632"/>
            <a:ext cx="9816662" cy="3143646"/>
          </a:xfrm>
          <a:prstGeom prst="rect">
            <a:avLst/>
          </a:prstGeom>
        </p:spPr>
      </p:pic>
    </p:spTree>
    <p:extLst>
      <p:ext uri="{BB962C8B-B14F-4D97-AF65-F5344CB8AC3E}">
        <p14:creationId xmlns:p14="http://schemas.microsoft.com/office/powerpoint/2010/main" val="4271759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0DFEB5-198E-4114-A649-C6FDED97596B}"/>
              </a:ext>
            </a:extLst>
          </p:cNvPr>
          <p:cNvSpPr>
            <a:spLocks noGrp="1"/>
          </p:cNvSpPr>
          <p:nvPr>
            <p:ph type="title"/>
          </p:nvPr>
        </p:nvSpPr>
        <p:spPr/>
        <p:txBody>
          <a:bodyPr/>
          <a:lstStyle/>
          <a:p>
            <a:pPr algn="ctr"/>
            <a:r>
              <a:rPr lang="en-IN" dirty="0"/>
              <a:t>Instagram</a:t>
            </a:r>
          </a:p>
        </p:txBody>
      </p:sp>
      <p:pic>
        <p:nvPicPr>
          <p:cNvPr id="8" name="image23.png">
            <a:extLst>
              <a:ext uri="{FF2B5EF4-FFF2-40B4-BE49-F238E27FC236}">
                <a16:creationId xmlns:a16="http://schemas.microsoft.com/office/drawing/2014/main" id="{A86AEE56-C00E-4DAC-AE09-191A15C2B21D}"/>
              </a:ext>
            </a:extLst>
          </p:cNvPr>
          <p:cNvPicPr/>
          <p:nvPr/>
        </p:nvPicPr>
        <p:blipFill>
          <a:blip r:embed="rId2"/>
          <a:srcRect/>
          <a:stretch>
            <a:fillRect/>
          </a:stretch>
        </p:blipFill>
        <p:spPr>
          <a:xfrm>
            <a:off x="1534511" y="2333297"/>
            <a:ext cx="9049406" cy="3657599"/>
          </a:xfrm>
          <a:prstGeom prst="rect">
            <a:avLst/>
          </a:prstGeom>
          <a:ln/>
        </p:spPr>
      </p:pic>
    </p:spTree>
    <p:extLst>
      <p:ext uri="{BB962C8B-B14F-4D97-AF65-F5344CB8AC3E}">
        <p14:creationId xmlns:p14="http://schemas.microsoft.com/office/powerpoint/2010/main" val="107646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6AC5-D174-475E-9FAD-CDDEFE7E8AAA}"/>
              </a:ext>
            </a:extLst>
          </p:cNvPr>
          <p:cNvSpPr>
            <a:spLocks noGrp="1"/>
          </p:cNvSpPr>
          <p:nvPr>
            <p:ph type="title"/>
          </p:nvPr>
        </p:nvSpPr>
        <p:spPr>
          <a:xfrm>
            <a:off x="2895600" y="764373"/>
            <a:ext cx="8610600" cy="971847"/>
          </a:xfrm>
        </p:spPr>
        <p:txBody>
          <a:bodyPr/>
          <a:lstStyle/>
          <a:p>
            <a:pPr algn="ctr"/>
            <a:r>
              <a:rPr lang="en-IN" dirty="0"/>
              <a:t>Instagram</a:t>
            </a:r>
          </a:p>
        </p:txBody>
      </p:sp>
      <p:sp>
        <p:nvSpPr>
          <p:cNvPr id="3" name="Content Placeholder 2">
            <a:extLst>
              <a:ext uri="{FF2B5EF4-FFF2-40B4-BE49-F238E27FC236}">
                <a16:creationId xmlns:a16="http://schemas.microsoft.com/office/drawing/2014/main" id="{52E8B7FC-3C66-48C5-9A84-1F7D305E593A}"/>
              </a:ext>
            </a:extLst>
          </p:cNvPr>
          <p:cNvSpPr>
            <a:spLocks noGrp="1"/>
          </p:cNvSpPr>
          <p:nvPr>
            <p:ph idx="1"/>
          </p:nvPr>
        </p:nvSpPr>
        <p:spPr>
          <a:xfrm>
            <a:off x="685800" y="1736220"/>
            <a:ext cx="10820400" cy="5017005"/>
          </a:xfrm>
        </p:spPr>
        <p:txBody>
          <a:bodyPr/>
          <a:lstStyle/>
          <a:p>
            <a:pPr marL="342900" lvl="0" indent="-342900" algn="just">
              <a:lnSpc>
                <a:spcPct val="115000"/>
              </a:lnSpc>
              <a:buAutoNum type="arabicPeriod" startAt="3"/>
            </a:pPr>
            <a:r>
              <a:rPr lang="en-IN" sz="1800" b="1" u="none" strike="noStrike" dirty="0">
                <a:effectLst/>
                <a:latin typeface="Calibri" panose="020F0502020204030204" pitchFamily="34" charset="0"/>
                <a:ea typeface="Arial" panose="020B0604020202020204" pitchFamily="34" charset="0"/>
              </a:rPr>
              <a:t>INSPECTING DATA:</a:t>
            </a:r>
            <a:endParaRPr lang="en-IN" sz="1800" b="1" dirty="0">
              <a:latin typeface="Arial" panose="020B0604020202020204" pitchFamily="34" charset="0"/>
              <a:ea typeface="Arial" panose="020B0604020202020204" pitchFamily="34" charset="0"/>
            </a:endParaRPr>
          </a:p>
          <a:p>
            <a:pPr algn="just">
              <a:lnSpc>
                <a:spcPct val="115000"/>
              </a:lnSpc>
            </a:pPr>
            <a:r>
              <a:rPr lang="en-IN" sz="1800" dirty="0">
                <a:effectLst/>
                <a:latin typeface="Calibri" panose="020F0502020204030204" pitchFamily="34" charset="0"/>
                <a:ea typeface="Arial" panose="020B0604020202020204" pitchFamily="34" charset="0"/>
              </a:rPr>
              <a:t>We have 3 different types of media on Instagram, namely </a:t>
            </a:r>
            <a:r>
              <a:rPr lang="en-IN" sz="1800" dirty="0" err="1">
                <a:effectLst/>
                <a:latin typeface="Calibri" panose="020F0502020204030204" pitchFamily="34" charset="0"/>
                <a:ea typeface="Arial" panose="020B0604020202020204" pitchFamily="34" charset="0"/>
              </a:rPr>
              <a:t>GraphImage</a:t>
            </a:r>
            <a:r>
              <a:rPr lang="en-IN" sz="1800" dirty="0">
                <a:effectLst/>
                <a:latin typeface="Calibri" panose="020F0502020204030204" pitchFamily="34" charset="0"/>
                <a:ea typeface="Arial" panose="020B0604020202020204" pitchFamily="34" charset="0"/>
              </a:rPr>
              <a:t> (single image), </a:t>
            </a:r>
            <a:r>
              <a:rPr lang="en-IN" sz="1800" dirty="0" err="1">
                <a:effectLst/>
                <a:latin typeface="Calibri" panose="020F0502020204030204" pitchFamily="34" charset="0"/>
                <a:ea typeface="Arial" panose="020B0604020202020204" pitchFamily="34" charset="0"/>
              </a:rPr>
              <a:t>GraphSideCar</a:t>
            </a:r>
            <a:r>
              <a:rPr lang="en-IN" sz="1800" dirty="0">
                <a:effectLst/>
                <a:latin typeface="Calibri" panose="020F0502020204030204" pitchFamily="34" charset="0"/>
                <a:ea typeface="Arial" panose="020B0604020202020204" pitchFamily="34" charset="0"/>
              </a:rPr>
              <a:t> (multiple images/videos) and </a:t>
            </a:r>
            <a:r>
              <a:rPr lang="en-IN" sz="1800" dirty="0" err="1">
                <a:effectLst/>
                <a:latin typeface="Calibri" panose="020F0502020204030204" pitchFamily="34" charset="0"/>
                <a:ea typeface="Arial" panose="020B0604020202020204" pitchFamily="34" charset="0"/>
              </a:rPr>
              <a:t>GraphVideo</a:t>
            </a:r>
            <a:r>
              <a:rPr lang="en-IN" sz="1800" dirty="0">
                <a:effectLst/>
                <a:latin typeface="Calibri" panose="020F0502020204030204" pitchFamily="34" charset="0"/>
                <a:ea typeface="Arial" panose="020B0604020202020204" pitchFamily="34" charset="0"/>
              </a:rPr>
              <a:t> (video). We have missing value for Description as media of type </a:t>
            </a:r>
            <a:r>
              <a:rPr lang="en-IN" sz="1800" dirty="0" err="1">
                <a:effectLst/>
                <a:latin typeface="Calibri" panose="020F0502020204030204" pitchFamily="34" charset="0"/>
                <a:ea typeface="Arial" panose="020B0604020202020204" pitchFamily="34" charset="0"/>
              </a:rPr>
              <a:t>GraphVideo</a:t>
            </a:r>
            <a:r>
              <a:rPr lang="en-IN" sz="1800" dirty="0">
                <a:effectLst/>
                <a:latin typeface="Calibri" panose="020F0502020204030204" pitchFamily="34" charset="0"/>
                <a:ea typeface="Arial" panose="020B0604020202020204" pitchFamily="34" charset="0"/>
              </a:rPr>
              <a:t> does not have description.</a:t>
            </a:r>
          </a:p>
          <a:p>
            <a:pPr marL="0" indent="0" algn="just">
              <a:lnSpc>
                <a:spcPct val="115000"/>
              </a:lnSpc>
              <a:buNone/>
            </a:pPr>
            <a:endParaRPr lang="en-IN" sz="1800" dirty="0">
              <a:effectLst/>
              <a:latin typeface="Arial" panose="020B0604020202020204" pitchFamily="34" charset="0"/>
              <a:ea typeface="Arial" panose="020B0604020202020204" pitchFamily="34" charset="0"/>
            </a:endParaRPr>
          </a:p>
        </p:txBody>
      </p:sp>
      <p:pic>
        <p:nvPicPr>
          <p:cNvPr id="4" name="image16.png">
            <a:extLst>
              <a:ext uri="{FF2B5EF4-FFF2-40B4-BE49-F238E27FC236}">
                <a16:creationId xmlns:a16="http://schemas.microsoft.com/office/drawing/2014/main" id="{16ED19F0-2198-4355-87C1-9B6F8BD83F67}"/>
              </a:ext>
            </a:extLst>
          </p:cNvPr>
          <p:cNvPicPr/>
          <p:nvPr/>
        </p:nvPicPr>
        <p:blipFill>
          <a:blip r:embed="rId2"/>
          <a:srcRect/>
          <a:stretch>
            <a:fillRect/>
          </a:stretch>
        </p:blipFill>
        <p:spPr>
          <a:xfrm>
            <a:off x="4195762" y="3248025"/>
            <a:ext cx="3800475" cy="3248025"/>
          </a:xfrm>
          <a:prstGeom prst="rect">
            <a:avLst/>
          </a:prstGeom>
          <a:ln/>
        </p:spPr>
      </p:pic>
    </p:spTree>
    <p:extLst>
      <p:ext uri="{BB962C8B-B14F-4D97-AF65-F5344CB8AC3E}">
        <p14:creationId xmlns:p14="http://schemas.microsoft.com/office/powerpoint/2010/main" val="3673494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E024-1026-431F-AFF2-F76CB6279D49}"/>
              </a:ext>
            </a:extLst>
          </p:cNvPr>
          <p:cNvSpPr>
            <a:spLocks noGrp="1"/>
          </p:cNvSpPr>
          <p:nvPr>
            <p:ph type="title"/>
          </p:nvPr>
        </p:nvSpPr>
        <p:spPr>
          <a:xfrm>
            <a:off x="2848625" y="35208"/>
            <a:ext cx="8610600" cy="1293028"/>
          </a:xfrm>
        </p:spPr>
        <p:txBody>
          <a:bodyPr/>
          <a:lstStyle/>
          <a:p>
            <a:pPr algn="ctr"/>
            <a:r>
              <a:rPr lang="en-IN" dirty="0"/>
              <a:t>Instagram</a:t>
            </a:r>
          </a:p>
        </p:txBody>
      </p:sp>
      <p:sp>
        <p:nvSpPr>
          <p:cNvPr id="3" name="Content Placeholder 2">
            <a:extLst>
              <a:ext uri="{FF2B5EF4-FFF2-40B4-BE49-F238E27FC236}">
                <a16:creationId xmlns:a16="http://schemas.microsoft.com/office/drawing/2014/main" id="{33DCE9AA-AE0C-447B-9657-01DDEA1706B5}"/>
              </a:ext>
            </a:extLst>
          </p:cNvPr>
          <p:cNvSpPr>
            <a:spLocks noGrp="1"/>
          </p:cNvSpPr>
          <p:nvPr>
            <p:ph idx="1"/>
          </p:nvPr>
        </p:nvSpPr>
        <p:spPr>
          <a:xfrm>
            <a:off x="543560" y="866532"/>
            <a:ext cx="10820400" cy="4024125"/>
          </a:xfrm>
        </p:spPr>
        <p:txBody>
          <a:bodyPr/>
          <a:lstStyle/>
          <a:p>
            <a:pPr marL="342900" lvl="0" indent="-342900" algn="just">
              <a:lnSpc>
                <a:spcPct val="115000"/>
              </a:lnSpc>
              <a:buAutoNum type="arabicPeriod" startAt="5"/>
            </a:pPr>
            <a:r>
              <a:rPr lang="en-IN" sz="1800" b="1" u="none" strike="noStrike" dirty="0">
                <a:effectLst/>
                <a:latin typeface="Calibri" panose="020F0502020204030204" pitchFamily="34" charset="0"/>
                <a:ea typeface="Arial" panose="020B0604020202020204" pitchFamily="34" charset="0"/>
              </a:rPr>
              <a:t>ANALYZING DATA:</a:t>
            </a:r>
            <a:endParaRPr lang="en-IN" sz="1800" b="1" dirty="0">
              <a:latin typeface="Arial" panose="020B0604020202020204" pitchFamily="34" charset="0"/>
              <a:ea typeface="Arial" panose="020B0604020202020204" pitchFamily="34" charset="0"/>
            </a:endParaRPr>
          </a:p>
          <a:p>
            <a:pPr marL="0" indent="0" algn="just">
              <a:lnSpc>
                <a:spcPct val="115000"/>
              </a:lnSpc>
              <a:buNone/>
            </a:pPr>
            <a:endParaRPr lang="en-IN" dirty="0"/>
          </a:p>
        </p:txBody>
      </p:sp>
      <p:pic>
        <p:nvPicPr>
          <p:cNvPr id="6" name="Picture 5">
            <a:extLst>
              <a:ext uri="{FF2B5EF4-FFF2-40B4-BE49-F238E27FC236}">
                <a16:creationId xmlns:a16="http://schemas.microsoft.com/office/drawing/2014/main" id="{2C2D462E-4D12-4EAA-96D2-BA1037A882BE}"/>
              </a:ext>
            </a:extLst>
          </p:cNvPr>
          <p:cNvPicPr>
            <a:picLocks noChangeAspect="1"/>
          </p:cNvPicPr>
          <p:nvPr/>
        </p:nvPicPr>
        <p:blipFill>
          <a:blip r:embed="rId2"/>
          <a:stretch>
            <a:fillRect/>
          </a:stretch>
        </p:blipFill>
        <p:spPr>
          <a:xfrm>
            <a:off x="1677655" y="1472412"/>
            <a:ext cx="3715268" cy="2543530"/>
          </a:xfrm>
          <a:prstGeom prst="rect">
            <a:avLst/>
          </a:prstGeom>
        </p:spPr>
      </p:pic>
      <p:pic>
        <p:nvPicPr>
          <p:cNvPr id="9" name="Picture 8">
            <a:extLst>
              <a:ext uri="{FF2B5EF4-FFF2-40B4-BE49-F238E27FC236}">
                <a16:creationId xmlns:a16="http://schemas.microsoft.com/office/drawing/2014/main" id="{49109CEA-6B5B-41E6-A9FB-A82198856A72}"/>
              </a:ext>
            </a:extLst>
          </p:cNvPr>
          <p:cNvPicPr>
            <a:picLocks noChangeAspect="1"/>
          </p:cNvPicPr>
          <p:nvPr/>
        </p:nvPicPr>
        <p:blipFill>
          <a:blip r:embed="rId3"/>
          <a:stretch>
            <a:fillRect/>
          </a:stretch>
        </p:blipFill>
        <p:spPr>
          <a:xfrm>
            <a:off x="6330533" y="1467734"/>
            <a:ext cx="3824448" cy="2543530"/>
          </a:xfrm>
          <a:prstGeom prst="rect">
            <a:avLst/>
          </a:prstGeom>
        </p:spPr>
      </p:pic>
      <p:pic>
        <p:nvPicPr>
          <p:cNvPr id="11" name="Picture 10">
            <a:extLst>
              <a:ext uri="{FF2B5EF4-FFF2-40B4-BE49-F238E27FC236}">
                <a16:creationId xmlns:a16="http://schemas.microsoft.com/office/drawing/2014/main" id="{26745630-5218-4E4D-927A-A28A8C0B8C03}"/>
              </a:ext>
            </a:extLst>
          </p:cNvPr>
          <p:cNvPicPr>
            <a:picLocks noChangeAspect="1"/>
          </p:cNvPicPr>
          <p:nvPr/>
        </p:nvPicPr>
        <p:blipFill>
          <a:blip r:embed="rId4"/>
          <a:stretch>
            <a:fillRect/>
          </a:stretch>
        </p:blipFill>
        <p:spPr>
          <a:xfrm>
            <a:off x="6330534" y="4150762"/>
            <a:ext cx="3824448" cy="2591162"/>
          </a:xfrm>
          <a:prstGeom prst="rect">
            <a:avLst/>
          </a:prstGeom>
        </p:spPr>
      </p:pic>
      <p:pic>
        <p:nvPicPr>
          <p:cNvPr id="13" name="Picture 12">
            <a:extLst>
              <a:ext uri="{FF2B5EF4-FFF2-40B4-BE49-F238E27FC236}">
                <a16:creationId xmlns:a16="http://schemas.microsoft.com/office/drawing/2014/main" id="{B5F2982E-35D3-436F-8A69-E1E844DCCC33}"/>
              </a:ext>
            </a:extLst>
          </p:cNvPr>
          <p:cNvPicPr>
            <a:picLocks noChangeAspect="1"/>
          </p:cNvPicPr>
          <p:nvPr/>
        </p:nvPicPr>
        <p:blipFill>
          <a:blip r:embed="rId5"/>
          <a:stretch>
            <a:fillRect/>
          </a:stretch>
        </p:blipFill>
        <p:spPr>
          <a:xfrm>
            <a:off x="1611152" y="4160118"/>
            <a:ext cx="3824448" cy="2591162"/>
          </a:xfrm>
          <a:prstGeom prst="rect">
            <a:avLst/>
          </a:prstGeom>
        </p:spPr>
      </p:pic>
    </p:spTree>
    <p:extLst>
      <p:ext uri="{BB962C8B-B14F-4D97-AF65-F5344CB8AC3E}">
        <p14:creationId xmlns:p14="http://schemas.microsoft.com/office/powerpoint/2010/main" val="66161904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1879</TotalTime>
  <Words>1954</Words>
  <Application>Microsoft Office PowerPoint</Application>
  <PresentationFormat>Widescreen</PresentationFormat>
  <Paragraphs>188</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Century Gothic</vt:lpstr>
      <vt:lpstr>Symbol</vt:lpstr>
      <vt:lpstr>urw-din</vt:lpstr>
      <vt:lpstr>Wingdings</vt:lpstr>
      <vt:lpstr>Vapor Trail</vt:lpstr>
      <vt:lpstr>Social Media Analytics on Aerated Drinks</vt:lpstr>
      <vt:lpstr>Introduction</vt:lpstr>
      <vt:lpstr>Objectives &amp; Goals</vt:lpstr>
      <vt:lpstr>Instagram</vt:lpstr>
      <vt:lpstr>Instagram</vt:lpstr>
      <vt:lpstr>Instagram</vt:lpstr>
      <vt:lpstr>Instagram</vt:lpstr>
      <vt:lpstr>Instagram</vt:lpstr>
      <vt:lpstr>Instagram</vt:lpstr>
      <vt:lpstr>Instagram</vt:lpstr>
      <vt:lpstr>Instagram</vt:lpstr>
      <vt:lpstr>Instagram</vt:lpstr>
      <vt:lpstr>Instagram</vt:lpstr>
      <vt:lpstr>Instagram</vt:lpstr>
      <vt:lpstr>Twitter</vt:lpstr>
      <vt:lpstr>Twitter</vt:lpstr>
      <vt:lpstr>Twitter</vt:lpstr>
      <vt:lpstr>Twitter</vt:lpstr>
      <vt:lpstr>Twitter</vt:lpstr>
      <vt:lpstr>Twitter</vt:lpstr>
      <vt:lpstr>Twitter Analysis Part-1</vt:lpstr>
      <vt:lpstr>Twitter</vt:lpstr>
      <vt:lpstr>Twitter</vt:lpstr>
      <vt:lpstr>Twitter</vt:lpstr>
      <vt:lpstr>TWITTER ANALYSIS PART-2</vt:lpstr>
      <vt:lpstr>Twitter Analysis Part-2</vt:lpstr>
      <vt:lpstr>Twitter</vt:lpstr>
      <vt:lpstr>Twitter</vt:lpstr>
      <vt:lpstr>TWITter</vt:lpstr>
      <vt:lpstr>Twitter Analysis Part-3</vt:lpstr>
      <vt:lpstr>Twitter</vt:lpstr>
      <vt:lpstr>Twitter</vt:lpstr>
      <vt:lpstr>Twitter</vt:lpstr>
      <vt:lpstr>TWITTER</vt:lpstr>
      <vt:lpstr>Facebook</vt:lpstr>
      <vt:lpstr>FACEBOOK</vt:lpstr>
      <vt:lpstr>Facebook</vt:lpstr>
      <vt:lpstr>The USERS</vt:lpstr>
      <vt:lpstr>THE USERS</vt:lpstr>
      <vt:lpstr>THE USERS</vt:lpstr>
      <vt:lpstr>Pre-Conditions</vt:lpstr>
      <vt:lpstr>Post-conditions</vt:lpstr>
      <vt:lpstr>MAIN FLOW DIAGRAM</vt:lpstr>
      <vt:lpstr>MAIN FLOW DIAGRAM</vt:lpstr>
      <vt:lpstr>Ethical issues</vt:lpstr>
      <vt:lpstr>Ethical issues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 on Aereated Drinks</dc:title>
  <dc:creator>Gautam Sadarangani</dc:creator>
  <cp:lastModifiedBy>Gautam Sadarangani</cp:lastModifiedBy>
  <cp:revision>35</cp:revision>
  <dcterms:created xsi:type="dcterms:W3CDTF">2021-05-18T23:41:57Z</dcterms:created>
  <dcterms:modified xsi:type="dcterms:W3CDTF">2021-05-21T10:27:23Z</dcterms:modified>
</cp:coreProperties>
</file>