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8288000" cy="10287000"/>
  <p:notesSz cx="6858000" cy="9144000"/>
  <p:embeddedFontLst>
    <p:embeddedFont>
      <p:font typeface="Archivo Black" panose="020B0604020202020204" charset="0"/>
      <p:regular r:id="rId14"/>
    </p:embeddedFont>
    <p:embeddedFont>
      <p:font typeface="Cormorant Garamond Bold Italics" panose="020B0604020202020204" charset="0"/>
      <p:regular r:id="rId15"/>
    </p:embeddedFont>
    <p:embeddedFont>
      <p:font typeface="Quicksand" panose="020B0604020202020204" charset="0"/>
      <p:regular r:id="rId16"/>
    </p:embeddedFont>
    <p:embeddedFont>
      <p:font typeface="Quicksan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093757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2929086" y="6591300"/>
            <a:ext cx="12429827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626900" y="7428688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0" y="2244711"/>
            <a:ext cx="8042289" cy="8042289"/>
          </a:xfrm>
          <a:custGeom>
            <a:avLst/>
            <a:gdLst/>
            <a:ahLst/>
            <a:cxnLst/>
            <a:rect l="l" t="t" r="r" b="b"/>
            <a:pathLst>
              <a:path w="8042289" h="8042289">
                <a:moveTo>
                  <a:pt x="0" y="0"/>
                </a:moveTo>
                <a:lnTo>
                  <a:pt x="8042289" y="0"/>
                </a:lnTo>
                <a:lnTo>
                  <a:pt x="8042289" y="8042289"/>
                </a:lnTo>
                <a:lnTo>
                  <a:pt x="0" y="8042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0245711" y="78342"/>
            <a:ext cx="8042289" cy="8042289"/>
          </a:xfrm>
          <a:custGeom>
            <a:avLst/>
            <a:gdLst/>
            <a:ahLst/>
            <a:cxnLst/>
            <a:rect l="l" t="t" r="r" b="b"/>
            <a:pathLst>
              <a:path w="8042289" h="8042289">
                <a:moveTo>
                  <a:pt x="0" y="0"/>
                </a:moveTo>
                <a:lnTo>
                  <a:pt x="8042289" y="0"/>
                </a:lnTo>
                <a:lnTo>
                  <a:pt x="8042289" y="8042289"/>
                </a:lnTo>
                <a:lnTo>
                  <a:pt x="0" y="8042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221392" y="3504109"/>
            <a:ext cx="12429827" cy="2870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336"/>
              </a:lnSpc>
              <a:spcBef>
                <a:spcPct val="0"/>
              </a:spcBef>
            </a:pPr>
            <a:r>
              <a:rPr lang="en-US" sz="12000" dirty="0">
                <a:solidFill>
                  <a:srgbClr val="035594"/>
                </a:solidFill>
                <a:latin typeface="Cormorant Garamond Bold Italics"/>
              </a:rPr>
              <a:t>US Labor Statistics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2945"/>
            <a:ext cx="16230600" cy="167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719"/>
              </a:lnSpc>
              <a:spcBef>
                <a:spcPct val="0"/>
              </a:spcBef>
            </a:pPr>
            <a:r>
              <a:rPr lang="en-US" sz="9799">
                <a:solidFill>
                  <a:srgbClr val="0F4662"/>
                </a:solidFill>
                <a:latin typeface="Cormorant Garamond Bold Italics"/>
              </a:rPr>
              <a:t>Steps Involve in making of project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71624" y="2294672"/>
            <a:ext cx="16544753" cy="7591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69"/>
              </a:lnSpc>
            </a:pPr>
            <a:r>
              <a:rPr lang="en-US" sz="5099">
                <a:solidFill>
                  <a:srgbClr val="101011"/>
                </a:solidFill>
                <a:latin typeface="Quicksand Bold"/>
              </a:rPr>
              <a:t>Step-1 Taking the Raw data from BLS website</a:t>
            </a:r>
          </a:p>
          <a:p>
            <a:pPr algn="l">
              <a:lnSpc>
                <a:spcPts val="8669"/>
              </a:lnSpc>
            </a:pPr>
            <a:r>
              <a:rPr lang="en-US" sz="5099">
                <a:solidFill>
                  <a:srgbClr val="101011"/>
                </a:solidFill>
                <a:latin typeface="Quicksand Bold"/>
              </a:rPr>
              <a:t>Step-2 Web Scrapping</a:t>
            </a:r>
          </a:p>
          <a:p>
            <a:pPr algn="l">
              <a:lnSpc>
                <a:spcPts val="8669"/>
              </a:lnSpc>
            </a:pPr>
            <a:r>
              <a:rPr lang="en-US" sz="5099">
                <a:solidFill>
                  <a:srgbClr val="101011"/>
                </a:solidFill>
                <a:latin typeface="Quicksand Bold"/>
              </a:rPr>
              <a:t>Step-3 Data cleaning &amp; Processing</a:t>
            </a:r>
          </a:p>
          <a:p>
            <a:pPr algn="l">
              <a:lnSpc>
                <a:spcPts val="8669"/>
              </a:lnSpc>
            </a:pPr>
            <a:r>
              <a:rPr lang="en-US" sz="5099">
                <a:solidFill>
                  <a:srgbClr val="101011"/>
                </a:solidFill>
                <a:latin typeface="Quicksand Bold"/>
              </a:rPr>
              <a:t>Step-4 Importing Data in Excel</a:t>
            </a:r>
          </a:p>
          <a:p>
            <a:pPr algn="l">
              <a:lnSpc>
                <a:spcPts val="8669"/>
              </a:lnSpc>
            </a:pPr>
            <a:r>
              <a:rPr lang="en-US" sz="5099">
                <a:solidFill>
                  <a:srgbClr val="101011"/>
                </a:solidFill>
                <a:latin typeface="Quicksand Bold"/>
              </a:rPr>
              <a:t>Step-5 Creating Data prep Tab</a:t>
            </a:r>
          </a:p>
          <a:p>
            <a:pPr algn="l">
              <a:lnSpc>
                <a:spcPts val="8669"/>
              </a:lnSpc>
            </a:pPr>
            <a:r>
              <a:rPr lang="en-US" sz="5099">
                <a:solidFill>
                  <a:srgbClr val="101011"/>
                </a:solidFill>
                <a:latin typeface="Quicksand Bold"/>
              </a:rPr>
              <a:t>Step-6 Dashboard desing</a:t>
            </a:r>
          </a:p>
          <a:p>
            <a:pPr marL="0" lvl="0" indent="0" algn="l">
              <a:lnSpc>
                <a:spcPts val="8669"/>
              </a:lnSpc>
            </a:pPr>
            <a:r>
              <a:rPr lang="en-US" sz="5099">
                <a:solidFill>
                  <a:srgbClr val="101011"/>
                </a:solidFill>
                <a:latin typeface="Quicksand Bold"/>
              </a:rPr>
              <a:t>Step-7 Making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44711"/>
            <a:ext cx="8042289" cy="8042289"/>
          </a:xfrm>
          <a:custGeom>
            <a:avLst/>
            <a:gdLst/>
            <a:ahLst/>
            <a:cxnLst/>
            <a:rect l="l" t="t" r="r" b="b"/>
            <a:pathLst>
              <a:path w="8042289" h="8042289">
                <a:moveTo>
                  <a:pt x="0" y="0"/>
                </a:moveTo>
                <a:lnTo>
                  <a:pt x="8042289" y="0"/>
                </a:lnTo>
                <a:lnTo>
                  <a:pt x="8042289" y="8042289"/>
                </a:lnTo>
                <a:lnTo>
                  <a:pt x="0" y="8042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320628" y="247647"/>
            <a:ext cx="13646744" cy="1257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09"/>
              </a:lnSpc>
              <a:spcBef>
                <a:spcPct val="0"/>
              </a:spcBef>
            </a:pPr>
            <a:r>
              <a:rPr lang="en-US" sz="6299">
                <a:solidFill>
                  <a:srgbClr val="035594"/>
                </a:solidFill>
                <a:latin typeface="Archivo Black"/>
              </a:rPr>
              <a:t>Possible future Improvement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1497" y="2326739"/>
            <a:ext cx="16013156" cy="638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64"/>
              </a:lnSpc>
            </a:pPr>
            <a:r>
              <a:rPr lang="en-US" sz="4273">
                <a:solidFill>
                  <a:srgbClr val="101011"/>
                </a:solidFill>
                <a:latin typeface="Quicksand Bold"/>
              </a:rPr>
              <a:t>1.Currently Dashboard is built on 2020-2023(4 years dataset)</a:t>
            </a:r>
          </a:p>
          <a:p>
            <a:pPr algn="just">
              <a:lnSpc>
                <a:spcPts val="7264"/>
              </a:lnSpc>
            </a:pPr>
            <a:r>
              <a:rPr lang="en-US" sz="4273">
                <a:solidFill>
                  <a:srgbClr val="101011"/>
                </a:solidFill>
                <a:latin typeface="Quicksand Bold"/>
              </a:rPr>
              <a:t>In future we can increase the size of dataset to get bigger picture</a:t>
            </a:r>
          </a:p>
          <a:p>
            <a:pPr algn="just">
              <a:lnSpc>
                <a:spcPts val="7264"/>
              </a:lnSpc>
            </a:pPr>
            <a:endParaRPr lang="en-US" sz="4273">
              <a:solidFill>
                <a:srgbClr val="101011"/>
              </a:solidFill>
              <a:latin typeface="Quicksand Bold"/>
            </a:endParaRPr>
          </a:p>
          <a:p>
            <a:pPr algn="just">
              <a:lnSpc>
                <a:spcPts val="7264"/>
              </a:lnSpc>
            </a:pPr>
            <a:r>
              <a:rPr lang="en-US" sz="4273">
                <a:solidFill>
                  <a:srgbClr val="101011"/>
                </a:solidFill>
                <a:latin typeface="Quicksand Bold"/>
              </a:rPr>
              <a:t>2.For now source of dataset is static in future we can connect it to Bloomberg for dynamic dataset</a:t>
            </a:r>
          </a:p>
          <a:p>
            <a:pPr algn="just">
              <a:lnSpc>
                <a:spcPts val="7604"/>
              </a:lnSpc>
              <a:spcBef>
                <a:spcPct val="0"/>
              </a:spcBef>
            </a:pPr>
            <a:endParaRPr lang="en-US" sz="4273">
              <a:solidFill>
                <a:srgbClr val="101011"/>
              </a:solidFill>
              <a:latin typeface="Quicksand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09" y="3390900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dirty="0">
                <a:solidFill>
                  <a:srgbClr val="035594"/>
                </a:solidFill>
                <a:latin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0"/>
            <a:ext cx="4194107" cy="10287000"/>
            <a:chOff x="0" y="0"/>
            <a:chExt cx="110462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9333"/>
            </a:xfrm>
            <a:custGeom>
              <a:avLst/>
              <a:gdLst/>
              <a:ahLst/>
              <a:cxnLst/>
              <a:rect l="l" t="t" r="r" b="b"/>
              <a:pathLst>
                <a:path w="1104621" h="2709333">
                  <a:moveTo>
                    <a:pt x="0" y="0"/>
                  </a:moveTo>
                  <a:lnTo>
                    <a:pt x="1104621" y="0"/>
                  </a:lnTo>
                  <a:lnTo>
                    <a:pt x="11046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343907" y="2550967"/>
            <a:ext cx="13504023" cy="5905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3599">
                <a:solidFill>
                  <a:srgbClr val="101011"/>
                </a:solidFill>
                <a:latin typeface="Quicksand Bold"/>
              </a:rPr>
              <a:t>1.</a:t>
            </a:r>
            <a:r>
              <a:rPr lang="en-US" sz="3599">
                <a:solidFill>
                  <a:srgbClr val="101011"/>
                </a:solidFill>
                <a:latin typeface="Quicksand"/>
              </a:rPr>
              <a:t>To study the trend of wage and opportunities in different             fields</a:t>
            </a:r>
          </a:p>
          <a:p>
            <a:pPr algn="l">
              <a:lnSpc>
                <a:spcPts val="6119"/>
              </a:lnSpc>
            </a:pPr>
            <a:endParaRPr lang="en-US" sz="3599">
              <a:solidFill>
                <a:srgbClr val="101011"/>
              </a:solidFill>
              <a:latin typeface="Quicksand"/>
            </a:endParaRPr>
          </a:p>
          <a:p>
            <a:pPr algn="l">
              <a:lnSpc>
                <a:spcPts val="6119"/>
              </a:lnSpc>
            </a:pPr>
            <a:r>
              <a:rPr lang="en-US" sz="3599">
                <a:solidFill>
                  <a:srgbClr val="101011"/>
                </a:solidFill>
                <a:latin typeface="Quicksand Bold"/>
              </a:rPr>
              <a:t>2</a:t>
            </a:r>
            <a:r>
              <a:rPr lang="en-US" sz="3599">
                <a:solidFill>
                  <a:srgbClr val="101011"/>
                </a:solidFill>
                <a:latin typeface="Quicksand"/>
              </a:rPr>
              <a:t>.To provide a granular and detailed picture of various career options</a:t>
            </a:r>
          </a:p>
          <a:p>
            <a:pPr algn="l">
              <a:lnSpc>
                <a:spcPts val="6119"/>
              </a:lnSpc>
            </a:pPr>
            <a:endParaRPr lang="en-US" sz="3599">
              <a:solidFill>
                <a:srgbClr val="101011"/>
              </a:solidFill>
              <a:latin typeface="Quicksand"/>
            </a:endParaRPr>
          </a:p>
          <a:p>
            <a:pPr algn="l">
              <a:lnSpc>
                <a:spcPts val="6119"/>
              </a:lnSpc>
            </a:pPr>
            <a:r>
              <a:rPr lang="en-US" sz="3599">
                <a:solidFill>
                  <a:srgbClr val="101011"/>
                </a:solidFill>
                <a:latin typeface="Quicksand Bold"/>
              </a:rPr>
              <a:t>3</a:t>
            </a:r>
            <a:r>
              <a:rPr lang="en-US" sz="3599">
                <a:solidFill>
                  <a:srgbClr val="101011"/>
                </a:solidFill>
                <a:latin typeface="Quicksand"/>
              </a:rPr>
              <a:t>.Enhance Strategic decision making</a:t>
            </a:r>
          </a:p>
          <a:p>
            <a:pPr marL="0" lvl="0" indent="0" algn="l">
              <a:lnSpc>
                <a:spcPts val="4079"/>
              </a:lnSpc>
            </a:pPr>
            <a:endParaRPr lang="en-US" sz="3599">
              <a:solidFill>
                <a:srgbClr val="101011"/>
              </a:solidFill>
              <a:latin typeface="Quicksan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4173200" y="0"/>
            <a:ext cx="4940580" cy="4940580"/>
          </a:xfrm>
          <a:custGeom>
            <a:avLst/>
            <a:gdLst/>
            <a:ahLst/>
            <a:cxnLst/>
            <a:rect l="l" t="t" r="r" b="b"/>
            <a:pathLst>
              <a:path w="4940580" h="4940580">
                <a:moveTo>
                  <a:pt x="0" y="0"/>
                </a:moveTo>
                <a:lnTo>
                  <a:pt x="4940580" y="0"/>
                </a:lnTo>
                <a:lnTo>
                  <a:pt x="4940580" y="4940580"/>
                </a:lnTo>
                <a:lnTo>
                  <a:pt x="0" y="4940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497733" y="694170"/>
            <a:ext cx="7169950" cy="151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35594"/>
                </a:solidFill>
                <a:latin typeface="Archivo Black"/>
              </a:rP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44711"/>
            <a:ext cx="8042289" cy="8042289"/>
          </a:xfrm>
          <a:custGeom>
            <a:avLst/>
            <a:gdLst/>
            <a:ahLst/>
            <a:cxnLst/>
            <a:rect l="l" t="t" r="r" b="b"/>
            <a:pathLst>
              <a:path w="8042289" h="8042289">
                <a:moveTo>
                  <a:pt x="0" y="0"/>
                </a:moveTo>
                <a:lnTo>
                  <a:pt x="8042289" y="0"/>
                </a:lnTo>
                <a:lnTo>
                  <a:pt x="8042289" y="8042289"/>
                </a:lnTo>
                <a:lnTo>
                  <a:pt x="0" y="8042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612556" y="449714"/>
            <a:ext cx="11062888" cy="2238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79"/>
              </a:lnSpc>
            </a:pPr>
            <a:r>
              <a:rPr lang="en-US" sz="5399">
                <a:solidFill>
                  <a:srgbClr val="035594"/>
                </a:solidFill>
                <a:latin typeface="Archivo Black"/>
              </a:rPr>
              <a:t>Different Parts of Dashboard</a:t>
            </a:r>
          </a:p>
          <a:p>
            <a:pPr algn="ctr">
              <a:lnSpc>
                <a:spcPts val="9179"/>
              </a:lnSpc>
              <a:spcBef>
                <a:spcPct val="0"/>
              </a:spcBef>
            </a:pPr>
            <a:endParaRPr lang="en-US" sz="5399">
              <a:solidFill>
                <a:srgbClr val="035594"/>
              </a:solidFill>
              <a:latin typeface="Archivo Black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30840" y="2044686"/>
            <a:ext cx="14931216" cy="7993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91"/>
              </a:lnSpc>
            </a:pPr>
            <a:r>
              <a:rPr lang="en-US" sz="4171">
                <a:solidFill>
                  <a:srgbClr val="101011"/>
                </a:solidFill>
                <a:latin typeface="Quicksand Bold"/>
              </a:rPr>
              <a:t>1-</a:t>
            </a:r>
            <a:r>
              <a:rPr lang="en-US" sz="4171">
                <a:solidFill>
                  <a:srgbClr val="101011"/>
                </a:solidFill>
                <a:latin typeface="Quicksand"/>
              </a:rPr>
              <a:t>Average wage by Industry</a:t>
            </a:r>
          </a:p>
          <a:p>
            <a:pPr algn="just">
              <a:lnSpc>
                <a:spcPts val="7091"/>
              </a:lnSpc>
            </a:pPr>
            <a:endParaRPr lang="en-US" sz="4171">
              <a:solidFill>
                <a:srgbClr val="101011"/>
              </a:solidFill>
              <a:latin typeface="Quicksand"/>
            </a:endParaRPr>
          </a:p>
          <a:p>
            <a:pPr algn="just">
              <a:lnSpc>
                <a:spcPts val="7091"/>
              </a:lnSpc>
            </a:pPr>
            <a:r>
              <a:rPr lang="en-US" sz="4171">
                <a:solidFill>
                  <a:srgbClr val="101011"/>
                </a:solidFill>
                <a:latin typeface="Quicksand Bold"/>
              </a:rPr>
              <a:t>2-</a:t>
            </a:r>
            <a:r>
              <a:rPr lang="en-US" sz="4171">
                <a:solidFill>
                  <a:srgbClr val="101011"/>
                </a:solidFill>
                <a:latin typeface="Quicksand"/>
              </a:rPr>
              <a:t>No of Employees by Industry</a:t>
            </a:r>
          </a:p>
          <a:p>
            <a:pPr algn="just">
              <a:lnSpc>
                <a:spcPts val="7091"/>
              </a:lnSpc>
            </a:pPr>
            <a:endParaRPr lang="en-US" sz="4171">
              <a:solidFill>
                <a:srgbClr val="101011"/>
              </a:solidFill>
              <a:latin typeface="Quicksand"/>
            </a:endParaRPr>
          </a:p>
          <a:p>
            <a:pPr algn="just">
              <a:lnSpc>
                <a:spcPts val="7091"/>
              </a:lnSpc>
            </a:pPr>
            <a:r>
              <a:rPr lang="en-US" sz="4171">
                <a:solidFill>
                  <a:srgbClr val="101011"/>
                </a:solidFill>
                <a:latin typeface="Quicksand Bold"/>
              </a:rPr>
              <a:t>3-</a:t>
            </a:r>
            <a:r>
              <a:rPr lang="en-US" sz="4171">
                <a:solidFill>
                  <a:srgbClr val="101011"/>
                </a:solidFill>
                <a:latin typeface="Quicksand"/>
              </a:rPr>
              <a:t>Average wage and no of employees by year</a:t>
            </a:r>
          </a:p>
          <a:p>
            <a:pPr algn="just">
              <a:lnSpc>
                <a:spcPts val="7091"/>
              </a:lnSpc>
            </a:pPr>
            <a:endParaRPr lang="en-US" sz="4171">
              <a:solidFill>
                <a:srgbClr val="101011"/>
              </a:solidFill>
              <a:latin typeface="Quicksand"/>
            </a:endParaRPr>
          </a:p>
          <a:p>
            <a:pPr algn="just">
              <a:lnSpc>
                <a:spcPts val="7091"/>
              </a:lnSpc>
            </a:pPr>
            <a:r>
              <a:rPr lang="en-US" sz="4171">
                <a:solidFill>
                  <a:srgbClr val="101011"/>
                </a:solidFill>
                <a:latin typeface="Quicksand Bold"/>
              </a:rPr>
              <a:t>4-</a:t>
            </a:r>
            <a:r>
              <a:rPr lang="en-US" sz="4171">
                <a:solidFill>
                  <a:srgbClr val="101011"/>
                </a:solidFill>
                <a:latin typeface="Quicksand"/>
              </a:rPr>
              <a:t>Per 1000 Capita population and Average Wage by area</a:t>
            </a:r>
          </a:p>
          <a:p>
            <a:pPr algn="just">
              <a:lnSpc>
                <a:spcPts val="7091"/>
              </a:lnSpc>
            </a:pPr>
            <a:endParaRPr lang="en-US" sz="4171">
              <a:solidFill>
                <a:srgbClr val="101011"/>
              </a:solidFill>
              <a:latin typeface="Quicksand"/>
            </a:endParaRPr>
          </a:p>
          <a:p>
            <a:pPr algn="just">
              <a:lnSpc>
                <a:spcPts val="7091"/>
              </a:lnSpc>
              <a:spcBef>
                <a:spcPct val="0"/>
              </a:spcBef>
            </a:pPr>
            <a:endParaRPr lang="en-US" sz="4171">
              <a:solidFill>
                <a:srgbClr val="101011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6444" y="528670"/>
            <a:ext cx="11055881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035594"/>
                </a:solidFill>
                <a:latin typeface="Archivo Black"/>
              </a:rPr>
              <a:t>Average wage by Industry</a:t>
            </a:r>
          </a:p>
          <a:p>
            <a:pPr marL="0" lvl="0" indent="0" algn="l">
              <a:lnSpc>
                <a:spcPts val="9939"/>
              </a:lnSpc>
              <a:spcBef>
                <a:spcPct val="0"/>
              </a:spcBef>
            </a:pPr>
            <a:endParaRPr lang="en-US" sz="5400">
              <a:solidFill>
                <a:srgbClr val="035594"/>
              </a:solidFill>
              <a:latin typeface="Archivo Black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06444" y="2039777"/>
            <a:ext cx="13116268" cy="654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5" lvl="1" indent="-367027" algn="l">
              <a:lnSpc>
                <a:spcPts val="5779"/>
              </a:lnSpc>
              <a:buFont typeface="Arial"/>
              <a:buChar char="•"/>
            </a:pPr>
            <a:r>
              <a:rPr lang="en-US" sz="3399">
                <a:solidFill>
                  <a:srgbClr val="101011"/>
                </a:solidFill>
                <a:latin typeface="Quicksand"/>
              </a:rPr>
              <a:t>Horizontal bar chart with buttons that shows how much each industry pays with respect to other</a:t>
            </a:r>
          </a:p>
          <a:p>
            <a:pPr algn="l">
              <a:lnSpc>
                <a:spcPts val="5779"/>
              </a:lnSpc>
            </a:pPr>
            <a:endParaRPr lang="en-US" sz="3399">
              <a:solidFill>
                <a:srgbClr val="101011"/>
              </a:solidFill>
              <a:latin typeface="Quicksand"/>
            </a:endParaRPr>
          </a:p>
          <a:p>
            <a:pPr marL="734055" lvl="1" indent="-367027" algn="l">
              <a:lnSpc>
                <a:spcPts val="5779"/>
              </a:lnSpc>
              <a:buFont typeface="Arial"/>
              <a:buChar char="•"/>
            </a:pPr>
            <a:r>
              <a:rPr lang="en-US" sz="3399">
                <a:solidFill>
                  <a:srgbClr val="101011"/>
                </a:solidFill>
                <a:latin typeface="Quicksand"/>
              </a:rPr>
              <a:t>By comparison we can see that the Information and Finance are the most rewarding industries with an average wage of $73,000</a:t>
            </a:r>
          </a:p>
          <a:p>
            <a:pPr algn="l">
              <a:lnSpc>
                <a:spcPts val="5779"/>
              </a:lnSpc>
            </a:pPr>
            <a:endParaRPr lang="en-US" sz="3399">
              <a:solidFill>
                <a:srgbClr val="101011"/>
              </a:solidFill>
              <a:latin typeface="Quicksand"/>
            </a:endParaRPr>
          </a:p>
          <a:p>
            <a:pPr marL="734055" lvl="1" indent="-367027" algn="l">
              <a:lnSpc>
                <a:spcPts val="5779"/>
              </a:lnSpc>
              <a:buFont typeface="Arial"/>
              <a:buChar char="•"/>
            </a:pPr>
            <a:r>
              <a:rPr lang="en-US" sz="3399">
                <a:solidFill>
                  <a:srgbClr val="101011"/>
                </a:solidFill>
                <a:latin typeface="Quicksand"/>
              </a:rPr>
              <a:t>Based on the selection of industry it filters the complete dashboard according to that particular industry</a:t>
            </a:r>
          </a:p>
        </p:txBody>
      </p:sp>
      <p:sp>
        <p:nvSpPr>
          <p:cNvPr id="4" name="AutoShape 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3822713" y="0"/>
            <a:ext cx="4465287" cy="10287000"/>
          </a:xfrm>
          <a:custGeom>
            <a:avLst/>
            <a:gdLst/>
            <a:ahLst/>
            <a:cxnLst/>
            <a:rect l="l" t="t" r="r" b="b"/>
            <a:pathLst>
              <a:path w="4465287" h="10287000">
                <a:moveTo>
                  <a:pt x="0" y="0"/>
                </a:moveTo>
                <a:lnTo>
                  <a:pt x="4465287" y="0"/>
                </a:lnTo>
                <a:lnTo>
                  <a:pt x="446528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2" b="-81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2762" y="597804"/>
            <a:ext cx="8228146" cy="205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>
                <a:solidFill>
                  <a:srgbClr val="035594"/>
                </a:solidFill>
                <a:latin typeface="Cormorant Garamond Bold Italics"/>
              </a:rPr>
              <a:t>No. of Employees by Industry</a:t>
            </a:r>
          </a:p>
          <a:p>
            <a:pPr marL="0" lvl="0" indent="0" algn="l">
              <a:lnSpc>
                <a:spcPts val="8260"/>
              </a:lnSpc>
              <a:spcBef>
                <a:spcPct val="0"/>
              </a:spcBef>
            </a:pPr>
            <a:endParaRPr lang="en-US" sz="5900">
              <a:solidFill>
                <a:srgbClr val="035594"/>
              </a:solidFill>
              <a:latin typeface="Cormorant Garamond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82860" y="1465849"/>
            <a:ext cx="9372040" cy="8445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49" lvl="1" indent="-474975" algn="l">
              <a:lnSpc>
                <a:spcPts val="7479"/>
              </a:lnSpc>
              <a:buFont typeface="Arial"/>
              <a:buChar char="•"/>
            </a:pPr>
            <a:r>
              <a:rPr lang="en-US" sz="4399">
                <a:solidFill>
                  <a:srgbClr val="101011"/>
                </a:solidFill>
                <a:latin typeface="Quicksand"/>
              </a:rPr>
              <a:t>Based on the Selection of Industry this displays the % of employees are currently working in that particular Industry</a:t>
            </a:r>
          </a:p>
          <a:p>
            <a:pPr algn="l">
              <a:lnSpc>
                <a:spcPts val="7649"/>
              </a:lnSpc>
            </a:pPr>
            <a:endParaRPr lang="en-US" sz="4399">
              <a:solidFill>
                <a:srgbClr val="101011"/>
              </a:solidFill>
              <a:latin typeface="Quicksand"/>
            </a:endParaRPr>
          </a:p>
          <a:p>
            <a:pPr marL="949949" lvl="1" indent="-474975" algn="l">
              <a:lnSpc>
                <a:spcPts val="7479"/>
              </a:lnSpc>
              <a:buFont typeface="Arial"/>
              <a:buChar char="•"/>
            </a:pPr>
            <a:r>
              <a:rPr lang="en-US" sz="4399">
                <a:solidFill>
                  <a:srgbClr val="101011"/>
                </a:solidFill>
                <a:latin typeface="Quicksand"/>
              </a:rPr>
              <a:t>Trade and Transportation seems to be most populated industry with 22% of employees</a:t>
            </a:r>
          </a:p>
        </p:txBody>
      </p:sp>
      <p:sp>
        <p:nvSpPr>
          <p:cNvPr id="7" name="AutoShape 7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25" y="1521149"/>
            <a:ext cx="8909920" cy="9021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548231" y="1530175"/>
            <a:ext cx="6739769" cy="7152812"/>
          </a:xfrm>
          <a:custGeom>
            <a:avLst/>
            <a:gdLst/>
            <a:ahLst/>
            <a:cxnLst/>
            <a:rect l="l" t="t" r="r" b="b"/>
            <a:pathLst>
              <a:path w="6739769" h="7152812">
                <a:moveTo>
                  <a:pt x="0" y="0"/>
                </a:moveTo>
                <a:lnTo>
                  <a:pt x="6739769" y="0"/>
                </a:lnTo>
                <a:lnTo>
                  <a:pt x="6739769" y="7152812"/>
                </a:lnTo>
                <a:lnTo>
                  <a:pt x="0" y="71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21" r="-395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600873" y="128033"/>
            <a:ext cx="9947357" cy="4034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38"/>
              </a:lnSpc>
            </a:pPr>
            <a:r>
              <a:rPr lang="en-US" sz="7670">
                <a:solidFill>
                  <a:srgbClr val="0F4662"/>
                </a:solidFill>
                <a:latin typeface="Cormorant Garamond Bold Italics"/>
              </a:rPr>
              <a:t>Average wage and no of employees by year</a:t>
            </a:r>
          </a:p>
          <a:p>
            <a:pPr marL="0" lvl="0" indent="0" algn="ctr">
              <a:lnSpc>
                <a:spcPts val="10738"/>
              </a:lnSpc>
              <a:spcBef>
                <a:spcPct val="0"/>
              </a:spcBef>
            </a:pPr>
            <a:endParaRPr lang="en-US" sz="767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3045042"/>
            <a:ext cx="11548231" cy="567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2" lvl="1" indent="-410206" algn="l">
              <a:lnSpc>
                <a:spcPts val="6459"/>
              </a:lnSpc>
              <a:buFont typeface="Arial"/>
              <a:buChar char="•"/>
            </a:pPr>
            <a:r>
              <a:rPr lang="en-US" sz="3799">
                <a:solidFill>
                  <a:srgbClr val="101011"/>
                </a:solidFill>
                <a:latin typeface="Quicksand"/>
              </a:rPr>
              <a:t> Shows the trend of average wage and no of employees working in the selected industry which can depict whether that particular industry is following uptrend or downtrend</a:t>
            </a:r>
          </a:p>
          <a:p>
            <a:pPr algn="l">
              <a:lnSpc>
                <a:spcPts val="6459"/>
              </a:lnSpc>
            </a:pPr>
            <a:endParaRPr lang="en-US" sz="3799">
              <a:solidFill>
                <a:srgbClr val="101011"/>
              </a:solidFill>
              <a:latin typeface="Quicksand"/>
            </a:endParaRPr>
          </a:p>
          <a:p>
            <a:pPr marL="820412" lvl="1" indent="-410206" algn="l">
              <a:lnSpc>
                <a:spcPts val="6459"/>
              </a:lnSpc>
              <a:buFont typeface="Arial"/>
              <a:buChar char="•"/>
            </a:pPr>
            <a:r>
              <a:rPr lang="en-US" sz="3799">
                <a:solidFill>
                  <a:srgbClr val="101011"/>
                </a:solidFill>
                <a:latin typeface="Quicksand"/>
              </a:rPr>
              <a:t>Findings:- Almost in every industry we can see the no of employees decreased in 2023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2422" y="2421202"/>
            <a:ext cx="9160818" cy="6837098"/>
          </a:xfrm>
          <a:custGeom>
            <a:avLst/>
            <a:gdLst/>
            <a:ahLst/>
            <a:cxnLst/>
            <a:rect l="l" t="t" r="r" b="b"/>
            <a:pathLst>
              <a:path w="9160818" h="6837098">
                <a:moveTo>
                  <a:pt x="0" y="0"/>
                </a:moveTo>
                <a:lnTo>
                  <a:pt x="9160818" y="0"/>
                </a:lnTo>
                <a:lnTo>
                  <a:pt x="9160818" y="6837098"/>
                </a:lnTo>
                <a:lnTo>
                  <a:pt x="0" y="6837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-114300"/>
            <a:ext cx="13278595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Per 1000 Capita population and Average Wage by area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87115" y="1853816"/>
            <a:ext cx="7716696" cy="818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101011"/>
                </a:solidFill>
                <a:latin typeface="Quicksand"/>
              </a:rPr>
              <a:t>Avg wage:-This button gives choice to customize the chart based on wage distribution among different states of US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101011"/>
                </a:solidFill>
                <a:latin typeface="Quicksand"/>
              </a:rPr>
              <a:t>By which one can know which are regions that pay the most in the selected industry</a:t>
            </a:r>
          </a:p>
          <a:p>
            <a:pPr algn="l">
              <a:lnSpc>
                <a:spcPts val="5439"/>
              </a:lnSpc>
            </a:pPr>
            <a:endParaRPr lang="en-US" sz="3199">
              <a:solidFill>
                <a:srgbClr val="101011"/>
              </a:solidFill>
              <a:latin typeface="Quicksand"/>
            </a:endParaRP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101011"/>
                </a:solidFill>
                <a:latin typeface="Quicksand"/>
              </a:rPr>
              <a:t>Per 1000 capita population:-This button gives option to display the distribution of opportunuities of selected industry over the different states of US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101011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09004" y="494934"/>
            <a:ext cx="13669992" cy="1998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378"/>
              </a:lnSpc>
              <a:spcBef>
                <a:spcPct val="0"/>
              </a:spcBef>
            </a:pPr>
            <a:r>
              <a:rPr lang="en-US" sz="11698">
                <a:solidFill>
                  <a:srgbClr val="0F4662"/>
                </a:solidFill>
                <a:latin typeface="Cormorant Garamond Bold Italics"/>
              </a:rPr>
              <a:t>Some Important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91372" y="2838448"/>
            <a:ext cx="10107745" cy="7448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en-US" sz="4899">
                <a:solidFill>
                  <a:srgbClr val="101011"/>
                </a:solidFill>
                <a:latin typeface="Quicksand Bold"/>
              </a:rPr>
              <a:t>Top 5 highly paid industries:</a:t>
            </a:r>
          </a:p>
          <a:p>
            <a:pPr algn="l">
              <a:lnSpc>
                <a:spcPts val="3910"/>
              </a:lnSpc>
            </a:pPr>
            <a:endParaRPr lang="en-US" sz="4899">
              <a:solidFill>
                <a:srgbClr val="101011"/>
              </a:solidFill>
              <a:latin typeface="Quicksand Bold"/>
            </a:endParaRPr>
          </a:p>
          <a:p>
            <a:pPr algn="l">
              <a:lnSpc>
                <a:spcPts val="8329"/>
              </a:lnSpc>
            </a:pPr>
            <a:r>
              <a:rPr lang="en-US" sz="4899">
                <a:solidFill>
                  <a:srgbClr val="101011"/>
                </a:solidFill>
                <a:latin typeface="Quicksand"/>
              </a:rPr>
              <a:t>1-Information:$94,000</a:t>
            </a:r>
          </a:p>
          <a:p>
            <a:pPr algn="l">
              <a:lnSpc>
                <a:spcPts val="8329"/>
              </a:lnSpc>
            </a:pPr>
            <a:r>
              <a:rPr lang="en-US" sz="4899">
                <a:solidFill>
                  <a:srgbClr val="101011"/>
                </a:solidFill>
                <a:latin typeface="Quicksand"/>
              </a:rPr>
              <a:t>2-Finance:$90,000</a:t>
            </a:r>
          </a:p>
          <a:p>
            <a:pPr algn="l">
              <a:lnSpc>
                <a:spcPts val="8329"/>
              </a:lnSpc>
            </a:pPr>
            <a:r>
              <a:rPr lang="en-US" sz="4899">
                <a:solidFill>
                  <a:srgbClr val="101011"/>
                </a:solidFill>
                <a:latin typeface="Quicksand"/>
              </a:rPr>
              <a:t>3-Business Services:$75,000</a:t>
            </a:r>
          </a:p>
          <a:p>
            <a:pPr algn="l">
              <a:lnSpc>
                <a:spcPts val="8329"/>
              </a:lnSpc>
            </a:pPr>
            <a:r>
              <a:rPr lang="en-US" sz="4899">
                <a:solidFill>
                  <a:srgbClr val="101011"/>
                </a:solidFill>
                <a:latin typeface="Quicksand"/>
              </a:rPr>
              <a:t>4-Manufacturing:-$68,000</a:t>
            </a:r>
          </a:p>
          <a:p>
            <a:pPr algn="l">
              <a:lnSpc>
                <a:spcPts val="8329"/>
              </a:lnSpc>
            </a:pPr>
            <a:r>
              <a:rPr lang="en-US" sz="4899">
                <a:solidFill>
                  <a:srgbClr val="101011"/>
                </a:solidFill>
                <a:latin typeface="Quicksand"/>
              </a:rPr>
              <a:t>5-Construction:-$64000 </a:t>
            </a:r>
          </a:p>
          <a:p>
            <a:pPr marL="0" lvl="0" indent="0" algn="l">
              <a:lnSpc>
                <a:spcPts val="4929"/>
              </a:lnSpc>
            </a:pPr>
            <a:endParaRPr lang="en-US" sz="4899">
              <a:solidFill>
                <a:srgbClr val="101011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777" b="-3777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Quicksand</vt:lpstr>
      <vt:lpstr>Calibri</vt:lpstr>
      <vt:lpstr>Arial</vt:lpstr>
      <vt:lpstr>Archivo Black</vt:lpstr>
      <vt:lpstr>Cormorant Garamond Bold Italics</vt:lpstr>
      <vt:lpstr>Quicksand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Ritij Tiwari</dc:creator>
  <cp:lastModifiedBy>Ritij Tiwari</cp:lastModifiedBy>
  <cp:revision>3</cp:revision>
  <dcterms:created xsi:type="dcterms:W3CDTF">2006-08-16T00:00:00Z</dcterms:created>
  <dcterms:modified xsi:type="dcterms:W3CDTF">2024-07-23T18:28:13Z</dcterms:modified>
  <dc:identifier>DAGGTz1Wbig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2024-07-23T18:20:23Z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37aaa505-3b2e-4545-90ab-96ceee21571a</vt:lpwstr>
  </property>
  <property fmtid="{D5CDD505-2E9C-101B-9397-08002B2CF9AE}" pid="7" name="MSIP_Label_defa4170-0d19-0005-0004-bc88714345d2_ActionId">
    <vt:lpwstr>8ca74738-179c-42b1-9275-6f2a718c6082</vt:lpwstr>
  </property>
  <property fmtid="{D5CDD505-2E9C-101B-9397-08002B2CF9AE}" pid="8" name="MSIP_Label_defa4170-0d19-0005-0004-bc88714345d2_ContentBits">
    <vt:lpwstr>0</vt:lpwstr>
  </property>
</Properties>
</file>