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3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5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4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0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7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2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4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A01F502-C57B-4F45-9990-98984270056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0C2E060-F8B0-44D4-B23D-B9DCD79CA82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140" y="5063319"/>
            <a:ext cx="10608860" cy="1449152"/>
          </a:xfrm>
        </p:spPr>
        <p:txBody>
          <a:bodyPr>
            <a:normAutofit/>
          </a:bodyPr>
          <a:lstStyle/>
          <a:p>
            <a:r>
              <a:rPr lang="en-IN" sz="4000" b="1" spc="-5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IN" sz="40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spc="-2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4000" b="1" spc="-17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spc="-176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4000" b="1" spc="-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9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3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IN" sz="36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scientist?</a:t>
            </a:r>
            <a:endParaRPr lang="en-IN" sz="3600" dirty="0"/>
          </a:p>
        </p:txBody>
      </p:sp>
      <p:grpSp>
        <p:nvGrpSpPr>
          <p:cNvPr id="4" name="object 5"/>
          <p:cNvGrpSpPr/>
          <p:nvPr/>
        </p:nvGrpSpPr>
        <p:grpSpPr>
          <a:xfrm>
            <a:off x="550163" y="2150364"/>
            <a:ext cx="3226435" cy="4448810"/>
            <a:chOff x="550163" y="2150364"/>
            <a:chExt cx="3226435" cy="4448810"/>
          </a:xfrm>
        </p:grpSpPr>
        <p:pic>
          <p:nvPicPr>
            <p:cNvPr id="5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15" y="2295096"/>
              <a:ext cx="3089965" cy="4297727"/>
            </a:xfrm>
            <a:prstGeom prst="rect">
              <a:avLst/>
            </a:prstGeom>
          </p:spPr>
        </p:pic>
        <p:sp>
          <p:nvSpPr>
            <p:cNvPr id="6" name="object 7"/>
            <p:cNvSpPr/>
            <p:nvPr/>
          </p:nvSpPr>
          <p:spPr>
            <a:xfrm>
              <a:off x="556259" y="2156460"/>
              <a:ext cx="3214370" cy="4436745"/>
            </a:xfrm>
            <a:custGeom>
              <a:avLst/>
              <a:gdLst/>
              <a:ahLst/>
              <a:cxnLst/>
              <a:rect l="l" t="t" r="r" b="b"/>
              <a:pathLst>
                <a:path w="3214370" h="4436745">
                  <a:moveTo>
                    <a:pt x="0" y="4436364"/>
                  </a:moveTo>
                  <a:lnTo>
                    <a:pt x="3214116" y="4436364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4436364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8"/>
          <p:cNvGrpSpPr/>
          <p:nvPr/>
        </p:nvGrpSpPr>
        <p:grpSpPr>
          <a:xfrm>
            <a:off x="4392167" y="2150364"/>
            <a:ext cx="3226435" cy="4448810"/>
            <a:chOff x="4392167" y="2150364"/>
            <a:chExt cx="3226435" cy="4448810"/>
          </a:xfrm>
        </p:grpSpPr>
        <p:pic>
          <p:nvPicPr>
            <p:cNvPr id="8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8263" y="2437242"/>
              <a:ext cx="3214116" cy="4155581"/>
            </a:xfrm>
            <a:prstGeom prst="rect">
              <a:avLst/>
            </a:prstGeom>
          </p:spPr>
        </p:pic>
        <p:sp>
          <p:nvSpPr>
            <p:cNvPr id="9" name="object 10"/>
            <p:cNvSpPr/>
            <p:nvPr/>
          </p:nvSpPr>
          <p:spPr>
            <a:xfrm>
              <a:off x="4398263" y="2156460"/>
              <a:ext cx="3214370" cy="4436745"/>
            </a:xfrm>
            <a:custGeom>
              <a:avLst/>
              <a:gdLst/>
              <a:ahLst/>
              <a:cxnLst/>
              <a:rect l="l" t="t" r="r" b="b"/>
              <a:pathLst>
                <a:path w="3214370" h="4436745">
                  <a:moveTo>
                    <a:pt x="0" y="4436364"/>
                  </a:moveTo>
                  <a:lnTo>
                    <a:pt x="3214116" y="4436364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4436364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1"/>
          <p:cNvGrpSpPr/>
          <p:nvPr/>
        </p:nvGrpSpPr>
        <p:grpSpPr>
          <a:xfrm>
            <a:off x="8234171" y="2135123"/>
            <a:ext cx="3226435" cy="4450080"/>
            <a:chOff x="8234171" y="2135123"/>
            <a:chExt cx="3226435" cy="4450080"/>
          </a:xfrm>
        </p:grpSpPr>
        <p:pic>
          <p:nvPicPr>
            <p:cNvPr id="11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0267" y="2141219"/>
              <a:ext cx="3214116" cy="4306069"/>
            </a:xfrm>
            <a:prstGeom prst="rect">
              <a:avLst/>
            </a:prstGeom>
          </p:spPr>
        </p:pic>
        <p:sp>
          <p:nvSpPr>
            <p:cNvPr id="12" name="object 13"/>
            <p:cNvSpPr/>
            <p:nvPr/>
          </p:nvSpPr>
          <p:spPr>
            <a:xfrm>
              <a:off x="8240267" y="2141219"/>
              <a:ext cx="3214370" cy="4438015"/>
            </a:xfrm>
            <a:custGeom>
              <a:avLst/>
              <a:gdLst/>
              <a:ahLst/>
              <a:cxnLst/>
              <a:rect l="l" t="t" r="r" b="b"/>
              <a:pathLst>
                <a:path w="3214370" h="4438015">
                  <a:moveTo>
                    <a:pt x="0" y="4437888"/>
                  </a:moveTo>
                  <a:lnTo>
                    <a:pt x="3214116" y="4437888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4437888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570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-45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IN" sz="3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26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Security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Banking</a:t>
            </a:r>
            <a:r>
              <a:rPr lang="en-IN" sz="2400" spc="-2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and</a:t>
            </a:r>
            <a:r>
              <a:rPr lang="en-IN" sz="2400" spc="-1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Finance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Internet</a:t>
            </a:r>
            <a:r>
              <a:rPr lang="en-IN" sz="2400" spc="-7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15" dirty="0" smtClean="0">
                <a:latin typeface="Calibri" panose="020F0502020204030204" pitchFamily="34" charset="0"/>
                <a:cs typeface="Microsoft YaHei UI Light"/>
              </a:rPr>
              <a:t>Search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Recommender</a:t>
            </a:r>
            <a:r>
              <a:rPr lang="en-IN" sz="2400" spc="-8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System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Image</a:t>
            </a:r>
            <a:r>
              <a:rPr lang="en-IN" sz="2400" spc="-5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10" dirty="0">
                <a:latin typeface="Calibri" panose="020F0502020204030204" pitchFamily="34" charset="0"/>
                <a:cs typeface="Microsoft YaHei UI Light"/>
              </a:rPr>
              <a:t>Processing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Speech</a:t>
            </a:r>
            <a:r>
              <a:rPr lang="en-IN" sz="2400" spc="-8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Recognition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Gaming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Airline</a:t>
            </a:r>
            <a:r>
              <a:rPr lang="en-IN" sz="2400" spc="-2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Routing</a:t>
            </a:r>
            <a:r>
              <a:rPr lang="en-IN" sz="2400" spc="-4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Planning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Fraud</a:t>
            </a:r>
            <a:r>
              <a:rPr lang="en-IN" sz="2400" spc="1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and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Risk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Detection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spc="25" dirty="0">
                <a:latin typeface="Calibri" panose="020F0502020204030204" pitchFamily="34" charset="0"/>
                <a:cs typeface="Microsoft YaHei UI Light"/>
              </a:rPr>
              <a:t>Delivery</a:t>
            </a:r>
            <a:r>
              <a:rPr lang="en-IN" sz="2400" spc="-7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Logistics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Internet</a:t>
            </a:r>
            <a:r>
              <a:rPr lang="en-IN" sz="2400" spc="-3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0" dirty="0">
                <a:latin typeface="Calibri" panose="020F0502020204030204" pitchFamily="34" charset="0"/>
                <a:cs typeface="Microsoft YaHei UI Light"/>
              </a:rPr>
              <a:t>of</a:t>
            </a:r>
            <a:r>
              <a:rPr lang="en-IN" sz="2400" spc="-3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Things</a:t>
            </a:r>
            <a:r>
              <a:rPr lang="en-IN" sz="2400" spc="-2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(</a:t>
            </a:r>
            <a:r>
              <a:rPr lang="en-IN" sz="2400" dirty="0" err="1">
                <a:latin typeface="Calibri" panose="020F0502020204030204" pitchFamily="34" charset="0"/>
                <a:cs typeface="Microsoft YaHei UI Light"/>
              </a:rPr>
              <a:t>IoT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Health</a:t>
            </a:r>
            <a:r>
              <a:rPr lang="en-IN" sz="2400" spc="-8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20" dirty="0">
                <a:latin typeface="Calibri" panose="020F0502020204030204" pitchFamily="34" charset="0"/>
                <a:cs typeface="Microsoft YaHei UI Light"/>
              </a:rPr>
              <a:t>Care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Augmented</a:t>
            </a:r>
            <a:r>
              <a:rPr lang="en-IN" sz="2400" spc="-7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Reality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Self-Driving</a:t>
            </a:r>
            <a:r>
              <a:rPr lang="en-IN" sz="2400" spc="-10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5" dirty="0" smtClean="0">
                <a:latin typeface="Calibri" panose="020F0502020204030204" pitchFamily="34" charset="0"/>
                <a:cs typeface="Microsoft YaHei UI Light"/>
              </a:rPr>
              <a:t>Cars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73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-95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IN" sz="3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26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n-IN" sz="36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SOCIETY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Data-Driven</a:t>
            </a:r>
            <a:r>
              <a:rPr lang="en-IN" sz="2400" spc="-9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Hospitals</a:t>
            </a:r>
          </a:p>
          <a:p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Be</a:t>
            </a:r>
            <a:r>
              <a:rPr lang="en-IN" sz="2400" spc="-2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thoughtful</a:t>
            </a:r>
            <a:r>
              <a:rPr lang="en-IN" sz="2400" spc="-4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in </a:t>
            </a:r>
            <a:r>
              <a:rPr lang="en-IN" sz="2400" spc="-15" dirty="0">
                <a:latin typeface="Calibri" panose="020F0502020204030204" pitchFamily="34" charset="0"/>
                <a:cs typeface="Microsoft YaHei UI Light"/>
              </a:rPr>
              <a:t>professional</a:t>
            </a:r>
            <a:r>
              <a:rPr lang="en-IN" sz="2400" spc="-3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work</a:t>
            </a:r>
          </a:p>
          <a:p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Consider </a:t>
            </a: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solut</a:t>
            </a:r>
            <a:r>
              <a:rPr lang="en-IN" sz="2400" spc="-20" dirty="0" smtClean="0">
                <a:latin typeface="Calibri" panose="020F0502020204030204" pitchFamily="34" charset="0"/>
                <a:cs typeface="Microsoft YaHei UI Light"/>
              </a:rPr>
              <a:t>i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ons </a:t>
            </a:r>
            <a:r>
              <a:rPr lang="en-IN" sz="2400" spc="-10" dirty="0" smtClean="0">
                <a:latin typeface="Calibri" panose="020F0502020204030204" pitchFamily="34" charset="0"/>
                <a:cs typeface="Microsoft YaHei UI Light"/>
              </a:rPr>
              <a:t>t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o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	</a:t>
            </a:r>
            <a:r>
              <a:rPr lang="en-IN" sz="2400" spc="-80" dirty="0" smtClean="0">
                <a:latin typeface="Calibri" panose="020F0502020204030204" pitchFamily="34" charset="0"/>
                <a:cs typeface="Microsoft YaHei UI Light"/>
              </a:rPr>
              <a:t>r</a:t>
            </a: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ea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l-</a:t>
            </a:r>
            <a:r>
              <a:rPr lang="en-IN" sz="2400" spc="5" dirty="0" smtClean="0">
                <a:latin typeface="Calibri" panose="020F0502020204030204" pitchFamily="34" charset="0"/>
                <a:cs typeface="Microsoft YaHei UI Light"/>
              </a:rPr>
              <a:t>w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orld p</a:t>
            </a:r>
            <a:r>
              <a:rPr lang="en-IN" sz="2400" spc="-80" dirty="0" smtClean="0">
                <a:latin typeface="Calibri" panose="020F0502020204030204" pitchFamily="34" charset="0"/>
                <a:cs typeface="Microsoft YaHei UI Light"/>
              </a:rPr>
              <a:t>r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obl</a:t>
            </a:r>
            <a:r>
              <a:rPr lang="en-IN" sz="2400" spc="5" dirty="0" smtClean="0">
                <a:latin typeface="Calibri" panose="020F0502020204030204" pitchFamily="34" charset="0"/>
                <a:cs typeface="Microsoft YaHei UI Light"/>
              </a:rPr>
              <a:t>e</a:t>
            </a:r>
            <a:r>
              <a:rPr lang="en-IN" sz="2400" spc="-15" dirty="0" smtClean="0">
                <a:latin typeface="Calibri" panose="020F0502020204030204" pitchFamily="34" charset="0"/>
                <a:cs typeface="Microsoft YaHei UI Light"/>
              </a:rPr>
              <a:t>m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s that </a:t>
            </a: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you  encounter</a:t>
            </a:r>
          </a:p>
          <a:p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Saving</a:t>
            </a:r>
            <a:r>
              <a:rPr lang="en-IN" sz="2400" spc="-6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15" dirty="0">
                <a:latin typeface="Calibri" panose="020F0502020204030204" pitchFamily="34" charset="0"/>
                <a:cs typeface="Microsoft YaHei UI Light"/>
              </a:rPr>
              <a:t>Energy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  <a:p>
            <a:endParaRPr lang="en-IN" sz="2400" dirty="0">
              <a:latin typeface="Microsoft YaHei UI Light"/>
              <a:cs typeface="Microsoft YaHei UI Light"/>
            </a:endParaRPr>
          </a:p>
          <a:p>
            <a:endParaRPr lang="en-IN" sz="2400" dirty="0">
              <a:latin typeface="Microsoft YaHei UI Light"/>
              <a:cs typeface="Microsoft YaHei UI Ligh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3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-50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IN" sz="3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IN"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26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508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  <a:tabLst>
                <a:tab pos="456565" algn="l"/>
              </a:tabLst>
            </a:pP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Data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science helps 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brands to </a:t>
            </a: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understand 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their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 customers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in 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a much </a:t>
            </a: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enhance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d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	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a</a:t>
            </a:r>
            <a:r>
              <a:rPr lang="en-IN" sz="2400" spc="-10" dirty="0" smtClean="0">
                <a:latin typeface="Calibri" panose="020F0502020204030204" pitchFamily="34" charset="0"/>
                <a:cs typeface="Microsoft YaHei UI Light"/>
              </a:rPr>
              <a:t>n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d </a:t>
            </a: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em</a:t>
            </a:r>
            <a:r>
              <a:rPr lang="en-IN" sz="2400" spc="-15" dirty="0" smtClean="0">
                <a:latin typeface="Calibri" panose="020F0502020204030204" pitchFamily="34" charset="0"/>
                <a:cs typeface="Microsoft YaHei UI Light"/>
              </a:rPr>
              <a:t>p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owe</a:t>
            </a:r>
            <a:r>
              <a:rPr lang="en-IN" sz="2400" spc="-70" dirty="0" smtClean="0">
                <a:latin typeface="Calibri" panose="020F0502020204030204" pitchFamily="34" charset="0"/>
                <a:cs typeface="Microsoft YaHei UI Light"/>
              </a:rPr>
              <a:t>r</a:t>
            </a: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ed </a:t>
            </a:r>
            <a:r>
              <a:rPr lang="en-IN" sz="2400" spc="-65" dirty="0">
                <a:latin typeface="Calibri" panose="020F0502020204030204" pitchFamily="34" charset="0"/>
                <a:cs typeface="Microsoft YaHei UI Light"/>
              </a:rPr>
              <a:t>manner</a:t>
            </a:r>
            <a:r>
              <a:rPr lang="en-IN" sz="2400" spc="-65" dirty="0" smtClean="0">
                <a:latin typeface="Calibri" panose="020F0502020204030204" pitchFamily="34" charset="0"/>
                <a:cs typeface="Microsoft YaHei UI Light"/>
              </a:rPr>
              <a:t>.</a:t>
            </a:r>
            <a:endParaRPr lang="en-IN" sz="2400" dirty="0" smtClean="0">
              <a:latin typeface="Calibri" panose="020F0502020204030204" pitchFamily="34" charset="0"/>
              <a:cs typeface="Microsoft YaHei UI Light"/>
            </a:endParaRPr>
          </a:p>
          <a:p>
            <a:pPr marL="456565" marR="5080" indent="-4565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456565" algn="l"/>
              </a:tabLst>
            </a:pP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It</a:t>
            </a:r>
            <a:r>
              <a:rPr lang="en-IN" sz="2400" spc="-15" dirty="0" smtClean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allows</a:t>
            </a:r>
            <a:r>
              <a:rPr lang="en-IN" sz="2400" spc="-1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brands</a:t>
            </a:r>
            <a:r>
              <a:rPr lang="en-IN" sz="2400" spc="-2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to</a:t>
            </a:r>
            <a:r>
              <a:rPr lang="en-IN" sz="2400" spc="-1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communicate</a:t>
            </a:r>
            <a:r>
              <a:rPr lang="en-IN" sz="2400" spc="1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their</a:t>
            </a:r>
            <a:r>
              <a:rPr lang="en-IN" sz="2400" spc="-1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40" dirty="0">
                <a:latin typeface="Calibri" panose="020F0502020204030204" pitchFamily="34" charset="0"/>
                <a:cs typeface="Microsoft YaHei UI Light"/>
              </a:rPr>
              <a:t>story</a:t>
            </a:r>
            <a:r>
              <a:rPr lang="en-IN" sz="2400" spc="-2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in</a:t>
            </a:r>
            <a:r>
              <a:rPr lang="en-IN" sz="2400" spc="-1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such </a:t>
            </a:r>
            <a:r>
              <a:rPr lang="en-IN" sz="2400" spc="-93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a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engaging</a:t>
            </a:r>
            <a:r>
              <a:rPr lang="en-IN" sz="2400" spc="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and</a:t>
            </a:r>
            <a:r>
              <a:rPr lang="en-IN" sz="2400" spc="1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10" dirty="0">
                <a:latin typeface="Calibri" panose="020F0502020204030204" pitchFamily="34" charset="0"/>
                <a:cs typeface="Microsoft YaHei UI Light"/>
              </a:rPr>
              <a:t>powerful</a:t>
            </a:r>
            <a:r>
              <a:rPr lang="en-IN" sz="2400" spc="-2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65" dirty="0" smtClean="0">
                <a:latin typeface="Calibri" panose="020F0502020204030204" pitchFamily="34" charset="0"/>
                <a:cs typeface="Microsoft YaHei UI Light"/>
              </a:rPr>
              <a:t>manner.</a:t>
            </a:r>
          </a:p>
          <a:p>
            <a:pPr marL="456565" marR="5080" indent="-4565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456565" algn="l"/>
              </a:tabLst>
            </a:pP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Big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Data is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a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new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field that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is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constantly </a:t>
            </a:r>
            <a:r>
              <a:rPr lang="en-IN" sz="2400" spc="-10" dirty="0">
                <a:latin typeface="Calibri" panose="020F0502020204030204" pitchFamily="34" charset="0"/>
                <a:cs typeface="Microsoft YaHei UI Light"/>
              </a:rPr>
              <a:t>growing </a:t>
            </a:r>
            <a:r>
              <a:rPr lang="en-IN" sz="2400" spc="-93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and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evolving.</a:t>
            </a:r>
          </a:p>
          <a:p>
            <a:pPr marL="456565" marR="5080" indent="-4565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456565" algn="l"/>
              </a:tabLst>
            </a:pP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Its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findings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and </a:t>
            </a:r>
            <a:r>
              <a:rPr lang="en-IN" sz="2400" spc="-15" dirty="0">
                <a:latin typeface="Calibri" panose="020F0502020204030204" pitchFamily="34" charset="0"/>
                <a:cs typeface="Microsoft YaHei UI Light"/>
              </a:rPr>
              <a:t>results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can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be applied to almost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any </a:t>
            </a:r>
            <a:r>
              <a:rPr lang="en-IN" sz="2400" spc="-93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sector 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like travel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, </a:t>
            </a:r>
            <a:r>
              <a:rPr lang="en-IN" sz="2400" spc="-10" dirty="0">
                <a:latin typeface="Calibri" panose="020F0502020204030204" pitchFamily="34" charset="0"/>
                <a:cs typeface="Microsoft YaHei UI Light"/>
              </a:rPr>
              <a:t>healthcare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and education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among </a:t>
            </a:r>
            <a:r>
              <a:rPr lang="en-IN" sz="2400" spc="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5" dirty="0" smtClean="0">
                <a:latin typeface="Calibri" panose="020F0502020204030204" pitchFamily="34" charset="0"/>
                <a:cs typeface="Microsoft YaHei UI Light"/>
              </a:rPr>
              <a:t>others.</a:t>
            </a:r>
            <a:endParaRPr lang="en-IN" sz="2400" dirty="0" smtClean="0">
              <a:latin typeface="Calibri" panose="020F0502020204030204" pitchFamily="34" charset="0"/>
              <a:cs typeface="Microsoft YaHei UI Light"/>
            </a:endParaRPr>
          </a:p>
          <a:p>
            <a:pPr marL="456565" marR="5080" indent="-4565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456565" algn="l"/>
              </a:tabLst>
            </a:pPr>
            <a:r>
              <a:rPr lang="en-IN" sz="2400" spc="-5" dirty="0" smtClean="0">
                <a:latin typeface="Calibri" panose="020F0502020204030204" pitchFamily="34" charset="0"/>
                <a:cs typeface="Microsoft YaHei UI Light"/>
              </a:rPr>
              <a:t>Data</a:t>
            </a:r>
            <a:r>
              <a:rPr lang="en-IN" sz="2400" dirty="0" smtClean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science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is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 accessible</a:t>
            </a:r>
            <a:r>
              <a:rPr lang="en-IN" sz="2400" spc="-1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to</a:t>
            </a:r>
            <a:r>
              <a:rPr lang="en-IN" sz="2400" spc="-1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Microsoft YaHei UI Light"/>
              </a:rPr>
              <a:t>almost</a:t>
            </a:r>
            <a:r>
              <a:rPr lang="en-IN" sz="2400" spc="-1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-5" dirty="0">
                <a:latin typeface="Calibri" panose="020F0502020204030204" pitchFamily="34" charset="0"/>
                <a:cs typeface="Microsoft YaHei UI Light"/>
              </a:rPr>
              <a:t>all</a:t>
            </a:r>
            <a:r>
              <a:rPr lang="en-IN" sz="2400" spc="2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z="2400" spc="5" dirty="0">
                <a:latin typeface="Calibri" panose="020F0502020204030204" pitchFamily="34" charset="0"/>
                <a:cs typeface="Microsoft YaHei UI Light"/>
              </a:rPr>
              <a:t>sectors</a:t>
            </a:r>
            <a:r>
              <a:rPr lang="en-IN" sz="2400" spc="5" dirty="0" smtClean="0">
                <a:latin typeface="Calibri" panose="020F0502020204030204" pitchFamily="34" charset="0"/>
                <a:cs typeface="Microsoft YaHei UI Light"/>
              </a:rPr>
              <a:t>.</a:t>
            </a:r>
            <a:endParaRPr lang="en-IN" sz="2400" dirty="0">
              <a:latin typeface="Calibri" panose="020F0502020204030204" pitchFamily="34" charset="0"/>
              <a:cs typeface="Microsoft YaHei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850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85" dirty="0" smtClean="0">
                <a:latin typeface="Century Gothic (Headings)"/>
                <a:cs typeface="Arial" panose="020B0604020202020204" pitchFamily="34" charset="0"/>
              </a:rPr>
              <a:t>C</a:t>
            </a:r>
            <a:r>
              <a:rPr lang="en-IN" b="1" spc="5" dirty="0" smtClean="0">
                <a:latin typeface="Century Gothic (Headings)"/>
                <a:cs typeface="Arial" panose="020B0604020202020204" pitchFamily="34" charset="0"/>
              </a:rPr>
              <a:t>O</a:t>
            </a:r>
            <a:r>
              <a:rPr lang="en-IN" b="1" spc="-5" dirty="0" smtClean="0">
                <a:latin typeface="Century Gothic (Headings)"/>
                <a:cs typeface="Arial" panose="020B0604020202020204" pitchFamily="34" charset="0"/>
              </a:rPr>
              <a:t>N</a:t>
            </a:r>
            <a:r>
              <a:rPr lang="en-IN" b="1" spc="15" dirty="0" smtClean="0">
                <a:latin typeface="Century Gothic (Headings)"/>
                <a:cs typeface="Arial" panose="020B0604020202020204" pitchFamily="34" charset="0"/>
              </a:rPr>
              <a:t>T</a:t>
            </a:r>
            <a:r>
              <a:rPr lang="en-IN" b="1" spc="5" dirty="0" smtClean="0">
                <a:latin typeface="Century Gothic (Headings)"/>
                <a:cs typeface="Arial" panose="020B0604020202020204" pitchFamily="34" charset="0"/>
              </a:rPr>
              <a:t>E</a:t>
            </a:r>
            <a:r>
              <a:rPr lang="en-IN" b="1" spc="-5" dirty="0" smtClean="0">
                <a:latin typeface="Century Gothic (Headings)"/>
                <a:cs typeface="Arial" panose="020B0604020202020204" pitchFamily="34" charset="0"/>
              </a:rPr>
              <a:t>NTS</a:t>
            </a:r>
            <a:endParaRPr lang="en-IN" b="1" dirty="0">
              <a:latin typeface="Century Gothic (Headings)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>
              <a:lnSpc>
                <a:spcPct val="150000"/>
              </a:lnSpc>
              <a:spcBef>
                <a:spcPts val="105"/>
              </a:spcBef>
              <a:tabLst>
                <a:tab pos="469265" algn="l"/>
                <a:tab pos="469900" algn="l"/>
              </a:tabLst>
            </a:pPr>
            <a:r>
              <a:rPr lang="en-IN" sz="1800" dirty="0" smtClean="0">
                <a:cs typeface="Microsoft YaHei UI Light"/>
              </a:rPr>
              <a:t>What is Data Science?</a:t>
            </a:r>
          </a:p>
          <a:p>
            <a:pPr marL="298450" indent="-285750">
              <a:lnSpc>
                <a:spcPct val="150000"/>
              </a:lnSpc>
              <a:spcBef>
                <a:spcPts val="105"/>
              </a:spcBef>
              <a:tabLst>
                <a:tab pos="469265" algn="l"/>
                <a:tab pos="469900" algn="l"/>
              </a:tabLst>
            </a:pPr>
            <a:r>
              <a:rPr lang="en-IN" sz="1800" dirty="0" smtClean="0">
                <a:cs typeface="Microsoft YaHei UI Light"/>
              </a:rPr>
              <a:t>Why</a:t>
            </a:r>
            <a:r>
              <a:rPr lang="en-IN" sz="1800" spc="-10" dirty="0" smtClean="0">
                <a:cs typeface="Microsoft YaHei UI Light"/>
              </a:rPr>
              <a:t> </a:t>
            </a:r>
            <a:r>
              <a:rPr lang="en-IN" sz="1800" spc="-5" dirty="0" smtClean="0">
                <a:cs typeface="Microsoft YaHei UI Light"/>
              </a:rPr>
              <a:t>should</a:t>
            </a:r>
            <a:r>
              <a:rPr lang="en-IN" sz="1800" spc="-15" dirty="0" smtClean="0">
                <a:cs typeface="Microsoft YaHei UI Light"/>
              </a:rPr>
              <a:t> </a:t>
            </a:r>
            <a:r>
              <a:rPr lang="en-IN" sz="1800" spc="-5" dirty="0" smtClean="0">
                <a:cs typeface="Microsoft YaHei UI Light"/>
              </a:rPr>
              <a:t>study</a:t>
            </a:r>
            <a:r>
              <a:rPr lang="en-IN" sz="1800" spc="-15" dirty="0" smtClean="0">
                <a:cs typeface="Microsoft YaHei UI Light"/>
              </a:rPr>
              <a:t> </a:t>
            </a:r>
            <a:r>
              <a:rPr lang="en-IN" sz="1800" spc="-5" dirty="0" smtClean="0">
                <a:cs typeface="Microsoft YaHei UI Light"/>
              </a:rPr>
              <a:t>Data</a:t>
            </a:r>
            <a:r>
              <a:rPr lang="en-IN" sz="1800" spc="5" dirty="0" smtClean="0">
                <a:cs typeface="Microsoft YaHei UI Light"/>
              </a:rPr>
              <a:t> </a:t>
            </a:r>
            <a:r>
              <a:rPr lang="en-IN" sz="1800" dirty="0" smtClean="0">
                <a:cs typeface="Microsoft YaHei UI Light"/>
              </a:rPr>
              <a:t>Science?</a:t>
            </a:r>
          </a:p>
          <a:p>
            <a:pPr marL="298450" indent="-285750">
              <a:lnSpc>
                <a:spcPct val="150000"/>
              </a:lnSpc>
              <a:spcBef>
                <a:spcPts val="105"/>
              </a:spcBef>
              <a:tabLst>
                <a:tab pos="469265" algn="l"/>
                <a:tab pos="469900" algn="l"/>
              </a:tabLst>
            </a:pPr>
            <a:r>
              <a:rPr lang="en-IN" sz="1800" dirty="0" smtClean="0">
                <a:cs typeface="Microsoft YaHei UI Light"/>
              </a:rPr>
              <a:t>How</a:t>
            </a:r>
            <a:r>
              <a:rPr lang="en-IN" sz="1800" spc="-20" dirty="0" smtClean="0">
                <a:cs typeface="Microsoft YaHei UI Light"/>
              </a:rPr>
              <a:t> </a:t>
            </a:r>
            <a:r>
              <a:rPr lang="en-IN" sz="1800" dirty="0" smtClean="0">
                <a:cs typeface="Microsoft YaHei UI Light"/>
              </a:rPr>
              <a:t>Does</a:t>
            </a:r>
            <a:r>
              <a:rPr lang="en-IN" sz="1800" spc="-20" dirty="0" smtClean="0">
                <a:cs typeface="Microsoft YaHei UI Light"/>
              </a:rPr>
              <a:t> </a:t>
            </a:r>
            <a:r>
              <a:rPr lang="en-IN" sz="1800" spc="-5" dirty="0" smtClean="0">
                <a:cs typeface="Microsoft YaHei UI Light"/>
              </a:rPr>
              <a:t>Data</a:t>
            </a:r>
            <a:r>
              <a:rPr lang="en-IN" sz="1800" spc="5" dirty="0" smtClean="0">
                <a:cs typeface="Microsoft YaHei UI Light"/>
              </a:rPr>
              <a:t> </a:t>
            </a:r>
            <a:r>
              <a:rPr lang="en-IN" sz="1800" dirty="0" smtClean="0">
                <a:cs typeface="Microsoft YaHei UI Light"/>
              </a:rPr>
              <a:t>Science</a:t>
            </a:r>
            <a:r>
              <a:rPr lang="en-IN" sz="1800" spc="-15" dirty="0" smtClean="0">
                <a:cs typeface="Microsoft YaHei UI Light"/>
              </a:rPr>
              <a:t> </a:t>
            </a:r>
            <a:r>
              <a:rPr lang="en-IN" sz="1800" spc="-5" dirty="0" smtClean="0">
                <a:cs typeface="Microsoft YaHei UI Light"/>
              </a:rPr>
              <a:t>Impact</a:t>
            </a:r>
            <a:r>
              <a:rPr lang="en-IN" sz="1800" spc="-10" dirty="0" smtClean="0">
                <a:cs typeface="Microsoft YaHei UI Light"/>
              </a:rPr>
              <a:t> </a:t>
            </a:r>
            <a:r>
              <a:rPr lang="en-IN" sz="1800" spc="-5" dirty="0" smtClean="0">
                <a:cs typeface="Microsoft YaHei UI Light"/>
              </a:rPr>
              <a:t>Organizations?</a:t>
            </a:r>
          </a:p>
          <a:p>
            <a:pPr marL="298450" indent="-285750">
              <a:lnSpc>
                <a:spcPct val="150000"/>
              </a:lnSpc>
              <a:spcBef>
                <a:spcPts val="105"/>
              </a:spcBef>
              <a:tabLst>
                <a:tab pos="469265" algn="l"/>
                <a:tab pos="469900" algn="l"/>
              </a:tabLst>
            </a:pPr>
            <a:r>
              <a:rPr lang="en-IN" sz="1800" spc="-5" dirty="0" smtClean="0">
                <a:cs typeface="Microsoft YaHei UI Light"/>
              </a:rPr>
              <a:t>Application </a:t>
            </a:r>
            <a:r>
              <a:rPr lang="en-IN" sz="1800" dirty="0" smtClean="0">
                <a:cs typeface="Microsoft YaHei UI Light"/>
              </a:rPr>
              <a:t>and </a:t>
            </a:r>
            <a:r>
              <a:rPr lang="en-IN" sz="1800" spc="-5" dirty="0" smtClean="0">
                <a:cs typeface="Microsoft YaHei UI Light"/>
              </a:rPr>
              <a:t>Competitive</a:t>
            </a:r>
            <a:r>
              <a:rPr lang="en-IN" sz="1800" spc="-5" dirty="0">
                <a:cs typeface="Microsoft YaHei UI Light"/>
              </a:rPr>
              <a:t> </a:t>
            </a:r>
            <a:r>
              <a:rPr lang="en-IN" sz="1800" spc="-5" dirty="0" smtClean="0">
                <a:cs typeface="Microsoft YaHei UI Light"/>
              </a:rPr>
              <a:t>Advantage </a:t>
            </a:r>
            <a:r>
              <a:rPr lang="en-IN" sz="1800" spc="-95" dirty="0" smtClean="0">
                <a:cs typeface="Microsoft YaHei UI Light"/>
              </a:rPr>
              <a:t>o</a:t>
            </a:r>
            <a:r>
              <a:rPr lang="en-IN" sz="1800" dirty="0" smtClean="0">
                <a:cs typeface="Microsoft YaHei UI Light"/>
              </a:rPr>
              <a:t>f D</a:t>
            </a:r>
            <a:r>
              <a:rPr lang="en-IN" sz="1800" spc="-15" dirty="0" smtClean="0">
                <a:cs typeface="Microsoft YaHei UI Light"/>
              </a:rPr>
              <a:t>a</a:t>
            </a:r>
            <a:r>
              <a:rPr lang="en-IN" sz="1800" dirty="0" smtClean="0">
                <a:cs typeface="Microsoft YaHei UI Light"/>
              </a:rPr>
              <a:t>ta </a:t>
            </a:r>
            <a:r>
              <a:rPr lang="en-IN" sz="1800" dirty="0" smtClean="0"/>
              <a:t>Science</a:t>
            </a:r>
            <a:r>
              <a:rPr lang="en-IN" sz="1800" spc="-15" dirty="0" smtClean="0"/>
              <a:t> </a:t>
            </a:r>
            <a:r>
              <a:rPr lang="en-IN" sz="1800" spc="-5" dirty="0" smtClean="0"/>
              <a:t>in </a:t>
            </a:r>
            <a:r>
              <a:rPr lang="en-IN" sz="1800" spc="-10" dirty="0" smtClean="0"/>
              <a:t>Organization</a:t>
            </a:r>
            <a:endParaRPr lang="en-IN" sz="1800" dirty="0"/>
          </a:p>
          <a:p>
            <a:pPr marL="298450" indent="-285750">
              <a:lnSpc>
                <a:spcPct val="150000"/>
              </a:lnSpc>
              <a:spcBef>
                <a:spcPts val="105"/>
              </a:spcBef>
              <a:tabLst>
                <a:tab pos="469265" algn="l"/>
                <a:tab pos="469900" algn="l"/>
              </a:tabLst>
            </a:pPr>
            <a:r>
              <a:rPr lang="en-IN" sz="1800" spc="15" dirty="0" smtClean="0"/>
              <a:t>Importance</a:t>
            </a:r>
            <a:r>
              <a:rPr lang="en-IN" sz="1800" spc="-25" dirty="0" smtClean="0"/>
              <a:t> </a:t>
            </a:r>
            <a:r>
              <a:rPr lang="en-IN" sz="1800" spc="-50" dirty="0" smtClean="0"/>
              <a:t>of</a:t>
            </a:r>
            <a:r>
              <a:rPr lang="en-IN" sz="1800" spc="-20" dirty="0" smtClean="0"/>
              <a:t> </a:t>
            </a:r>
            <a:r>
              <a:rPr lang="en-IN" sz="1800" spc="-5" dirty="0" smtClean="0"/>
              <a:t>Data</a:t>
            </a:r>
            <a:r>
              <a:rPr lang="en-IN" sz="1800" spc="5" dirty="0" smtClean="0"/>
              <a:t> </a:t>
            </a:r>
            <a:r>
              <a:rPr lang="en-IN" sz="1800" dirty="0" smtClean="0"/>
              <a:t>Science</a:t>
            </a:r>
            <a:r>
              <a:rPr lang="en-IN" sz="1800" spc="-20" dirty="0" smtClean="0"/>
              <a:t> </a:t>
            </a:r>
            <a:r>
              <a:rPr lang="en-IN" sz="1800" dirty="0" smtClean="0"/>
              <a:t>to</a:t>
            </a:r>
            <a:r>
              <a:rPr lang="en-IN" sz="1800" spc="-20" dirty="0" smtClean="0"/>
              <a:t> </a:t>
            </a:r>
            <a:r>
              <a:rPr lang="en-IN" sz="1800" dirty="0" smtClean="0"/>
              <a:t>Society</a:t>
            </a:r>
          </a:p>
          <a:p>
            <a:pPr marL="298450" indent="-285750">
              <a:lnSpc>
                <a:spcPct val="150000"/>
              </a:lnSpc>
              <a:spcBef>
                <a:spcPts val="105"/>
              </a:spcBef>
              <a:tabLst>
                <a:tab pos="469265" algn="l"/>
                <a:tab pos="469900" algn="l"/>
              </a:tabLst>
            </a:pPr>
            <a:r>
              <a:rPr lang="en-IN" sz="1800" dirty="0" smtClean="0"/>
              <a:t>Road to</a:t>
            </a:r>
            <a:r>
              <a:rPr lang="en-IN" sz="1800" spc="-15" dirty="0" smtClean="0"/>
              <a:t> </a:t>
            </a:r>
            <a:r>
              <a:rPr lang="en-IN" sz="1800" spc="-5" dirty="0" smtClean="0"/>
              <a:t>Become</a:t>
            </a:r>
            <a:r>
              <a:rPr lang="en-IN" sz="1800" spc="-20" dirty="0" smtClean="0"/>
              <a:t> </a:t>
            </a:r>
            <a:r>
              <a:rPr lang="en-IN" sz="1800" dirty="0" smtClean="0"/>
              <a:t>a </a:t>
            </a:r>
            <a:r>
              <a:rPr lang="en-IN" sz="1800" spc="-5" dirty="0" smtClean="0"/>
              <a:t>Data</a:t>
            </a:r>
            <a:r>
              <a:rPr lang="en-IN" sz="1800" dirty="0" smtClean="0"/>
              <a:t> Scientist</a:t>
            </a:r>
          </a:p>
        </p:txBody>
      </p:sp>
    </p:spTree>
    <p:extLst>
      <p:ext uri="{BB962C8B-B14F-4D97-AF65-F5344CB8AC3E}">
        <p14:creationId xmlns:p14="http://schemas.microsoft.com/office/powerpoint/2010/main" val="265604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Data Science?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a typeface="Malgun Gothic" panose="020B0503020000020004" pitchFamily="34" charset="-127"/>
                <a:cs typeface="Microsoft YaHei UI Light"/>
              </a:rPr>
              <a:t>A</a:t>
            </a:r>
            <a:r>
              <a:rPr lang="en-IN" spc="5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spc="10" dirty="0" smtClean="0">
                <a:ea typeface="Malgun Gothic" panose="020B0503020000020004" pitchFamily="34" charset="-127"/>
                <a:cs typeface="Microsoft YaHei UI Light"/>
              </a:rPr>
              <a:t>multi-disciplinary</a:t>
            </a:r>
            <a:r>
              <a:rPr lang="en-IN" spc="15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field </a:t>
            </a:r>
            <a:r>
              <a:rPr lang="en-IN" spc="-935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that</a:t>
            </a:r>
            <a:r>
              <a:rPr lang="en-IN" spc="5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spc="-5" dirty="0" smtClean="0">
                <a:ea typeface="Malgun Gothic" panose="020B0503020000020004" pitchFamily="34" charset="-127"/>
                <a:cs typeface="Microsoft YaHei UI Light"/>
              </a:rPr>
              <a:t>uses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spc="-5" dirty="0" smtClean="0">
                <a:ea typeface="Malgun Gothic" panose="020B0503020000020004" pitchFamily="34" charset="-127"/>
                <a:cs typeface="Microsoft YaHei UI Light"/>
              </a:rPr>
              <a:t>scientific 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 metho</a:t>
            </a:r>
            <a:r>
              <a:rPr lang="en-IN" spc="-15" dirty="0" smtClean="0">
                <a:ea typeface="Malgun Gothic" panose="020B0503020000020004" pitchFamily="34" charset="-127"/>
                <a:cs typeface="Microsoft YaHei UI Light"/>
              </a:rPr>
              <a:t>d</a:t>
            </a:r>
            <a:r>
              <a:rPr lang="en-IN" spc="-5" dirty="0" smtClean="0">
                <a:ea typeface="Malgun Gothic" panose="020B0503020000020004" pitchFamily="34" charset="-127"/>
                <a:cs typeface="Microsoft YaHei UI Light"/>
              </a:rPr>
              <a:t>s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, p</a:t>
            </a:r>
            <a:r>
              <a:rPr lang="en-IN" spc="-65" dirty="0" smtClean="0">
                <a:ea typeface="Malgun Gothic" panose="020B0503020000020004" pitchFamily="34" charset="-127"/>
                <a:cs typeface="Microsoft YaHei UI Light"/>
              </a:rPr>
              <a:t>r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oc</a:t>
            </a:r>
            <a:r>
              <a:rPr lang="en-IN" spc="10" dirty="0" smtClean="0">
                <a:ea typeface="Malgun Gothic" panose="020B0503020000020004" pitchFamily="34" charset="-127"/>
                <a:cs typeface="Microsoft YaHei UI Light"/>
              </a:rPr>
              <a:t>e</a:t>
            </a:r>
            <a:r>
              <a:rPr lang="en-IN" spc="-5" dirty="0" smtClean="0">
                <a:ea typeface="Malgun Gothic" panose="020B0503020000020004" pitchFamily="34" charset="-127"/>
                <a:cs typeface="Microsoft YaHei UI Light"/>
              </a:rPr>
              <a:t>sses,  </a:t>
            </a:r>
            <a:r>
              <a:rPr lang="en-IN" sz="2400" dirty="0" smtClean="0">
                <a:ea typeface="Malgun Gothic" panose="020B0503020000020004" pitchFamily="34" charset="-127"/>
                <a:cs typeface="Microsoft YaHei UI Light"/>
              </a:rPr>
              <a:t>algorithms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spc="-5" dirty="0" smtClean="0">
                <a:ea typeface="Malgun Gothic" panose="020B0503020000020004" pitchFamily="34" charset="-127"/>
                <a:cs typeface="Microsoft YaHei UI Light"/>
              </a:rPr>
              <a:t>and systems 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to </a:t>
            </a:r>
            <a:r>
              <a:rPr lang="en-IN" spc="-935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spc="-5" dirty="0" smtClean="0">
                <a:ea typeface="Malgun Gothic" panose="020B0503020000020004" pitchFamily="34" charset="-127"/>
                <a:cs typeface="Microsoft YaHei UI Light"/>
              </a:rPr>
              <a:t>extract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spc="-5" dirty="0" smtClean="0">
                <a:ea typeface="Malgun Gothic" panose="020B0503020000020004" pitchFamily="34" charset="-127"/>
                <a:cs typeface="Microsoft YaHei UI Light"/>
              </a:rPr>
              <a:t>knowledge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spc="-5" dirty="0" smtClean="0">
                <a:ea typeface="Malgun Gothic" panose="020B0503020000020004" pitchFamily="34" charset="-127"/>
                <a:cs typeface="Microsoft YaHei UI Light"/>
              </a:rPr>
              <a:t>and 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insights</a:t>
            </a:r>
            <a:r>
              <a:rPr lang="en-IN" spc="5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spc="-20" dirty="0" smtClean="0">
                <a:ea typeface="Malgun Gothic" panose="020B0503020000020004" pitchFamily="34" charset="-127"/>
                <a:cs typeface="Microsoft YaHei UI Light"/>
              </a:rPr>
              <a:t>from</a:t>
            </a:r>
            <a:r>
              <a:rPr lang="en-IN" spc="-15" dirty="0" smtClean="0">
                <a:ea typeface="Malgun Gothic" panose="020B0503020000020004" pitchFamily="34" charset="-127"/>
                <a:cs typeface="Microsoft YaHei UI Light"/>
              </a:rPr>
              <a:t> structured </a:t>
            </a:r>
            <a:r>
              <a:rPr lang="en-IN" spc="-935" dirty="0" smtClean="0">
                <a:ea typeface="Malgun Gothic" panose="020B0503020000020004" pitchFamily="34" charset="-127"/>
                <a:cs typeface="Microsoft YaHei UI Light"/>
              </a:rPr>
              <a:t> </a:t>
            </a:r>
            <a:r>
              <a:rPr lang="en-IN" spc="-5" dirty="0" smtClean="0">
                <a:ea typeface="Malgun Gothic" panose="020B0503020000020004" pitchFamily="34" charset="-127"/>
                <a:cs typeface="Microsoft YaHei UI Light"/>
              </a:rPr>
              <a:t>and </a:t>
            </a:r>
            <a:r>
              <a:rPr lang="en-IN" spc="-10" dirty="0" smtClean="0">
                <a:ea typeface="Malgun Gothic" panose="020B0503020000020004" pitchFamily="34" charset="-127"/>
                <a:cs typeface="Microsoft YaHei UI Light"/>
              </a:rPr>
              <a:t>unstructured </a:t>
            </a:r>
            <a:r>
              <a:rPr lang="en-IN" dirty="0" smtClean="0">
                <a:ea typeface="Malgun Gothic" panose="020B0503020000020004" pitchFamily="34" charset="-127"/>
                <a:cs typeface="Microsoft YaHei UI Light"/>
              </a:rPr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7331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Data Science?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IN" sz="2400" dirty="0" smtClean="0">
                <a:cs typeface="Microsoft YaHei UI Light"/>
              </a:rPr>
              <a:t>a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"concept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to</a:t>
            </a:r>
            <a:r>
              <a:rPr lang="en-IN" sz="2400" dirty="0" smtClean="0">
                <a:cs typeface="Microsoft YaHei UI Light"/>
              </a:rPr>
              <a:t> </a:t>
            </a:r>
            <a:r>
              <a:rPr lang="en-IN" sz="2400" spc="15" dirty="0" smtClean="0">
                <a:cs typeface="Microsoft YaHei UI Light"/>
              </a:rPr>
              <a:t>unify</a:t>
            </a:r>
            <a:r>
              <a:rPr lang="en-IN" sz="2400" spc="20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statistics,</a:t>
            </a:r>
            <a:r>
              <a:rPr lang="en-IN" sz="2400" dirty="0" smtClean="0">
                <a:cs typeface="Microsoft YaHei UI Light"/>
              </a:rPr>
              <a:t> data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analysis,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machine </a:t>
            </a:r>
            <a:r>
              <a:rPr lang="en-IN" sz="2400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learning</a:t>
            </a:r>
            <a:r>
              <a:rPr lang="en-IN" sz="2400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and</a:t>
            </a:r>
            <a:r>
              <a:rPr lang="en-IN" sz="2400" dirty="0" smtClean="0">
                <a:cs typeface="Microsoft YaHei UI Light"/>
              </a:rPr>
              <a:t> their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spc="-15" dirty="0" smtClean="0">
                <a:cs typeface="Microsoft YaHei UI Light"/>
              </a:rPr>
              <a:t>related</a:t>
            </a:r>
            <a:r>
              <a:rPr lang="en-IN" sz="2400" spc="-10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methods"</a:t>
            </a:r>
            <a:r>
              <a:rPr lang="en-IN" sz="2400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in</a:t>
            </a:r>
            <a:r>
              <a:rPr lang="en-IN" sz="2400" dirty="0" smtClean="0">
                <a:cs typeface="Microsoft YaHei UI Light"/>
              </a:rPr>
              <a:t> </a:t>
            </a:r>
            <a:r>
              <a:rPr lang="en-IN" sz="2400" spc="-15" dirty="0" smtClean="0">
                <a:cs typeface="Microsoft YaHei UI Light"/>
              </a:rPr>
              <a:t>order</a:t>
            </a:r>
            <a:r>
              <a:rPr lang="en-IN" sz="2400" spc="-10" dirty="0" smtClean="0">
                <a:cs typeface="Microsoft YaHei UI Light"/>
              </a:rPr>
              <a:t> to </a:t>
            </a:r>
            <a:r>
              <a:rPr lang="en-IN" sz="2400" spc="-5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"understand</a:t>
            </a:r>
            <a:r>
              <a:rPr lang="en-IN" sz="2400" spc="-10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and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analyse</a:t>
            </a:r>
            <a:r>
              <a:rPr lang="en-IN" sz="2400" spc="2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actual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phenomena"</a:t>
            </a:r>
            <a:r>
              <a:rPr lang="en-IN" sz="2400" spc="15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with</a:t>
            </a:r>
            <a:r>
              <a:rPr lang="en-IN" sz="2400" spc="-20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data.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lang="en-IN" sz="2400" dirty="0" smtClean="0">
              <a:cs typeface="Microsoft YaHei UI Light"/>
            </a:endParaRPr>
          </a:p>
          <a:p>
            <a:pPr marL="469900" marR="5205730" indent="-457200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lang="en-IN" sz="2400" spc="-5" dirty="0" smtClean="0">
                <a:cs typeface="Microsoft YaHei UI Light"/>
              </a:rPr>
              <a:t>employs</a:t>
            </a:r>
            <a:r>
              <a:rPr lang="en-IN" sz="2400" dirty="0" smtClean="0">
                <a:cs typeface="Microsoft YaHei UI Light"/>
              </a:rPr>
              <a:t> techniques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and </a:t>
            </a:r>
            <a:r>
              <a:rPr lang="en-IN" sz="2400" spc="-935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theories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drawn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spc="-20" dirty="0" smtClean="0">
                <a:cs typeface="Microsoft YaHei UI Light"/>
              </a:rPr>
              <a:t>from</a:t>
            </a:r>
            <a:r>
              <a:rPr lang="en-IN" sz="2400" spc="-1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many </a:t>
            </a:r>
            <a:r>
              <a:rPr lang="en-IN" sz="2400" spc="-935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fields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within </a:t>
            </a:r>
            <a:r>
              <a:rPr lang="en-IN" sz="2400" dirty="0" smtClean="0">
                <a:cs typeface="Microsoft YaHei UI Light"/>
              </a:rPr>
              <a:t>the </a:t>
            </a:r>
            <a:r>
              <a:rPr lang="en-IN" sz="2400" spc="-5" dirty="0" smtClean="0">
                <a:cs typeface="Microsoft YaHei UI Light"/>
              </a:rPr>
              <a:t>context</a:t>
            </a:r>
            <a:r>
              <a:rPr lang="en-IN" sz="2400" dirty="0" smtClean="0">
                <a:cs typeface="Microsoft YaHei UI Light"/>
              </a:rPr>
              <a:t> </a:t>
            </a:r>
            <a:r>
              <a:rPr lang="en-IN" sz="2400" spc="-110" dirty="0" smtClean="0">
                <a:cs typeface="Microsoft YaHei UI Light"/>
              </a:rPr>
              <a:t>of </a:t>
            </a:r>
            <a:r>
              <a:rPr lang="en-IN" sz="2400" spc="-105" dirty="0" smtClean="0">
                <a:cs typeface="Microsoft YaHei UI Light"/>
              </a:rPr>
              <a:t> </a:t>
            </a:r>
            <a:r>
              <a:rPr lang="en-IN" sz="2400" dirty="0" smtClean="0">
                <a:cs typeface="Microsoft YaHei UI Light"/>
              </a:rPr>
              <a:t>mathematics,</a:t>
            </a:r>
            <a:r>
              <a:rPr lang="en-IN" sz="2400" spc="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statistics, </a:t>
            </a:r>
            <a:r>
              <a:rPr lang="en-IN" sz="2400" spc="-93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computer</a:t>
            </a:r>
            <a:r>
              <a:rPr lang="en-IN" sz="2400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science,</a:t>
            </a:r>
            <a:r>
              <a:rPr lang="en-IN" sz="2400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and </a:t>
            </a:r>
            <a:r>
              <a:rPr lang="en-IN" sz="2400" dirty="0" smtClean="0">
                <a:cs typeface="Microsoft YaHei UI Light"/>
              </a:rPr>
              <a:t> information</a:t>
            </a:r>
            <a:r>
              <a:rPr lang="en-IN" sz="2400" spc="-25" dirty="0" smtClean="0">
                <a:cs typeface="Microsoft YaHei UI Light"/>
              </a:rPr>
              <a:t> </a:t>
            </a:r>
            <a:r>
              <a:rPr lang="en-IN" sz="2400" spc="-5" dirty="0" smtClean="0">
                <a:cs typeface="Microsoft YaHei UI Light"/>
              </a:rPr>
              <a:t>science.</a:t>
            </a:r>
            <a:endParaRPr lang="en-IN" sz="2400" dirty="0" smtClean="0">
              <a:cs typeface="Microsoft YaHei UI Light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040" y="3343701"/>
            <a:ext cx="3335650" cy="29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0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IN"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IN"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Science?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541" y="1785500"/>
            <a:ext cx="6564572" cy="48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4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3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IN" sz="36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en-IN" sz="3600" b="1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</a:rPr>
              <a:t>Let’s find out what the skills required are</a:t>
            </a:r>
            <a:r>
              <a:rPr lang="en-IN" dirty="0" smtClean="0">
                <a:latin typeface="Calibri" panose="020F0502020204030204" pitchFamily="34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39" y="2903075"/>
            <a:ext cx="4135271" cy="35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3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IN" sz="36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scientist?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Microsoft YaHei UI Light"/>
              </a:rPr>
              <a:t>Other</a:t>
            </a:r>
            <a:r>
              <a:rPr lang="en-IN" spc="-5" dirty="0">
                <a:latin typeface="Calibri" panose="020F0502020204030204" pitchFamily="34" charset="0"/>
                <a:cs typeface="Microsoft YaHei UI Light"/>
              </a:rPr>
              <a:t> languages,</a:t>
            </a:r>
            <a:r>
              <a:rPr lang="en-IN" spc="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dirty="0">
                <a:latin typeface="Calibri" panose="020F0502020204030204" pitchFamily="34" charset="0"/>
                <a:cs typeface="Microsoft YaHei UI Light"/>
              </a:rPr>
              <a:t>tools,</a:t>
            </a:r>
            <a:r>
              <a:rPr lang="en-IN" spc="-1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dirty="0">
                <a:latin typeface="Calibri" panose="020F0502020204030204" pitchFamily="34" charset="0"/>
                <a:cs typeface="Microsoft YaHei UI Light"/>
              </a:rPr>
              <a:t>platforms</a:t>
            </a:r>
            <a:r>
              <a:rPr lang="en-IN" spc="-3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pc="-5" dirty="0">
                <a:latin typeface="Calibri" panose="020F0502020204030204" pitchFamily="34" charset="0"/>
                <a:cs typeface="Microsoft YaHei UI Light"/>
              </a:rPr>
              <a:t>and</a:t>
            </a:r>
            <a:r>
              <a:rPr lang="en-IN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pc="-5" dirty="0" smtClean="0">
                <a:latin typeface="Calibri" panose="020F0502020204030204" pitchFamily="34" charset="0"/>
                <a:cs typeface="Microsoft YaHei UI Light"/>
              </a:rPr>
              <a:t>visualization</a:t>
            </a:r>
            <a:endParaRPr lang="en-IN" dirty="0">
              <a:latin typeface="Calibri" panose="020F0502020204030204" pitchFamily="34" charset="0"/>
              <a:cs typeface="Microsoft YaHei UI Light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077" y="2838732"/>
            <a:ext cx="4939965" cy="35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3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IN" sz="36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scientist?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Microsoft YaHei UI Light"/>
              </a:rPr>
              <a:t>Learning</a:t>
            </a:r>
            <a:r>
              <a:rPr lang="en-IN" spc="-4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pc="5" dirty="0">
                <a:latin typeface="Calibri" panose="020F0502020204030204" pitchFamily="34" charset="0"/>
                <a:cs typeface="Microsoft YaHei UI Light"/>
              </a:rPr>
              <a:t>Data</a:t>
            </a:r>
            <a:r>
              <a:rPr lang="en-IN" spc="-30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pc="5" dirty="0">
                <a:latin typeface="Calibri" panose="020F0502020204030204" pitchFamily="34" charset="0"/>
                <a:cs typeface="Microsoft YaHei UI Light"/>
              </a:rPr>
              <a:t>Science</a:t>
            </a:r>
            <a:r>
              <a:rPr lang="en-IN" spc="-3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pc="5" dirty="0">
                <a:latin typeface="Calibri" panose="020F0502020204030204" pitchFamily="34" charset="0"/>
                <a:cs typeface="Microsoft YaHei UI Light"/>
              </a:rPr>
              <a:t>with</a:t>
            </a:r>
            <a:r>
              <a:rPr lang="en-IN" spc="-4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spc="5" dirty="0">
                <a:latin typeface="Calibri" panose="020F0502020204030204" pitchFamily="34" charset="0"/>
                <a:cs typeface="Microsoft YaHei UI Light"/>
              </a:rPr>
              <a:t>Python</a:t>
            </a:r>
            <a:r>
              <a:rPr lang="en-IN" spc="-3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dirty="0">
                <a:latin typeface="Calibri" panose="020F0502020204030204" pitchFamily="34" charset="0"/>
                <a:cs typeface="Microsoft YaHei UI Light"/>
              </a:rPr>
              <a:t>-</a:t>
            </a:r>
            <a:r>
              <a:rPr lang="en-IN" spc="-5" dirty="0">
                <a:latin typeface="Calibri" panose="020F0502020204030204" pitchFamily="34" charset="0"/>
                <a:cs typeface="Microsoft YaHei UI Light"/>
              </a:rPr>
              <a:t> </a:t>
            </a:r>
            <a:r>
              <a:rPr lang="en-IN" dirty="0">
                <a:latin typeface="Calibri" panose="020F0502020204030204" pitchFamily="34" charset="0"/>
                <a:cs typeface="Microsoft YaHei UI Light"/>
              </a:rPr>
              <a:t>Libraries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object 5"/>
          <p:cNvGrpSpPr/>
          <p:nvPr/>
        </p:nvGrpSpPr>
        <p:grpSpPr>
          <a:xfrm>
            <a:off x="777922" y="2661312"/>
            <a:ext cx="2998676" cy="3937861"/>
            <a:chOff x="550163" y="2150364"/>
            <a:chExt cx="3226435" cy="4448810"/>
          </a:xfrm>
        </p:grpSpPr>
        <p:pic>
          <p:nvPicPr>
            <p:cNvPr id="5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461" y="2156460"/>
              <a:ext cx="2810724" cy="3813195"/>
            </a:xfrm>
            <a:prstGeom prst="rect">
              <a:avLst/>
            </a:prstGeom>
          </p:spPr>
        </p:pic>
        <p:sp>
          <p:nvSpPr>
            <p:cNvPr id="6" name="object 7"/>
            <p:cNvSpPr/>
            <p:nvPr/>
          </p:nvSpPr>
          <p:spPr>
            <a:xfrm>
              <a:off x="556259" y="2156460"/>
              <a:ext cx="3214370" cy="4436745"/>
            </a:xfrm>
            <a:custGeom>
              <a:avLst/>
              <a:gdLst/>
              <a:ahLst/>
              <a:cxnLst/>
              <a:rect l="l" t="t" r="r" b="b"/>
              <a:pathLst>
                <a:path w="3214370" h="4436745">
                  <a:moveTo>
                    <a:pt x="0" y="4436364"/>
                  </a:moveTo>
                  <a:lnTo>
                    <a:pt x="3214116" y="4436364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4436364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8"/>
          <p:cNvGrpSpPr/>
          <p:nvPr/>
        </p:nvGrpSpPr>
        <p:grpSpPr>
          <a:xfrm>
            <a:off x="4326341" y="2666708"/>
            <a:ext cx="3203745" cy="3932466"/>
            <a:chOff x="4392167" y="2150364"/>
            <a:chExt cx="3226435" cy="4448810"/>
          </a:xfrm>
        </p:grpSpPr>
        <p:pic>
          <p:nvPicPr>
            <p:cNvPr id="8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8312" y="2156460"/>
              <a:ext cx="2800681" cy="4298588"/>
            </a:xfrm>
            <a:prstGeom prst="rect">
              <a:avLst/>
            </a:prstGeom>
          </p:spPr>
        </p:pic>
        <p:sp>
          <p:nvSpPr>
            <p:cNvPr id="9" name="object 10"/>
            <p:cNvSpPr/>
            <p:nvPr/>
          </p:nvSpPr>
          <p:spPr>
            <a:xfrm>
              <a:off x="4398263" y="2156460"/>
              <a:ext cx="3214370" cy="4436745"/>
            </a:xfrm>
            <a:custGeom>
              <a:avLst/>
              <a:gdLst/>
              <a:ahLst/>
              <a:cxnLst/>
              <a:rect l="l" t="t" r="r" b="b"/>
              <a:pathLst>
                <a:path w="3214370" h="4436745">
                  <a:moveTo>
                    <a:pt x="0" y="4436364"/>
                  </a:moveTo>
                  <a:lnTo>
                    <a:pt x="3214116" y="4436364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4436364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1"/>
          <p:cNvGrpSpPr/>
          <p:nvPr/>
        </p:nvGrpSpPr>
        <p:grpSpPr>
          <a:xfrm>
            <a:off x="8270543" y="2666707"/>
            <a:ext cx="3190063" cy="3918495"/>
            <a:chOff x="8234171" y="2135123"/>
            <a:chExt cx="3226435" cy="4450080"/>
          </a:xfrm>
        </p:grpSpPr>
        <p:pic>
          <p:nvPicPr>
            <p:cNvPr id="11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8173" y="2141219"/>
              <a:ext cx="2996209" cy="4347625"/>
            </a:xfrm>
            <a:prstGeom prst="rect">
              <a:avLst/>
            </a:prstGeom>
          </p:spPr>
        </p:pic>
        <p:sp>
          <p:nvSpPr>
            <p:cNvPr id="12" name="object 13"/>
            <p:cNvSpPr/>
            <p:nvPr/>
          </p:nvSpPr>
          <p:spPr>
            <a:xfrm>
              <a:off x="8240267" y="2141219"/>
              <a:ext cx="3214370" cy="4438015"/>
            </a:xfrm>
            <a:custGeom>
              <a:avLst/>
              <a:gdLst/>
              <a:ahLst/>
              <a:cxnLst/>
              <a:rect l="l" t="t" r="r" b="b"/>
              <a:pathLst>
                <a:path w="3214370" h="4438015">
                  <a:moveTo>
                    <a:pt x="0" y="4437888"/>
                  </a:moveTo>
                  <a:lnTo>
                    <a:pt x="3214116" y="4437888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4437888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185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36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IN" sz="36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15" dirty="0">
                <a:latin typeface="Arial" panose="020B0604020202020204" pitchFamily="34" charset="0"/>
                <a:cs typeface="Arial" panose="020B0604020202020204" pitchFamily="34" charset="0"/>
              </a:rPr>
              <a:t>scientist?</a:t>
            </a:r>
            <a:endParaRPr lang="en-IN" sz="3600" dirty="0"/>
          </a:p>
        </p:txBody>
      </p:sp>
      <p:grpSp>
        <p:nvGrpSpPr>
          <p:cNvPr id="7" name="object 5"/>
          <p:cNvGrpSpPr/>
          <p:nvPr/>
        </p:nvGrpSpPr>
        <p:grpSpPr>
          <a:xfrm>
            <a:off x="550163" y="2150364"/>
            <a:ext cx="3226435" cy="4448810"/>
            <a:chOff x="550163" y="2150364"/>
            <a:chExt cx="3226435" cy="4448810"/>
          </a:xfrm>
        </p:grpSpPr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259" y="2619385"/>
              <a:ext cx="3167702" cy="38577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556259" y="2156460"/>
              <a:ext cx="3214370" cy="4436745"/>
            </a:xfrm>
            <a:custGeom>
              <a:avLst/>
              <a:gdLst/>
              <a:ahLst/>
              <a:cxnLst/>
              <a:rect l="l" t="t" r="r" b="b"/>
              <a:pathLst>
                <a:path w="3214370" h="4436745">
                  <a:moveTo>
                    <a:pt x="0" y="4436364"/>
                  </a:moveTo>
                  <a:lnTo>
                    <a:pt x="3214116" y="4436364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4436364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8"/>
          <p:cNvGrpSpPr/>
          <p:nvPr/>
        </p:nvGrpSpPr>
        <p:grpSpPr>
          <a:xfrm>
            <a:off x="4392167" y="2150364"/>
            <a:ext cx="3226435" cy="4448810"/>
            <a:chOff x="4392167" y="2150364"/>
            <a:chExt cx="3226435" cy="4448810"/>
          </a:xfrm>
        </p:grpSpPr>
        <p:pic>
          <p:nvPicPr>
            <p:cNvPr id="11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0960" y="2156460"/>
              <a:ext cx="2981419" cy="4287990"/>
            </a:xfrm>
            <a:prstGeom prst="rect">
              <a:avLst/>
            </a:prstGeom>
          </p:spPr>
        </p:pic>
        <p:sp>
          <p:nvSpPr>
            <p:cNvPr id="12" name="object 10"/>
            <p:cNvSpPr/>
            <p:nvPr/>
          </p:nvSpPr>
          <p:spPr>
            <a:xfrm>
              <a:off x="4398263" y="2156460"/>
              <a:ext cx="3214370" cy="4436745"/>
            </a:xfrm>
            <a:custGeom>
              <a:avLst/>
              <a:gdLst/>
              <a:ahLst/>
              <a:cxnLst/>
              <a:rect l="l" t="t" r="r" b="b"/>
              <a:pathLst>
                <a:path w="3214370" h="4436745">
                  <a:moveTo>
                    <a:pt x="0" y="4436364"/>
                  </a:moveTo>
                  <a:lnTo>
                    <a:pt x="3214116" y="4436364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4436364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/>
          <p:cNvGrpSpPr/>
          <p:nvPr/>
        </p:nvGrpSpPr>
        <p:grpSpPr>
          <a:xfrm>
            <a:off x="8234171" y="2135123"/>
            <a:ext cx="3226435" cy="4450080"/>
            <a:chOff x="8234171" y="2135123"/>
            <a:chExt cx="3226435" cy="4450080"/>
          </a:xfrm>
        </p:grpSpPr>
        <p:pic>
          <p:nvPicPr>
            <p:cNvPr id="14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0267" y="2141219"/>
              <a:ext cx="3170087" cy="4332937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8240267" y="2141219"/>
              <a:ext cx="3214370" cy="4438015"/>
            </a:xfrm>
            <a:custGeom>
              <a:avLst/>
              <a:gdLst/>
              <a:ahLst/>
              <a:cxnLst/>
              <a:rect l="l" t="t" r="r" b="b"/>
              <a:pathLst>
                <a:path w="3214370" h="4438015">
                  <a:moveTo>
                    <a:pt x="0" y="4437888"/>
                  </a:moveTo>
                  <a:lnTo>
                    <a:pt x="3214116" y="4437888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4437888"/>
                  </a:lnTo>
                  <a:close/>
                </a:path>
              </a:pathLst>
            </a:custGeom>
            <a:ln w="12192">
              <a:solidFill>
                <a:srgbClr val="8F16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1717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266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Malgun Gothic</vt:lpstr>
      <vt:lpstr>Microsoft YaHei UI Light</vt:lpstr>
      <vt:lpstr>Arial</vt:lpstr>
      <vt:lpstr>Arial MT</vt:lpstr>
      <vt:lpstr>Calibri</vt:lpstr>
      <vt:lpstr>Century Gothic (Headings)</vt:lpstr>
      <vt:lpstr>Tw Cen MT</vt:lpstr>
      <vt:lpstr>Tw Cen MT Condensed</vt:lpstr>
      <vt:lpstr>Wingdings 3</vt:lpstr>
      <vt:lpstr>Integral</vt:lpstr>
      <vt:lpstr>INTRODUCTION TO     DATA SCIENCE</vt:lpstr>
      <vt:lpstr>CONTENTS</vt:lpstr>
      <vt:lpstr>What is Data Science?</vt:lpstr>
      <vt:lpstr>What is Data Science?</vt:lpstr>
      <vt:lpstr>Why should study Data Science?</vt:lpstr>
      <vt:lpstr>How to become a data scientist?</vt:lpstr>
      <vt:lpstr>How to become a data scientist?</vt:lpstr>
      <vt:lpstr>How to become a data scientist?</vt:lpstr>
      <vt:lpstr>How to become a data scientist?</vt:lpstr>
      <vt:lpstr>How to become a data scientist?</vt:lpstr>
      <vt:lpstr>APPLICATION OF DATA SCIENCE</vt:lpstr>
      <vt:lpstr>IMPACT OF DATA SCIENCE ON SOCIETY</vt:lpstr>
      <vt:lpstr>IMPORTANCE OF DATA SCIENCE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khan</dc:creator>
  <cp:lastModifiedBy>Abdul khan</cp:lastModifiedBy>
  <cp:revision>19</cp:revision>
  <dcterms:created xsi:type="dcterms:W3CDTF">2021-06-03T06:25:39Z</dcterms:created>
  <dcterms:modified xsi:type="dcterms:W3CDTF">2021-06-07T04:22:05Z</dcterms:modified>
</cp:coreProperties>
</file>