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41" r:id="rId51"/>
    <p:sldId id="307" r:id="rId52"/>
    <p:sldId id="308" r:id="rId53"/>
    <p:sldId id="309" r:id="rId54"/>
    <p:sldId id="342"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5" r:id="rId80"/>
    <p:sldId id="336" r:id="rId81"/>
    <p:sldId id="337" r:id="rId82"/>
    <p:sldId id="338" r:id="rId83"/>
    <p:sldId id="339" r:id="rId84"/>
    <p:sldId id="340" r:id="rId85"/>
    <p:sldId id="258"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283CD95-9303-4550-9237-AC29C5E77D1F}"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79FFF2-F808-44D9-ADBC-155D90E13E66}" type="slidenum">
              <a:rPr lang="en-IN" smtClean="0"/>
              <a:t>‹#›</a:t>
            </a:fld>
            <a:endParaRPr lang="en-IN"/>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6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83CD95-9303-4550-9237-AC29C5E77D1F}"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79FFF2-F808-44D9-ADBC-155D90E13E66}" type="slidenum">
              <a:rPr lang="en-IN" smtClean="0"/>
              <a:t>‹#›</a:t>
            </a:fld>
            <a:endParaRPr lang="en-IN"/>
          </a:p>
        </p:txBody>
      </p:sp>
    </p:spTree>
    <p:extLst>
      <p:ext uri="{BB962C8B-B14F-4D97-AF65-F5344CB8AC3E}">
        <p14:creationId xmlns:p14="http://schemas.microsoft.com/office/powerpoint/2010/main" val="1365319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83CD95-9303-4550-9237-AC29C5E77D1F}"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79FFF2-F808-44D9-ADBC-155D90E13E66}"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1834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83CD95-9303-4550-9237-AC29C5E77D1F}"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79FFF2-F808-44D9-ADBC-155D90E13E66}" type="slidenum">
              <a:rPr lang="en-IN" smtClean="0"/>
              <a:t>‹#›</a:t>
            </a:fld>
            <a:endParaRPr lang="en-IN"/>
          </a:p>
        </p:txBody>
      </p:sp>
    </p:spTree>
    <p:extLst>
      <p:ext uri="{BB962C8B-B14F-4D97-AF65-F5344CB8AC3E}">
        <p14:creationId xmlns:p14="http://schemas.microsoft.com/office/powerpoint/2010/main" val="3459584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83CD95-9303-4550-9237-AC29C5E77D1F}"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79FFF2-F808-44D9-ADBC-155D90E13E66}" type="slidenum">
              <a:rPr lang="en-IN" smtClean="0"/>
              <a:t>‹#›</a:t>
            </a:fld>
            <a:endParaRPr lang="en-IN"/>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2596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83CD95-9303-4550-9237-AC29C5E77D1F}" type="datetimeFigureOut">
              <a:rPr lang="en-IN" smtClean="0"/>
              <a:t>09-06-2021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79FFF2-F808-44D9-ADBC-155D90E13E66}" type="slidenum">
              <a:rPr lang="en-IN" smtClean="0"/>
              <a:t>‹#›</a:t>
            </a:fld>
            <a:endParaRPr lang="en-IN"/>
          </a:p>
        </p:txBody>
      </p:sp>
    </p:spTree>
    <p:extLst>
      <p:ext uri="{BB962C8B-B14F-4D97-AF65-F5344CB8AC3E}">
        <p14:creationId xmlns:p14="http://schemas.microsoft.com/office/powerpoint/2010/main" val="1367929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83CD95-9303-4550-9237-AC29C5E77D1F}" type="datetimeFigureOut">
              <a:rPr lang="en-IN" smtClean="0"/>
              <a:t>09-06-2021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79FFF2-F808-44D9-ADBC-155D90E13E66}" type="slidenum">
              <a:rPr lang="en-IN" smtClean="0"/>
              <a:t>‹#›</a:t>
            </a:fld>
            <a:endParaRPr lang="en-IN"/>
          </a:p>
        </p:txBody>
      </p:sp>
    </p:spTree>
    <p:extLst>
      <p:ext uri="{BB962C8B-B14F-4D97-AF65-F5344CB8AC3E}">
        <p14:creationId xmlns:p14="http://schemas.microsoft.com/office/powerpoint/2010/main" val="1513591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83CD95-9303-4550-9237-AC29C5E77D1F}" type="datetimeFigureOut">
              <a:rPr lang="en-IN" smtClean="0"/>
              <a:t>09-06-2021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79FFF2-F808-44D9-ADBC-155D90E13E66}" type="slidenum">
              <a:rPr lang="en-IN" smtClean="0"/>
              <a:t>‹#›</a:t>
            </a:fld>
            <a:endParaRPr lang="en-IN"/>
          </a:p>
        </p:txBody>
      </p:sp>
    </p:spTree>
    <p:extLst>
      <p:ext uri="{BB962C8B-B14F-4D97-AF65-F5344CB8AC3E}">
        <p14:creationId xmlns:p14="http://schemas.microsoft.com/office/powerpoint/2010/main" val="2988457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83CD95-9303-4550-9237-AC29C5E77D1F}" type="datetimeFigureOut">
              <a:rPr lang="en-IN" smtClean="0"/>
              <a:t>09-06-2021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79FFF2-F808-44D9-ADBC-155D90E13E66}" type="slidenum">
              <a:rPr lang="en-IN" smtClean="0"/>
              <a:t>‹#›</a:t>
            </a:fld>
            <a:endParaRPr lang="en-IN"/>
          </a:p>
        </p:txBody>
      </p:sp>
    </p:spTree>
    <p:extLst>
      <p:ext uri="{BB962C8B-B14F-4D97-AF65-F5344CB8AC3E}">
        <p14:creationId xmlns:p14="http://schemas.microsoft.com/office/powerpoint/2010/main" val="2018714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83CD95-9303-4550-9237-AC29C5E77D1F}" type="datetimeFigureOut">
              <a:rPr lang="en-IN" smtClean="0"/>
              <a:t>09-06-2021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79FFF2-F808-44D9-ADBC-155D90E13E66}" type="slidenum">
              <a:rPr lang="en-IN" smtClean="0"/>
              <a:t>‹#›</a:t>
            </a:fld>
            <a:endParaRPr lang="en-IN"/>
          </a:p>
        </p:txBody>
      </p:sp>
    </p:spTree>
    <p:extLst>
      <p:ext uri="{BB962C8B-B14F-4D97-AF65-F5344CB8AC3E}">
        <p14:creationId xmlns:p14="http://schemas.microsoft.com/office/powerpoint/2010/main" val="104230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83CD95-9303-4550-9237-AC29C5E77D1F}" type="datetimeFigureOut">
              <a:rPr lang="en-IN" smtClean="0"/>
              <a:t>09-06-2021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79FFF2-F808-44D9-ADBC-155D90E13E66}" type="slidenum">
              <a:rPr lang="en-IN" smtClean="0"/>
              <a:t>‹#›</a:t>
            </a:fld>
            <a:endParaRPr lang="en-IN"/>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30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6283CD95-9303-4550-9237-AC29C5E77D1F}" type="datetimeFigureOut">
              <a:rPr lang="en-IN" smtClean="0"/>
              <a:t>09-06-2021</a:t>
            </a:fld>
            <a:endParaRPr lang="en-IN"/>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IN"/>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1C79FFF2-F808-44D9-ADBC-155D90E13E66}"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0827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geeksforgeeks.org/python-data-types/#Sequence" TargetMode="External"/><Relationship Id="rId2" Type="http://schemas.openxmlformats.org/officeDocument/2006/relationships/hyperlink" Target="https://www.geeksforgeeks.org/python-data-types/#numeric" TargetMode="External"/><Relationship Id="rId1" Type="http://schemas.openxmlformats.org/officeDocument/2006/relationships/slideLayout" Target="../slideLayouts/slideLayout2.xml"/><Relationship Id="rId6" Type="http://schemas.openxmlformats.org/officeDocument/2006/relationships/hyperlink" Target="https://www.geeksforgeeks.org/python-data-types/#dictionary" TargetMode="External"/><Relationship Id="rId5" Type="http://schemas.openxmlformats.org/officeDocument/2006/relationships/hyperlink" Target="https://www.geeksforgeeks.org/python-data-types/#set" TargetMode="External"/><Relationship Id="rId4" Type="http://schemas.openxmlformats.org/officeDocument/2006/relationships/hyperlink" Target="https://www.geeksforgeeks.org/python-data-types/#boolean"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geeksforgeeks.org/python-data-types/#list" TargetMode="External"/><Relationship Id="rId2" Type="http://schemas.openxmlformats.org/officeDocument/2006/relationships/hyperlink" Target="https://www.geeksforgeeks.org/python-data-types/#string" TargetMode="External"/><Relationship Id="rId1" Type="http://schemas.openxmlformats.org/officeDocument/2006/relationships/slideLayout" Target="../slideLayouts/slideLayout2.xml"/><Relationship Id="rId4" Type="http://schemas.openxmlformats.org/officeDocument/2006/relationships/hyperlink" Target="https://www.geeksforgeeks.org/python-data-types/#tupl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artificial-intelligence-tutorial" TargetMode="External"/><Relationship Id="rId2" Type="http://schemas.openxmlformats.org/officeDocument/2006/relationships/hyperlink" Target="https://www.javatpoint.com/data-science" TargetMode="External"/><Relationship Id="rId1" Type="http://schemas.openxmlformats.org/officeDocument/2006/relationships/slideLayout" Target="../slideLayouts/slideLayout2.xml"/><Relationship Id="rId6" Type="http://schemas.openxmlformats.org/officeDocument/2006/relationships/hyperlink" Target="https://www.javatpoint.com/iot-internet-of-things" TargetMode="External"/><Relationship Id="rId5" Type="http://schemas.openxmlformats.org/officeDocument/2006/relationships/hyperlink" Target="https://www.javatpoint.com/robotics-tutorial" TargetMode="External"/><Relationship Id="rId4" Type="http://schemas.openxmlformats.org/officeDocument/2006/relationships/hyperlink" Target="https://www.javatpoint.com/machine-learni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python-tutorial"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www.javatpoint.com/window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hyperlink" Target="https://realpython.com/python-dicts"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realpython.com/python-scope-legb-rul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anaconda.com/downloa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10952328" cy="1463040"/>
          </a:xfrm>
        </p:spPr>
        <p:txBody>
          <a:bodyPr/>
          <a:lstStyle/>
          <a:p>
            <a:r>
              <a:rPr lang="en-IN" b="1" dirty="0" smtClean="0">
                <a:latin typeface="Arial" panose="020B0604020202020204" pitchFamily="34" charset="0"/>
                <a:cs typeface="Arial" panose="020B0604020202020204" pitchFamily="34" charset="0"/>
              </a:rPr>
              <a:t>Introduction to Python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9747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2273" y="2286000"/>
            <a:ext cx="9203591" cy="4022725"/>
          </a:xfrm>
        </p:spPr>
      </p:pic>
    </p:spTree>
    <p:extLst>
      <p:ext uri="{BB962C8B-B14F-4D97-AF65-F5344CB8AC3E}">
        <p14:creationId xmlns:p14="http://schemas.microsoft.com/office/powerpoint/2010/main" val="451076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2129911"/>
            <a:ext cx="3810532" cy="69542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696" y="2477622"/>
            <a:ext cx="6313104" cy="241673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1560" y="4895369"/>
            <a:ext cx="3972479" cy="1571844"/>
          </a:xfrm>
          <a:prstGeom prst="rect">
            <a:avLst/>
          </a:prstGeom>
        </p:spPr>
      </p:pic>
    </p:spTree>
    <p:extLst>
      <p:ext uri="{BB962C8B-B14F-4D97-AF65-F5344CB8AC3E}">
        <p14:creationId xmlns:p14="http://schemas.microsoft.com/office/powerpoint/2010/main" val="2637264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After the installation of Anaconda is complete, you can go to the Windows start menu and select the Anaconda Prompt.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0361" y="2729552"/>
            <a:ext cx="1759914" cy="3929515"/>
          </a:xfrm>
          <a:prstGeom prst="rect">
            <a:avLst/>
          </a:prstGeom>
        </p:spPr>
      </p:pic>
    </p:spTree>
    <p:extLst>
      <p:ext uri="{BB962C8B-B14F-4D97-AF65-F5344CB8AC3E}">
        <p14:creationId xmlns:p14="http://schemas.microsoft.com/office/powerpoint/2010/main" val="759312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Arial" panose="020B0604020202020204" pitchFamily="34" charset="0"/>
                <a:cs typeface="Arial" panose="020B0604020202020204" pitchFamily="34" charset="0"/>
              </a:rPr>
              <a:t>Run Python in Immediate </a:t>
            </a:r>
            <a:r>
              <a:rPr lang="en-IN" sz="4000" b="1" dirty="0" smtClean="0">
                <a:latin typeface="Arial" panose="020B0604020202020204" pitchFamily="34" charset="0"/>
                <a:cs typeface="Arial" panose="020B0604020202020204" pitchFamily="34" charset="0"/>
              </a:rPr>
              <a:t>mode</a:t>
            </a:r>
            <a:endParaRPr lang="en-IN"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IN" dirty="0"/>
              <a:t>Once Python is installed, typing python in the command line will invoke the interpreter in immediate mode. We can directly type in Python code, and press Enter to get the output.</a:t>
            </a:r>
          </a:p>
          <a:p>
            <a:endParaRPr lang="en-IN" dirty="0"/>
          </a:p>
          <a:p>
            <a:r>
              <a:rPr lang="en-IN" dirty="0"/>
              <a:t>Try typing in 1 + 1 and press enter. We get 2 as the output. This prompt can be used as a calculator. To exit this mode, type quit() and press enter.</a:t>
            </a:r>
          </a:p>
        </p:txBody>
      </p:sp>
    </p:spTree>
    <p:extLst>
      <p:ext uri="{BB962C8B-B14F-4D97-AF65-F5344CB8AC3E}">
        <p14:creationId xmlns:p14="http://schemas.microsoft.com/office/powerpoint/2010/main" val="3641829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Arial" panose="020B0604020202020204" pitchFamily="34" charset="0"/>
                <a:cs typeface="Arial" panose="020B0604020202020204" pitchFamily="34" charset="0"/>
              </a:rPr>
              <a:t>Run Python in the Integrated Development Environment (IDE</a:t>
            </a:r>
            <a:r>
              <a:rPr lang="en-IN" sz="2800" b="1" dirty="0" smtClean="0">
                <a:latin typeface="Arial" panose="020B0604020202020204" pitchFamily="34" charset="0"/>
                <a:cs typeface="Arial" panose="020B0604020202020204" pitchFamily="34" charset="0"/>
              </a:rPr>
              <a:t>)</a:t>
            </a:r>
            <a:endParaRPr lang="en-IN"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IN" dirty="0"/>
              <a:t>We just need to save it with the .</a:t>
            </a:r>
            <a:r>
              <a:rPr lang="en-IN" dirty="0" err="1"/>
              <a:t>py</a:t>
            </a:r>
            <a:r>
              <a:rPr lang="en-IN" dirty="0"/>
              <a:t> extension. But using an IDE can make our life a lot easier. IDE is a piece of software that provides useful features like code hinting, syntax highlighting and checking, file explorers, etc. to the programmer for application development</a:t>
            </a:r>
            <a:r>
              <a:rPr lang="en-IN" dirty="0" smtClean="0"/>
              <a:t>.</a:t>
            </a:r>
          </a:p>
          <a:p>
            <a:endParaRPr lang="en-IN" dirty="0"/>
          </a:p>
          <a:p>
            <a:r>
              <a:rPr lang="en-IN" dirty="0"/>
              <a:t>By the way, when you install Python, an IDE named </a:t>
            </a:r>
            <a:r>
              <a:rPr lang="en-IN" b="1" dirty="0"/>
              <a:t>IDLE</a:t>
            </a:r>
            <a:r>
              <a:rPr lang="en-IN" dirty="0"/>
              <a:t> is also installed. You can use it to run Python on your computer. It's a decent IDE for beginners.</a:t>
            </a:r>
          </a:p>
        </p:txBody>
      </p:sp>
    </p:spTree>
    <p:extLst>
      <p:ext uri="{BB962C8B-B14F-4D97-AF65-F5344CB8AC3E}">
        <p14:creationId xmlns:p14="http://schemas.microsoft.com/office/powerpoint/2010/main" val="1354427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Python IDE</a:t>
            </a:r>
            <a:endParaRPr lang="en-IN" b="1" dirty="0">
              <a:latin typeface="Arial" panose="020B0604020202020204" pitchFamily="34" charset="0"/>
              <a:cs typeface="Arial" panose="020B0604020202020204" pitchFamily="34" charset="0"/>
            </a:endParaRPr>
          </a:p>
        </p:txBody>
      </p:sp>
      <p:sp>
        <p:nvSpPr>
          <p:cNvPr id="6" name="Content Placeholder 5"/>
          <p:cNvSpPr>
            <a:spLocks noGrp="1"/>
          </p:cNvSpPr>
          <p:nvPr>
            <p:ph idx="1"/>
          </p:nvPr>
        </p:nvSpPr>
        <p:spPr/>
        <p:txBody>
          <a:bodyPr/>
          <a:lstStyle/>
          <a:p>
            <a:r>
              <a:rPr lang="en-IN" b="1" dirty="0" smtClean="0"/>
              <a:t>IDLE</a:t>
            </a:r>
          </a:p>
          <a:p>
            <a:r>
              <a:rPr lang="en-IN" b="1" dirty="0" smtClean="0"/>
              <a:t>PyCharm</a:t>
            </a:r>
          </a:p>
          <a:p>
            <a:r>
              <a:rPr lang="en-IN" b="1" dirty="0"/>
              <a:t>Visual Studio Code</a:t>
            </a:r>
          </a:p>
          <a:p>
            <a:r>
              <a:rPr lang="en-IN" b="1" dirty="0" smtClean="0"/>
              <a:t>Spyder</a:t>
            </a:r>
          </a:p>
          <a:p>
            <a:r>
              <a:rPr lang="en-IN" b="1" dirty="0" err="1" smtClean="0"/>
              <a:t>Thonny</a:t>
            </a:r>
            <a:endParaRPr lang="en-IN" b="1" dirty="0" smtClean="0"/>
          </a:p>
          <a:p>
            <a:r>
              <a:rPr lang="en-IN" b="1" dirty="0"/>
              <a:t>Jupyter </a:t>
            </a:r>
            <a:r>
              <a:rPr lang="en-IN" b="1" dirty="0" smtClean="0"/>
              <a:t>Notebook</a:t>
            </a:r>
          </a:p>
          <a:p>
            <a:endParaRPr lang="en-IN" b="1" dirty="0"/>
          </a:p>
          <a:p>
            <a:endParaRPr lang="en-IN" b="1" dirty="0"/>
          </a:p>
        </p:txBody>
      </p:sp>
    </p:spTree>
    <p:extLst>
      <p:ext uri="{BB962C8B-B14F-4D97-AF65-F5344CB8AC3E}">
        <p14:creationId xmlns:p14="http://schemas.microsoft.com/office/powerpoint/2010/main" val="2234498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Python </a:t>
            </a:r>
            <a:r>
              <a:rPr lang="en-IN" b="1" dirty="0" err="1" smtClean="0"/>
              <a:t>vs</a:t>
            </a:r>
            <a:r>
              <a:rPr lang="en-IN" b="1" dirty="0" smtClean="0"/>
              <a:t> java code</a:t>
            </a:r>
            <a:endParaRPr lang="en-IN" dirty="0"/>
          </a:p>
        </p:txBody>
      </p:sp>
      <p:sp>
        <p:nvSpPr>
          <p:cNvPr id="4" name="Content Placeholder 3"/>
          <p:cNvSpPr>
            <a:spLocks noGrp="1"/>
          </p:cNvSpPr>
          <p:nvPr>
            <p:ph sz="half" idx="1"/>
          </p:nvPr>
        </p:nvSpPr>
        <p:spPr/>
        <p:txBody>
          <a:bodyPr/>
          <a:lstStyle/>
          <a:p>
            <a:r>
              <a:rPr lang="en-IN" dirty="0" smtClean="0"/>
              <a:t>public class </a:t>
            </a:r>
            <a:r>
              <a:rPr lang="en-IN" dirty="0" err="1" smtClean="0"/>
              <a:t>HelloWorld</a:t>
            </a:r>
            <a:r>
              <a:rPr lang="en-IN" dirty="0" smtClean="0"/>
              <a:t> {  </a:t>
            </a:r>
          </a:p>
          <a:p>
            <a:r>
              <a:rPr lang="en-IN" dirty="0" smtClean="0"/>
              <a:t> public static void main(String[] </a:t>
            </a:r>
            <a:r>
              <a:rPr lang="en-IN" dirty="0" err="1" smtClean="0"/>
              <a:t>args</a:t>
            </a:r>
            <a:r>
              <a:rPr lang="en-IN" dirty="0" smtClean="0"/>
              <a:t>){  </a:t>
            </a:r>
          </a:p>
          <a:p>
            <a:r>
              <a:rPr lang="en-IN" dirty="0" smtClean="0"/>
              <a:t>// Prints "Hello, World" to the terminal window.  </a:t>
            </a:r>
          </a:p>
          <a:p>
            <a:r>
              <a:rPr lang="en-IN" dirty="0" smtClean="0"/>
              <a:t>  </a:t>
            </a:r>
            <a:r>
              <a:rPr lang="en-IN" dirty="0" err="1" smtClean="0"/>
              <a:t>System.out.println</a:t>
            </a:r>
            <a:r>
              <a:rPr lang="en-IN" dirty="0" smtClean="0"/>
              <a:t>("Hello World");  </a:t>
            </a:r>
          </a:p>
          <a:p>
            <a:r>
              <a:rPr lang="en-IN" dirty="0" smtClean="0"/>
              <a:t> }  </a:t>
            </a:r>
          </a:p>
          <a:p>
            <a:r>
              <a:rPr lang="en-IN" dirty="0" smtClean="0"/>
              <a:t> }  </a:t>
            </a:r>
          </a:p>
          <a:p>
            <a:endParaRPr lang="en-IN" dirty="0"/>
          </a:p>
        </p:txBody>
      </p:sp>
      <p:sp>
        <p:nvSpPr>
          <p:cNvPr id="5" name="Content Placeholder 4"/>
          <p:cNvSpPr>
            <a:spLocks noGrp="1"/>
          </p:cNvSpPr>
          <p:nvPr>
            <p:ph sz="half" idx="2"/>
          </p:nvPr>
        </p:nvSpPr>
        <p:spPr/>
        <p:txBody>
          <a:bodyPr/>
          <a:lstStyle/>
          <a:p>
            <a:r>
              <a:rPr lang="en-IN" dirty="0" smtClean="0"/>
              <a:t>print("Hello World")  </a:t>
            </a:r>
          </a:p>
          <a:p>
            <a:endParaRPr lang="en-IN" dirty="0"/>
          </a:p>
        </p:txBody>
      </p:sp>
    </p:spTree>
    <p:extLst>
      <p:ext uri="{BB962C8B-B14F-4D97-AF65-F5344CB8AC3E}">
        <p14:creationId xmlns:p14="http://schemas.microsoft.com/office/powerpoint/2010/main" val="3483013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latin typeface="Arial" panose="020B0604020202020204" pitchFamily="34" charset="0"/>
                <a:cs typeface="Arial" panose="020B0604020202020204" pitchFamily="34" charset="0"/>
              </a:rPr>
              <a:t>Basics of Python</a:t>
            </a:r>
            <a:endParaRPr lang="en-IN"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en-IN" dirty="0" smtClean="0"/>
              <a:t>Unit -- 2</a:t>
            </a:r>
            <a:endParaRPr lang="en-IN" dirty="0"/>
          </a:p>
        </p:txBody>
      </p:sp>
    </p:spTree>
    <p:extLst>
      <p:ext uri="{BB962C8B-B14F-4D97-AF65-F5344CB8AC3E}">
        <p14:creationId xmlns:p14="http://schemas.microsoft.com/office/powerpoint/2010/main" val="2566476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Table </a:t>
            </a:r>
            <a:r>
              <a:rPr lang="en-IN" b="1" dirty="0">
                <a:latin typeface="Arial" panose="020B0604020202020204" pitchFamily="34" charset="0"/>
                <a:cs typeface="Arial" panose="020B0604020202020204" pitchFamily="34" charset="0"/>
              </a:rPr>
              <a:t>of contents</a:t>
            </a:r>
          </a:p>
        </p:txBody>
      </p:sp>
      <p:sp>
        <p:nvSpPr>
          <p:cNvPr id="3" name="Content Placeholder 2"/>
          <p:cNvSpPr>
            <a:spLocks noGrp="1"/>
          </p:cNvSpPr>
          <p:nvPr>
            <p:ph idx="1"/>
          </p:nvPr>
        </p:nvSpPr>
        <p:spPr/>
        <p:txBody>
          <a:bodyPr>
            <a:normAutofit/>
          </a:bodyPr>
          <a:lstStyle/>
          <a:p>
            <a:r>
              <a:rPr lang="en-IN" sz="2400" b="1" dirty="0">
                <a:cs typeface="Arial" panose="020B0604020202020204" pitchFamily="34" charset="0"/>
              </a:rPr>
              <a:t>Keywords and </a:t>
            </a:r>
            <a:r>
              <a:rPr lang="en-IN" sz="2400" b="1" dirty="0" smtClean="0">
                <a:cs typeface="Arial" panose="020B0604020202020204" pitchFamily="34" charset="0"/>
              </a:rPr>
              <a:t>Identifiers</a:t>
            </a:r>
          </a:p>
          <a:p>
            <a:r>
              <a:rPr lang="en-IN" sz="2400" b="1" dirty="0">
                <a:cs typeface="Arial" panose="020B0604020202020204" pitchFamily="34" charset="0"/>
              </a:rPr>
              <a:t>Python </a:t>
            </a:r>
            <a:r>
              <a:rPr lang="en-IN" sz="2400" b="1" dirty="0" smtClean="0">
                <a:cs typeface="Arial" panose="020B0604020202020204" pitchFamily="34" charset="0"/>
              </a:rPr>
              <a:t>Variables</a:t>
            </a:r>
          </a:p>
          <a:p>
            <a:r>
              <a:rPr lang="en-IN" sz="2400" b="1" dirty="0">
                <a:cs typeface="Arial" panose="020B0604020202020204" pitchFamily="34" charset="0"/>
              </a:rPr>
              <a:t>Python Data </a:t>
            </a:r>
            <a:r>
              <a:rPr lang="en-IN" sz="2400" b="1" dirty="0" smtClean="0">
                <a:cs typeface="Arial" panose="020B0604020202020204" pitchFamily="34" charset="0"/>
              </a:rPr>
              <a:t>Types</a:t>
            </a:r>
          </a:p>
          <a:p>
            <a:r>
              <a:rPr lang="en-IN" sz="2400" b="1" dirty="0">
                <a:cs typeface="Arial" panose="020B0604020202020204" pitchFamily="34" charset="0"/>
              </a:rPr>
              <a:t>Python </a:t>
            </a:r>
            <a:r>
              <a:rPr lang="en-IN" sz="2400" b="1" dirty="0" smtClean="0">
                <a:cs typeface="Arial" panose="020B0604020202020204" pitchFamily="34" charset="0"/>
              </a:rPr>
              <a:t>Operators</a:t>
            </a:r>
          </a:p>
          <a:p>
            <a:r>
              <a:rPr lang="en-IN" sz="2400" b="1" dirty="0"/>
              <a:t>Python Input, Output and </a:t>
            </a:r>
            <a:r>
              <a:rPr lang="en-IN" sz="2400" b="1" dirty="0" smtClean="0"/>
              <a:t>Import</a:t>
            </a:r>
            <a:endParaRPr lang="en-IN" sz="2400" b="1" dirty="0" smtClean="0">
              <a:cs typeface="Arial" panose="020B0604020202020204" pitchFamily="34" charset="0"/>
            </a:endParaRPr>
          </a:p>
          <a:p>
            <a:r>
              <a:rPr lang="en-IN" sz="2400" b="1" dirty="0">
                <a:cs typeface="Arial" panose="020B0604020202020204" pitchFamily="34" charset="0"/>
              </a:rPr>
              <a:t>Namespaces and Scope</a:t>
            </a:r>
            <a:endParaRPr lang="en-IN" sz="2400" dirty="0"/>
          </a:p>
        </p:txBody>
      </p:sp>
    </p:spTree>
    <p:extLst>
      <p:ext uri="{BB962C8B-B14F-4D97-AF65-F5344CB8AC3E}">
        <p14:creationId xmlns:p14="http://schemas.microsoft.com/office/powerpoint/2010/main" val="2551056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Arial" panose="020B0604020202020204" pitchFamily="34" charset="0"/>
                <a:cs typeface="Arial" panose="020B0604020202020204" pitchFamily="34" charset="0"/>
              </a:rPr>
              <a:t>Keywords and Identifiers</a:t>
            </a:r>
            <a:endParaRPr lang="en-IN"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r>
              <a:rPr lang="en-IN" sz="3100" b="1" dirty="0" smtClean="0">
                <a:latin typeface="Calibri" panose="020F0502020204030204" pitchFamily="34" charset="0"/>
              </a:rPr>
              <a:t>Python Keywords</a:t>
            </a:r>
          </a:p>
          <a:p>
            <a:pPr>
              <a:buClrTx/>
            </a:pPr>
            <a:r>
              <a:rPr lang="en-IN" dirty="0" smtClean="0">
                <a:latin typeface="Calibri" panose="020F0502020204030204" pitchFamily="34" charset="0"/>
              </a:rPr>
              <a:t>Keywords are the reserved words in Python.</a:t>
            </a:r>
          </a:p>
          <a:p>
            <a:pPr>
              <a:buClrTx/>
            </a:pPr>
            <a:r>
              <a:rPr lang="en-IN" dirty="0" smtClean="0">
                <a:latin typeface="Calibri" panose="020F0502020204030204" pitchFamily="34" charset="0"/>
              </a:rPr>
              <a:t>We cannot use a keyword as a variable name, function name or any other identifier. They are used to define the syntax and structure of the Python language.</a:t>
            </a:r>
          </a:p>
          <a:p>
            <a:pPr>
              <a:buClrTx/>
            </a:pPr>
            <a:r>
              <a:rPr lang="en-IN" dirty="0" smtClean="0">
                <a:latin typeface="Calibri" panose="020F0502020204030204" pitchFamily="34" charset="0"/>
              </a:rPr>
              <a:t>In Python, keywords are case sensitive.</a:t>
            </a:r>
          </a:p>
          <a:p>
            <a:pPr>
              <a:buClrTx/>
            </a:pPr>
            <a:r>
              <a:rPr lang="en-IN" dirty="0" smtClean="0">
                <a:latin typeface="Calibri" panose="020F0502020204030204" pitchFamily="34" charset="0"/>
              </a:rPr>
              <a:t>There are 35 keywords in Python 3.7. This number can vary slightly over the course of time.</a:t>
            </a:r>
          </a:p>
          <a:p>
            <a:pPr>
              <a:buClrTx/>
            </a:pPr>
            <a:r>
              <a:rPr lang="en-IN" dirty="0" smtClean="0">
                <a:latin typeface="Calibri" panose="020F0502020204030204" pitchFamily="34" charset="0"/>
              </a:rPr>
              <a:t>All the keywords except True, False and None are in lowercase and they must be written as they are. The list of all the keywords is given below.</a:t>
            </a:r>
          </a:p>
          <a:p>
            <a:pPr>
              <a:buClrTx/>
            </a:pPr>
            <a:r>
              <a:rPr lang="en-IN" dirty="0" smtClean="0">
                <a:latin typeface="Calibri" panose="020F0502020204030204" pitchFamily="34" charset="0"/>
              </a:rPr>
              <a:t>help("keywords")</a:t>
            </a:r>
          </a:p>
          <a:p>
            <a:endParaRPr lang="en-IN" dirty="0">
              <a:latin typeface="Calibri" panose="020F0502020204030204" pitchFamily="34" charset="0"/>
            </a:endParaRPr>
          </a:p>
        </p:txBody>
      </p:sp>
    </p:spTree>
    <p:extLst>
      <p:ext uri="{BB962C8B-B14F-4D97-AF65-F5344CB8AC3E}">
        <p14:creationId xmlns:p14="http://schemas.microsoft.com/office/powerpoint/2010/main" val="2809123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About Python</a:t>
            </a:r>
            <a:endParaRPr lang="en-IN"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pPr marL="12700" marR="5080">
              <a:lnSpc>
                <a:spcPct val="100000"/>
              </a:lnSpc>
              <a:spcBef>
                <a:spcPts val="95"/>
              </a:spcBef>
              <a:tabLst>
                <a:tab pos="3836670" algn="l"/>
                <a:tab pos="5693410" algn="l"/>
                <a:tab pos="6967855" algn="l"/>
                <a:tab pos="7571105" algn="l"/>
              </a:tabLst>
            </a:pPr>
            <a:r>
              <a:rPr lang="en-IN" spc="-5" dirty="0" smtClean="0">
                <a:latin typeface="Calibri" panose="020F0502020204030204" pitchFamily="34" charset="0"/>
                <a:cs typeface="Times New Roman"/>
              </a:rPr>
              <a:t>Python </a:t>
            </a:r>
            <a:r>
              <a:rPr lang="en-IN" spc="-260" dirty="0" smtClean="0">
                <a:latin typeface="Calibri" panose="020F0502020204030204" pitchFamily="34" charset="0"/>
                <a:cs typeface="Times New Roman"/>
              </a:rPr>
              <a:t> </a:t>
            </a:r>
            <a:r>
              <a:rPr lang="en-IN" spc="-5" dirty="0" smtClean="0">
                <a:latin typeface="Calibri" panose="020F0502020204030204" pitchFamily="34" charset="0"/>
                <a:cs typeface="Times New Roman"/>
              </a:rPr>
              <a:t>is</a:t>
            </a:r>
            <a:r>
              <a:rPr lang="en-IN" dirty="0" smtClean="0">
                <a:latin typeface="Calibri" panose="020F0502020204030204" pitchFamily="34" charset="0"/>
                <a:cs typeface="Times New Roman"/>
              </a:rPr>
              <a:t> </a:t>
            </a:r>
            <a:r>
              <a:rPr lang="en-IN" spc="-254" dirty="0" smtClean="0">
                <a:latin typeface="Calibri" panose="020F0502020204030204" pitchFamily="34" charset="0"/>
                <a:cs typeface="Times New Roman"/>
              </a:rPr>
              <a:t> </a:t>
            </a:r>
            <a:r>
              <a:rPr lang="en-IN" spc="-5" dirty="0" smtClean="0">
                <a:latin typeface="Calibri" panose="020F0502020204030204" pitchFamily="34" charset="0"/>
                <a:cs typeface="Times New Roman"/>
              </a:rPr>
              <a:t>a</a:t>
            </a:r>
            <a:r>
              <a:rPr lang="en-IN" dirty="0" smtClean="0">
                <a:latin typeface="Calibri" panose="020F0502020204030204" pitchFamily="34" charset="0"/>
                <a:cs typeface="Times New Roman"/>
              </a:rPr>
              <a:t> </a:t>
            </a:r>
            <a:r>
              <a:rPr lang="en-IN" spc="-260" dirty="0" smtClean="0">
                <a:latin typeface="Calibri" panose="020F0502020204030204" pitchFamily="34" charset="0"/>
                <a:cs typeface="Times New Roman"/>
              </a:rPr>
              <a:t> </a:t>
            </a:r>
            <a:r>
              <a:rPr lang="en-IN" spc="-5" dirty="0" smtClean="0">
                <a:latin typeface="Calibri" panose="020F0502020204030204" pitchFamily="34" charset="0"/>
                <a:cs typeface="Times New Roman"/>
              </a:rPr>
              <a:t>ge</a:t>
            </a:r>
            <a:r>
              <a:rPr lang="en-IN" spc="5" dirty="0" smtClean="0">
                <a:latin typeface="Calibri" panose="020F0502020204030204" pitchFamily="34" charset="0"/>
                <a:cs typeface="Times New Roman"/>
              </a:rPr>
              <a:t>n</a:t>
            </a:r>
            <a:r>
              <a:rPr lang="en-IN" dirty="0" smtClean="0">
                <a:latin typeface="Calibri" panose="020F0502020204030204" pitchFamily="34" charset="0"/>
                <a:cs typeface="Times New Roman"/>
              </a:rPr>
              <a:t>e</a:t>
            </a:r>
            <a:r>
              <a:rPr lang="en-IN" spc="5" dirty="0" smtClean="0">
                <a:latin typeface="Calibri" panose="020F0502020204030204" pitchFamily="34" charset="0"/>
                <a:cs typeface="Times New Roman"/>
              </a:rPr>
              <a:t>r</a:t>
            </a:r>
            <a:r>
              <a:rPr lang="en-IN" spc="-5" dirty="0" smtClean="0">
                <a:latin typeface="Calibri" panose="020F0502020204030204" pitchFamily="34" charset="0"/>
                <a:cs typeface="Times New Roman"/>
              </a:rPr>
              <a:t>al</a:t>
            </a:r>
            <a:r>
              <a:rPr lang="en-IN" dirty="0" smtClean="0">
                <a:latin typeface="Calibri" panose="020F0502020204030204" pitchFamily="34" charset="0"/>
                <a:cs typeface="Times New Roman"/>
              </a:rPr>
              <a:t> </a:t>
            </a:r>
            <a:r>
              <a:rPr lang="en-IN" spc="-270" dirty="0" smtClean="0">
                <a:latin typeface="Calibri" panose="020F0502020204030204" pitchFamily="34" charset="0"/>
                <a:cs typeface="Times New Roman"/>
              </a:rPr>
              <a:t> </a:t>
            </a:r>
            <a:r>
              <a:rPr lang="en-IN" spc="5" dirty="0" smtClean="0">
                <a:latin typeface="Calibri" panose="020F0502020204030204" pitchFamily="34" charset="0"/>
                <a:cs typeface="Times New Roman"/>
              </a:rPr>
              <a:t>pu</a:t>
            </a:r>
            <a:r>
              <a:rPr lang="en-IN" spc="-5" dirty="0" smtClean="0">
                <a:latin typeface="Calibri" panose="020F0502020204030204" pitchFamily="34" charset="0"/>
                <a:cs typeface="Times New Roman"/>
              </a:rPr>
              <a:t>rpo</a:t>
            </a:r>
            <a:r>
              <a:rPr lang="en-IN" dirty="0" smtClean="0">
                <a:latin typeface="Calibri" panose="020F0502020204030204" pitchFamily="34" charset="0"/>
                <a:cs typeface="Times New Roman"/>
              </a:rPr>
              <a:t>s</a:t>
            </a:r>
            <a:r>
              <a:rPr lang="en-IN" spc="-5" dirty="0" smtClean="0">
                <a:latin typeface="Calibri" panose="020F0502020204030204" pitchFamily="34" charset="0"/>
                <a:cs typeface="Times New Roman"/>
              </a:rPr>
              <a:t>e</a:t>
            </a:r>
            <a:r>
              <a:rPr lang="en-IN" dirty="0">
                <a:latin typeface="Calibri" panose="020F0502020204030204" pitchFamily="34" charset="0"/>
                <a:cs typeface="Times New Roman"/>
              </a:rPr>
              <a:t> </a:t>
            </a:r>
            <a:r>
              <a:rPr lang="en-IN" spc="-5" dirty="0" smtClean="0">
                <a:latin typeface="Calibri" panose="020F0502020204030204" pitchFamily="34" charset="0"/>
                <a:cs typeface="Times New Roman"/>
              </a:rPr>
              <a:t>p</a:t>
            </a:r>
            <a:r>
              <a:rPr lang="en-IN" dirty="0" smtClean="0">
                <a:latin typeface="Calibri" panose="020F0502020204030204" pitchFamily="34" charset="0"/>
                <a:cs typeface="Times New Roman"/>
              </a:rPr>
              <a:t>r</a:t>
            </a:r>
            <a:r>
              <a:rPr lang="en-IN" spc="-5" dirty="0" smtClean="0">
                <a:latin typeface="Calibri" panose="020F0502020204030204" pitchFamily="34" charset="0"/>
                <a:cs typeface="Times New Roman"/>
              </a:rPr>
              <a:t>og</a:t>
            </a:r>
            <a:r>
              <a:rPr lang="en-IN" dirty="0" smtClean="0">
                <a:latin typeface="Calibri" panose="020F0502020204030204" pitchFamily="34" charset="0"/>
                <a:cs typeface="Times New Roman"/>
              </a:rPr>
              <a:t>ra</a:t>
            </a:r>
            <a:r>
              <a:rPr lang="en-IN" spc="-5" dirty="0" smtClean="0">
                <a:latin typeface="Calibri" panose="020F0502020204030204" pitchFamily="34" charset="0"/>
                <a:cs typeface="Times New Roman"/>
              </a:rPr>
              <a:t>m</a:t>
            </a:r>
            <a:r>
              <a:rPr lang="en-IN" spc="-15" dirty="0" smtClean="0">
                <a:latin typeface="Calibri" panose="020F0502020204030204" pitchFamily="34" charset="0"/>
                <a:cs typeface="Times New Roman"/>
              </a:rPr>
              <a:t>m</a:t>
            </a:r>
            <a:r>
              <a:rPr lang="en-IN" spc="5" dirty="0" smtClean="0">
                <a:latin typeface="Calibri" panose="020F0502020204030204" pitchFamily="34" charset="0"/>
                <a:cs typeface="Times New Roman"/>
              </a:rPr>
              <a:t>i</a:t>
            </a:r>
            <a:r>
              <a:rPr lang="en-IN" spc="-5" dirty="0" smtClean="0">
                <a:latin typeface="Calibri" panose="020F0502020204030204" pitchFamily="34" charset="0"/>
                <a:cs typeface="Times New Roman"/>
              </a:rPr>
              <a:t>ng</a:t>
            </a:r>
            <a:r>
              <a:rPr lang="en-IN" dirty="0">
                <a:latin typeface="Calibri" panose="020F0502020204030204" pitchFamily="34" charset="0"/>
                <a:cs typeface="Times New Roman"/>
              </a:rPr>
              <a:t> </a:t>
            </a:r>
            <a:r>
              <a:rPr lang="en-IN" spc="5" dirty="0" smtClean="0">
                <a:latin typeface="Calibri" panose="020F0502020204030204" pitchFamily="34" charset="0"/>
                <a:cs typeface="Times New Roman"/>
              </a:rPr>
              <a:t>l</a:t>
            </a:r>
            <a:r>
              <a:rPr lang="en-IN" spc="-5" dirty="0" smtClean="0">
                <a:latin typeface="Calibri" panose="020F0502020204030204" pitchFamily="34" charset="0"/>
                <a:cs typeface="Times New Roman"/>
              </a:rPr>
              <a:t>a</a:t>
            </a:r>
            <a:r>
              <a:rPr lang="en-IN" dirty="0" smtClean="0">
                <a:latin typeface="Calibri" panose="020F0502020204030204" pitchFamily="34" charset="0"/>
                <a:cs typeface="Times New Roman"/>
              </a:rPr>
              <a:t>n</a:t>
            </a:r>
            <a:r>
              <a:rPr lang="en-IN" spc="-5" dirty="0" smtClean="0">
                <a:latin typeface="Calibri" panose="020F0502020204030204" pitchFamily="34" charset="0"/>
                <a:cs typeface="Times New Roman"/>
              </a:rPr>
              <a:t>gua</a:t>
            </a:r>
            <a:r>
              <a:rPr lang="en-IN" dirty="0" smtClean="0">
                <a:latin typeface="Calibri" panose="020F0502020204030204" pitchFamily="34" charset="0"/>
                <a:cs typeface="Times New Roman"/>
              </a:rPr>
              <a:t>g</a:t>
            </a:r>
            <a:r>
              <a:rPr lang="en-IN" spc="-5" dirty="0" smtClean="0">
                <a:latin typeface="Calibri" panose="020F0502020204030204" pitchFamily="34" charset="0"/>
                <a:cs typeface="Times New Roman"/>
              </a:rPr>
              <a:t>e</a:t>
            </a:r>
            <a:r>
              <a:rPr lang="en-IN" dirty="0">
                <a:latin typeface="Calibri" panose="020F0502020204030204" pitchFamily="34" charset="0"/>
                <a:cs typeface="Times New Roman"/>
              </a:rPr>
              <a:t> </a:t>
            </a:r>
            <a:r>
              <a:rPr lang="en-IN" spc="-5" dirty="0" smtClean="0">
                <a:latin typeface="Calibri" panose="020F0502020204030204" pitchFamily="34" charset="0"/>
                <a:cs typeface="Times New Roman"/>
              </a:rPr>
              <a:t>th</a:t>
            </a:r>
            <a:r>
              <a:rPr lang="en-IN" dirty="0" smtClean="0">
                <a:latin typeface="Calibri" panose="020F0502020204030204" pitchFamily="34" charset="0"/>
                <a:cs typeface="Times New Roman"/>
              </a:rPr>
              <a:t>a</a:t>
            </a:r>
            <a:r>
              <a:rPr lang="en-IN" spc="-5" dirty="0" smtClean="0">
                <a:latin typeface="Calibri" panose="020F0502020204030204" pitchFamily="34" charset="0"/>
                <a:cs typeface="Times New Roman"/>
              </a:rPr>
              <a:t>t</a:t>
            </a:r>
            <a:r>
              <a:rPr lang="en-IN" dirty="0">
                <a:latin typeface="Calibri" panose="020F0502020204030204" pitchFamily="34" charset="0"/>
                <a:cs typeface="Times New Roman"/>
              </a:rPr>
              <a:t> </a:t>
            </a:r>
            <a:r>
              <a:rPr lang="en-IN" spc="-5" dirty="0" smtClean="0">
                <a:latin typeface="Calibri" panose="020F0502020204030204" pitchFamily="34" charset="0"/>
                <a:cs typeface="Times New Roman"/>
              </a:rPr>
              <a:t>is  often applied in scripting</a:t>
            </a:r>
            <a:r>
              <a:rPr lang="en-IN" spc="100" dirty="0" smtClean="0">
                <a:latin typeface="Calibri" panose="020F0502020204030204" pitchFamily="34" charset="0"/>
                <a:cs typeface="Times New Roman"/>
              </a:rPr>
              <a:t> </a:t>
            </a:r>
            <a:r>
              <a:rPr lang="en-IN" spc="-5" dirty="0" smtClean="0">
                <a:latin typeface="Calibri" panose="020F0502020204030204" pitchFamily="34" charset="0"/>
                <a:cs typeface="Times New Roman"/>
              </a:rPr>
              <a:t>roles.</a:t>
            </a:r>
            <a:endParaRPr lang="en-IN" dirty="0" smtClean="0">
              <a:latin typeface="Calibri" panose="020F0502020204030204" pitchFamily="34" charset="0"/>
              <a:cs typeface="Times New Roman"/>
            </a:endParaRPr>
          </a:p>
          <a:p>
            <a:pPr marL="12700" marR="5080">
              <a:lnSpc>
                <a:spcPct val="100000"/>
              </a:lnSpc>
              <a:spcBef>
                <a:spcPts val="600"/>
              </a:spcBef>
              <a:tabLst>
                <a:tab pos="573405" algn="l"/>
                <a:tab pos="1619885" algn="l"/>
                <a:tab pos="1978660" algn="l"/>
                <a:tab pos="3858260" algn="l"/>
                <a:tab pos="5153660" algn="l"/>
                <a:tab pos="5563870" algn="l"/>
                <a:tab pos="6258560" algn="l"/>
                <a:tab pos="6670040" algn="l"/>
              </a:tabLst>
            </a:pPr>
            <a:r>
              <a:rPr lang="en-IN" spc="-5" dirty="0" smtClean="0">
                <a:latin typeface="Calibri" panose="020F0502020204030204" pitchFamily="34" charset="0"/>
                <a:cs typeface="Times New Roman"/>
              </a:rPr>
              <a:t>So, Python</a:t>
            </a:r>
            <a:r>
              <a:rPr lang="en-IN" spc="-5" dirty="0">
                <a:latin typeface="Calibri" panose="020F0502020204030204" pitchFamily="34" charset="0"/>
                <a:cs typeface="Times New Roman"/>
              </a:rPr>
              <a:t> </a:t>
            </a:r>
            <a:r>
              <a:rPr lang="en-IN" spc="-5" dirty="0" smtClean="0">
                <a:latin typeface="Calibri" panose="020F0502020204030204" pitchFamily="34" charset="0"/>
                <a:cs typeface="Times New Roman"/>
              </a:rPr>
              <a:t>is </a:t>
            </a:r>
            <a:r>
              <a:rPr lang="en-IN" spc="5" dirty="0" smtClean="0">
                <a:latin typeface="Calibri" panose="020F0502020204030204" pitchFamily="34" charset="0"/>
                <a:cs typeface="Times New Roman"/>
              </a:rPr>
              <a:t>p</a:t>
            </a:r>
            <a:r>
              <a:rPr lang="en-IN" spc="-5" dirty="0" smtClean="0">
                <a:latin typeface="Calibri" panose="020F0502020204030204" pitchFamily="34" charset="0"/>
                <a:cs typeface="Times New Roman"/>
              </a:rPr>
              <a:t>ro</a:t>
            </a:r>
            <a:r>
              <a:rPr lang="en-IN" dirty="0" smtClean="0">
                <a:latin typeface="Calibri" panose="020F0502020204030204" pitchFamily="34" charset="0"/>
                <a:cs typeface="Times New Roman"/>
              </a:rPr>
              <a:t>gra</a:t>
            </a:r>
            <a:r>
              <a:rPr lang="en-IN" spc="-5" dirty="0" smtClean="0">
                <a:latin typeface="Calibri" panose="020F0502020204030204" pitchFamily="34" charset="0"/>
                <a:cs typeface="Times New Roman"/>
              </a:rPr>
              <a:t>m</a:t>
            </a:r>
            <a:r>
              <a:rPr lang="en-IN" spc="-15" dirty="0" smtClean="0">
                <a:latin typeface="Calibri" panose="020F0502020204030204" pitchFamily="34" charset="0"/>
                <a:cs typeface="Times New Roman"/>
              </a:rPr>
              <a:t>m</a:t>
            </a:r>
            <a:r>
              <a:rPr lang="en-IN" spc="5" dirty="0" smtClean="0">
                <a:latin typeface="Calibri" panose="020F0502020204030204" pitchFamily="34" charset="0"/>
                <a:cs typeface="Times New Roman"/>
              </a:rPr>
              <a:t>in</a:t>
            </a:r>
            <a:r>
              <a:rPr lang="en-IN" spc="-5" dirty="0" smtClean="0">
                <a:latin typeface="Calibri" panose="020F0502020204030204" pitchFamily="34" charset="0"/>
                <a:cs typeface="Times New Roman"/>
              </a:rPr>
              <a:t>g</a:t>
            </a:r>
            <a:r>
              <a:rPr lang="en-IN" dirty="0">
                <a:latin typeface="Calibri" panose="020F0502020204030204" pitchFamily="34" charset="0"/>
                <a:cs typeface="Times New Roman"/>
              </a:rPr>
              <a:t> </a:t>
            </a:r>
            <a:r>
              <a:rPr lang="en-IN" spc="5" dirty="0" smtClean="0">
                <a:latin typeface="Calibri" panose="020F0502020204030204" pitchFamily="34" charset="0"/>
                <a:cs typeface="Times New Roman"/>
              </a:rPr>
              <a:t>l</a:t>
            </a:r>
            <a:r>
              <a:rPr lang="en-IN" spc="-5" dirty="0" smtClean="0">
                <a:latin typeface="Calibri" panose="020F0502020204030204" pitchFamily="34" charset="0"/>
                <a:cs typeface="Times New Roman"/>
              </a:rPr>
              <a:t>a</a:t>
            </a:r>
            <a:r>
              <a:rPr lang="en-IN" dirty="0" smtClean="0">
                <a:latin typeface="Calibri" panose="020F0502020204030204" pitchFamily="34" charset="0"/>
                <a:cs typeface="Times New Roman"/>
              </a:rPr>
              <a:t>n</a:t>
            </a:r>
            <a:r>
              <a:rPr lang="en-IN" spc="-5" dirty="0" smtClean="0">
                <a:latin typeface="Calibri" panose="020F0502020204030204" pitchFamily="34" charset="0"/>
                <a:cs typeface="Times New Roman"/>
              </a:rPr>
              <a:t>gua</a:t>
            </a:r>
            <a:r>
              <a:rPr lang="en-IN" dirty="0" smtClean="0">
                <a:latin typeface="Calibri" panose="020F0502020204030204" pitchFamily="34" charset="0"/>
                <a:cs typeface="Times New Roman"/>
              </a:rPr>
              <a:t>g</a:t>
            </a:r>
            <a:r>
              <a:rPr lang="en-IN" spc="-5" dirty="0" smtClean="0">
                <a:latin typeface="Calibri" panose="020F0502020204030204" pitchFamily="34" charset="0"/>
                <a:cs typeface="Times New Roman"/>
              </a:rPr>
              <a:t>e</a:t>
            </a:r>
            <a:r>
              <a:rPr lang="en-IN" dirty="0">
                <a:latin typeface="Calibri" panose="020F0502020204030204" pitchFamily="34" charset="0"/>
                <a:cs typeface="Times New Roman"/>
              </a:rPr>
              <a:t> </a:t>
            </a:r>
            <a:r>
              <a:rPr lang="en-IN" spc="-10" dirty="0" smtClean="0">
                <a:latin typeface="Calibri" panose="020F0502020204030204" pitchFamily="34" charset="0"/>
                <a:cs typeface="Times New Roman"/>
              </a:rPr>
              <a:t>a</a:t>
            </a:r>
            <a:r>
              <a:rPr lang="en-IN" spc="-5" dirty="0" smtClean="0">
                <a:latin typeface="Calibri" panose="020F0502020204030204" pitchFamily="34" charset="0"/>
                <a:cs typeface="Times New Roman"/>
              </a:rPr>
              <a:t>s</a:t>
            </a:r>
            <a:r>
              <a:rPr lang="en-IN" dirty="0" smtClean="0">
                <a:latin typeface="Calibri" panose="020F0502020204030204" pitchFamily="34" charset="0"/>
                <a:cs typeface="Times New Roman"/>
              </a:rPr>
              <a:t> w</a:t>
            </a:r>
            <a:r>
              <a:rPr lang="en-IN" spc="-5" dirty="0" smtClean="0">
                <a:latin typeface="Calibri" panose="020F0502020204030204" pitchFamily="34" charset="0"/>
                <a:cs typeface="Times New Roman"/>
              </a:rPr>
              <a:t>ell</a:t>
            </a:r>
            <a:r>
              <a:rPr lang="en-IN" dirty="0">
                <a:latin typeface="Calibri" panose="020F0502020204030204" pitchFamily="34" charset="0"/>
                <a:cs typeface="Times New Roman"/>
              </a:rPr>
              <a:t> </a:t>
            </a:r>
            <a:r>
              <a:rPr lang="en-IN" spc="-10" dirty="0" smtClean="0">
                <a:latin typeface="Calibri" panose="020F0502020204030204" pitchFamily="34" charset="0"/>
                <a:cs typeface="Times New Roman"/>
              </a:rPr>
              <a:t>a</a:t>
            </a:r>
            <a:r>
              <a:rPr lang="en-IN" spc="-5" dirty="0" smtClean="0">
                <a:latin typeface="Calibri" panose="020F0502020204030204" pitchFamily="34" charset="0"/>
                <a:cs typeface="Times New Roman"/>
              </a:rPr>
              <a:t>s</a:t>
            </a:r>
            <a:r>
              <a:rPr lang="en-IN" dirty="0" smtClean="0">
                <a:latin typeface="Calibri" panose="020F0502020204030204" pitchFamily="34" charset="0"/>
                <a:cs typeface="Times New Roman"/>
              </a:rPr>
              <a:t> </a:t>
            </a:r>
            <a:r>
              <a:rPr lang="en-IN" spc="5" dirty="0" smtClean="0">
                <a:latin typeface="Calibri" panose="020F0502020204030204" pitchFamily="34" charset="0"/>
                <a:cs typeface="Times New Roman"/>
              </a:rPr>
              <a:t>s</a:t>
            </a:r>
            <a:r>
              <a:rPr lang="en-IN" spc="-5" dirty="0" smtClean="0">
                <a:latin typeface="Calibri" panose="020F0502020204030204" pitchFamily="34" charset="0"/>
                <a:cs typeface="Times New Roman"/>
              </a:rPr>
              <a:t>cri</a:t>
            </a:r>
            <a:r>
              <a:rPr lang="en-IN" spc="10" dirty="0" smtClean="0">
                <a:latin typeface="Calibri" panose="020F0502020204030204" pitchFamily="34" charset="0"/>
                <a:cs typeface="Times New Roman"/>
              </a:rPr>
              <a:t>p</a:t>
            </a:r>
            <a:r>
              <a:rPr lang="en-IN" spc="-5" dirty="0" smtClean="0">
                <a:latin typeface="Calibri" panose="020F0502020204030204" pitchFamily="34" charset="0"/>
                <a:cs typeface="Times New Roman"/>
              </a:rPr>
              <a:t>ting  language.</a:t>
            </a:r>
            <a:endParaRPr lang="en-IN" dirty="0" smtClean="0">
              <a:latin typeface="Calibri" panose="020F0502020204030204" pitchFamily="34" charset="0"/>
              <a:cs typeface="Times New Roman"/>
            </a:endParaRPr>
          </a:p>
          <a:p>
            <a:pPr marL="12700">
              <a:lnSpc>
                <a:spcPct val="100000"/>
              </a:lnSpc>
              <a:spcBef>
                <a:spcPts val="600"/>
              </a:spcBef>
            </a:pPr>
            <a:r>
              <a:rPr lang="en-IN" spc="-5" dirty="0" smtClean="0">
                <a:latin typeface="Calibri" panose="020F0502020204030204" pitchFamily="34" charset="0"/>
                <a:cs typeface="Times New Roman"/>
              </a:rPr>
              <a:t>Python is also called as Interpreted</a:t>
            </a:r>
            <a:r>
              <a:rPr lang="en-IN" spc="170" dirty="0" smtClean="0">
                <a:latin typeface="Calibri" panose="020F0502020204030204" pitchFamily="34" charset="0"/>
                <a:cs typeface="Times New Roman"/>
              </a:rPr>
              <a:t> </a:t>
            </a:r>
            <a:r>
              <a:rPr lang="en-IN" spc="-5" dirty="0" smtClean="0">
                <a:latin typeface="Calibri" panose="020F0502020204030204" pitchFamily="34" charset="0"/>
                <a:cs typeface="Times New Roman"/>
              </a:rPr>
              <a:t>language</a:t>
            </a:r>
            <a:endParaRPr lang="en-IN" dirty="0" smtClean="0">
              <a:latin typeface="Calibri" panose="020F0502020204030204" pitchFamily="34" charset="0"/>
            </a:endParaRPr>
          </a:p>
          <a:p>
            <a:r>
              <a:rPr lang="en-IN" dirty="0" smtClean="0">
                <a:latin typeface="Calibri" panose="020F0502020204030204" pitchFamily="34" charset="0"/>
              </a:rPr>
              <a:t>Python is a cross-platform programming language, which means that it can run on multiple platforms like Windows, </a:t>
            </a:r>
            <a:r>
              <a:rPr lang="en-IN" dirty="0" err="1" smtClean="0">
                <a:latin typeface="Calibri" panose="020F0502020204030204" pitchFamily="34" charset="0"/>
              </a:rPr>
              <a:t>macOS</a:t>
            </a:r>
            <a:r>
              <a:rPr lang="en-IN" dirty="0" smtClean="0">
                <a:latin typeface="Calibri" panose="020F0502020204030204" pitchFamily="34" charset="0"/>
              </a:rPr>
              <a:t>, Linux, and has even been ported to the Java and .NET virtual machines. It is free and open-source.</a:t>
            </a:r>
          </a:p>
          <a:p>
            <a:endParaRPr lang="en-IN" dirty="0" smtClean="0">
              <a:latin typeface="Calibri" panose="020F0502020204030204" pitchFamily="34" charset="0"/>
            </a:endParaRPr>
          </a:p>
          <a:p>
            <a:r>
              <a:rPr lang="en-IN" dirty="0" smtClean="0">
                <a:latin typeface="Calibri" panose="020F0502020204030204" pitchFamily="34" charset="0"/>
              </a:rPr>
              <a:t>Even though most of today's Linux and Mac have Python pre-installed in it, the version might be out-of-date. So, it is always a good idea to install the most current version.</a:t>
            </a:r>
            <a:endParaRPr lang="en-IN" dirty="0">
              <a:latin typeface="Calibri" panose="020F0502020204030204" pitchFamily="34" charset="0"/>
            </a:endParaRPr>
          </a:p>
        </p:txBody>
      </p:sp>
    </p:spTree>
    <p:extLst>
      <p:ext uri="{BB962C8B-B14F-4D97-AF65-F5344CB8AC3E}">
        <p14:creationId xmlns:p14="http://schemas.microsoft.com/office/powerpoint/2010/main" val="17362541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Keywords</a:t>
            </a:r>
            <a:endParaRPr lang="en-IN" b="1"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1583140" y="1761915"/>
            <a:ext cx="8294285" cy="4115804"/>
          </a:xfrm>
          <a:prstGeom prst="rect">
            <a:avLst/>
          </a:prstGeom>
        </p:spPr>
      </p:pic>
    </p:spTree>
    <p:extLst>
      <p:ext uri="{BB962C8B-B14F-4D97-AF65-F5344CB8AC3E}">
        <p14:creationId xmlns:p14="http://schemas.microsoft.com/office/powerpoint/2010/main" val="1474050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Python Identifiers</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77500" lnSpcReduction="20000"/>
          </a:bodyPr>
          <a:lstStyle/>
          <a:p>
            <a:r>
              <a:rPr lang="en-IN" sz="2400" dirty="0" smtClean="0"/>
              <a:t>An identifier is a name given to entities like class, functions, variables, etc. It helps to differentiate one entity from another.</a:t>
            </a:r>
          </a:p>
          <a:p>
            <a:pPr marL="0" indent="0">
              <a:buNone/>
            </a:pPr>
            <a:r>
              <a:rPr lang="en-IN" b="1" dirty="0" smtClean="0"/>
              <a:t>Rules for writing identifiers</a:t>
            </a:r>
          </a:p>
          <a:p>
            <a:pPr marL="0" indent="0">
              <a:buNone/>
            </a:pPr>
            <a:r>
              <a:rPr lang="en-IN" sz="2400" dirty="0" smtClean="0"/>
              <a:t>here are some rules for writing Identifiers. But first you must know Python is case sensitive. That means Name and name are two different identifiers in Python. Here are some rules for writing Identifiers in python.</a:t>
            </a:r>
          </a:p>
          <a:p>
            <a:pPr marL="457200" indent="-457200">
              <a:buFont typeface="+mj-lt"/>
              <a:buAutoNum type="arabicPeriod"/>
            </a:pPr>
            <a:r>
              <a:rPr lang="en-IN" sz="2400" dirty="0" smtClean="0"/>
              <a:t>Identifiers can be a combination of letters in lowercase (a to z) or uppercase (A to Z) or digits (0 to 9) or an underscore _. Names like </a:t>
            </a:r>
            <a:r>
              <a:rPr lang="en-IN" sz="2400" b="1" dirty="0" err="1" smtClean="0"/>
              <a:t>myClass</a:t>
            </a:r>
            <a:r>
              <a:rPr lang="en-IN" sz="2400" dirty="0" smtClean="0"/>
              <a:t>, </a:t>
            </a:r>
            <a:r>
              <a:rPr lang="en-IN" sz="2400" b="1" dirty="0" smtClean="0"/>
              <a:t>var_1</a:t>
            </a:r>
            <a:r>
              <a:rPr lang="en-IN" sz="2400" dirty="0" smtClean="0"/>
              <a:t> and </a:t>
            </a:r>
            <a:r>
              <a:rPr lang="en-IN" sz="2400" b="1" dirty="0" err="1" smtClean="0"/>
              <a:t>print_this_to_screen</a:t>
            </a:r>
            <a:r>
              <a:rPr lang="en-IN" sz="2400" dirty="0" smtClean="0"/>
              <a:t>, all are valid example.</a:t>
            </a:r>
          </a:p>
          <a:p>
            <a:pPr marL="457200" indent="-457200">
              <a:buFont typeface="+mj-lt"/>
              <a:buAutoNum type="arabicPeriod"/>
            </a:pPr>
            <a:r>
              <a:rPr lang="en-IN" sz="2400" dirty="0" smtClean="0"/>
              <a:t>An identifier cannot start with a digit. </a:t>
            </a:r>
            <a:r>
              <a:rPr lang="en-IN" sz="2400" b="1" dirty="0" smtClean="0"/>
              <a:t>1variable</a:t>
            </a:r>
            <a:r>
              <a:rPr lang="en-IN" sz="2400" dirty="0" smtClean="0"/>
              <a:t> is invalid, but </a:t>
            </a:r>
            <a:r>
              <a:rPr lang="en-IN" sz="2400" b="1" dirty="0" smtClean="0"/>
              <a:t>variable1</a:t>
            </a:r>
            <a:r>
              <a:rPr lang="en-IN" sz="2400" dirty="0" smtClean="0"/>
              <a:t> is a valid name.</a:t>
            </a:r>
          </a:p>
          <a:p>
            <a:pPr marL="457200" indent="-457200">
              <a:buFont typeface="+mj-lt"/>
              <a:buAutoNum type="arabicPeriod"/>
            </a:pPr>
            <a:r>
              <a:rPr lang="en-IN" sz="2400" dirty="0" smtClean="0"/>
              <a:t>Keywords cannot be used as identifiers.    </a:t>
            </a:r>
            <a:r>
              <a:rPr lang="en-IN" sz="2400" b="1" dirty="0" smtClean="0"/>
              <a:t>e.g.   </a:t>
            </a:r>
            <a:r>
              <a:rPr lang="en-IN" sz="2400" dirty="0" smtClean="0"/>
              <a:t>global = 1</a:t>
            </a:r>
          </a:p>
          <a:p>
            <a:pPr marL="457200" indent="-457200">
              <a:buFont typeface="+mj-lt"/>
              <a:buAutoNum type="arabicPeriod"/>
            </a:pPr>
            <a:r>
              <a:rPr lang="en-IN" sz="2400" dirty="0" smtClean="0"/>
              <a:t>We cannot use special symbols like </a:t>
            </a:r>
            <a:r>
              <a:rPr lang="en-IN" sz="2400" b="1" dirty="0" smtClean="0"/>
              <a:t>!</a:t>
            </a:r>
            <a:r>
              <a:rPr lang="en-IN" sz="2400" dirty="0" smtClean="0"/>
              <a:t>, </a:t>
            </a:r>
            <a:r>
              <a:rPr lang="en-IN" sz="2400" b="1" dirty="0" smtClean="0"/>
              <a:t>@</a:t>
            </a:r>
            <a:r>
              <a:rPr lang="en-IN" sz="2400" dirty="0" smtClean="0"/>
              <a:t>, </a:t>
            </a:r>
            <a:r>
              <a:rPr lang="en-IN" sz="2400" b="1" dirty="0" smtClean="0"/>
              <a:t>#</a:t>
            </a:r>
            <a:r>
              <a:rPr lang="en-IN" sz="2400" dirty="0" smtClean="0"/>
              <a:t>, </a:t>
            </a:r>
            <a:r>
              <a:rPr lang="en-IN" sz="2400" b="1" dirty="0" smtClean="0"/>
              <a:t>$</a:t>
            </a:r>
            <a:r>
              <a:rPr lang="en-IN" sz="2400" dirty="0" smtClean="0"/>
              <a:t>, </a:t>
            </a:r>
            <a:r>
              <a:rPr lang="en-IN" sz="2400" b="1" dirty="0" smtClean="0"/>
              <a:t>%</a:t>
            </a:r>
            <a:r>
              <a:rPr lang="en-IN" sz="2400" dirty="0" smtClean="0"/>
              <a:t> etc. in our identifier.   </a:t>
            </a:r>
            <a:r>
              <a:rPr lang="en-IN" sz="2400" b="1" dirty="0" smtClean="0"/>
              <a:t>e.g.   </a:t>
            </a:r>
            <a:r>
              <a:rPr lang="en-IN" sz="2400" dirty="0" smtClean="0"/>
              <a:t>a@ = 0</a:t>
            </a:r>
          </a:p>
          <a:p>
            <a:pPr marL="457200" indent="-457200">
              <a:buFont typeface="+mj-lt"/>
              <a:buAutoNum type="arabicPeriod"/>
            </a:pPr>
            <a:r>
              <a:rPr lang="en-IN" sz="2400" dirty="0" smtClean="0"/>
              <a:t>An identifier can be of any length.</a:t>
            </a:r>
          </a:p>
          <a:p>
            <a:endParaRPr lang="en-IN" dirty="0"/>
          </a:p>
        </p:txBody>
      </p:sp>
    </p:spTree>
    <p:extLst>
      <p:ext uri="{BB962C8B-B14F-4D97-AF65-F5344CB8AC3E}">
        <p14:creationId xmlns:p14="http://schemas.microsoft.com/office/powerpoint/2010/main" val="2943142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Python Variables</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10000"/>
          </a:bodyPr>
          <a:lstStyle/>
          <a:p>
            <a:r>
              <a:rPr lang="en-IN" sz="2600" dirty="0" smtClean="0"/>
              <a:t>A variable is a named location used to store data in the memory. It is helpful to think of variables as a container that holds data that can be changed later in the program. For example,</a:t>
            </a:r>
            <a:r>
              <a:rPr lang="en-IN" dirty="0" smtClean="0"/>
              <a:t>                                             			</a:t>
            </a:r>
            <a:r>
              <a:rPr lang="en-IN" b="1" dirty="0" smtClean="0"/>
              <a:t>number = 10</a:t>
            </a:r>
          </a:p>
          <a:p>
            <a:pPr marL="0" indent="0">
              <a:buNone/>
            </a:pPr>
            <a:r>
              <a:rPr lang="en-IN" dirty="0" smtClean="0"/>
              <a:t>		</a:t>
            </a:r>
            <a:r>
              <a:rPr lang="en-IN" b="1" dirty="0" smtClean="0"/>
              <a:t>website = "apple.com"</a:t>
            </a:r>
          </a:p>
          <a:p>
            <a:pPr marL="0" indent="0">
              <a:buNone/>
            </a:pPr>
            <a:r>
              <a:rPr lang="en-IN" b="1" dirty="0" smtClean="0"/>
              <a:t>		print(website)</a:t>
            </a:r>
          </a:p>
          <a:p>
            <a:r>
              <a:rPr lang="en-IN" sz="2600" dirty="0" smtClean="0"/>
              <a:t>Python is a type-inferred language, so you don't have to explicitly define the variable type. It automatically knows that apple.com is a string and declares the website variable as a string.</a:t>
            </a:r>
          </a:p>
          <a:p>
            <a:r>
              <a:rPr lang="en-IN" sz="2600" b="1" dirty="0" smtClean="0"/>
              <a:t>Note</a:t>
            </a:r>
            <a:r>
              <a:rPr lang="en-IN" sz="2600" dirty="0" smtClean="0"/>
              <a:t>: In Python, we don't actually assign values to the variables. Instead, Python gives the reference of the object(value) to the variable. </a:t>
            </a:r>
          </a:p>
          <a:p>
            <a:endParaRPr lang="en-IN" dirty="0"/>
          </a:p>
        </p:txBody>
      </p:sp>
    </p:spTree>
    <p:extLst>
      <p:ext uri="{BB962C8B-B14F-4D97-AF65-F5344CB8AC3E}">
        <p14:creationId xmlns:p14="http://schemas.microsoft.com/office/powerpoint/2010/main" val="786844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Arial" panose="020B0604020202020204" pitchFamily="34" charset="0"/>
                <a:cs typeface="Arial" panose="020B0604020202020204" pitchFamily="34" charset="0"/>
              </a:rPr>
              <a:t>Assigning multiple values to multiple variables</a:t>
            </a: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IN" dirty="0" smtClean="0"/>
              <a:t>A = 10</a:t>
            </a:r>
          </a:p>
          <a:p>
            <a:pPr marL="0" indent="0">
              <a:buNone/>
            </a:pPr>
            <a:r>
              <a:rPr lang="en-IN" dirty="0" smtClean="0"/>
              <a:t>a, b, c = 5, 3.2, "Hello"</a:t>
            </a:r>
          </a:p>
          <a:p>
            <a:pPr marL="0" indent="0">
              <a:buNone/>
            </a:pPr>
            <a:endParaRPr lang="en-IN" dirty="0" smtClean="0"/>
          </a:p>
          <a:p>
            <a:pPr marL="457200" lvl="1" indent="0">
              <a:buNone/>
            </a:pPr>
            <a:r>
              <a:rPr lang="en-IN" dirty="0" smtClean="0"/>
              <a:t>print (a)</a:t>
            </a:r>
          </a:p>
          <a:p>
            <a:pPr marL="457200" lvl="1" indent="0">
              <a:buNone/>
            </a:pPr>
            <a:r>
              <a:rPr lang="en-IN" dirty="0" smtClean="0"/>
              <a:t>print (b)</a:t>
            </a:r>
          </a:p>
          <a:p>
            <a:pPr marL="457200" lvl="1" indent="0">
              <a:buNone/>
            </a:pPr>
            <a:r>
              <a:rPr lang="en-IN" dirty="0" smtClean="0"/>
              <a:t>print (c)</a:t>
            </a:r>
          </a:p>
          <a:p>
            <a:pPr marL="0" indent="0">
              <a:buNone/>
            </a:pPr>
            <a:endParaRPr lang="en-IN" dirty="0" smtClean="0"/>
          </a:p>
          <a:p>
            <a:pPr marL="0" indent="0">
              <a:buNone/>
            </a:pPr>
            <a:r>
              <a:rPr lang="en-IN" dirty="0" smtClean="0"/>
              <a:t>x = y = z = "same"</a:t>
            </a:r>
          </a:p>
          <a:p>
            <a:pPr marL="0" indent="0">
              <a:buNone/>
            </a:pPr>
            <a:endParaRPr lang="en-IN" dirty="0" smtClean="0"/>
          </a:p>
          <a:p>
            <a:pPr marL="457200" lvl="1" indent="0">
              <a:buNone/>
            </a:pPr>
            <a:r>
              <a:rPr lang="en-IN" dirty="0" smtClean="0"/>
              <a:t>print (x)</a:t>
            </a:r>
          </a:p>
          <a:p>
            <a:pPr marL="457200" lvl="1" indent="0">
              <a:buNone/>
            </a:pPr>
            <a:r>
              <a:rPr lang="en-IN" dirty="0" smtClean="0"/>
              <a:t>print (y)</a:t>
            </a:r>
          </a:p>
          <a:p>
            <a:pPr marL="457200" lvl="1" indent="0">
              <a:buNone/>
            </a:pPr>
            <a:r>
              <a:rPr lang="en-IN" dirty="0" smtClean="0"/>
              <a:t>print (z)</a:t>
            </a:r>
            <a:endParaRPr lang="en-IN" dirty="0"/>
          </a:p>
        </p:txBody>
      </p:sp>
    </p:spTree>
    <p:extLst>
      <p:ext uri="{BB962C8B-B14F-4D97-AF65-F5344CB8AC3E}">
        <p14:creationId xmlns:p14="http://schemas.microsoft.com/office/powerpoint/2010/main" val="908876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Python Data Types</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r>
              <a:rPr lang="en-IN" dirty="0" smtClean="0"/>
              <a:t>Data types are the classification or categorization of data items. It represents the kind of value that tells what operations can be performed on a particular data. Since everything is an object in Python programming, data types are actually classes and variables are instance (object) of these classes.</a:t>
            </a:r>
          </a:p>
          <a:p>
            <a:r>
              <a:rPr lang="en-IN" dirty="0" smtClean="0"/>
              <a:t>Following are the standard or built-in data type of Python:</a:t>
            </a:r>
          </a:p>
          <a:p>
            <a:r>
              <a:rPr lang="en-IN" b="1" dirty="0" smtClean="0">
                <a:hlinkClick r:id="rId2"/>
              </a:rPr>
              <a:t>Numeric</a:t>
            </a:r>
            <a:r>
              <a:rPr lang="en-IN" dirty="0" smtClean="0"/>
              <a:t> </a:t>
            </a:r>
          </a:p>
          <a:p>
            <a:r>
              <a:rPr lang="en-IN" b="1" dirty="0" smtClean="0">
                <a:hlinkClick r:id="rId3"/>
              </a:rPr>
              <a:t>Sequence Type</a:t>
            </a:r>
            <a:r>
              <a:rPr lang="en-IN" dirty="0" smtClean="0"/>
              <a:t> </a:t>
            </a:r>
          </a:p>
          <a:p>
            <a:r>
              <a:rPr lang="en-IN" b="1" dirty="0" smtClean="0">
                <a:hlinkClick r:id="rId4"/>
              </a:rPr>
              <a:t>Boolean</a:t>
            </a:r>
            <a:r>
              <a:rPr lang="en-IN" dirty="0" smtClean="0"/>
              <a:t> </a:t>
            </a:r>
          </a:p>
          <a:p>
            <a:r>
              <a:rPr lang="en-IN" b="1" dirty="0" smtClean="0">
                <a:hlinkClick r:id="rId5"/>
              </a:rPr>
              <a:t>Set</a:t>
            </a:r>
            <a:r>
              <a:rPr lang="en-IN" dirty="0" smtClean="0"/>
              <a:t> </a:t>
            </a:r>
          </a:p>
          <a:p>
            <a:r>
              <a:rPr lang="en-IN" b="1" dirty="0" smtClean="0">
                <a:hlinkClick r:id="rId6"/>
              </a:rPr>
              <a:t>Dictionary</a:t>
            </a:r>
            <a:r>
              <a:rPr lang="en-IN" dirty="0" smtClean="0"/>
              <a:t> </a:t>
            </a:r>
          </a:p>
          <a:p>
            <a:endParaRPr lang="en-IN" dirty="0"/>
          </a:p>
        </p:txBody>
      </p:sp>
    </p:spTree>
    <p:extLst>
      <p:ext uri="{BB962C8B-B14F-4D97-AF65-F5344CB8AC3E}">
        <p14:creationId xmlns:p14="http://schemas.microsoft.com/office/powerpoint/2010/main" val="2802201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Python Data Types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0128" y="2286000"/>
            <a:ext cx="6547881" cy="4022725"/>
          </a:xfrm>
        </p:spPr>
      </p:pic>
    </p:spTree>
    <p:extLst>
      <p:ext uri="{BB962C8B-B14F-4D97-AF65-F5344CB8AC3E}">
        <p14:creationId xmlns:p14="http://schemas.microsoft.com/office/powerpoint/2010/main" val="1646535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cs typeface="Arial" panose="020B0604020202020204" pitchFamily="34" charset="0"/>
              </a:rPr>
              <a:t>Python Numeric</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a:t>In Python, numeric data type represent the data which has numeric value. Numeric value can be integer, floating number or even complex numbers. These values are defined as </a:t>
            </a:r>
            <a:r>
              <a:rPr lang="en-IN" dirty="0" err="1"/>
              <a:t>int</a:t>
            </a:r>
            <a:r>
              <a:rPr lang="en-IN" dirty="0"/>
              <a:t>, float and complex class in Python.</a:t>
            </a:r>
          </a:p>
          <a:p>
            <a:r>
              <a:rPr lang="en-IN" b="1" dirty="0" smtClean="0"/>
              <a:t>Integers</a:t>
            </a:r>
            <a:r>
              <a:rPr lang="en-IN" dirty="0" smtClean="0"/>
              <a:t> </a:t>
            </a:r>
            <a:r>
              <a:rPr lang="en-IN" dirty="0"/>
              <a:t>– </a:t>
            </a:r>
            <a:r>
              <a:rPr lang="en-IN" sz="2400" dirty="0"/>
              <a:t>This value is represented by </a:t>
            </a:r>
            <a:r>
              <a:rPr lang="en-IN" sz="2400" dirty="0" err="1"/>
              <a:t>int</a:t>
            </a:r>
            <a:r>
              <a:rPr lang="en-IN" sz="2400" dirty="0"/>
              <a:t> class. It contains positive or negative whole numbers (without fraction or decimal). In Python there is no limit to how long an integer value can be.</a:t>
            </a:r>
          </a:p>
          <a:p>
            <a:r>
              <a:rPr lang="en-IN" b="1" dirty="0" smtClean="0"/>
              <a:t>Float</a:t>
            </a:r>
            <a:r>
              <a:rPr lang="en-IN" dirty="0" smtClean="0"/>
              <a:t> </a:t>
            </a:r>
            <a:r>
              <a:rPr lang="en-IN" dirty="0"/>
              <a:t>– </a:t>
            </a:r>
            <a:r>
              <a:rPr lang="en-IN" sz="2400" dirty="0"/>
              <a:t>This value is represented by float class. It is a real number with floating point representation. It is specified by a decimal point. Optionally, the character e or E followed by a positive or negative integer may be appended to specify scientific notation.</a:t>
            </a:r>
          </a:p>
          <a:p>
            <a:r>
              <a:rPr lang="en-IN" b="1" dirty="0" smtClean="0"/>
              <a:t>Complex </a:t>
            </a:r>
            <a:r>
              <a:rPr lang="en-IN" b="1" dirty="0"/>
              <a:t>Numbers </a:t>
            </a:r>
            <a:r>
              <a:rPr lang="en-IN" dirty="0"/>
              <a:t>– </a:t>
            </a:r>
            <a:r>
              <a:rPr lang="en-IN" sz="2400" dirty="0"/>
              <a:t>Complex number is represented by complex class. It is specified as (real part) + (imaginary part)j. For example – 2+3j </a:t>
            </a:r>
          </a:p>
        </p:txBody>
      </p:sp>
    </p:spTree>
    <p:extLst>
      <p:ext uri="{BB962C8B-B14F-4D97-AF65-F5344CB8AC3E}">
        <p14:creationId xmlns:p14="http://schemas.microsoft.com/office/powerpoint/2010/main" val="3738626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Python Numeric</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IN" dirty="0" smtClean="0"/>
              <a:t>We can use the type() function to know which class a variable or a value belongs to. Similarly, the </a:t>
            </a:r>
            <a:r>
              <a:rPr lang="en-IN" dirty="0" err="1" smtClean="0"/>
              <a:t>isinstance</a:t>
            </a:r>
            <a:r>
              <a:rPr lang="en-IN" dirty="0" smtClean="0"/>
              <a:t>() function is used to check if an object belongs to a particular class.</a:t>
            </a:r>
          </a:p>
          <a:p>
            <a:pPr marL="457200" lvl="1" indent="0">
              <a:buNone/>
            </a:pPr>
            <a:r>
              <a:rPr lang="en-IN" dirty="0" smtClean="0"/>
              <a:t>	a = 5</a:t>
            </a:r>
          </a:p>
          <a:p>
            <a:pPr marL="457200" lvl="1" indent="0">
              <a:buNone/>
            </a:pPr>
            <a:r>
              <a:rPr lang="en-IN" dirty="0" smtClean="0"/>
              <a:t>	print(a, "is of type", type(a))</a:t>
            </a:r>
          </a:p>
          <a:p>
            <a:pPr marL="457200" lvl="1" indent="0">
              <a:buNone/>
            </a:pPr>
            <a:endParaRPr lang="en-IN" dirty="0" smtClean="0"/>
          </a:p>
          <a:p>
            <a:pPr marL="457200" lvl="1" indent="0">
              <a:buNone/>
            </a:pPr>
            <a:r>
              <a:rPr lang="en-IN" dirty="0" smtClean="0"/>
              <a:t>	a = 2.0</a:t>
            </a:r>
          </a:p>
          <a:p>
            <a:pPr marL="457200" lvl="1" indent="0">
              <a:buNone/>
            </a:pPr>
            <a:r>
              <a:rPr lang="en-IN" dirty="0" smtClean="0"/>
              <a:t>	print(a, "is of type", type(a))</a:t>
            </a:r>
          </a:p>
          <a:p>
            <a:pPr marL="457200" lvl="1" indent="0">
              <a:buNone/>
            </a:pPr>
            <a:endParaRPr lang="en-IN" dirty="0" smtClean="0"/>
          </a:p>
          <a:p>
            <a:pPr marL="457200" lvl="1" indent="0">
              <a:buNone/>
            </a:pPr>
            <a:r>
              <a:rPr lang="en-IN" dirty="0" smtClean="0"/>
              <a:t>	a = 1+2j</a:t>
            </a:r>
          </a:p>
          <a:p>
            <a:pPr marL="457200" lvl="1" indent="0">
              <a:buNone/>
            </a:pPr>
            <a:r>
              <a:rPr lang="en-IN" dirty="0" smtClean="0"/>
              <a:t>	print(a, "is complex number?", </a:t>
            </a:r>
            <a:r>
              <a:rPr lang="en-IN" dirty="0" err="1" smtClean="0"/>
              <a:t>isinstance</a:t>
            </a:r>
            <a:r>
              <a:rPr lang="en-IN" dirty="0" smtClean="0"/>
              <a:t>(</a:t>
            </a:r>
            <a:r>
              <a:rPr lang="en-IN" dirty="0" err="1" smtClean="0"/>
              <a:t>a,complex</a:t>
            </a:r>
            <a:r>
              <a:rPr lang="en-IN" dirty="0" smtClean="0"/>
              <a:t>))</a:t>
            </a:r>
            <a:endParaRPr lang="en-IN" dirty="0"/>
          </a:p>
        </p:txBody>
      </p:sp>
    </p:spTree>
    <p:extLst>
      <p:ext uri="{BB962C8B-B14F-4D97-AF65-F5344CB8AC3E}">
        <p14:creationId xmlns:p14="http://schemas.microsoft.com/office/powerpoint/2010/main" val="1870427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Python Numeric</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Integers can be of any length, it is only limited by the memory available.</a:t>
            </a:r>
          </a:p>
          <a:p>
            <a:r>
              <a:rPr lang="en-IN" dirty="0" smtClean="0"/>
              <a:t>A floating-point number is accurate up to 15 decimal places. Integer and floating points are separated by decimal points. 1 is an integer, 1.0 is a floating-point number.</a:t>
            </a:r>
          </a:p>
          <a:p>
            <a:r>
              <a:rPr lang="en-IN" dirty="0" smtClean="0"/>
              <a:t>Complex numbers are written in the form, x + </a:t>
            </a:r>
            <a:r>
              <a:rPr lang="en-IN" dirty="0" err="1" smtClean="0"/>
              <a:t>yj</a:t>
            </a:r>
            <a:r>
              <a:rPr lang="en-IN" dirty="0" smtClean="0"/>
              <a:t>, where x is the real part and y is the imaginary part. Here are some examples.</a:t>
            </a:r>
          </a:p>
          <a:p>
            <a:pPr marL="457200" lvl="1" indent="0">
              <a:buNone/>
            </a:pPr>
            <a:r>
              <a:rPr lang="pt-BR" dirty="0" smtClean="0"/>
              <a:t>a = 1234567890123456789</a:t>
            </a:r>
          </a:p>
          <a:p>
            <a:pPr marL="457200" lvl="1" indent="0">
              <a:buNone/>
            </a:pPr>
            <a:r>
              <a:rPr lang="pt-BR" dirty="0" smtClean="0"/>
              <a:t>a</a:t>
            </a:r>
          </a:p>
          <a:p>
            <a:pPr marL="457200" lvl="1" indent="0">
              <a:buNone/>
            </a:pPr>
            <a:r>
              <a:rPr lang="pt-BR" dirty="0" smtClean="0"/>
              <a:t>1234567890123456789</a:t>
            </a:r>
          </a:p>
          <a:p>
            <a:pPr marL="457200" lvl="1" indent="0">
              <a:buNone/>
            </a:pPr>
            <a:r>
              <a:rPr lang="pt-BR" dirty="0" smtClean="0"/>
              <a:t>b = 0.1234567890123456789</a:t>
            </a:r>
          </a:p>
          <a:p>
            <a:pPr marL="457200" lvl="1" indent="0">
              <a:buNone/>
            </a:pPr>
            <a:r>
              <a:rPr lang="pt-BR" dirty="0" smtClean="0"/>
              <a:t>b</a:t>
            </a:r>
          </a:p>
          <a:p>
            <a:pPr marL="457200" lvl="1" indent="0">
              <a:buNone/>
            </a:pPr>
            <a:r>
              <a:rPr lang="pt-BR" dirty="0" smtClean="0"/>
              <a:t>0.12345678901234568</a:t>
            </a:r>
          </a:p>
          <a:p>
            <a:pPr marL="457200" lvl="1" indent="0">
              <a:buNone/>
            </a:pPr>
            <a:r>
              <a:rPr lang="pt-BR" dirty="0" smtClean="0"/>
              <a:t>c = 1+2j</a:t>
            </a:r>
          </a:p>
          <a:p>
            <a:pPr marL="457200" lvl="1" indent="0">
              <a:buNone/>
            </a:pPr>
            <a:r>
              <a:rPr lang="pt-BR" dirty="0" smtClean="0"/>
              <a:t>c</a:t>
            </a:r>
          </a:p>
          <a:p>
            <a:pPr marL="457200" lvl="1" indent="0">
              <a:buNone/>
            </a:pPr>
            <a:r>
              <a:rPr lang="pt-BR" dirty="0" smtClean="0"/>
              <a:t>(1+2j)</a:t>
            </a:r>
            <a:endParaRPr lang="en-IN" dirty="0"/>
          </a:p>
        </p:txBody>
      </p:sp>
    </p:spTree>
    <p:extLst>
      <p:ext uri="{BB962C8B-B14F-4D97-AF65-F5344CB8AC3E}">
        <p14:creationId xmlns:p14="http://schemas.microsoft.com/office/powerpoint/2010/main" val="2082330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latin typeface="Arial" panose="020B0604020202020204" pitchFamily="34" charset="0"/>
                <a:cs typeface="Arial" panose="020B0604020202020204" pitchFamily="34" charset="0"/>
              </a:rPr>
              <a:t>Sequence Type</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IN" dirty="0" smtClean="0"/>
              <a:t>In Python, sequence is the ordered collection of similar or different data types. Sequences allows to store multiple values in an organized and efficient fashion. There are several sequence types in Python –</a:t>
            </a:r>
          </a:p>
          <a:p>
            <a:r>
              <a:rPr lang="en-IN" dirty="0" smtClean="0">
                <a:hlinkClick r:id="rId2"/>
              </a:rPr>
              <a:t>String</a:t>
            </a:r>
            <a:r>
              <a:rPr lang="en-IN" dirty="0" smtClean="0"/>
              <a:t> </a:t>
            </a:r>
          </a:p>
          <a:p>
            <a:r>
              <a:rPr lang="en-IN" dirty="0" smtClean="0">
                <a:hlinkClick r:id="rId3"/>
              </a:rPr>
              <a:t>List</a:t>
            </a:r>
            <a:r>
              <a:rPr lang="en-IN" dirty="0" smtClean="0"/>
              <a:t> </a:t>
            </a:r>
          </a:p>
          <a:p>
            <a:r>
              <a:rPr lang="en-IN" dirty="0" smtClean="0">
                <a:hlinkClick r:id="rId4"/>
              </a:rPr>
              <a:t>Tuple</a:t>
            </a:r>
            <a:r>
              <a:rPr lang="en-IN" dirty="0" smtClean="0"/>
              <a:t> </a:t>
            </a:r>
          </a:p>
          <a:p>
            <a:endParaRPr lang="en-IN" dirty="0"/>
          </a:p>
        </p:txBody>
      </p:sp>
    </p:spTree>
    <p:extLst>
      <p:ext uri="{BB962C8B-B14F-4D97-AF65-F5344CB8AC3E}">
        <p14:creationId xmlns:p14="http://schemas.microsoft.com/office/powerpoint/2010/main" val="1344063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Usage of Python</a:t>
            </a:r>
            <a:endParaRPr lang="en-IN" dirty="0">
              <a:latin typeface="Arial" panose="020B0604020202020204" pitchFamily="34" charset="0"/>
              <a:cs typeface="Arial" panose="020B0604020202020204" pitchFamily="34" charset="0"/>
            </a:endParaRPr>
          </a:p>
        </p:txBody>
      </p:sp>
      <p:sp>
        <p:nvSpPr>
          <p:cNvPr id="6" name="Content Placeholder 5"/>
          <p:cNvSpPr>
            <a:spLocks noGrp="1"/>
          </p:cNvSpPr>
          <p:nvPr>
            <p:ph idx="1"/>
          </p:nvPr>
        </p:nvSpPr>
        <p:spPr/>
        <p:txBody>
          <a:bodyPr>
            <a:normAutofit fontScale="70000" lnSpcReduction="20000"/>
          </a:bodyPr>
          <a:lstStyle/>
          <a:p>
            <a:r>
              <a:rPr lang="en-IN" dirty="0" smtClean="0">
                <a:latin typeface="Calibri" panose="020F0502020204030204" pitchFamily="34" charset="0"/>
              </a:rPr>
              <a:t>Python is a general purpose, open source, high-level programming language and also provides number of libraries and frameworks. Python has gained popularity because of its simplicity, easy syntax and user-friendly environment. The usage of Python as follows.</a:t>
            </a:r>
          </a:p>
          <a:p>
            <a:r>
              <a:rPr lang="en-IN" dirty="0" smtClean="0">
                <a:latin typeface="Calibri" panose="020F0502020204030204" pitchFamily="34" charset="0"/>
              </a:rPr>
              <a:t>Desktop Applications</a:t>
            </a:r>
          </a:p>
          <a:p>
            <a:r>
              <a:rPr lang="en-IN" dirty="0" smtClean="0">
                <a:latin typeface="Calibri" panose="020F0502020204030204" pitchFamily="34" charset="0"/>
              </a:rPr>
              <a:t>Web Applications</a:t>
            </a:r>
          </a:p>
          <a:p>
            <a:r>
              <a:rPr lang="en-IN" dirty="0" smtClean="0">
                <a:latin typeface="Calibri" panose="020F0502020204030204" pitchFamily="34" charset="0"/>
                <a:hlinkClick r:id="rId2"/>
              </a:rPr>
              <a:t>Data Science</a:t>
            </a:r>
            <a:endParaRPr lang="en-IN" dirty="0" smtClean="0">
              <a:latin typeface="Calibri" panose="020F0502020204030204" pitchFamily="34" charset="0"/>
            </a:endParaRPr>
          </a:p>
          <a:p>
            <a:r>
              <a:rPr lang="en-IN" dirty="0" smtClean="0">
                <a:latin typeface="Calibri" panose="020F0502020204030204" pitchFamily="34" charset="0"/>
                <a:hlinkClick r:id="rId3"/>
              </a:rPr>
              <a:t>Artificial Intelligence</a:t>
            </a:r>
            <a:endParaRPr lang="en-IN" dirty="0" smtClean="0">
              <a:latin typeface="Calibri" panose="020F0502020204030204" pitchFamily="34" charset="0"/>
            </a:endParaRPr>
          </a:p>
          <a:p>
            <a:r>
              <a:rPr lang="en-IN" dirty="0" smtClean="0">
                <a:latin typeface="Calibri" panose="020F0502020204030204" pitchFamily="34" charset="0"/>
                <a:hlinkClick r:id="rId4"/>
              </a:rPr>
              <a:t>Machine Learning</a:t>
            </a:r>
            <a:endParaRPr lang="en-IN" dirty="0" smtClean="0">
              <a:latin typeface="Calibri" panose="020F0502020204030204" pitchFamily="34" charset="0"/>
            </a:endParaRPr>
          </a:p>
          <a:p>
            <a:r>
              <a:rPr lang="en-IN" dirty="0" smtClean="0">
                <a:latin typeface="Calibri" panose="020F0502020204030204" pitchFamily="34" charset="0"/>
              </a:rPr>
              <a:t>Scientific Computing</a:t>
            </a:r>
          </a:p>
          <a:p>
            <a:r>
              <a:rPr lang="en-IN" dirty="0" smtClean="0">
                <a:latin typeface="Calibri" panose="020F0502020204030204" pitchFamily="34" charset="0"/>
                <a:hlinkClick r:id="rId5"/>
              </a:rPr>
              <a:t>Robotics</a:t>
            </a:r>
            <a:endParaRPr lang="en-IN" dirty="0" smtClean="0">
              <a:latin typeface="Calibri" panose="020F0502020204030204" pitchFamily="34" charset="0"/>
            </a:endParaRPr>
          </a:p>
          <a:p>
            <a:r>
              <a:rPr lang="en-IN" dirty="0" smtClean="0">
                <a:latin typeface="Calibri" panose="020F0502020204030204" pitchFamily="34" charset="0"/>
                <a:hlinkClick r:id="rId6"/>
              </a:rPr>
              <a:t>Internet of Things (</a:t>
            </a:r>
            <a:r>
              <a:rPr lang="en-IN" dirty="0" err="1" smtClean="0">
                <a:latin typeface="Calibri" panose="020F0502020204030204" pitchFamily="34" charset="0"/>
                <a:hlinkClick r:id="rId6"/>
              </a:rPr>
              <a:t>IoT</a:t>
            </a:r>
            <a:r>
              <a:rPr lang="en-IN" dirty="0" smtClean="0">
                <a:latin typeface="Calibri" panose="020F0502020204030204" pitchFamily="34" charset="0"/>
                <a:hlinkClick r:id="rId6"/>
              </a:rPr>
              <a:t>)</a:t>
            </a:r>
            <a:endParaRPr lang="en-IN" dirty="0" smtClean="0">
              <a:latin typeface="Calibri" panose="020F0502020204030204" pitchFamily="34" charset="0"/>
            </a:endParaRPr>
          </a:p>
          <a:p>
            <a:r>
              <a:rPr lang="en-IN" dirty="0" smtClean="0">
                <a:latin typeface="Calibri" panose="020F0502020204030204" pitchFamily="34" charset="0"/>
              </a:rPr>
              <a:t>Gaming</a:t>
            </a:r>
          </a:p>
          <a:p>
            <a:r>
              <a:rPr lang="en-IN" dirty="0" smtClean="0">
                <a:latin typeface="Calibri" panose="020F0502020204030204" pitchFamily="34" charset="0"/>
              </a:rPr>
              <a:t>Data Analysis and Pre-processing</a:t>
            </a:r>
          </a:p>
          <a:p>
            <a:endParaRPr lang="en-IN" dirty="0">
              <a:latin typeface="Calibri" panose="020F0502020204030204" pitchFamily="34" charset="0"/>
            </a:endParaRPr>
          </a:p>
        </p:txBody>
      </p:sp>
    </p:spTree>
    <p:extLst>
      <p:ext uri="{BB962C8B-B14F-4D97-AF65-F5344CB8AC3E}">
        <p14:creationId xmlns:p14="http://schemas.microsoft.com/office/powerpoint/2010/main" val="2259564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1) String </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IN" dirty="0" smtClean="0"/>
              <a:t>In Python, Strings are arrays of bytes representing Unicode characters. A string is a collection of one or more characters put in a single quote, double-quote or triple quote. In python there is no character data type, a character is a string of length one. It is represented by </a:t>
            </a:r>
            <a:r>
              <a:rPr lang="en-IN" dirty="0" err="1" smtClean="0"/>
              <a:t>str</a:t>
            </a:r>
            <a:r>
              <a:rPr lang="en-IN" dirty="0" smtClean="0"/>
              <a:t> class.</a:t>
            </a: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2964940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latin typeface="Arial" panose="020B0604020202020204" pitchFamily="34" charset="0"/>
                <a:cs typeface="Arial" panose="020B0604020202020204" pitchFamily="34" charset="0"/>
              </a:rPr>
              <a:t>Examples</a:t>
            </a:r>
            <a:endParaRPr lang="en-IN" dirty="0">
              <a:latin typeface="Arial" panose="020B0604020202020204" pitchFamily="34" charset="0"/>
              <a:cs typeface="Arial" panose="020B0604020202020204" pitchFamily="34" charset="0"/>
            </a:endParaRPr>
          </a:p>
        </p:txBody>
      </p:sp>
      <p:sp>
        <p:nvSpPr>
          <p:cNvPr id="5" name="Content Placeholder 4"/>
          <p:cNvSpPr>
            <a:spLocks noGrp="1"/>
          </p:cNvSpPr>
          <p:nvPr>
            <p:ph sz="half" idx="1"/>
          </p:nvPr>
        </p:nvSpPr>
        <p:spPr/>
        <p:txBody>
          <a:bodyPr>
            <a:normAutofit fontScale="85000" lnSpcReduction="20000"/>
          </a:bodyPr>
          <a:lstStyle/>
          <a:p>
            <a:pPr marL="0" indent="0">
              <a:buNone/>
            </a:pPr>
            <a:r>
              <a:rPr lang="en-IN" dirty="0" smtClean="0"/>
              <a:t>String1 </a:t>
            </a:r>
            <a:r>
              <a:rPr lang="en-IN" dirty="0" smtClean="0"/>
              <a:t>= 'Welcome to the </a:t>
            </a:r>
            <a:r>
              <a:rPr lang="en-IN" dirty="0" err="1" smtClean="0"/>
              <a:t>Py</a:t>
            </a:r>
            <a:r>
              <a:rPr lang="en-IN" dirty="0" smtClean="0"/>
              <a:t> World'</a:t>
            </a:r>
          </a:p>
          <a:p>
            <a:pPr marL="0" indent="0">
              <a:buNone/>
            </a:pPr>
            <a:r>
              <a:rPr lang="en-IN" dirty="0" smtClean="0"/>
              <a:t>print("String with the use of Single Quotes: ")  </a:t>
            </a:r>
          </a:p>
          <a:p>
            <a:pPr marL="0" indent="0">
              <a:buNone/>
            </a:pPr>
            <a:r>
              <a:rPr lang="en-IN" dirty="0" smtClean="0"/>
              <a:t>print(String1)  </a:t>
            </a:r>
          </a:p>
          <a:p>
            <a:pPr marL="0" indent="0">
              <a:buNone/>
            </a:pPr>
            <a:r>
              <a:rPr lang="en-IN" dirty="0" smtClean="0"/>
              <a:t>     </a:t>
            </a:r>
          </a:p>
          <a:p>
            <a:pPr marL="0" indent="0">
              <a:buNone/>
            </a:pPr>
            <a:r>
              <a:rPr lang="en-IN" dirty="0" smtClean="0"/>
              <a:t>String1 = "I'm a Python"</a:t>
            </a:r>
          </a:p>
          <a:p>
            <a:pPr marL="0" indent="0">
              <a:buNone/>
            </a:pPr>
            <a:r>
              <a:rPr lang="en-IN" dirty="0" smtClean="0"/>
              <a:t>print("\</a:t>
            </a:r>
            <a:r>
              <a:rPr lang="en-IN" dirty="0" err="1" smtClean="0"/>
              <a:t>nString</a:t>
            </a:r>
            <a:r>
              <a:rPr lang="en-IN" dirty="0" smtClean="0"/>
              <a:t> with the use of Double Quotes: ")  </a:t>
            </a:r>
          </a:p>
          <a:p>
            <a:pPr marL="0" indent="0">
              <a:buNone/>
            </a:pPr>
            <a:r>
              <a:rPr lang="en-IN" dirty="0" smtClean="0"/>
              <a:t>print(String1)  </a:t>
            </a:r>
          </a:p>
          <a:p>
            <a:pPr marL="0" indent="0">
              <a:buNone/>
            </a:pPr>
            <a:r>
              <a:rPr lang="en-IN" dirty="0" smtClean="0"/>
              <a:t>print(type(String1)) </a:t>
            </a:r>
          </a:p>
          <a:p>
            <a:pPr marL="0" indent="0">
              <a:buNone/>
            </a:pPr>
            <a:r>
              <a:rPr lang="en-IN" dirty="0" smtClean="0"/>
              <a:t>     </a:t>
            </a:r>
          </a:p>
        </p:txBody>
      </p:sp>
      <p:sp>
        <p:nvSpPr>
          <p:cNvPr id="6" name="Content Placeholder 5"/>
          <p:cNvSpPr>
            <a:spLocks noGrp="1"/>
          </p:cNvSpPr>
          <p:nvPr>
            <p:ph sz="half" idx="2"/>
          </p:nvPr>
        </p:nvSpPr>
        <p:spPr/>
        <p:txBody>
          <a:bodyPr>
            <a:normAutofit fontScale="85000" lnSpcReduction="20000"/>
          </a:bodyPr>
          <a:lstStyle/>
          <a:p>
            <a:pPr marL="0" indent="0">
              <a:buNone/>
            </a:pPr>
            <a:r>
              <a:rPr lang="en-IN" dirty="0" smtClean="0"/>
              <a:t>String1 = '''I'm a Python and I live in a world of “</a:t>
            </a:r>
            <a:r>
              <a:rPr lang="en-IN" dirty="0" err="1" smtClean="0"/>
              <a:t>Py</a:t>
            </a:r>
            <a:r>
              <a:rPr lang="en-IN" dirty="0" smtClean="0"/>
              <a:t>”'''</a:t>
            </a:r>
          </a:p>
          <a:p>
            <a:pPr marL="0" indent="0">
              <a:buNone/>
            </a:pPr>
            <a:r>
              <a:rPr lang="en-IN" dirty="0" smtClean="0"/>
              <a:t>print("\</a:t>
            </a:r>
            <a:r>
              <a:rPr lang="en-IN" dirty="0" err="1" smtClean="0"/>
              <a:t>nString</a:t>
            </a:r>
            <a:r>
              <a:rPr lang="en-IN" dirty="0" smtClean="0"/>
              <a:t> with the use of Triple Quotes: ")  </a:t>
            </a:r>
          </a:p>
          <a:p>
            <a:pPr marL="0" indent="0">
              <a:buNone/>
            </a:pPr>
            <a:r>
              <a:rPr lang="en-IN" dirty="0" smtClean="0"/>
              <a:t>print(String1)  </a:t>
            </a:r>
          </a:p>
          <a:p>
            <a:pPr marL="0" indent="0">
              <a:buNone/>
            </a:pPr>
            <a:r>
              <a:rPr lang="en-IN" dirty="0" smtClean="0"/>
              <a:t>print(type(String1)) </a:t>
            </a:r>
          </a:p>
          <a:p>
            <a:pPr marL="0" indent="0">
              <a:buNone/>
            </a:pPr>
            <a:r>
              <a:rPr lang="en-IN" dirty="0" smtClean="0"/>
              <a:t>    </a:t>
            </a:r>
          </a:p>
          <a:p>
            <a:pPr marL="0" indent="0">
              <a:buNone/>
            </a:pPr>
            <a:r>
              <a:rPr lang="en-IN" dirty="0" smtClean="0"/>
              <a:t>String1 = ‘’’Python  </a:t>
            </a:r>
          </a:p>
          <a:p>
            <a:pPr marL="0" indent="0">
              <a:buNone/>
            </a:pPr>
            <a:r>
              <a:rPr lang="en-IN" dirty="0" smtClean="0"/>
              <a:t>            For  </a:t>
            </a:r>
          </a:p>
          <a:p>
            <a:pPr marL="0" indent="0">
              <a:buNone/>
            </a:pPr>
            <a:r>
              <a:rPr lang="en-IN" dirty="0" smtClean="0"/>
              <a:t>            Life’’’</a:t>
            </a:r>
          </a:p>
          <a:p>
            <a:pPr marL="0" indent="0">
              <a:buNone/>
            </a:pPr>
            <a:r>
              <a:rPr lang="en-IN" dirty="0" smtClean="0"/>
              <a:t>print("\</a:t>
            </a:r>
            <a:r>
              <a:rPr lang="en-IN" dirty="0" err="1" smtClean="0"/>
              <a:t>nCreating</a:t>
            </a:r>
            <a:r>
              <a:rPr lang="en-IN" dirty="0" smtClean="0"/>
              <a:t> a multiline String: ")  </a:t>
            </a:r>
          </a:p>
          <a:p>
            <a:pPr marL="0" indent="0">
              <a:buNone/>
            </a:pPr>
            <a:r>
              <a:rPr lang="en-IN" dirty="0" smtClean="0"/>
              <a:t>print(String1) </a:t>
            </a:r>
          </a:p>
          <a:p>
            <a:pPr marL="0" indent="0">
              <a:buNone/>
            </a:pPr>
            <a:endParaRPr lang="en-IN" dirty="0"/>
          </a:p>
        </p:txBody>
      </p:sp>
    </p:spTree>
    <p:extLst>
      <p:ext uri="{BB962C8B-B14F-4D97-AF65-F5344CB8AC3E}">
        <p14:creationId xmlns:p14="http://schemas.microsoft.com/office/powerpoint/2010/main" val="15910428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Accessing elements of String</a:t>
            </a:r>
            <a:endParaRPr lang="en-IN" dirty="0">
              <a:latin typeface="Arial" panose="020B0604020202020204" pitchFamily="34" charset="0"/>
              <a:cs typeface="Arial" panose="020B0604020202020204" pitchFamily="34" charset="0"/>
            </a:endParaRPr>
          </a:p>
        </p:txBody>
      </p:sp>
      <p:sp>
        <p:nvSpPr>
          <p:cNvPr id="6" name="Content Placeholder 5"/>
          <p:cNvSpPr>
            <a:spLocks noGrp="1"/>
          </p:cNvSpPr>
          <p:nvPr>
            <p:ph idx="1"/>
          </p:nvPr>
        </p:nvSpPr>
        <p:spPr/>
        <p:txBody>
          <a:bodyPr/>
          <a:lstStyle/>
          <a:p>
            <a:r>
              <a:rPr lang="en-IN" dirty="0" smtClean="0"/>
              <a:t>In Python, individual characters of a String can be accessed by using the method of Indexing. Indexing allows negative address references to access characters from the back of the String, e.g. -1 refers to the last character, -2 refers to the second last character and so on.</a:t>
            </a:r>
            <a:endParaRPr lang="en-IN" dirty="0"/>
          </a:p>
        </p:txBody>
      </p:sp>
    </p:spTree>
    <p:extLst>
      <p:ext uri="{BB962C8B-B14F-4D97-AF65-F5344CB8AC3E}">
        <p14:creationId xmlns:p14="http://schemas.microsoft.com/office/powerpoint/2010/main" val="1853107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Example</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String1 = “</a:t>
            </a:r>
            <a:r>
              <a:rPr lang="en-IN" dirty="0" err="1" smtClean="0"/>
              <a:t>PythonForLearners</a:t>
            </a:r>
            <a:r>
              <a:rPr lang="en-IN" dirty="0" smtClean="0"/>
              <a:t>"</a:t>
            </a:r>
          </a:p>
          <a:p>
            <a:r>
              <a:rPr lang="en-IN" dirty="0" smtClean="0"/>
              <a:t>print("Initial String: ")  </a:t>
            </a:r>
          </a:p>
          <a:p>
            <a:r>
              <a:rPr lang="en-IN" dirty="0" smtClean="0"/>
              <a:t>print(String1)  </a:t>
            </a:r>
          </a:p>
          <a:p>
            <a:r>
              <a:rPr lang="en-IN" dirty="0" smtClean="0"/>
              <a:t># Printing First character  </a:t>
            </a:r>
          </a:p>
          <a:p>
            <a:r>
              <a:rPr lang="en-IN" dirty="0" smtClean="0"/>
              <a:t>print("\</a:t>
            </a:r>
            <a:r>
              <a:rPr lang="en-IN" dirty="0" err="1" smtClean="0"/>
              <a:t>nFirst</a:t>
            </a:r>
            <a:r>
              <a:rPr lang="en-IN" dirty="0" smtClean="0"/>
              <a:t> character of String is: ")  </a:t>
            </a:r>
          </a:p>
          <a:p>
            <a:r>
              <a:rPr lang="en-IN" dirty="0" smtClean="0"/>
              <a:t>print(String1[0])   </a:t>
            </a:r>
            <a:r>
              <a:rPr lang="en-IN" dirty="0" smtClean="0"/>
              <a:t>--- P</a:t>
            </a:r>
          </a:p>
          <a:p>
            <a:r>
              <a:rPr lang="en-IN" dirty="0" smtClean="0"/>
              <a:t> print(String1[5])  --- n</a:t>
            </a:r>
          </a:p>
          <a:p>
            <a:r>
              <a:rPr lang="en-IN" dirty="0" smtClean="0"/>
              <a:t># Printing Last character  </a:t>
            </a:r>
          </a:p>
          <a:p>
            <a:r>
              <a:rPr lang="en-IN" dirty="0" smtClean="0"/>
              <a:t>print("\</a:t>
            </a:r>
            <a:r>
              <a:rPr lang="en-IN" dirty="0" err="1" smtClean="0"/>
              <a:t>nLast</a:t>
            </a:r>
            <a:r>
              <a:rPr lang="en-IN" dirty="0" smtClean="0"/>
              <a:t> character of String is: ")  </a:t>
            </a:r>
          </a:p>
          <a:p>
            <a:r>
              <a:rPr lang="en-IN" dirty="0" smtClean="0"/>
              <a:t>print(String1[-1]) </a:t>
            </a:r>
            <a:r>
              <a:rPr lang="en-IN" dirty="0" smtClean="0"/>
              <a:t> ---- s</a:t>
            </a:r>
            <a:endParaRPr lang="en-IN" dirty="0"/>
          </a:p>
        </p:txBody>
      </p:sp>
    </p:spTree>
    <p:extLst>
      <p:ext uri="{BB962C8B-B14F-4D97-AF65-F5344CB8AC3E}">
        <p14:creationId xmlns:p14="http://schemas.microsoft.com/office/powerpoint/2010/main" val="3822034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2) List </a:t>
            </a:r>
            <a:endParaRPr lang="en-IN" dirty="0">
              <a:latin typeface="Arial" panose="020B0604020202020204" pitchFamily="34" charset="0"/>
              <a:cs typeface="Arial" panose="020B0604020202020204" pitchFamily="34" charset="0"/>
            </a:endParaRPr>
          </a:p>
        </p:txBody>
      </p:sp>
      <p:sp>
        <p:nvSpPr>
          <p:cNvPr id="6" name="Content Placeholder 5"/>
          <p:cNvSpPr>
            <a:spLocks noGrp="1"/>
          </p:cNvSpPr>
          <p:nvPr>
            <p:ph idx="1"/>
          </p:nvPr>
        </p:nvSpPr>
        <p:spPr/>
        <p:txBody>
          <a:bodyPr/>
          <a:lstStyle/>
          <a:p>
            <a:r>
              <a:rPr lang="en-IN" dirty="0" smtClean="0"/>
              <a:t>Lists are just like the arrays, declared in other languages which is a ordered collection of data. It is very flexible as the items in a list do not need to be of the same type.</a:t>
            </a:r>
            <a:endParaRPr lang="en-IN" dirty="0"/>
          </a:p>
        </p:txBody>
      </p:sp>
    </p:spTree>
    <p:extLst>
      <p:ext uri="{BB962C8B-B14F-4D97-AF65-F5344CB8AC3E}">
        <p14:creationId xmlns:p14="http://schemas.microsoft.com/office/powerpoint/2010/main" val="3453777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p:txBody>
          <a:bodyPr>
            <a:normAutofit fontScale="70000" lnSpcReduction="20000"/>
          </a:bodyPr>
          <a:lstStyle/>
          <a:p>
            <a:pPr marL="0" indent="0">
              <a:buNone/>
            </a:pPr>
            <a:r>
              <a:rPr lang="en-IN" dirty="0" smtClean="0"/>
              <a:t>List = </a:t>
            </a:r>
            <a:r>
              <a:rPr lang="en-IN" dirty="0" smtClean="0"/>
              <a:t>[ ]</a:t>
            </a:r>
            <a:endParaRPr lang="en-IN" dirty="0" smtClean="0"/>
          </a:p>
          <a:p>
            <a:pPr marL="0" indent="0">
              <a:buNone/>
            </a:pPr>
            <a:r>
              <a:rPr lang="en-IN" dirty="0" smtClean="0"/>
              <a:t>print("</a:t>
            </a:r>
            <a:r>
              <a:rPr lang="en-IN" dirty="0" err="1" smtClean="0"/>
              <a:t>Intial</a:t>
            </a:r>
            <a:r>
              <a:rPr lang="en-IN" dirty="0" smtClean="0"/>
              <a:t> blank List: ")  </a:t>
            </a:r>
          </a:p>
          <a:p>
            <a:pPr marL="0" indent="0">
              <a:buNone/>
            </a:pPr>
            <a:r>
              <a:rPr lang="en-IN" dirty="0" smtClean="0"/>
              <a:t>print(List)  </a:t>
            </a:r>
          </a:p>
          <a:p>
            <a:pPr marL="0" indent="0">
              <a:buNone/>
            </a:pPr>
            <a:r>
              <a:rPr lang="en-IN" dirty="0" smtClean="0"/>
              <a:t>    </a:t>
            </a:r>
          </a:p>
          <a:p>
            <a:pPr marL="0" indent="0">
              <a:buNone/>
            </a:pPr>
            <a:r>
              <a:rPr lang="en-IN" dirty="0" smtClean="0"/>
              <a:t># Creating a List with  </a:t>
            </a:r>
            <a:r>
              <a:rPr lang="en-IN" dirty="0" smtClean="0"/>
              <a:t>the </a:t>
            </a:r>
            <a:r>
              <a:rPr lang="en-IN" dirty="0" smtClean="0"/>
              <a:t>use of a String  </a:t>
            </a:r>
          </a:p>
          <a:p>
            <a:pPr marL="0" indent="0">
              <a:buNone/>
            </a:pPr>
            <a:r>
              <a:rPr lang="en-IN" dirty="0" smtClean="0"/>
              <a:t>List = [‘</a:t>
            </a:r>
            <a:r>
              <a:rPr lang="en-IN" dirty="0" err="1" smtClean="0"/>
              <a:t>PythonForLearners</a:t>
            </a:r>
            <a:r>
              <a:rPr lang="en-IN" dirty="0" smtClean="0"/>
              <a:t> ‘]  </a:t>
            </a:r>
          </a:p>
          <a:p>
            <a:pPr marL="0" indent="0">
              <a:buNone/>
            </a:pPr>
            <a:r>
              <a:rPr lang="en-IN" dirty="0" smtClean="0"/>
              <a:t>print("\</a:t>
            </a:r>
            <a:r>
              <a:rPr lang="en-IN" dirty="0" err="1" smtClean="0"/>
              <a:t>nList</a:t>
            </a:r>
            <a:r>
              <a:rPr lang="en-IN" dirty="0" smtClean="0"/>
              <a:t> with the use of String: ")  </a:t>
            </a:r>
          </a:p>
          <a:p>
            <a:pPr marL="0" indent="0">
              <a:buNone/>
            </a:pPr>
            <a:r>
              <a:rPr lang="en-IN" dirty="0" smtClean="0"/>
              <a:t>print(List)  </a:t>
            </a:r>
          </a:p>
          <a:p>
            <a:pPr marL="0" indent="0">
              <a:buNone/>
            </a:pPr>
            <a:r>
              <a:rPr lang="en-IN" dirty="0" smtClean="0"/>
              <a:t>    </a:t>
            </a:r>
          </a:p>
        </p:txBody>
      </p:sp>
      <p:sp>
        <p:nvSpPr>
          <p:cNvPr id="4" name="Content Placeholder 3"/>
          <p:cNvSpPr>
            <a:spLocks noGrp="1"/>
          </p:cNvSpPr>
          <p:nvPr>
            <p:ph sz="half" idx="2"/>
          </p:nvPr>
        </p:nvSpPr>
        <p:spPr/>
        <p:txBody>
          <a:bodyPr>
            <a:normAutofit fontScale="70000" lnSpcReduction="20000"/>
          </a:bodyPr>
          <a:lstStyle/>
          <a:p>
            <a:pPr marL="0" indent="0">
              <a:buNone/>
            </a:pPr>
            <a:r>
              <a:rPr lang="en-IN" dirty="0" smtClean="0"/>
              <a:t># Creating a List with  </a:t>
            </a:r>
          </a:p>
          <a:p>
            <a:pPr marL="0" indent="0">
              <a:buNone/>
            </a:pPr>
            <a:r>
              <a:rPr lang="en-IN" dirty="0" smtClean="0"/>
              <a:t># the use of multiple values  </a:t>
            </a:r>
          </a:p>
          <a:p>
            <a:pPr marL="0" indent="0">
              <a:buNone/>
            </a:pPr>
            <a:r>
              <a:rPr lang="en-IN" dirty="0" smtClean="0"/>
              <a:t>List = [“Python", "For", “Learners"]  </a:t>
            </a:r>
          </a:p>
          <a:p>
            <a:pPr marL="0" indent="0">
              <a:buNone/>
            </a:pPr>
            <a:r>
              <a:rPr lang="en-IN" dirty="0" smtClean="0"/>
              <a:t>print("\</a:t>
            </a:r>
            <a:r>
              <a:rPr lang="en-IN" dirty="0" err="1" smtClean="0"/>
              <a:t>nList</a:t>
            </a:r>
            <a:r>
              <a:rPr lang="en-IN" dirty="0" smtClean="0"/>
              <a:t> containing multiple values: ")  </a:t>
            </a:r>
          </a:p>
          <a:p>
            <a:pPr marL="0" indent="0">
              <a:buNone/>
            </a:pPr>
            <a:r>
              <a:rPr lang="en-IN" dirty="0" smtClean="0"/>
              <a:t>print(List[0])   </a:t>
            </a:r>
          </a:p>
          <a:p>
            <a:pPr marL="0" indent="0">
              <a:buNone/>
            </a:pPr>
            <a:r>
              <a:rPr lang="en-IN" dirty="0" smtClean="0"/>
              <a:t>print(List[2])  </a:t>
            </a:r>
          </a:p>
          <a:p>
            <a:pPr marL="0" indent="0">
              <a:buNone/>
            </a:pPr>
            <a:r>
              <a:rPr lang="en-IN" dirty="0" smtClean="0"/>
              <a:t>    </a:t>
            </a:r>
          </a:p>
          <a:p>
            <a:pPr marL="0" indent="0">
              <a:buNone/>
            </a:pPr>
            <a:r>
              <a:rPr lang="en-IN" dirty="0" smtClean="0"/>
              <a:t># Creating a Multi-Dimensional List  </a:t>
            </a:r>
          </a:p>
          <a:p>
            <a:pPr marL="0" indent="0">
              <a:buNone/>
            </a:pPr>
            <a:r>
              <a:rPr lang="en-IN" dirty="0" smtClean="0"/>
              <a:t># (By Nesting a list inside a List)  </a:t>
            </a:r>
          </a:p>
          <a:p>
            <a:pPr marL="0" indent="0">
              <a:buNone/>
            </a:pPr>
            <a:r>
              <a:rPr lang="en-IN" dirty="0" smtClean="0"/>
              <a:t>List = [[“</a:t>
            </a:r>
            <a:r>
              <a:rPr lang="en-IN" dirty="0"/>
              <a:t>Python", "For"], </a:t>
            </a:r>
            <a:r>
              <a:rPr lang="en-IN" dirty="0" smtClean="0"/>
              <a:t>[‘Learners </a:t>
            </a:r>
            <a:r>
              <a:rPr lang="en-IN" dirty="0"/>
              <a:t>']]  </a:t>
            </a:r>
            <a:endParaRPr lang="en-IN" dirty="0" smtClean="0"/>
          </a:p>
          <a:p>
            <a:pPr marL="0" indent="0">
              <a:buNone/>
            </a:pPr>
            <a:r>
              <a:rPr lang="en-IN" dirty="0" smtClean="0"/>
              <a:t>print("\</a:t>
            </a:r>
            <a:r>
              <a:rPr lang="en-IN" dirty="0" err="1" smtClean="0"/>
              <a:t>nMulti</a:t>
            </a:r>
            <a:r>
              <a:rPr lang="en-IN" dirty="0" smtClean="0"/>
              <a:t>-Dimensional List: ")  </a:t>
            </a:r>
          </a:p>
          <a:p>
            <a:pPr marL="0" indent="0">
              <a:buNone/>
            </a:pPr>
            <a:r>
              <a:rPr lang="en-IN" dirty="0" smtClean="0"/>
              <a:t>print(List) </a:t>
            </a:r>
          </a:p>
          <a:p>
            <a:pPr marL="0" indent="0">
              <a:buNone/>
            </a:pPr>
            <a:endParaRPr lang="en-IN" dirty="0"/>
          </a:p>
        </p:txBody>
      </p:sp>
    </p:spTree>
    <p:extLst>
      <p:ext uri="{BB962C8B-B14F-4D97-AF65-F5344CB8AC3E}">
        <p14:creationId xmlns:p14="http://schemas.microsoft.com/office/powerpoint/2010/main" val="3751339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Accessing elements of List</a:t>
            </a:r>
            <a:endParaRPr lang="en-IN"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lstStyle/>
          <a:p>
            <a:r>
              <a:rPr lang="en-IN" dirty="0" smtClean="0"/>
              <a:t>In order to access the list items refer to the index number. Use the index operator [ ] to access an item in a list. In Python, negative sequence indexes represent positions from the end of the array. Instead of having to compute the offset as in List[</a:t>
            </a:r>
            <a:r>
              <a:rPr lang="en-IN" dirty="0" err="1" smtClean="0"/>
              <a:t>len</a:t>
            </a:r>
            <a:r>
              <a:rPr lang="en-IN" dirty="0" smtClean="0"/>
              <a:t>(List)-3], it is enough to just write List[-3]. Negative indexing means beginning from the end, -1 refers to the last item, -2 refers to the second-last item, etc.</a:t>
            </a:r>
            <a:endParaRPr lang="en-IN" dirty="0"/>
          </a:p>
        </p:txBody>
      </p:sp>
    </p:spTree>
    <p:extLst>
      <p:ext uri="{BB962C8B-B14F-4D97-AF65-F5344CB8AC3E}">
        <p14:creationId xmlns:p14="http://schemas.microsoft.com/office/powerpoint/2010/main" val="16171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3" name="Content Placeholder 2"/>
          <p:cNvSpPr>
            <a:spLocks noGrp="1"/>
          </p:cNvSpPr>
          <p:nvPr>
            <p:ph sz="half" idx="1"/>
          </p:nvPr>
        </p:nvSpPr>
        <p:spPr/>
        <p:txBody>
          <a:bodyPr>
            <a:normAutofit fontScale="70000" lnSpcReduction="20000"/>
          </a:bodyPr>
          <a:lstStyle/>
          <a:p>
            <a:r>
              <a:rPr lang="en-IN" dirty="0" smtClean="0"/>
              <a:t>List = </a:t>
            </a:r>
            <a:r>
              <a:rPr lang="en-IN" dirty="0"/>
              <a:t>[“Python", "For", “Learners"]  </a:t>
            </a:r>
            <a:endParaRPr lang="en-IN" dirty="0" smtClean="0"/>
          </a:p>
          <a:p>
            <a:r>
              <a:rPr lang="en-IN" dirty="0" smtClean="0"/>
              <a:t>    </a:t>
            </a:r>
          </a:p>
          <a:p>
            <a:r>
              <a:rPr lang="en-IN" dirty="0" smtClean="0"/>
              <a:t># accessing a element from the  list using index number  </a:t>
            </a:r>
          </a:p>
          <a:p>
            <a:r>
              <a:rPr lang="en-IN" dirty="0" smtClean="0"/>
              <a:t>print("Accessing element from the list")  </a:t>
            </a:r>
          </a:p>
          <a:p>
            <a:r>
              <a:rPr lang="en-IN" dirty="0" smtClean="0"/>
              <a:t>print(List[0])   </a:t>
            </a:r>
          </a:p>
          <a:p>
            <a:r>
              <a:rPr lang="en-IN" dirty="0" smtClean="0"/>
              <a:t>print(List[2])  </a:t>
            </a:r>
          </a:p>
          <a:p>
            <a:r>
              <a:rPr lang="en-IN" dirty="0" smtClean="0"/>
              <a:t>  </a:t>
            </a:r>
          </a:p>
          <a:p>
            <a:r>
              <a:rPr lang="en-IN" dirty="0" smtClean="0"/>
              <a:t># accessing a element using  </a:t>
            </a:r>
          </a:p>
          <a:p>
            <a:r>
              <a:rPr lang="en-IN" dirty="0" smtClean="0"/>
              <a:t># negative indexing  </a:t>
            </a:r>
          </a:p>
          <a:p>
            <a:r>
              <a:rPr lang="en-IN" dirty="0" smtClean="0"/>
              <a:t>print("Accessing element using negative indexing")  </a:t>
            </a:r>
          </a:p>
          <a:p>
            <a:r>
              <a:rPr lang="en-IN" dirty="0" smtClean="0"/>
              <a:t>    </a:t>
            </a:r>
          </a:p>
        </p:txBody>
      </p:sp>
      <p:sp>
        <p:nvSpPr>
          <p:cNvPr id="6" name="Content Placeholder 5"/>
          <p:cNvSpPr>
            <a:spLocks noGrp="1"/>
          </p:cNvSpPr>
          <p:nvPr>
            <p:ph sz="half" idx="2"/>
          </p:nvPr>
        </p:nvSpPr>
        <p:spPr/>
        <p:txBody>
          <a:bodyPr>
            <a:normAutofit fontScale="70000" lnSpcReduction="20000"/>
          </a:bodyPr>
          <a:lstStyle/>
          <a:p>
            <a:r>
              <a:rPr lang="en-IN" dirty="0" smtClean="0"/>
              <a:t># print the last element of list  </a:t>
            </a:r>
          </a:p>
          <a:p>
            <a:r>
              <a:rPr lang="en-IN" dirty="0" smtClean="0"/>
              <a:t>print(List[-1])  </a:t>
            </a:r>
          </a:p>
          <a:p>
            <a:r>
              <a:rPr lang="en-IN" dirty="0" smtClean="0"/>
              <a:t>    </a:t>
            </a:r>
          </a:p>
          <a:p>
            <a:r>
              <a:rPr lang="en-IN" dirty="0" smtClean="0"/>
              <a:t># print the third last element of list   </a:t>
            </a:r>
          </a:p>
          <a:p>
            <a:r>
              <a:rPr lang="en-IN" dirty="0" smtClean="0"/>
              <a:t>print(List[-3]) </a:t>
            </a:r>
          </a:p>
          <a:p>
            <a:endParaRPr lang="en-IN" dirty="0"/>
          </a:p>
        </p:txBody>
      </p:sp>
    </p:spTree>
    <p:extLst>
      <p:ext uri="{BB962C8B-B14F-4D97-AF65-F5344CB8AC3E}">
        <p14:creationId xmlns:p14="http://schemas.microsoft.com/office/powerpoint/2010/main" val="13515568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3) Tuple</a:t>
            </a:r>
            <a:endParaRPr lang="en-IN"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rmAutofit fontScale="92500" lnSpcReduction="20000"/>
          </a:bodyPr>
          <a:lstStyle/>
          <a:p>
            <a:r>
              <a:rPr lang="en-IN" sz="2600" dirty="0" smtClean="0"/>
              <a:t>Just like list, tuple is also an ordered collection of Python objects. The only difference between </a:t>
            </a:r>
            <a:r>
              <a:rPr lang="en-IN" sz="2600" dirty="0"/>
              <a:t>tuples and </a:t>
            </a:r>
            <a:r>
              <a:rPr lang="en-IN" sz="2600" dirty="0" smtClean="0"/>
              <a:t>list is that tuples are immutable i.e. tuples cannot be modified after it is created. It is represented by tuple class.</a:t>
            </a:r>
          </a:p>
          <a:p>
            <a:pPr marL="0" indent="0">
              <a:buNone/>
            </a:pPr>
            <a:r>
              <a:rPr lang="en-IN" sz="3000" b="1" dirty="0" smtClean="0"/>
              <a:t>Creating Tuple</a:t>
            </a:r>
          </a:p>
          <a:p>
            <a:r>
              <a:rPr lang="en-IN" sz="2600" dirty="0" smtClean="0"/>
              <a:t>In Python, tuples are created by placing a sequence of values separated by ‘comma’ with or without the use of parentheses for grouping of the data sequence. Tuples can contain any number of elements and of any data type (like strings, integers, list, etc.).</a:t>
            </a:r>
          </a:p>
          <a:p>
            <a:pPr marL="0" indent="0">
              <a:buNone/>
            </a:pPr>
            <a:endParaRPr lang="en-IN" sz="2600" dirty="0" smtClean="0"/>
          </a:p>
          <a:p>
            <a:r>
              <a:rPr lang="en-IN" sz="2600" dirty="0" smtClean="0"/>
              <a:t>Note: Tuples can also be created with a single element, but it is a bit tricky. Having one element in the parentheses is not sufficient, there must be a trailing ‘comma’ to make it a tuple.</a:t>
            </a:r>
            <a:endParaRPr lang="en-IN" sz="2600" dirty="0"/>
          </a:p>
        </p:txBody>
      </p:sp>
    </p:spTree>
    <p:extLst>
      <p:ext uri="{BB962C8B-B14F-4D97-AF65-F5344CB8AC3E}">
        <p14:creationId xmlns:p14="http://schemas.microsoft.com/office/powerpoint/2010/main" val="2482535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5" name="Content Placeholder 4"/>
          <p:cNvSpPr>
            <a:spLocks noGrp="1"/>
          </p:cNvSpPr>
          <p:nvPr>
            <p:ph sz="half" idx="1"/>
          </p:nvPr>
        </p:nvSpPr>
        <p:spPr/>
        <p:txBody>
          <a:bodyPr>
            <a:normAutofit fontScale="70000" lnSpcReduction="20000"/>
          </a:bodyPr>
          <a:lstStyle/>
          <a:p>
            <a:pPr marL="0" indent="0">
              <a:buNone/>
            </a:pPr>
            <a:r>
              <a:rPr lang="en-IN" b="1" dirty="0" smtClean="0"/>
              <a:t># Creating an empty tuple  </a:t>
            </a:r>
          </a:p>
          <a:p>
            <a:r>
              <a:rPr lang="en-IN" dirty="0" smtClean="0"/>
              <a:t>Tuple1 = </a:t>
            </a:r>
            <a:r>
              <a:rPr lang="en-IN" dirty="0" smtClean="0"/>
              <a:t>( )</a:t>
            </a:r>
            <a:endParaRPr lang="en-IN" b="1" dirty="0" smtClean="0"/>
          </a:p>
          <a:p>
            <a:r>
              <a:rPr lang="en-IN" dirty="0" smtClean="0"/>
              <a:t>print("Initial empty Tuple: ")  </a:t>
            </a:r>
          </a:p>
          <a:p>
            <a:r>
              <a:rPr lang="en-IN" dirty="0" smtClean="0"/>
              <a:t>print (Tuple1)  </a:t>
            </a:r>
          </a:p>
          <a:p>
            <a:pPr marL="0" indent="0">
              <a:buNone/>
            </a:pPr>
            <a:r>
              <a:rPr lang="en-IN" b="1" dirty="0" smtClean="0"/>
              <a:t># Creating a Tuple with the use of Strings  </a:t>
            </a:r>
          </a:p>
          <a:p>
            <a:r>
              <a:rPr lang="en-IN" dirty="0" smtClean="0"/>
              <a:t>Tuple1 = (‘Python', 'For')  </a:t>
            </a:r>
          </a:p>
          <a:p>
            <a:r>
              <a:rPr lang="en-IN" dirty="0" smtClean="0"/>
              <a:t>print("\</a:t>
            </a:r>
            <a:r>
              <a:rPr lang="en-IN" dirty="0" err="1" smtClean="0"/>
              <a:t>nTuple</a:t>
            </a:r>
            <a:r>
              <a:rPr lang="en-IN" dirty="0" smtClean="0"/>
              <a:t> with the use of String: ")  </a:t>
            </a:r>
          </a:p>
          <a:p>
            <a:r>
              <a:rPr lang="en-IN" dirty="0" smtClean="0"/>
              <a:t>print(Tuple1)   </a:t>
            </a:r>
          </a:p>
          <a:p>
            <a:pPr marL="0" indent="0">
              <a:buNone/>
            </a:pPr>
            <a:r>
              <a:rPr lang="en-IN" b="1" dirty="0" smtClean="0"/>
              <a:t># Creating a Tuple with the use of list  </a:t>
            </a:r>
          </a:p>
          <a:p>
            <a:r>
              <a:rPr lang="en-IN" dirty="0" smtClean="0"/>
              <a:t>list1 = [1, 2, 4, 5, 6]  </a:t>
            </a:r>
          </a:p>
          <a:p>
            <a:r>
              <a:rPr lang="en-IN" dirty="0" smtClean="0"/>
              <a:t>print("\</a:t>
            </a:r>
            <a:r>
              <a:rPr lang="en-IN" dirty="0" err="1" smtClean="0"/>
              <a:t>nTuple</a:t>
            </a:r>
            <a:r>
              <a:rPr lang="en-IN" dirty="0" smtClean="0"/>
              <a:t> using List: ")  </a:t>
            </a:r>
          </a:p>
          <a:p>
            <a:r>
              <a:rPr lang="en-IN" dirty="0" smtClean="0"/>
              <a:t>print(tuple(list1))  </a:t>
            </a:r>
          </a:p>
        </p:txBody>
      </p:sp>
      <p:sp>
        <p:nvSpPr>
          <p:cNvPr id="6" name="Content Placeholder 5"/>
          <p:cNvSpPr>
            <a:spLocks noGrp="1"/>
          </p:cNvSpPr>
          <p:nvPr>
            <p:ph sz="half" idx="2"/>
          </p:nvPr>
        </p:nvSpPr>
        <p:spPr/>
        <p:txBody>
          <a:bodyPr>
            <a:normAutofit fontScale="70000" lnSpcReduction="20000"/>
          </a:bodyPr>
          <a:lstStyle/>
          <a:p>
            <a:pPr marL="0" indent="0">
              <a:buNone/>
            </a:pPr>
            <a:r>
              <a:rPr lang="en-IN" b="1" dirty="0" smtClean="0"/>
              <a:t># Creating a Tuple with the use of built-in function  </a:t>
            </a:r>
          </a:p>
          <a:p>
            <a:r>
              <a:rPr lang="en-IN" dirty="0" smtClean="0"/>
              <a:t>Tuple1 = </a:t>
            </a:r>
            <a:r>
              <a:rPr lang="en-IN" dirty="0" smtClean="0"/>
              <a:t>tuple(‘</a:t>
            </a:r>
            <a:r>
              <a:rPr lang="en-IN" dirty="0" smtClean="0"/>
              <a:t>Python')  </a:t>
            </a:r>
          </a:p>
          <a:p>
            <a:r>
              <a:rPr lang="en-IN" dirty="0" smtClean="0"/>
              <a:t>print("\</a:t>
            </a:r>
            <a:r>
              <a:rPr lang="en-IN" dirty="0" err="1" smtClean="0"/>
              <a:t>nTuple</a:t>
            </a:r>
            <a:r>
              <a:rPr lang="en-IN" dirty="0" smtClean="0"/>
              <a:t> </a:t>
            </a:r>
            <a:r>
              <a:rPr lang="en-IN" dirty="0" smtClean="0"/>
              <a:t>with the use of function: ")  </a:t>
            </a:r>
          </a:p>
          <a:p>
            <a:r>
              <a:rPr lang="en-IN" dirty="0" smtClean="0"/>
              <a:t>print(Tuple1)  </a:t>
            </a:r>
          </a:p>
          <a:p>
            <a:pPr marL="0" indent="0">
              <a:buNone/>
            </a:pPr>
            <a:r>
              <a:rPr lang="en-IN" b="1" dirty="0" smtClean="0"/>
              <a:t># Creating a Tuple with nested tuples  </a:t>
            </a:r>
          </a:p>
          <a:p>
            <a:r>
              <a:rPr lang="en-IN" dirty="0" smtClean="0"/>
              <a:t>Tuple1 = (0, 1, 2, 3)  </a:t>
            </a:r>
          </a:p>
          <a:p>
            <a:r>
              <a:rPr lang="en-IN" dirty="0" smtClean="0"/>
              <a:t>Tuple2 = ('python', ‘For')  </a:t>
            </a:r>
          </a:p>
          <a:p>
            <a:r>
              <a:rPr lang="en-IN" dirty="0" smtClean="0"/>
              <a:t>Tuple3 = (Tuple1, Tuple2)  </a:t>
            </a:r>
          </a:p>
          <a:p>
            <a:r>
              <a:rPr lang="en-IN" dirty="0" smtClean="0"/>
              <a:t>print("\</a:t>
            </a:r>
            <a:r>
              <a:rPr lang="en-IN" dirty="0" err="1" smtClean="0"/>
              <a:t>nTuple</a:t>
            </a:r>
            <a:r>
              <a:rPr lang="en-IN" dirty="0" smtClean="0"/>
              <a:t> with nested tuples: ")  </a:t>
            </a:r>
          </a:p>
          <a:p>
            <a:r>
              <a:rPr lang="en-IN" dirty="0" smtClean="0"/>
              <a:t>print(Tuple3) </a:t>
            </a:r>
          </a:p>
          <a:p>
            <a:endParaRPr lang="en-IN" dirty="0"/>
          </a:p>
        </p:txBody>
      </p:sp>
    </p:spTree>
    <p:extLst>
      <p:ext uri="{BB962C8B-B14F-4D97-AF65-F5344CB8AC3E}">
        <p14:creationId xmlns:p14="http://schemas.microsoft.com/office/powerpoint/2010/main" val="3653354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600" b="1" dirty="0" smtClean="0">
                <a:latin typeface="Arial" panose="020B0604020202020204" pitchFamily="34" charset="0"/>
                <a:cs typeface="Arial" panose="020B0604020202020204" pitchFamily="34" charset="0"/>
              </a:rPr>
              <a:t>Install Python Separately</a:t>
            </a:r>
            <a:endParaRPr lang="en-IN" sz="4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IN" sz="2000" dirty="0" smtClean="0">
                <a:latin typeface="Calibri" panose="020F0502020204030204" pitchFamily="34" charset="0"/>
              </a:rPr>
              <a:t>Visit the link </a:t>
            </a:r>
            <a:r>
              <a:rPr lang="en-IN" sz="2000" i="1" dirty="0" smtClean="0">
                <a:latin typeface="Calibri" panose="020F0502020204030204" pitchFamily="34" charset="0"/>
                <a:hlinkClick r:id="rId2"/>
              </a:rPr>
              <a:t>https://www.python.org/downloads/</a:t>
            </a:r>
            <a:r>
              <a:rPr lang="en-IN" sz="2000" dirty="0" smtClean="0">
                <a:latin typeface="Calibri" panose="020F0502020204030204" pitchFamily="34" charset="0"/>
              </a:rPr>
              <a:t> to download the latest release of </a:t>
            </a:r>
            <a:r>
              <a:rPr lang="en-IN" sz="2000" dirty="0" smtClean="0">
                <a:latin typeface="Calibri" panose="020F0502020204030204" pitchFamily="34" charset="0"/>
                <a:hlinkClick r:id="rId3"/>
              </a:rPr>
              <a:t>Python</a:t>
            </a:r>
            <a:r>
              <a:rPr lang="en-IN" sz="2000" dirty="0" smtClean="0">
                <a:latin typeface="Calibri" panose="020F0502020204030204" pitchFamily="34" charset="0"/>
              </a:rPr>
              <a:t>. In this process, we will install Python 3.8.6 on our </a:t>
            </a:r>
            <a:r>
              <a:rPr lang="en-IN" sz="2000" dirty="0" smtClean="0">
                <a:latin typeface="Calibri" panose="020F0502020204030204" pitchFamily="34" charset="0"/>
                <a:hlinkClick r:id="rId4"/>
              </a:rPr>
              <a:t>Windows operating system</a:t>
            </a:r>
            <a:r>
              <a:rPr lang="en-IN" sz="2000" dirty="0" smtClean="0">
                <a:latin typeface="Calibri" panose="020F0502020204030204" pitchFamily="34" charset="0"/>
              </a:rPr>
              <a:t>. </a:t>
            </a:r>
          </a:p>
          <a:p>
            <a:r>
              <a:rPr lang="en-IN" sz="2000" b="1" dirty="0" smtClean="0">
                <a:latin typeface="Calibri" panose="020F0502020204030204" pitchFamily="34" charset="0"/>
              </a:rPr>
              <a:t>Step - 1: Select the Python's version to download.</a:t>
            </a:r>
            <a:endParaRPr lang="en-IN" sz="2000" dirty="0">
              <a:latin typeface="Calibri" panose="020F0502020204030204" pitchFamily="34"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2442" y="3376734"/>
            <a:ext cx="4925632" cy="3145830"/>
          </a:xfrm>
          <a:prstGeom prst="rect">
            <a:avLst/>
          </a:prstGeom>
        </p:spPr>
      </p:pic>
    </p:spTree>
    <p:extLst>
      <p:ext uri="{BB962C8B-B14F-4D97-AF65-F5344CB8AC3E}">
        <p14:creationId xmlns:p14="http://schemas.microsoft.com/office/powerpoint/2010/main" val="6969741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Accessing elements of Tuple</a:t>
            </a:r>
            <a:endParaRPr lang="en-IN"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lstStyle/>
          <a:p>
            <a:r>
              <a:rPr lang="en-IN" dirty="0" smtClean="0"/>
              <a:t>In order to access the tuple items refer to the index number. Use the index operator [ ] to access an item in a tuple. The index must be an integer. Nested tuples are accessed using nested indexing.</a:t>
            </a:r>
            <a:endParaRPr lang="en-IN" dirty="0"/>
          </a:p>
        </p:txBody>
      </p:sp>
    </p:spTree>
    <p:extLst>
      <p:ext uri="{BB962C8B-B14F-4D97-AF65-F5344CB8AC3E}">
        <p14:creationId xmlns:p14="http://schemas.microsoft.com/office/powerpoint/2010/main" val="41197754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smtClean="0"/>
              <a:t>tuple1 = tuple([1, 2, 3, 4, 5]) </a:t>
            </a:r>
          </a:p>
          <a:p>
            <a:r>
              <a:rPr lang="en-IN" dirty="0" smtClean="0"/>
              <a:t>  </a:t>
            </a:r>
          </a:p>
          <a:p>
            <a:r>
              <a:rPr lang="en-IN" b="1" dirty="0" smtClean="0"/>
              <a:t># Accessing element using indexing </a:t>
            </a:r>
          </a:p>
          <a:p>
            <a:r>
              <a:rPr lang="en-IN" dirty="0" smtClean="0"/>
              <a:t>print("Frist element of tuple") </a:t>
            </a:r>
          </a:p>
          <a:p>
            <a:r>
              <a:rPr lang="en-IN" dirty="0" smtClean="0"/>
              <a:t>print(tuple1[0])   </a:t>
            </a:r>
          </a:p>
          <a:p>
            <a:r>
              <a:rPr lang="en-IN" b="1" dirty="0" smtClean="0"/>
              <a:t># Accessing element from last </a:t>
            </a:r>
          </a:p>
          <a:p>
            <a:r>
              <a:rPr lang="en-IN" b="1" dirty="0" smtClean="0"/>
              <a:t># negative indexing </a:t>
            </a:r>
          </a:p>
          <a:p>
            <a:r>
              <a:rPr lang="en-IN" dirty="0" smtClean="0"/>
              <a:t>print("\</a:t>
            </a:r>
            <a:r>
              <a:rPr lang="en-IN" dirty="0" err="1" smtClean="0"/>
              <a:t>nLast</a:t>
            </a:r>
            <a:r>
              <a:rPr lang="en-IN" dirty="0" smtClean="0"/>
              <a:t> element of tuple") </a:t>
            </a:r>
          </a:p>
          <a:p>
            <a:r>
              <a:rPr lang="en-IN" dirty="0" smtClean="0"/>
              <a:t>print(tuple1[-1]) </a:t>
            </a:r>
          </a:p>
          <a:p>
            <a:r>
              <a:rPr lang="en-IN" dirty="0" smtClean="0"/>
              <a:t>print("\</a:t>
            </a:r>
            <a:r>
              <a:rPr lang="en-IN" dirty="0" err="1" smtClean="0"/>
              <a:t>nThird</a:t>
            </a:r>
            <a:r>
              <a:rPr lang="en-IN" dirty="0" smtClean="0"/>
              <a:t> last element of tuple") </a:t>
            </a:r>
          </a:p>
          <a:p>
            <a:r>
              <a:rPr lang="en-IN" dirty="0" smtClean="0"/>
              <a:t>print(tuple1[-3]) </a:t>
            </a:r>
            <a:endParaRPr lang="en-IN" dirty="0"/>
          </a:p>
        </p:txBody>
      </p:sp>
    </p:spTree>
    <p:extLst>
      <p:ext uri="{BB962C8B-B14F-4D97-AF65-F5344CB8AC3E}">
        <p14:creationId xmlns:p14="http://schemas.microsoft.com/office/powerpoint/2010/main" val="10468633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List </a:t>
            </a:r>
            <a:r>
              <a:rPr lang="en-IN" b="1" dirty="0" err="1" smtClean="0">
                <a:latin typeface="Arial" panose="020B0604020202020204" pitchFamily="34" charset="0"/>
                <a:cs typeface="Arial" panose="020B0604020202020204" pitchFamily="34" charset="0"/>
              </a:rPr>
              <a:t>vs</a:t>
            </a:r>
            <a:r>
              <a:rPr lang="en-IN" b="1" dirty="0" smtClean="0">
                <a:latin typeface="Arial" panose="020B0604020202020204" pitchFamily="34" charset="0"/>
                <a:cs typeface="Arial" panose="020B0604020202020204" pitchFamily="34" charset="0"/>
              </a:rPr>
              <a:t> tuple</a:t>
            </a:r>
            <a:endParaRPr lang="en-IN"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IN" dirty="0" smtClean="0"/>
              <a:t>List = [], mutable, needs more space, takes more time</a:t>
            </a:r>
          </a:p>
          <a:p>
            <a:r>
              <a:rPr lang="en-IN" dirty="0" smtClean="0"/>
              <a:t>Tuple = (), immutable, less space, less time</a:t>
            </a:r>
            <a:endParaRPr lang="en-IN" dirty="0"/>
          </a:p>
        </p:txBody>
      </p:sp>
    </p:spTree>
    <p:extLst>
      <p:ext uri="{BB962C8B-B14F-4D97-AF65-F5344CB8AC3E}">
        <p14:creationId xmlns:p14="http://schemas.microsoft.com/office/powerpoint/2010/main" val="17197982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latin typeface="Arial" panose="020B0604020202020204" pitchFamily="34" charset="0"/>
                <a:cs typeface="Arial" panose="020B0604020202020204" pitchFamily="34" charset="0"/>
              </a:rPr>
              <a:t>Boolean</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a:bodyPr>
          <a:lstStyle/>
          <a:p>
            <a:r>
              <a:rPr lang="en-IN" sz="2400" dirty="0"/>
              <a:t>Boolean objects that are equal to True are </a:t>
            </a:r>
            <a:r>
              <a:rPr lang="en-IN" sz="2400" dirty="0" err="1"/>
              <a:t>truthy</a:t>
            </a:r>
            <a:r>
              <a:rPr lang="en-IN" sz="2400" dirty="0"/>
              <a:t> (true), and those equal to False are </a:t>
            </a:r>
            <a:r>
              <a:rPr lang="en-IN" sz="2400" dirty="0" err="1"/>
              <a:t>falsy</a:t>
            </a:r>
            <a:r>
              <a:rPr lang="en-IN" sz="2400" dirty="0"/>
              <a:t> (false). But non-Boolean objects can be evaluated in Boolean context as well and determined to be true or false. It is denoted by the class bool</a:t>
            </a:r>
            <a:r>
              <a:rPr lang="en-IN" sz="2400" dirty="0" smtClean="0"/>
              <a:t>.</a:t>
            </a:r>
          </a:p>
          <a:p>
            <a:pPr marL="457200" lvl="1" indent="0">
              <a:buNone/>
            </a:pPr>
            <a:r>
              <a:rPr lang="en-IN" sz="2200" dirty="0" smtClean="0"/>
              <a:t>		</a:t>
            </a:r>
          </a:p>
          <a:p>
            <a:pPr marL="457200" lvl="1" indent="0">
              <a:buNone/>
            </a:pPr>
            <a:r>
              <a:rPr lang="en-IN" sz="2200" dirty="0"/>
              <a:t>	</a:t>
            </a:r>
            <a:r>
              <a:rPr lang="en-IN" sz="2200" dirty="0" smtClean="0"/>
              <a:t>			print(type(True</a:t>
            </a:r>
            <a:r>
              <a:rPr lang="en-IN" sz="2200" dirty="0"/>
              <a:t>)) </a:t>
            </a:r>
          </a:p>
          <a:p>
            <a:pPr marL="457200" lvl="1" indent="0">
              <a:buNone/>
            </a:pPr>
            <a:r>
              <a:rPr lang="en-IN" sz="2200" dirty="0" smtClean="0"/>
              <a:t>				print(type(False</a:t>
            </a:r>
            <a:r>
              <a:rPr lang="en-IN" sz="2200" dirty="0"/>
              <a:t>)) </a:t>
            </a:r>
          </a:p>
          <a:p>
            <a:pPr marL="457200" lvl="1" indent="0">
              <a:buNone/>
            </a:pPr>
            <a:r>
              <a:rPr lang="en-IN" sz="2200" dirty="0"/>
              <a:t>  </a:t>
            </a:r>
          </a:p>
          <a:p>
            <a:pPr marL="457200" lvl="1" indent="0">
              <a:buNone/>
            </a:pPr>
            <a:r>
              <a:rPr lang="en-IN" sz="2200" dirty="0" smtClean="0"/>
              <a:t>				print(type(true</a:t>
            </a:r>
            <a:r>
              <a:rPr lang="en-IN" sz="2200" dirty="0"/>
              <a:t>)) </a:t>
            </a:r>
          </a:p>
          <a:p>
            <a:pPr marL="0" indent="0">
              <a:buNone/>
            </a:pPr>
            <a:endParaRPr lang="en-IN" b="1" dirty="0" smtClean="0"/>
          </a:p>
          <a:p>
            <a:r>
              <a:rPr lang="en-IN" b="1" dirty="0" smtClean="0"/>
              <a:t>Note</a:t>
            </a:r>
            <a:r>
              <a:rPr lang="en-IN" dirty="0" smtClean="0"/>
              <a:t> </a:t>
            </a:r>
            <a:r>
              <a:rPr lang="en-IN" dirty="0"/>
              <a:t>– </a:t>
            </a:r>
            <a:r>
              <a:rPr lang="en-IN" sz="2400" dirty="0"/>
              <a:t>True and False with capital ‘T’ and ‘F’ are valid </a:t>
            </a:r>
            <a:r>
              <a:rPr lang="en-IN" sz="2400" dirty="0" err="1"/>
              <a:t>booleans</a:t>
            </a:r>
            <a:r>
              <a:rPr lang="en-IN" sz="2400" dirty="0"/>
              <a:t> otherwise python will throw an error.</a:t>
            </a:r>
          </a:p>
        </p:txBody>
      </p:sp>
    </p:spTree>
    <p:extLst>
      <p:ext uri="{BB962C8B-B14F-4D97-AF65-F5344CB8AC3E}">
        <p14:creationId xmlns:p14="http://schemas.microsoft.com/office/powerpoint/2010/main" val="2059131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Set</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IN" sz="2400" dirty="0" smtClean="0"/>
              <a:t>Set </a:t>
            </a:r>
            <a:r>
              <a:rPr lang="en-IN" sz="2400" dirty="0"/>
              <a:t>is an unordered collection of data type that is iterable, mutable and has no duplicate elements. The order of elements in a set is undefined though it may consist of various elements.</a:t>
            </a:r>
          </a:p>
          <a:p>
            <a:pPr marL="0" indent="0">
              <a:buNone/>
            </a:pPr>
            <a:r>
              <a:rPr lang="en-IN" b="1" dirty="0">
                <a:latin typeface="Arial" panose="020B0604020202020204" pitchFamily="34" charset="0"/>
                <a:cs typeface="Arial" panose="020B0604020202020204" pitchFamily="34" charset="0"/>
              </a:rPr>
              <a:t>Creating </a:t>
            </a:r>
            <a:r>
              <a:rPr lang="en-IN" b="1" dirty="0" smtClean="0">
                <a:latin typeface="Arial" panose="020B0604020202020204" pitchFamily="34" charset="0"/>
                <a:cs typeface="Arial" panose="020B0604020202020204" pitchFamily="34" charset="0"/>
              </a:rPr>
              <a:t>Sets</a:t>
            </a:r>
            <a:endParaRPr lang="en-IN" b="1" dirty="0">
              <a:latin typeface="Arial" panose="020B0604020202020204" pitchFamily="34" charset="0"/>
              <a:cs typeface="Arial" panose="020B0604020202020204" pitchFamily="34" charset="0"/>
            </a:endParaRPr>
          </a:p>
          <a:p>
            <a:pPr marL="0" indent="0">
              <a:buNone/>
            </a:pPr>
            <a:r>
              <a:rPr lang="en-IN" sz="2400" dirty="0"/>
              <a:t>Sets can be created by using the built-in set() function with an iterable object or a sequence by placing the sequence inside curly </a:t>
            </a:r>
            <a:r>
              <a:rPr lang="en-IN" sz="2400" dirty="0" smtClean="0"/>
              <a:t>braces {}, </a:t>
            </a:r>
            <a:r>
              <a:rPr lang="en-IN" sz="2400" dirty="0"/>
              <a:t>separated by ‘comma’. Type of elements in a set need not be the same, various mixed-up data type values can also be passed to the set</a:t>
            </a:r>
            <a:r>
              <a:rPr lang="en-IN" sz="2400" dirty="0" smtClean="0"/>
              <a:t>.</a:t>
            </a:r>
          </a:p>
          <a:p>
            <a:pPr marL="0" indent="0">
              <a:buNone/>
            </a:pPr>
            <a:r>
              <a:rPr lang="en-IN" sz="2400" dirty="0" smtClean="0"/>
              <a:t>[] --- list(), </a:t>
            </a:r>
          </a:p>
          <a:p>
            <a:pPr marL="0" indent="0">
              <a:buNone/>
            </a:pPr>
            <a:r>
              <a:rPr lang="en-IN" sz="2400" dirty="0" smtClean="0"/>
              <a:t>tuple() – (), </a:t>
            </a:r>
          </a:p>
          <a:p>
            <a:pPr marL="0" indent="0">
              <a:buNone/>
            </a:pPr>
            <a:r>
              <a:rPr lang="en-IN" sz="2400" dirty="0" smtClean="0"/>
              <a:t>{} – set()</a:t>
            </a:r>
          </a:p>
        </p:txBody>
      </p:sp>
    </p:spTree>
    <p:extLst>
      <p:ext uri="{BB962C8B-B14F-4D97-AF65-F5344CB8AC3E}">
        <p14:creationId xmlns:p14="http://schemas.microsoft.com/office/powerpoint/2010/main" val="36096051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Creating Set</a:t>
            </a:r>
            <a:endParaRPr lang="en-IN" b="1" dirty="0">
              <a:latin typeface="Arial" panose="020B0604020202020204" pitchFamily="34" charset="0"/>
              <a:cs typeface="Arial" panose="020B0604020202020204" pitchFamily="34" charset="0"/>
            </a:endParaRPr>
          </a:p>
        </p:txBody>
      </p:sp>
      <p:sp>
        <p:nvSpPr>
          <p:cNvPr id="5" name="Content Placeholder 4"/>
          <p:cNvSpPr>
            <a:spLocks noGrp="1"/>
          </p:cNvSpPr>
          <p:nvPr>
            <p:ph sz="half" idx="1"/>
          </p:nvPr>
        </p:nvSpPr>
        <p:spPr/>
        <p:txBody>
          <a:bodyPr>
            <a:normAutofit/>
          </a:bodyPr>
          <a:lstStyle/>
          <a:p>
            <a:r>
              <a:rPr lang="en-IN" dirty="0"/>
              <a:t># empty set</a:t>
            </a:r>
          </a:p>
          <a:p>
            <a:r>
              <a:rPr lang="en-IN" dirty="0"/>
              <a:t>print(set())</a:t>
            </a:r>
          </a:p>
          <a:p>
            <a:endParaRPr lang="en-IN" dirty="0"/>
          </a:p>
          <a:p>
            <a:r>
              <a:rPr lang="en-IN" dirty="0"/>
              <a:t># from string</a:t>
            </a:r>
          </a:p>
          <a:p>
            <a:r>
              <a:rPr lang="en-IN" dirty="0"/>
              <a:t>print(set('Python'))</a:t>
            </a:r>
          </a:p>
          <a:p>
            <a:endParaRPr lang="en-IN" dirty="0"/>
          </a:p>
          <a:p>
            <a:r>
              <a:rPr lang="en-IN" dirty="0"/>
              <a:t># from tuple</a:t>
            </a:r>
          </a:p>
          <a:p>
            <a:r>
              <a:rPr lang="en-IN" dirty="0"/>
              <a:t>print(set(('a', 'e', '</a:t>
            </a:r>
            <a:r>
              <a:rPr lang="en-IN" dirty="0" err="1"/>
              <a:t>i</a:t>
            </a:r>
            <a:r>
              <a:rPr lang="en-IN" dirty="0"/>
              <a:t>', 'o', 'u')))</a:t>
            </a:r>
          </a:p>
          <a:p>
            <a:endParaRPr lang="en-IN" dirty="0"/>
          </a:p>
        </p:txBody>
      </p:sp>
      <p:sp>
        <p:nvSpPr>
          <p:cNvPr id="3" name="Content Placeholder 2"/>
          <p:cNvSpPr>
            <a:spLocks noGrp="1"/>
          </p:cNvSpPr>
          <p:nvPr>
            <p:ph sz="half" idx="2"/>
          </p:nvPr>
        </p:nvSpPr>
        <p:spPr/>
        <p:txBody>
          <a:bodyPr/>
          <a:lstStyle/>
          <a:p>
            <a:r>
              <a:rPr lang="en-IN" dirty="0"/>
              <a:t># from list</a:t>
            </a:r>
          </a:p>
          <a:p>
            <a:r>
              <a:rPr lang="en-IN" dirty="0"/>
              <a:t>print(set(['a', 'e', '</a:t>
            </a:r>
            <a:r>
              <a:rPr lang="en-IN" dirty="0" err="1"/>
              <a:t>i</a:t>
            </a:r>
            <a:r>
              <a:rPr lang="en-IN" dirty="0"/>
              <a:t>', 'o', 'u']))</a:t>
            </a:r>
          </a:p>
          <a:p>
            <a:endParaRPr lang="en-IN" dirty="0"/>
          </a:p>
          <a:p>
            <a:r>
              <a:rPr lang="en-IN" dirty="0"/>
              <a:t># from range</a:t>
            </a:r>
          </a:p>
          <a:p>
            <a:r>
              <a:rPr lang="en-IN" dirty="0"/>
              <a:t>print(set(range(5)))</a:t>
            </a:r>
          </a:p>
          <a:p>
            <a:endParaRPr lang="en-IN" dirty="0"/>
          </a:p>
        </p:txBody>
      </p:sp>
    </p:spTree>
    <p:extLst>
      <p:ext uri="{BB962C8B-B14F-4D97-AF65-F5344CB8AC3E}">
        <p14:creationId xmlns:p14="http://schemas.microsoft.com/office/powerpoint/2010/main" val="35230073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latin typeface="Arial" panose="020B0604020202020204" pitchFamily="34" charset="0"/>
                <a:cs typeface="Arial" panose="020B0604020202020204" pitchFamily="34" charset="0"/>
              </a:rPr>
              <a:t>Creating </a:t>
            </a:r>
            <a:r>
              <a:rPr lang="en-IN" b="1" dirty="0" smtClean="0">
                <a:latin typeface="Arial" panose="020B0604020202020204" pitchFamily="34" charset="0"/>
                <a:cs typeface="Arial" panose="020B0604020202020204" pitchFamily="34" charset="0"/>
              </a:rPr>
              <a:t>Sets</a:t>
            </a:r>
            <a:endParaRPr lang="en-IN" dirty="0"/>
          </a:p>
        </p:txBody>
      </p:sp>
      <p:sp>
        <p:nvSpPr>
          <p:cNvPr id="3" name="Content Placeholder 2"/>
          <p:cNvSpPr>
            <a:spLocks noGrp="1"/>
          </p:cNvSpPr>
          <p:nvPr>
            <p:ph sz="half" idx="1"/>
          </p:nvPr>
        </p:nvSpPr>
        <p:spPr/>
        <p:txBody>
          <a:bodyPr>
            <a:normAutofit fontScale="92500" lnSpcReduction="20000"/>
          </a:bodyPr>
          <a:lstStyle/>
          <a:p>
            <a:r>
              <a:rPr lang="en-IN" dirty="0"/>
              <a:t># Creating a Set  </a:t>
            </a:r>
          </a:p>
          <a:p>
            <a:r>
              <a:rPr lang="en-IN" dirty="0"/>
              <a:t>set1 = set()  </a:t>
            </a:r>
          </a:p>
          <a:p>
            <a:r>
              <a:rPr lang="en-IN" dirty="0"/>
              <a:t>print("</a:t>
            </a:r>
            <a:r>
              <a:rPr lang="en-IN" dirty="0" err="1"/>
              <a:t>Intial</a:t>
            </a:r>
            <a:r>
              <a:rPr lang="en-IN" dirty="0"/>
              <a:t> blank Set: ")  </a:t>
            </a:r>
          </a:p>
          <a:p>
            <a:r>
              <a:rPr lang="en-IN" dirty="0"/>
              <a:t>print(set1)  </a:t>
            </a:r>
            <a:endParaRPr lang="en-IN" dirty="0" smtClean="0"/>
          </a:p>
          <a:p>
            <a:endParaRPr lang="en-IN" dirty="0"/>
          </a:p>
          <a:p>
            <a:pPr marL="0" indent="0">
              <a:buNone/>
            </a:pPr>
            <a:r>
              <a:rPr lang="en-IN" dirty="0" smtClean="0"/>
              <a:t>   </a:t>
            </a:r>
            <a:endParaRPr lang="en-IN" dirty="0"/>
          </a:p>
          <a:p>
            <a:r>
              <a:rPr lang="en-IN" dirty="0"/>
              <a:t># Creating a Set with </a:t>
            </a:r>
            <a:r>
              <a:rPr lang="en-IN" dirty="0" smtClean="0"/>
              <a:t>the </a:t>
            </a:r>
            <a:r>
              <a:rPr lang="en-IN" dirty="0"/>
              <a:t>use of a String  </a:t>
            </a:r>
          </a:p>
          <a:p>
            <a:r>
              <a:rPr lang="en-IN" dirty="0"/>
              <a:t>set1 = set</a:t>
            </a:r>
            <a:r>
              <a:rPr lang="en-IN" dirty="0" smtClean="0"/>
              <a:t>(“</a:t>
            </a:r>
            <a:r>
              <a:rPr lang="en-IN" dirty="0" err="1" smtClean="0"/>
              <a:t>PythonForLearners</a:t>
            </a:r>
            <a:r>
              <a:rPr lang="en-IN" dirty="0" smtClean="0"/>
              <a:t>")  </a:t>
            </a:r>
            <a:endParaRPr lang="en-IN" dirty="0"/>
          </a:p>
          <a:p>
            <a:r>
              <a:rPr lang="en-IN" dirty="0"/>
              <a:t>print("\</a:t>
            </a:r>
            <a:r>
              <a:rPr lang="en-IN" dirty="0" err="1"/>
              <a:t>nSet</a:t>
            </a:r>
            <a:r>
              <a:rPr lang="en-IN" dirty="0"/>
              <a:t> with the use of String: ")  </a:t>
            </a:r>
          </a:p>
          <a:p>
            <a:r>
              <a:rPr lang="en-IN" dirty="0"/>
              <a:t>print(set1)  </a:t>
            </a:r>
            <a:r>
              <a:rPr lang="en-IN" dirty="0" smtClean="0"/>
              <a:t>  </a:t>
            </a:r>
            <a:endParaRPr lang="en-IN" dirty="0"/>
          </a:p>
        </p:txBody>
      </p:sp>
      <p:sp>
        <p:nvSpPr>
          <p:cNvPr id="5" name="Content Placeholder 4"/>
          <p:cNvSpPr>
            <a:spLocks noGrp="1"/>
          </p:cNvSpPr>
          <p:nvPr>
            <p:ph sz="half" idx="2"/>
          </p:nvPr>
        </p:nvSpPr>
        <p:spPr/>
        <p:txBody>
          <a:bodyPr>
            <a:normAutofit fontScale="92500" lnSpcReduction="20000"/>
          </a:bodyPr>
          <a:lstStyle/>
          <a:p>
            <a:r>
              <a:rPr lang="en-IN" dirty="0"/>
              <a:t># Creating a Set </a:t>
            </a:r>
            <a:r>
              <a:rPr lang="en-IN" dirty="0" smtClean="0"/>
              <a:t>with the </a:t>
            </a:r>
            <a:r>
              <a:rPr lang="en-IN" dirty="0"/>
              <a:t>use of a List  </a:t>
            </a:r>
          </a:p>
          <a:p>
            <a:r>
              <a:rPr lang="en-IN" dirty="0"/>
              <a:t>set1 = set(["Python", "For", "Learners"])  </a:t>
            </a:r>
          </a:p>
          <a:p>
            <a:r>
              <a:rPr lang="en-IN" dirty="0"/>
              <a:t>print("\</a:t>
            </a:r>
            <a:r>
              <a:rPr lang="en-IN" dirty="0" err="1"/>
              <a:t>nSet</a:t>
            </a:r>
            <a:r>
              <a:rPr lang="en-IN" dirty="0"/>
              <a:t> with the use of List: ")  </a:t>
            </a:r>
          </a:p>
          <a:p>
            <a:r>
              <a:rPr lang="en-IN" dirty="0"/>
              <a:t>print(set1)  </a:t>
            </a:r>
            <a:endParaRPr lang="en-IN" dirty="0" smtClean="0"/>
          </a:p>
          <a:p>
            <a:endParaRPr lang="en-IN" dirty="0"/>
          </a:p>
          <a:p>
            <a:r>
              <a:rPr lang="en-IN" dirty="0" smtClean="0"/>
              <a:t># </a:t>
            </a:r>
            <a:r>
              <a:rPr lang="en-IN" dirty="0"/>
              <a:t>Creating a Set </a:t>
            </a:r>
            <a:r>
              <a:rPr lang="en-IN" dirty="0" smtClean="0"/>
              <a:t>with a </a:t>
            </a:r>
            <a:r>
              <a:rPr lang="en-IN" dirty="0"/>
              <a:t>mixed type of values </a:t>
            </a:r>
            <a:r>
              <a:rPr lang="en-IN" dirty="0" smtClean="0"/>
              <a:t>(</a:t>
            </a:r>
            <a:r>
              <a:rPr lang="en-IN" dirty="0"/>
              <a:t>Having numbers and strings)  </a:t>
            </a:r>
          </a:p>
          <a:p>
            <a:r>
              <a:rPr lang="en-IN" dirty="0"/>
              <a:t>set1 = set([1, 2, </a:t>
            </a:r>
            <a:r>
              <a:rPr lang="en-IN" dirty="0" smtClean="0"/>
              <a:t>‘Python', </a:t>
            </a:r>
            <a:r>
              <a:rPr lang="en-IN" dirty="0"/>
              <a:t>4, 'For', 6, </a:t>
            </a:r>
            <a:r>
              <a:rPr lang="en-IN" dirty="0" smtClean="0"/>
              <a:t>‘Learners'])  </a:t>
            </a:r>
            <a:endParaRPr lang="en-IN" dirty="0"/>
          </a:p>
          <a:p>
            <a:r>
              <a:rPr lang="en-IN" dirty="0"/>
              <a:t>print("\</a:t>
            </a:r>
            <a:r>
              <a:rPr lang="en-IN" dirty="0" err="1"/>
              <a:t>nSet</a:t>
            </a:r>
            <a:r>
              <a:rPr lang="en-IN" dirty="0"/>
              <a:t> with the use of Mixed Values")  </a:t>
            </a:r>
          </a:p>
          <a:p>
            <a:r>
              <a:rPr lang="en-IN" dirty="0"/>
              <a:t>print(set1) </a:t>
            </a:r>
          </a:p>
          <a:p>
            <a:endParaRPr lang="en-IN" dirty="0"/>
          </a:p>
        </p:txBody>
      </p:sp>
    </p:spTree>
    <p:extLst>
      <p:ext uri="{BB962C8B-B14F-4D97-AF65-F5344CB8AC3E}">
        <p14:creationId xmlns:p14="http://schemas.microsoft.com/office/powerpoint/2010/main" val="5688611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a:latin typeface="Arial" panose="020B0604020202020204" pitchFamily="34" charset="0"/>
                <a:cs typeface="Arial" panose="020B0604020202020204" pitchFamily="34" charset="0"/>
              </a:rPr>
              <a:t>Accessing elements of </a:t>
            </a:r>
            <a:r>
              <a:rPr lang="en-IN" b="1"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6" name="Content Placeholder 5"/>
          <p:cNvSpPr>
            <a:spLocks noGrp="1"/>
          </p:cNvSpPr>
          <p:nvPr>
            <p:ph idx="1"/>
          </p:nvPr>
        </p:nvSpPr>
        <p:spPr/>
        <p:txBody>
          <a:bodyPr>
            <a:normAutofit/>
          </a:bodyPr>
          <a:lstStyle/>
          <a:p>
            <a:r>
              <a:rPr lang="en-IN" sz="2400" dirty="0"/>
              <a:t>Set items cannot be accessed by referring to an index, since sets are unordered the items has no index. But you can loop through the set items using a for loop, or ask if a specified value is present in a set, by using the in keyword.</a:t>
            </a:r>
          </a:p>
        </p:txBody>
      </p:sp>
    </p:spTree>
    <p:extLst>
      <p:ext uri="{BB962C8B-B14F-4D97-AF65-F5344CB8AC3E}">
        <p14:creationId xmlns:p14="http://schemas.microsoft.com/office/powerpoint/2010/main" val="8764696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Dictionary</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20000"/>
          </a:bodyPr>
          <a:lstStyle/>
          <a:p>
            <a:r>
              <a:rPr lang="en-IN" sz="2400" dirty="0"/>
              <a:t>Dictionary in Python is an unordered collection of data values, used to store data values like a map, which unlike other Data Types that hold only single value as an element, Dictionary holds </a:t>
            </a:r>
            <a:r>
              <a:rPr lang="en-IN" sz="2400" dirty="0" err="1" smtClean="0"/>
              <a:t>key:value</a:t>
            </a:r>
            <a:r>
              <a:rPr lang="en-IN" sz="2400" dirty="0" smtClean="0"/>
              <a:t> </a:t>
            </a:r>
            <a:r>
              <a:rPr lang="en-IN" sz="2400" dirty="0"/>
              <a:t>pair. Key-value is provided in the dictionary to make it more optimized. Each key-value pair in a Dictionary is separated by a colon :, whereas each key is separated by a ‘comma</a:t>
            </a:r>
            <a:r>
              <a:rPr lang="en-IN" sz="2400" dirty="0" smtClean="0"/>
              <a:t>’.</a:t>
            </a:r>
          </a:p>
          <a:p>
            <a:pPr marL="0" indent="0">
              <a:buNone/>
            </a:pPr>
            <a:r>
              <a:rPr lang="en-IN" sz="2600" b="1" dirty="0"/>
              <a:t>Creating Dictionary</a:t>
            </a:r>
          </a:p>
          <a:p>
            <a:r>
              <a:rPr lang="en-IN" sz="2400" dirty="0"/>
              <a:t>In Python, a Dictionary can be created by placing a sequence of elements within curly {} braces, separated by ‘comma’. Values in a dictionary can be of any </a:t>
            </a:r>
            <a:r>
              <a:rPr lang="en-IN" sz="2400" dirty="0" smtClean="0"/>
              <a:t>data type </a:t>
            </a:r>
            <a:r>
              <a:rPr lang="en-IN" sz="2400" dirty="0"/>
              <a:t>and can be duplicated, whereas keys can’t be repeated and must be immutable. Dictionary can also be created by the built-in function </a:t>
            </a:r>
            <a:r>
              <a:rPr lang="en-IN" sz="2400" dirty="0" err="1"/>
              <a:t>dict</a:t>
            </a:r>
            <a:r>
              <a:rPr lang="en-IN" sz="2400" dirty="0"/>
              <a:t>(). An empty dictionary can be created by just placing it to curly braces</a:t>
            </a:r>
            <a:r>
              <a:rPr lang="en-IN" sz="2400" dirty="0" smtClean="0"/>
              <a:t>{}.</a:t>
            </a:r>
          </a:p>
          <a:p>
            <a:r>
              <a:rPr lang="en-IN" sz="2400" b="1" dirty="0"/>
              <a:t>Note </a:t>
            </a:r>
            <a:r>
              <a:rPr lang="en-IN" sz="2400" dirty="0"/>
              <a:t>– Dictionary keys are case sensitive, same name but different cases of Key will be treated distinctly.</a:t>
            </a:r>
          </a:p>
        </p:txBody>
      </p:sp>
    </p:spTree>
    <p:extLst>
      <p:ext uri="{BB962C8B-B14F-4D97-AF65-F5344CB8AC3E}">
        <p14:creationId xmlns:p14="http://schemas.microsoft.com/office/powerpoint/2010/main" val="31996466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latin typeface="Arial" panose="020B0604020202020204" pitchFamily="34" charset="0"/>
                <a:cs typeface="Arial" panose="020B0604020202020204" pitchFamily="34" charset="0"/>
              </a:rPr>
              <a:t>Creating </a:t>
            </a:r>
            <a:r>
              <a:rPr lang="en-IN" b="1" dirty="0" smtClean="0">
                <a:latin typeface="Arial" panose="020B0604020202020204" pitchFamily="34" charset="0"/>
                <a:cs typeface="Arial" panose="020B0604020202020204" pitchFamily="34" charset="0"/>
              </a:rPr>
              <a:t>Dictionary</a:t>
            </a:r>
            <a:endParaRPr lang="en-IN" dirty="0">
              <a:latin typeface="Arial" panose="020B0604020202020204" pitchFamily="34" charset="0"/>
              <a:cs typeface="Arial" panose="020B0604020202020204" pitchFamily="34" charset="0"/>
            </a:endParaRPr>
          </a:p>
        </p:txBody>
      </p:sp>
      <p:sp>
        <p:nvSpPr>
          <p:cNvPr id="5" name="Content Placeholder 4"/>
          <p:cNvSpPr>
            <a:spLocks noGrp="1"/>
          </p:cNvSpPr>
          <p:nvPr>
            <p:ph sz="half" idx="1"/>
          </p:nvPr>
        </p:nvSpPr>
        <p:spPr/>
        <p:txBody>
          <a:bodyPr>
            <a:normAutofit fontScale="85000" lnSpcReduction="20000"/>
          </a:bodyPr>
          <a:lstStyle/>
          <a:p>
            <a:pPr marL="0" indent="0">
              <a:buNone/>
            </a:pPr>
            <a:r>
              <a:rPr lang="en-IN" dirty="0" smtClean="0"/>
              <a:t># </a:t>
            </a:r>
            <a:r>
              <a:rPr lang="en-IN" dirty="0"/>
              <a:t>Creating an empty Dictionary  </a:t>
            </a:r>
          </a:p>
          <a:p>
            <a:r>
              <a:rPr lang="en-IN" dirty="0" err="1"/>
              <a:t>Dict</a:t>
            </a:r>
            <a:r>
              <a:rPr lang="en-IN" dirty="0"/>
              <a:t> = {}  </a:t>
            </a:r>
          </a:p>
          <a:p>
            <a:r>
              <a:rPr lang="en-IN" dirty="0"/>
              <a:t>print("Empty Dictionary: ")  </a:t>
            </a:r>
          </a:p>
          <a:p>
            <a:r>
              <a:rPr lang="en-IN" dirty="0"/>
              <a:t>print(</a:t>
            </a:r>
            <a:r>
              <a:rPr lang="en-IN" dirty="0" err="1"/>
              <a:t>Dict</a:t>
            </a:r>
            <a:r>
              <a:rPr lang="en-IN" dirty="0"/>
              <a:t>)  </a:t>
            </a:r>
          </a:p>
          <a:p>
            <a:pPr marL="0" indent="0">
              <a:buNone/>
            </a:pPr>
            <a:r>
              <a:rPr lang="en-IN" dirty="0" smtClean="0"/>
              <a:t>   </a:t>
            </a:r>
            <a:endParaRPr lang="en-IN" dirty="0"/>
          </a:p>
          <a:p>
            <a:pPr marL="0" indent="0">
              <a:buNone/>
            </a:pPr>
            <a:r>
              <a:rPr lang="en-IN" dirty="0"/>
              <a:t># Creating a Dictionary </a:t>
            </a:r>
            <a:r>
              <a:rPr lang="en-IN" dirty="0" smtClean="0"/>
              <a:t>with </a:t>
            </a:r>
            <a:r>
              <a:rPr lang="en-IN" dirty="0"/>
              <a:t>Integer Keys  </a:t>
            </a:r>
          </a:p>
          <a:p>
            <a:r>
              <a:rPr lang="en-IN" dirty="0" err="1"/>
              <a:t>Dict</a:t>
            </a:r>
            <a:r>
              <a:rPr lang="en-IN" dirty="0"/>
              <a:t> = {1: </a:t>
            </a:r>
            <a:r>
              <a:rPr lang="en-IN" dirty="0" smtClean="0"/>
              <a:t>'Python', </a:t>
            </a:r>
            <a:r>
              <a:rPr lang="en-IN" dirty="0"/>
              <a:t>2: 'For', 3: </a:t>
            </a:r>
            <a:r>
              <a:rPr lang="en-IN" dirty="0" smtClean="0"/>
              <a:t>‘Learners'}  </a:t>
            </a:r>
            <a:endParaRPr lang="en-IN" dirty="0"/>
          </a:p>
          <a:p>
            <a:r>
              <a:rPr lang="en-IN" dirty="0"/>
              <a:t>print("\</a:t>
            </a:r>
            <a:r>
              <a:rPr lang="en-IN" dirty="0" err="1"/>
              <a:t>nDictionary</a:t>
            </a:r>
            <a:r>
              <a:rPr lang="en-IN" dirty="0"/>
              <a:t> with the use of Integer Keys: ")  </a:t>
            </a:r>
          </a:p>
          <a:p>
            <a:r>
              <a:rPr lang="en-IN" dirty="0"/>
              <a:t>print(</a:t>
            </a:r>
            <a:r>
              <a:rPr lang="en-IN" dirty="0" err="1"/>
              <a:t>Dict</a:t>
            </a:r>
            <a:r>
              <a:rPr lang="en-IN" dirty="0"/>
              <a:t>)  </a:t>
            </a:r>
          </a:p>
          <a:p>
            <a:pPr marL="0" indent="0">
              <a:buNone/>
            </a:pPr>
            <a:r>
              <a:rPr lang="en-IN" dirty="0" smtClean="0"/>
              <a:t>  </a:t>
            </a:r>
            <a:endParaRPr lang="en-IN" dirty="0"/>
          </a:p>
        </p:txBody>
      </p:sp>
      <p:sp>
        <p:nvSpPr>
          <p:cNvPr id="6" name="Content Placeholder 5"/>
          <p:cNvSpPr>
            <a:spLocks noGrp="1"/>
          </p:cNvSpPr>
          <p:nvPr>
            <p:ph sz="half" idx="2"/>
          </p:nvPr>
        </p:nvSpPr>
        <p:spPr/>
        <p:txBody>
          <a:bodyPr>
            <a:normAutofit fontScale="85000" lnSpcReduction="20000"/>
          </a:bodyPr>
          <a:lstStyle/>
          <a:p>
            <a:pPr marL="0" indent="0">
              <a:buNone/>
            </a:pPr>
            <a:r>
              <a:rPr lang="en-IN" dirty="0"/>
              <a:t># Creating a Dictionary </a:t>
            </a:r>
            <a:r>
              <a:rPr lang="en-IN" dirty="0" smtClean="0"/>
              <a:t> </a:t>
            </a:r>
            <a:r>
              <a:rPr lang="en-IN" dirty="0"/>
              <a:t>with </a:t>
            </a:r>
            <a:r>
              <a:rPr lang="en-IN" dirty="0" err="1"/>
              <a:t>dict</a:t>
            </a:r>
            <a:r>
              <a:rPr lang="en-IN" dirty="0"/>
              <a:t>() method  </a:t>
            </a:r>
          </a:p>
          <a:p>
            <a:r>
              <a:rPr lang="en-IN" dirty="0" err="1"/>
              <a:t>Dict</a:t>
            </a:r>
            <a:r>
              <a:rPr lang="en-IN" dirty="0"/>
              <a:t> = </a:t>
            </a:r>
            <a:r>
              <a:rPr lang="en-IN" dirty="0" err="1"/>
              <a:t>dict</a:t>
            </a:r>
            <a:r>
              <a:rPr lang="en-IN" dirty="0"/>
              <a:t>({1: </a:t>
            </a:r>
            <a:r>
              <a:rPr lang="en-IN" dirty="0" smtClean="0"/>
              <a:t>'Python', </a:t>
            </a:r>
            <a:r>
              <a:rPr lang="en-IN" dirty="0"/>
              <a:t>2: 'For', 3</a:t>
            </a:r>
            <a:r>
              <a:rPr lang="en-IN" dirty="0" smtClean="0"/>
              <a:t>:‘Learners'})  </a:t>
            </a:r>
            <a:endParaRPr lang="en-IN" dirty="0"/>
          </a:p>
          <a:p>
            <a:r>
              <a:rPr lang="en-IN" dirty="0"/>
              <a:t>print("\</a:t>
            </a:r>
            <a:r>
              <a:rPr lang="en-IN" dirty="0" err="1"/>
              <a:t>nDictionary</a:t>
            </a:r>
            <a:r>
              <a:rPr lang="en-IN" dirty="0"/>
              <a:t> with the use of </a:t>
            </a:r>
            <a:r>
              <a:rPr lang="en-IN" dirty="0" err="1"/>
              <a:t>dict</a:t>
            </a:r>
            <a:r>
              <a:rPr lang="en-IN" dirty="0"/>
              <a:t>(): ")  </a:t>
            </a:r>
          </a:p>
          <a:p>
            <a:r>
              <a:rPr lang="en-IN" dirty="0"/>
              <a:t>print(</a:t>
            </a:r>
            <a:r>
              <a:rPr lang="en-IN" dirty="0" err="1"/>
              <a:t>Dict</a:t>
            </a:r>
            <a:r>
              <a:rPr lang="en-IN" dirty="0"/>
              <a:t>)  </a:t>
            </a:r>
          </a:p>
          <a:p>
            <a:pPr marL="0" indent="0">
              <a:buNone/>
            </a:pPr>
            <a:r>
              <a:rPr lang="en-IN" dirty="0"/>
              <a:t>    </a:t>
            </a:r>
          </a:p>
          <a:p>
            <a:pPr marL="0" indent="0">
              <a:buNone/>
            </a:pPr>
            <a:r>
              <a:rPr lang="en-IN" dirty="0"/>
              <a:t># Creating a </a:t>
            </a:r>
            <a:r>
              <a:rPr lang="en-IN" dirty="0" smtClean="0"/>
              <a:t>Dictionary with </a:t>
            </a:r>
            <a:r>
              <a:rPr lang="en-IN" dirty="0"/>
              <a:t>each item as a Pair  </a:t>
            </a:r>
          </a:p>
          <a:p>
            <a:r>
              <a:rPr lang="en-IN" dirty="0" err="1"/>
              <a:t>Dict</a:t>
            </a:r>
            <a:r>
              <a:rPr lang="en-IN" dirty="0"/>
              <a:t> = </a:t>
            </a:r>
            <a:r>
              <a:rPr lang="en-IN" dirty="0" err="1"/>
              <a:t>dict</a:t>
            </a:r>
            <a:r>
              <a:rPr lang="en-IN" dirty="0"/>
              <a:t>([(1, </a:t>
            </a:r>
            <a:r>
              <a:rPr lang="en-IN" dirty="0" smtClean="0"/>
              <a:t>'Python'), </a:t>
            </a:r>
            <a:r>
              <a:rPr lang="en-IN" dirty="0"/>
              <a:t>(2, 'For')])  </a:t>
            </a:r>
          </a:p>
          <a:p>
            <a:r>
              <a:rPr lang="en-IN" dirty="0"/>
              <a:t>print("\</a:t>
            </a:r>
            <a:r>
              <a:rPr lang="en-IN" dirty="0" err="1"/>
              <a:t>nDictionary</a:t>
            </a:r>
            <a:r>
              <a:rPr lang="en-IN" dirty="0"/>
              <a:t> with each item as a pair: ")  </a:t>
            </a:r>
          </a:p>
          <a:p>
            <a:r>
              <a:rPr lang="en-IN" dirty="0"/>
              <a:t>print(</a:t>
            </a:r>
            <a:r>
              <a:rPr lang="en-IN" dirty="0" err="1"/>
              <a:t>Dict</a:t>
            </a:r>
            <a:r>
              <a:rPr lang="en-IN" dirty="0"/>
              <a:t>) </a:t>
            </a:r>
          </a:p>
          <a:p>
            <a:endParaRPr lang="en-IN" dirty="0"/>
          </a:p>
        </p:txBody>
      </p:sp>
    </p:spTree>
    <p:extLst>
      <p:ext uri="{BB962C8B-B14F-4D97-AF65-F5344CB8AC3E}">
        <p14:creationId xmlns:p14="http://schemas.microsoft.com/office/powerpoint/2010/main" val="2810507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Step - 2: Click on the Install Now</a:t>
            </a:r>
            <a:endParaRPr lang="en-IN" dirty="0"/>
          </a:p>
        </p:txBody>
      </p:sp>
      <p:sp>
        <p:nvSpPr>
          <p:cNvPr id="3" name="Content Placeholder 2"/>
          <p:cNvSpPr>
            <a:spLocks noGrp="1"/>
          </p:cNvSpPr>
          <p:nvPr>
            <p:ph idx="1"/>
          </p:nvPr>
        </p:nvSpPr>
        <p:spPr/>
        <p:txBody>
          <a:bodyPr>
            <a:normAutofit fontScale="85000" lnSpcReduction="20000"/>
          </a:bodyPr>
          <a:lstStyle/>
          <a:p>
            <a:r>
              <a:rPr lang="en-IN" sz="2000" dirty="0" smtClean="0"/>
              <a:t>Double-click the executable file, which is downloaded; the following window will open. Select Customize installation and proceed. Click on the Add Path check box, it will set the Python path automatically.</a:t>
            </a:r>
          </a:p>
          <a:p>
            <a:endParaRPr lang="en-IN" sz="2000" dirty="0" smtClean="0"/>
          </a:p>
          <a:p>
            <a:endParaRPr lang="en-IN" sz="2000" dirty="0"/>
          </a:p>
          <a:p>
            <a:endParaRPr lang="en-IN" sz="2000" dirty="0" smtClean="0"/>
          </a:p>
          <a:p>
            <a:endParaRPr lang="en-IN" sz="2000" dirty="0"/>
          </a:p>
          <a:p>
            <a:endParaRPr lang="en-IN" sz="2000" dirty="0" smtClean="0"/>
          </a:p>
          <a:p>
            <a:endParaRPr lang="en-IN" sz="2000" dirty="0"/>
          </a:p>
          <a:p>
            <a:endParaRPr lang="en-IN" sz="2000" dirty="0" smtClean="0"/>
          </a:p>
          <a:p>
            <a:endParaRPr lang="en-IN" sz="2000" dirty="0" smtClean="0"/>
          </a:p>
          <a:p>
            <a:r>
              <a:rPr lang="en-IN" sz="2000" dirty="0" smtClean="0"/>
              <a:t>We can also click on the customize installation to choose desired location and features. Other important thing is install launcher for the all user must be checked.</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9929" y="2827690"/>
            <a:ext cx="4323210" cy="2659939"/>
          </a:xfrm>
          <a:prstGeom prst="rect">
            <a:avLst/>
          </a:prstGeom>
        </p:spPr>
      </p:pic>
    </p:spTree>
    <p:extLst>
      <p:ext uri="{BB962C8B-B14F-4D97-AF65-F5344CB8AC3E}">
        <p14:creationId xmlns:p14="http://schemas.microsoft.com/office/powerpoint/2010/main" val="6100429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p:txBody>
          <a:bodyPr/>
          <a:lstStyle/>
          <a:p>
            <a:r>
              <a:rPr lang="en-IN" dirty="0"/>
              <a:t># Creating a Dictionary with Mixed keys  </a:t>
            </a:r>
          </a:p>
          <a:p>
            <a:r>
              <a:rPr lang="en-IN" dirty="0" err="1"/>
              <a:t>Dict</a:t>
            </a:r>
            <a:r>
              <a:rPr lang="en-IN" dirty="0"/>
              <a:t> = {'Name': 'Python', 1: [1, 2, 3, 4]}  </a:t>
            </a:r>
          </a:p>
          <a:p>
            <a:r>
              <a:rPr lang="en-IN" dirty="0"/>
              <a:t>print("\</a:t>
            </a:r>
            <a:r>
              <a:rPr lang="en-IN" dirty="0" err="1"/>
              <a:t>nDictionary</a:t>
            </a:r>
            <a:r>
              <a:rPr lang="en-IN" dirty="0"/>
              <a:t> with the use of Mixed Keys: ")  </a:t>
            </a:r>
          </a:p>
          <a:p>
            <a:r>
              <a:rPr lang="en-IN" dirty="0"/>
              <a:t>print(</a:t>
            </a:r>
            <a:r>
              <a:rPr lang="en-IN" dirty="0" err="1"/>
              <a:t>Dict</a:t>
            </a:r>
            <a:r>
              <a:rPr lang="en-IN" dirty="0"/>
              <a:t>)</a:t>
            </a:r>
          </a:p>
          <a:p>
            <a:endParaRPr lang="en-IN" dirty="0"/>
          </a:p>
        </p:txBody>
      </p:sp>
      <p:sp>
        <p:nvSpPr>
          <p:cNvPr id="4" name="Content Placeholder 3"/>
          <p:cNvSpPr>
            <a:spLocks noGrp="1"/>
          </p:cNvSpPr>
          <p:nvPr>
            <p:ph sz="half" idx="2"/>
          </p:nvPr>
        </p:nvSpPr>
        <p:spPr/>
        <p:txBody>
          <a:bodyPr/>
          <a:lstStyle/>
          <a:p>
            <a:endParaRPr lang="en-IN"/>
          </a:p>
        </p:txBody>
      </p:sp>
    </p:spTree>
    <p:extLst>
      <p:ext uri="{BB962C8B-B14F-4D97-AF65-F5344CB8AC3E}">
        <p14:creationId xmlns:p14="http://schemas.microsoft.com/office/powerpoint/2010/main" val="18714362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cs typeface="Arial" panose="020B0604020202020204" pitchFamily="34" charset="0"/>
              </a:rPr>
              <a:t>Accessing elements of </a:t>
            </a:r>
            <a:r>
              <a:rPr lang="en-IN" b="1" dirty="0" smtClean="0">
                <a:latin typeface="Arial" panose="020B0604020202020204" pitchFamily="34" charset="0"/>
                <a:cs typeface="Arial" panose="020B0604020202020204" pitchFamily="34" charset="0"/>
              </a:rPr>
              <a:t>Dictionary</a:t>
            </a:r>
            <a:endParaRPr lang="en-IN" dirty="0">
              <a:latin typeface="Arial" panose="020B0604020202020204" pitchFamily="34" charset="0"/>
              <a:cs typeface="Arial" panose="020B0604020202020204" pitchFamily="34" charset="0"/>
            </a:endParaRPr>
          </a:p>
        </p:txBody>
      </p:sp>
      <p:sp>
        <p:nvSpPr>
          <p:cNvPr id="5" name="Content Placeholder 4"/>
          <p:cNvSpPr>
            <a:spLocks noGrp="1"/>
          </p:cNvSpPr>
          <p:nvPr>
            <p:ph sz="half" idx="1"/>
          </p:nvPr>
        </p:nvSpPr>
        <p:spPr/>
        <p:txBody>
          <a:bodyPr>
            <a:normAutofit fontScale="62500" lnSpcReduction="20000"/>
          </a:bodyPr>
          <a:lstStyle/>
          <a:p>
            <a:r>
              <a:rPr lang="en-IN" sz="3400" dirty="0"/>
              <a:t>In order to access the items of a dictionary refer to its key name. Key can be used inside square brackets. There is also a method called get() that will also help in accessing </a:t>
            </a:r>
            <a:r>
              <a:rPr lang="en-IN" sz="3400" dirty="0" smtClean="0"/>
              <a:t>the </a:t>
            </a:r>
            <a:r>
              <a:rPr lang="en-IN" sz="3400" dirty="0"/>
              <a:t>element from a dictionary</a:t>
            </a:r>
            <a:r>
              <a:rPr lang="en-IN" sz="3400" dirty="0" smtClean="0"/>
              <a:t>.</a:t>
            </a:r>
          </a:p>
          <a:p>
            <a:endParaRPr lang="en-IN" sz="2400" dirty="0"/>
          </a:p>
          <a:p>
            <a:pPr marL="0" indent="0">
              <a:buNone/>
            </a:pPr>
            <a:r>
              <a:rPr lang="en-IN" sz="2400" dirty="0"/>
              <a:t># Creating a Dictionary   </a:t>
            </a:r>
          </a:p>
          <a:p>
            <a:r>
              <a:rPr lang="en-IN" sz="2400" dirty="0" err="1"/>
              <a:t>Dict</a:t>
            </a:r>
            <a:r>
              <a:rPr lang="en-IN" sz="2400" dirty="0"/>
              <a:t> = {1: </a:t>
            </a:r>
            <a:r>
              <a:rPr lang="en-IN" sz="2400" dirty="0" smtClean="0"/>
              <a:t>‘Python', ‘name’: </a:t>
            </a:r>
            <a:r>
              <a:rPr lang="en-IN" sz="2400" dirty="0"/>
              <a:t>'For', 3: </a:t>
            </a:r>
            <a:r>
              <a:rPr lang="en-IN" sz="2400" dirty="0" smtClean="0"/>
              <a:t>‘Learners'}  </a:t>
            </a:r>
            <a:endParaRPr lang="en-IN" sz="2400" dirty="0"/>
          </a:p>
          <a:p>
            <a:r>
              <a:rPr lang="en-IN" sz="2400" dirty="0"/>
              <a:t>    </a:t>
            </a:r>
          </a:p>
          <a:p>
            <a:pPr marL="0" indent="0">
              <a:buNone/>
            </a:pPr>
            <a:r>
              <a:rPr lang="en-IN" sz="2400" dirty="0"/>
              <a:t># accessing a element using key  </a:t>
            </a:r>
          </a:p>
          <a:p>
            <a:r>
              <a:rPr lang="en-IN" sz="2400" dirty="0"/>
              <a:t>print("Accessing a element using key:")  </a:t>
            </a:r>
          </a:p>
          <a:p>
            <a:r>
              <a:rPr lang="en-IN" sz="2400" dirty="0"/>
              <a:t>print(</a:t>
            </a:r>
            <a:r>
              <a:rPr lang="en-IN" sz="2400" dirty="0" err="1"/>
              <a:t>Dict</a:t>
            </a:r>
            <a:r>
              <a:rPr lang="en-IN" sz="2400" dirty="0"/>
              <a:t>['name'])  </a:t>
            </a:r>
            <a:r>
              <a:rPr lang="en-IN" sz="2400" dirty="0" smtClean="0"/>
              <a:t>-- </a:t>
            </a:r>
            <a:r>
              <a:rPr lang="en-IN" sz="2400" b="1" dirty="0" smtClean="0"/>
              <a:t>For</a:t>
            </a:r>
            <a:endParaRPr lang="en-IN" sz="2400" b="1" dirty="0" smtClean="0"/>
          </a:p>
          <a:p>
            <a:pPr marL="0" indent="0">
              <a:buNone/>
            </a:pPr>
            <a:r>
              <a:rPr lang="en-IN" sz="2400" dirty="0" smtClean="0"/>
              <a:t>  </a:t>
            </a:r>
            <a:endParaRPr lang="en-IN" sz="2400" dirty="0"/>
          </a:p>
        </p:txBody>
      </p:sp>
      <p:sp>
        <p:nvSpPr>
          <p:cNvPr id="3" name="Content Placeholder 2"/>
          <p:cNvSpPr>
            <a:spLocks noGrp="1"/>
          </p:cNvSpPr>
          <p:nvPr>
            <p:ph sz="half" idx="2"/>
          </p:nvPr>
        </p:nvSpPr>
        <p:spPr/>
        <p:txBody>
          <a:bodyPr>
            <a:normAutofit fontScale="62500" lnSpcReduction="20000"/>
          </a:bodyPr>
          <a:lstStyle/>
          <a:p>
            <a:pPr marL="0" indent="0">
              <a:buNone/>
            </a:pPr>
            <a:r>
              <a:rPr lang="en-IN" sz="2000" dirty="0"/>
              <a:t># accessing a element using </a:t>
            </a:r>
            <a:r>
              <a:rPr lang="en-IN" sz="2000" b="1" dirty="0"/>
              <a:t>get() </a:t>
            </a:r>
            <a:r>
              <a:rPr lang="en-IN" sz="2000" dirty="0"/>
              <a:t>method  </a:t>
            </a:r>
          </a:p>
          <a:p>
            <a:r>
              <a:rPr lang="en-IN" sz="2000" dirty="0"/>
              <a:t>print("Accessing a element using get:")  </a:t>
            </a:r>
          </a:p>
          <a:p>
            <a:r>
              <a:rPr lang="en-IN" sz="2000" dirty="0"/>
              <a:t>print(</a:t>
            </a:r>
            <a:r>
              <a:rPr lang="en-IN" sz="2000" dirty="0" err="1"/>
              <a:t>Dict.get</a:t>
            </a:r>
            <a:r>
              <a:rPr lang="en-IN" sz="2000" dirty="0"/>
              <a:t>(3)) </a:t>
            </a:r>
          </a:p>
          <a:p>
            <a:endParaRPr lang="en-IN" dirty="0"/>
          </a:p>
        </p:txBody>
      </p:sp>
    </p:spTree>
    <p:extLst>
      <p:ext uri="{BB962C8B-B14F-4D97-AF65-F5344CB8AC3E}">
        <p14:creationId xmlns:p14="http://schemas.microsoft.com/office/powerpoint/2010/main" val="31758891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cs typeface="Arial" panose="020B0604020202020204" pitchFamily="34" charset="0"/>
              </a:rPr>
              <a:t>Python </a:t>
            </a:r>
            <a:r>
              <a:rPr lang="en-IN" b="1" dirty="0" smtClean="0">
                <a:latin typeface="Arial" panose="020B0604020202020204" pitchFamily="34" charset="0"/>
                <a:cs typeface="Arial" panose="020B0604020202020204" pitchFamily="34" charset="0"/>
              </a:rPr>
              <a:t>Operators</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r>
              <a:rPr lang="en-IN" sz="2400" dirty="0"/>
              <a:t>Operators are special symbols in Python that carry out arithmetic or logical computation. The value that the operator operates on is called the operand</a:t>
            </a:r>
            <a:r>
              <a:rPr lang="en-IN" sz="2400" dirty="0" smtClean="0"/>
              <a:t>.</a:t>
            </a:r>
          </a:p>
          <a:p>
            <a:endParaRPr lang="en-IN" sz="2400" dirty="0" smtClean="0"/>
          </a:p>
          <a:p>
            <a:r>
              <a:rPr lang="en-IN" sz="2400" dirty="0"/>
              <a:t>For example</a:t>
            </a:r>
            <a:r>
              <a:rPr lang="en-IN" sz="2400" dirty="0" smtClean="0"/>
              <a:t>:</a:t>
            </a:r>
          </a:p>
          <a:p>
            <a:pPr marL="0" indent="0">
              <a:buNone/>
            </a:pPr>
            <a:r>
              <a:rPr lang="en-IN" sz="2400" dirty="0" smtClean="0"/>
              <a:t>	</a:t>
            </a:r>
            <a:r>
              <a:rPr lang="en-IN" sz="2400" dirty="0"/>
              <a:t>	</a:t>
            </a:r>
            <a:r>
              <a:rPr lang="en-IN" sz="2400" dirty="0" smtClean="0"/>
              <a:t>          &gt;&gt;&gt; 2+3</a:t>
            </a:r>
            <a:endParaRPr lang="en-IN" sz="2400" dirty="0"/>
          </a:p>
          <a:p>
            <a:pPr marL="0" indent="0">
              <a:buNone/>
            </a:pPr>
            <a:r>
              <a:rPr lang="en-IN" sz="2400" dirty="0" smtClean="0"/>
              <a:t>			5</a:t>
            </a:r>
          </a:p>
          <a:p>
            <a:pPr marL="0" indent="0">
              <a:buNone/>
            </a:pPr>
            <a:endParaRPr lang="en-IN" sz="2400" dirty="0" smtClean="0"/>
          </a:p>
          <a:p>
            <a:pPr marL="0" indent="0">
              <a:buNone/>
            </a:pPr>
            <a:r>
              <a:rPr lang="en-IN" sz="2400" dirty="0"/>
              <a:t>Here, + is the operator that performs addition. 2 and 3 are the operands and 5 is the output of the operation.</a:t>
            </a:r>
          </a:p>
        </p:txBody>
      </p:sp>
    </p:spTree>
    <p:extLst>
      <p:ext uri="{BB962C8B-B14F-4D97-AF65-F5344CB8AC3E}">
        <p14:creationId xmlns:p14="http://schemas.microsoft.com/office/powerpoint/2010/main" val="18415802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cs typeface="Arial" panose="020B0604020202020204" pitchFamily="34" charset="0"/>
              </a:rPr>
              <a:t>Arithmetic </a:t>
            </a:r>
            <a:r>
              <a:rPr lang="en-IN" b="1" dirty="0" smtClean="0">
                <a:latin typeface="Arial" panose="020B0604020202020204" pitchFamily="34" charset="0"/>
                <a:cs typeface="Arial" panose="020B0604020202020204" pitchFamily="34" charset="0"/>
              </a:rPr>
              <a:t>operators</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IN" sz="2400" dirty="0"/>
              <a:t>Arithmetic operators are used to perform mathematical operations like addition, subtraction, multiplication, etc.</a:t>
            </a:r>
          </a:p>
        </p:txBody>
      </p:sp>
      <p:pic>
        <p:nvPicPr>
          <p:cNvPr id="4" name="Picture 3"/>
          <p:cNvPicPr>
            <a:picLocks noChangeAspect="1"/>
          </p:cNvPicPr>
          <p:nvPr/>
        </p:nvPicPr>
        <p:blipFill>
          <a:blip r:embed="rId2"/>
          <a:stretch>
            <a:fillRect/>
          </a:stretch>
        </p:blipFill>
        <p:spPr>
          <a:xfrm>
            <a:off x="3316406" y="3003084"/>
            <a:ext cx="5669152" cy="3524454"/>
          </a:xfrm>
          <a:prstGeom prst="rect">
            <a:avLst/>
          </a:prstGeom>
        </p:spPr>
      </p:pic>
    </p:spTree>
    <p:extLst>
      <p:ext uri="{BB962C8B-B14F-4D97-AF65-F5344CB8AC3E}">
        <p14:creationId xmlns:p14="http://schemas.microsoft.com/office/powerpoint/2010/main" val="33208348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57184" y="483675"/>
            <a:ext cx="9369706" cy="5825051"/>
          </a:xfrm>
          <a:prstGeom prst="rect">
            <a:avLst/>
          </a:prstGeom>
        </p:spPr>
      </p:pic>
    </p:spTree>
    <p:extLst>
      <p:ext uri="{BB962C8B-B14F-4D97-AF65-F5344CB8AC3E}">
        <p14:creationId xmlns:p14="http://schemas.microsoft.com/office/powerpoint/2010/main" val="34421806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Arial" panose="020B0604020202020204" pitchFamily="34" charset="0"/>
                <a:cs typeface="Arial" panose="020B0604020202020204" pitchFamily="34" charset="0"/>
              </a:rPr>
              <a:t>Example 1: Arithmetic operators in </a:t>
            </a:r>
            <a:r>
              <a:rPr lang="en-IN" sz="3600" b="1" dirty="0" smtClean="0">
                <a:latin typeface="Arial" panose="020B0604020202020204" pitchFamily="34" charset="0"/>
                <a:cs typeface="Arial" panose="020B0604020202020204" pitchFamily="34" charset="0"/>
              </a:rPr>
              <a:t>Python</a:t>
            </a: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p:txBody>
          <a:bodyPr>
            <a:normAutofit fontScale="77500" lnSpcReduction="20000"/>
          </a:bodyPr>
          <a:lstStyle/>
          <a:p>
            <a:r>
              <a:rPr lang="es-ES" dirty="0"/>
              <a:t>x = 15</a:t>
            </a:r>
          </a:p>
          <a:p>
            <a:r>
              <a:rPr lang="es-ES" dirty="0"/>
              <a:t>y = 4</a:t>
            </a:r>
          </a:p>
          <a:p>
            <a:endParaRPr lang="es-ES" dirty="0"/>
          </a:p>
          <a:p>
            <a:r>
              <a:rPr lang="es-ES" dirty="0"/>
              <a:t># Output: x + y = 19</a:t>
            </a:r>
          </a:p>
          <a:p>
            <a:r>
              <a:rPr lang="es-ES" dirty="0" err="1"/>
              <a:t>print</a:t>
            </a:r>
            <a:r>
              <a:rPr lang="es-ES" dirty="0"/>
              <a:t>('x + y =',</a:t>
            </a:r>
            <a:r>
              <a:rPr lang="es-ES" dirty="0" err="1"/>
              <a:t>x+y</a:t>
            </a:r>
            <a:r>
              <a:rPr lang="es-ES" dirty="0"/>
              <a:t>)</a:t>
            </a:r>
          </a:p>
          <a:p>
            <a:endParaRPr lang="es-ES" dirty="0"/>
          </a:p>
          <a:p>
            <a:r>
              <a:rPr lang="es-ES" dirty="0"/>
              <a:t># Output: x - y = 11</a:t>
            </a:r>
          </a:p>
          <a:p>
            <a:r>
              <a:rPr lang="es-ES" dirty="0" err="1"/>
              <a:t>print</a:t>
            </a:r>
            <a:r>
              <a:rPr lang="es-ES" dirty="0"/>
              <a:t>('x - y =',x-y)</a:t>
            </a:r>
          </a:p>
          <a:p>
            <a:endParaRPr lang="es-ES" dirty="0"/>
          </a:p>
          <a:p>
            <a:r>
              <a:rPr lang="es-ES" dirty="0"/>
              <a:t># Output: x * y = 60</a:t>
            </a:r>
          </a:p>
          <a:p>
            <a:r>
              <a:rPr lang="es-ES" dirty="0" err="1"/>
              <a:t>print</a:t>
            </a:r>
            <a:r>
              <a:rPr lang="es-ES" dirty="0"/>
              <a:t>('x * y =',x*y)</a:t>
            </a:r>
          </a:p>
          <a:p>
            <a:endParaRPr lang="es-ES" dirty="0"/>
          </a:p>
        </p:txBody>
      </p:sp>
      <p:sp>
        <p:nvSpPr>
          <p:cNvPr id="4" name="Content Placeholder 3"/>
          <p:cNvSpPr>
            <a:spLocks noGrp="1"/>
          </p:cNvSpPr>
          <p:nvPr>
            <p:ph sz="half" idx="2"/>
          </p:nvPr>
        </p:nvSpPr>
        <p:spPr/>
        <p:txBody>
          <a:bodyPr>
            <a:normAutofit fontScale="77500" lnSpcReduction="20000"/>
          </a:bodyPr>
          <a:lstStyle/>
          <a:p>
            <a:r>
              <a:rPr lang="es-ES" dirty="0"/>
              <a:t># Output: x / y = 3.75</a:t>
            </a:r>
          </a:p>
          <a:p>
            <a:r>
              <a:rPr lang="es-ES" dirty="0" err="1"/>
              <a:t>print</a:t>
            </a:r>
            <a:r>
              <a:rPr lang="es-ES" dirty="0"/>
              <a:t>('x / y =',x/y)</a:t>
            </a:r>
          </a:p>
          <a:p>
            <a:endParaRPr lang="es-ES" dirty="0"/>
          </a:p>
          <a:p>
            <a:r>
              <a:rPr lang="es-ES" dirty="0"/>
              <a:t># Output: x // y = 3</a:t>
            </a:r>
          </a:p>
          <a:p>
            <a:r>
              <a:rPr lang="es-ES" dirty="0" err="1"/>
              <a:t>print</a:t>
            </a:r>
            <a:r>
              <a:rPr lang="es-ES" dirty="0"/>
              <a:t>('x // y =',x//y</a:t>
            </a:r>
            <a:r>
              <a:rPr lang="es-ES" dirty="0" smtClean="0"/>
              <a:t>)</a:t>
            </a:r>
          </a:p>
          <a:p>
            <a:endParaRPr lang="es-ES" dirty="0"/>
          </a:p>
          <a:p>
            <a:r>
              <a:rPr lang="es-ES" dirty="0" smtClean="0"/>
              <a:t>X%Y</a:t>
            </a:r>
          </a:p>
          <a:p>
            <a:endParaRPr lang="es-ES" dirty="0"/>
          </a:p>
          <a:p>
            <a:r>
              <a:rPr lang="es-ES" dirty="0"/>
              <a:t># Output: x ** y = 50625</a:t>
            </a:r>
          </a:p>
          <a:p>
            <a:r>
              <a:rPr lang="es-ES" dirty="0" err="1"/>
              <a:t>print</a:t>
            </a:r>
            <a:r>
              <a:rPr lang="es-ES" dirty="0"/>
              <a:t>('x ** y =',x**y)</a:t>
            </a:r>
            <a:endParaRPr lang="en-IN" dirty="0"/>
          </a:p>
          <a:p>
            <a:endParaRPr lang="en-IN" dirty="0"/>
          </a:p>
        </p:txBody>
      </p:sp>
    </p:spTree>
    <p:extLst>
      <p:ext uri="{BB962C8B-B14F-4D97-AF65-F5344CB8AC3E}">
        <p14:creationId xmlns:p14="http://schemas.microsoft.com/office/powerpoint/2010/main" val="24911843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a:latin typeface="Arial" panose="020B0604020202020204" pitchFamily="34" charset="0"/>
                <a:cs typeface="Arial" panose="020B0604020202020204" pitchFamily="34" charset="0"/>
              </a:rPr>
              <a:t>Comparison </a:t>
            </a:r>
            <a:r>
              <a:rPr lang="en-IN" b="1" dirty="0" smtClean="0">
                <a:latin typeface="Arial" panose="020B0604020202020204" pitchFamily="34" charset="0"/>
                <a:cs typeface="Arial" panose="020B0604020202020204" pitchFamily="34" charset="0"/>
              </a:rPr>
              <a:t>operators</a:t>
            </a:r>
            <a:endParaRPr lang="en-IN" dirty="0">
              <a:latin typeface="Arial" panose="020B0604020202020204" pitchFamily="34" charset="0"/>
              <a:cs typeface="Arial" panose="020B0604020202020204" pitchFamily="34" charset="0"/>
            </a:endParaRPr>
          </a:p>
        </p:txBody>
      </p:sp>
      <p:sp>
        <p:nvSpPr>
          <p:cNvPr id="6" name="Content Placeholder 5"/>
          <p:cNvSpPr>
            <a:spLocks noGrp="1"/>
          </p:cNvSpPr>
          <p:nvPr>
            <p:ph idx="1"/>
          </p:nvPr>
        </p:nvSpPr>
        <p:spPr/>
        <p:txBody>
          <a:bodyPr>
            <a:normAutofit/>
          </a:bodyPr>
          <a:lstStyle/>
          <a:p>
            <a:r>
              <a:rPr lang="en-IN" sz="2400" dirty="0"/>
              <a:t>Comparison operators are used to compare values. It returns either True or False according to the condition.</a:t>
            </a:r>
          </a:p>
        </p:txBody>
      </p:sp>
      <p:pic>
        <p:nvPicPr>
          <p:cNvPr id="7" name="Picture 6"/>
          <p:cNvPicPr>
            <a:picLocks noChangeAspect="1"/>
          </p:cNvPicPr>
          <p:nvPr/>
        </p:nvPicPr>
        <p:blipFill>
          <a:blip r:embed="rId2"/>
          <a:stretch>
            <a:fillRect/>
          </a:stretch>
        </p:blipFill>
        <p:spPr>
          <a:xfrm>
            <a:off x="2879677" y="3194104"/>
            <a:ext cx="6624495" cy="3316424"/>
          </a:xfrm>
          <a:prstGeom prst="rect">
            <a:avLst/>
          </a:prstGeom>
        </p:spPr>
      </p:pic>
    </p:spTree>
    <p:extLst>
      <p:ext uri="{BB962C8B-B14F-4D97-AF65-F5344CB8AC3E}">
        <p14:creationId xmlns:p14="http://schemas.microsoft.com/office/powerpoint/2010/main" val="38468652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smtClean="0">
                <a:latin typeface="Arial" panose="020B0604020202020204" pitchFamily="34" charset="0"/>
                <a:cs typeface="Arial" panose="020B0604020202020204" pitchFamily="34" charset="0"/>
              </a:rPr>
              <a:t>Example 2: Comparison operators in Python</a:t>
            </a:r>
            <a:endParaRPr lang="en-IN" sz="3600" b="1" dirty="0">
              <a:latin typeface="Arial" panose="020B0604020202020204" pitchFamily="34" charset="0"/>
              <a:cs typeface="Arial" panose="020B0604020202020204" pitchFamily="34" charset="0"/>
            </a:endParaRPr>
          </a:p>
        </p:txBody>
      </p:sp>
      <p:sp>
        <p:nvSpPr>
          <p:cNvPr id="6" name="Content Placeholder 5"/>
          <p:cNvSpPr>
            <a:spLocks noGrp="1"/>
          </p:cNvSpPr>
          <p:nvPr>
            <p:ph sz="half" idx="1"/>
          </p:nvPr>
        </p:nvSpPr>
        <p:spPr/>
        <p:txBody>
          <a:bodyPr>
            <a:normAutofit fontScale="77500" lnSpcReduction="20000"/>
          </a:bodyPr>
          <a:lstStyle/>
          <a:p>
            <a:r>
              <a:rPr lang="en-IN" dirty="0"/>
              <a:t>x = 10</a:t>
            </a:r>
          </a:p>
          <a:p>
            <a:r>
              <a:rPr lang="en-IN" dirty="0"/>
              <a:t>y = 12</a:t>
            </a:r>
          </a:p>
          <a:p>
            <a:endParaRPr lang="en-IN" dirty="0"/>
          </a:p>
          <a:p>
            <a:r>
              <a:rPr lang="en-IN" dirty="0"/>
              <a:t># Output: x &gt; y is False</a:t>
            </a:r>
          </a:p>
          <a:p>
            <a:r>
              <a:rPr lang="en-IN" dirty="0"/>
              <a:t>print('x &gt; y </a:t>
            </a:r>
            <a:r>
              <a:rPr lang="en-IN" dirty="0" err="1"/>
              <a:t>is',x</a:t>
            </a:r>
            <a:r>
              <a:rPr lang="en-IN" dirty="0"/>
              <a:t>&gt;y)</a:t>
            </a:r>
          </a:p>
          <a:p>
            <a:endParaRPr lang="en-IN" dirty="0"/>
          </a:p>
          <a:p>
            <a:r>
              <a:rPr lang="en-IN" dirty="0"/>
              <a:t># Output: x &lt; y is True</a:t>
            </a:r>
          </a:p>
          <a:p>
            <a:r>
              <a:rPr lang="en-IN" dirty="0"/>
              <a:t>print('x &lt; y </a:t>
            </a:r>
            <a:r>
              <a:rPr lang="en-IN" dirty="0" err="1"/>
              <a:t>is',x</a:t>
            </a:r>
            <a:r>
              <a:rPr lang="en-IN" dirty="0"/>
              <a:t>&lt;y)</a:t>
            </a:r>
          </a:p>
          <a:p>
            <a:endParaRPr lang="en-IN" dirty="0"/>
          </a:p>
          <a:p>
            <a:r>
              <a:rPr lang="en-IN" dirty="0"/>
              <a:t># Output: x == y is False</a:t>
            </a:r>
          </a:p>
          <a:p>
            <a:r>
              <a:rPr lang="en-IN" dirty="0"/>
              <a:t>print('x == y </a:t>
            </a:r>
            <a:r>
              <a:rPr lang="en-IN" dirty="0" err="1"/>
              <a:t>is',x</a:t>
            </a:r>
            <a:r>
              <a:rPr lang="en-IN" dirty="0"/>
              <a:t>==y)</a:t>
            </a:r>
          </a:p>
          <a:p>
            <a:endParaRPr lang="en-IN" dirty="0"/>
          </a:p>
        </p:txBody>
      </p:sp>
      <p:sp>
        <p:nvSpPr>
          <p:cNvPr id="7" name="Content Placeholder 6"/>
          <p:cNvSpPr>
            <a:spLocks noGrp="1"/>
          </p:cNvSpPr>
          <p:nvPr>
            <p:ph sz="half" idx="2"/>
          </p:nvPr>
        </p:nvSpPr>
        <p:spPr/>
        <p:txBody>
          <a:bodyPr>
            <a:normAutofit fontScale="77500" lnSpcReduction="20000"/>
          </a:bodyPr>
          <a:lstStyle/>
          <a:p>
            <a:r>
              <a:rPr lang="en-IN" dirty="0"/>
              <a:t># Output: x != y is True</a:t>
            </a:r>
          </a:p>
          <a:p>
            <a:r>
              <a:rPr lang="en-IN" dirty="0"/>
              <a:t>print('x != y </a:t>
            </a:r>
            <a:r>
              <a:rPr lang="en-IN" dirty="0" err="1"/>
              <a:t>is',x</a:t>
            </a:r>
            <a:r>
              <a:rPr lang="en-IN" dirty="0"/>
              <a:t>!=y)</a:t>
            </a:r>
          </a:p>
          <a:p>
            <a:endParaRPr lang="en-IN" dirty="0"/>
          </a:p>
          <a:p>
            <a:r>
              <a:rPr lang="en-IN" dirty="0"/>
              <a:t># Output: x &gt;= y is False</a:t>
            </a:r>
          </a:p>
          <a:p>
            <a:r>
              <a:rPr lang="en-IN" dirty="0"/>
              <a:t>print('x &gt;= y </a:t>
            </a:r>
            <a:r>
              <a:rPr lang="en-IN" dirty="0" err="1"/>
              <a:t>is',x</a:t>
            </a:r>
            <a:r>
              <a:rPr lang="en-IN" dirty="0"/>
              <a:t>&gt;=y)</a:t>
            </a:r>
          </a:p>
          <a:p>
            <a:endParaRPr lang="en-IN" dirty="0"/>
          </a:p>
          <a:p>
            <a:r>
              <a:rPr lang="en-IN" dirty="0"/>
              <a:t># Output: x &lt;= y is True</a:t>
            </a:r>
          </a:p>
          <a:p>
            <a:r>
              <a:rPr lang="en-IN" dirty="0"/>
              <a:t>print('x &lt;= y </a:t>
            </a:r>
            <a:r>
              <a:rPr lang="en-IN" dirty="0" err="1"/>
              <a:t>is',x</a:t>
            </a:r>
            <a:r>
              <a:rPr lang="en-IN" dirty="0"/>
              <a:t>&lt;=y)</a:t>
            </a:r>
          </a:p>
          <a:p>
            <a:endParaRPr lang="en-IN" dirty="0"/>
          </a:p>
        </p:txBody>
      </p:sp>
    </p:spTree>
    <p:extLst>
      <p:ext uri="{BB962C8B-B14F-4D97-AF65-F5344CB8AC3E}">
        <p14:creationId xmlns:p14="http://schemas.microsoft.com/office/powerpoint/2010/main" val="32462005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cs typeface="Arial" panose="020B0604020202020204" pitchFamily="34" charset="0"/>
              </a:rPr>
              <a:t>Logical </a:t>
            </a:r>
            <a:r>
              <a:rPr lang="en-IN" b="1" dirty="0" smtClean="0">
                <a:latin typeface="Arial" panose="020B0604020202020204" pitchFamily="34" charset="0"/>
                <a:cs typeface="Arial" panose="020B0604020202020204" pitchFamily="34" charset="0"/>
              </a:rPr>
              <a:t>operators</a:t>
            </a:r>
            <a:endParaRPr lang="en-IN"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lstStyle/>
          <a:p>
            <a:r>
              <a:rPr lang="en-IN" dirty="0"/>
              <a:t>Logical operators are the and, or, not operators.</a:t>
            </a:r>
          </a:p>
        </p:txBody>
      </p:sp>
      <p:pic>
        <p:nvPicPr>
          <p:cNvPr id="6" name="Picture 5"/>
          <p:cNvPicPr>
            <a:picLocks noChangeAspect="1"/>
          </p:cNvPicPr>
          <p:nvPr/>
        </p:nvPicPr>
        <p:blipFill>
          <a:blip r:embed="rId2"/>
          <a:stretch>
            <a:fillRect/>
          </a:stretch>
        </p:blipFill>
        <p:spPr>
          <a:xfrm>
            <a:off x="2232689" y="3058591"/>
            <a:ext cx="7562850" cy="1914525"/>
          </a:xfrm>
          <a:prstGeom prst="rect">
            <a:avLst/>
          </a:prstGeom>
        </p:spPr>
      </p:pic>
    </p:spTree>
    <p:extLst>
      <p:ext uri="{BB962C8B-B14F-4D97-AF65-F5344CB8AC3E}">
        <p14:creationId xmlns:p14="http://schemas.microsoft.com/office/powerpoint/2010/main" val="21173223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Arial" panose="020B0604020202020204" pitchFamily="34" charset="0"/>
                <a:cs typeface="Arial" panose="020B0604020202020204" pitchFamily="34" charset="0"/>
              </a:rPr>
              <a:t>Example 3: Logical Operators in </a:t>
            </a:r>
            <a:r>
              <a:rPr lang="en-IN" sz="3600" b="1" dirty="0" smtClean="0">
                <a:latin typeface="Arial" panose="020B0604020202020204" pitchFamily="34" charset="0"/>
                <a:cs typeface="Arial" panose="020B0604020202020204" pitchFamily="34" charset="0"/>
              </a:rPr>
              <a:t>Python</a:t>
            </a: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IN" dirty="0"/>
              <a:t>x = True</a:t>
            </a:r>
          </a:p>
          <a:p>
            <a:r>
              <a:rPr lang="en-IN" dirty="0"/>
              <a:t>y = False</a:t>
            </a:r>
          </a:p>
          <a:p>
            <a:endParaRPr lang="en-IN" dirty="0"/>
          </a:p>
          <a:p>
            <a:r>
              <a:rPr lang="en-IN" dirty="0"/>
              <a:t>print('x and y </a:t>
            </a:r>
            <a:r>
              <a:rPr lang="en-IN" dirty="0" err="1"/>
              <a:t>is',x</a:t>
            </a:r>
            <a:r>
              <a:rPr lang="en-IN" dirty="0"/>
              <a:t> and y)</a:t>
            </a:r>
          </a:p>
          <a:p>
            <a:endParaRPr lang="en-IN" dirty="0"/>
          </a:p>
          <a:p>
            <a:r>
              <a:rPr lang="en-IN" dirty="0"/>
              <a:t>print('x or y </a:t>
            </a:r>
            <a:r>
              <a:rPr lang="en-IN" dirty="0" err="1"/>
              <a:t>is',x</a:t>
            </a:r>
            <a:r>
              <a:rPr lang="en-IN" dirty="0"/>
              <a:t> or y)</a:t>
            </a:r>
          </a:p>
          <a:p>
            <a:endParaRPr lang="en-IN" dirty="0"/>
          </a:p>
          <a:p>
            <a:r>
              <a:rPr lang="en-IN" dirty="0"/>
              <a:t>print('not x </a:t>
            </a:r>
            <a:r>
              <a:rPr lang="en-IN" dirty="0" err="1"/>
              <a:t>is',not</a:t>
            </a:r>
            <a:r>
              <a:rPr lang="en-IN" dirty="0"/>
              <a:t> x)</a:t>
            </a:r>
          </a:p>
        </p:txBody>
      </p:sp>
    </p:spTree>
    <p:extLst>
      <p:ext uri="{BB962C8B-B14F-4D97-AF65-F5344CB8AC3E}">
        <p14:creationId xmlns:p14="http://schemas.microsoft.com/office/powerpoint/2010/main" val="2337693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Step - 3 Installation in Process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8484" y="1812464"/>
            <a:ext cx="6738866" cy="4146218"/>
          </a:xfrm>
        </p:spPr>
      </p:pic>
    </p:spTree>
    <p:extLst>
      <p:ext uri="{BB962C8B-B14F-4D97-AF65-F5344CB8AC3E}">
        <p14:creationId xmlns:p14="http://schemas.microsoft.com/office/powerpoint/2010/main" val="15307641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cs typeface="Arial" panose="020B0604020202020204" pitchFamily="34" charset="0"/>
              </a:rPr>
              <a:t>Bitwise </a:t>
            </a:r>
            <a:r>
              <a:rPr lang="en-IN" b="1" dirty="0" smtClean="0">
                <a:latin typeface="Arial" panose="020B0604020202020204" pitchFamily="34" charset="0"/>
                <a:cs typeface="Arial" panose="020B0604020202020204" pitchFamily="34" charset="0"/>
              </a:rPr>
              <a:t>operators</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IN" dirty="0"/>
              <a:t>Bitwise operators act on operands as if they were strings of binary digits. They operate bit by bit, hence the name.</a:t>
            </a:r>
          </a:p>
          <a:p>
            <a:endParaRPr lang="en-IN" dirty="0"/>
          </a:p>
          <a:p>
            <a:r>
              <a:rPr lang="en-IN" dirty="0"/>
              <a:t>For example, 2 is 10 in binary and 7 is 111.</a:t>
            </a:r>
          </a:p>
        </p:txBody>
      </p:sp>
    </p:spTree>
    <p:extLst>
      <p:ext uri="{BB962C8B-B14F-4D97-AF65-F5344CB8AC3E}">
        <p14:creationId xmlns:p14="http://schemas.microsoft.com/office/powerpoint/2010/main" val="12422704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cs typeface="Arial" panose="020B0604020202020204" pitchFamily="34" charset="0"/>
              </a:rPr>
              <a:t>Bitwise operators</a:t>
            </a:r>
            <a:endParaRPr lang="en-IN" dirty="0"/>
          </a:p>
        </p:txBody>
      </p:sp>
      <p:pic>
        <p:nvPicPr>
          <p:cNvPr id="4" name="Content Placeholder 3"/>
          <p:cNvPicPr>
            <a:picLocks noGrp="1" noChangeAspect="1"/>
          </p:cNvPicPr>
          <p:nvPr>
            <p:ph idx="1"/>
          </p:nvPr>
        </p:nvPicPr>
        <p:blipFill>
          <a:blip r:embed="rId2"/>
          <a:stretch>
            <a:fillRect/>
          </a:stretch>
        </p:blipFill>
        <p:spPr>
          <a:xfrm>
            <a:off x="2116931" y="2439987"/>
            <a:ext cx="7534275" cy="3714750"/>
          </a:xfrm>
          <a:prstGeom prst="rect">
            <a:avLst/>
          </a:prstGeom>
        </p:spPr>
      </p:pic>
    </p:spTree>
    <p:extLst>
      <p:ext uri="{BB962C8B-B14F-4D97-AF65-F5344CB8AC3E}">
        <p14:creationId xmlns:p14="http://schemas.microsoft.com/office/powerpoint/2010/main" val="41351786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X = 0000 0110, </a:t>
            </a:r>
          </a:p>
          <a:p>
            <a:r>
              <a:rPr lang="en-IN" dirty="0" smtClean="0"/>
              <a:t>Y = 0000 1000</a:t>
            </a:r>
          </a:p>
          <a:p>
            <a:r>
              <a:rPr lang="en-IN" dirty="0" smtClean="0"/>
              <a:t>X&amp;Y = 0000 0000</a:t>
            </a:r>
          </a:p>
          <a:p>
            <a:r>
              <a:rPr lang="en-IN" dirty="0" smtClean="0"/>
              <a:t>X|Y = 0000 1110</a:t>
            </a:r>
          </a:p>
          <a:p>
            <a:r>
              <a:rPr lang="en-IN" dirty="0"/>
              <a:t>X^Y = </a:t>
            </a:r>
            <a:r>
              <a:rPr lang="en-IN" dirty="0" smtClean="0"/>
              <a:t>0000 1110</a:t>
            </a:r>
          </a:p>
          <a:p>
            <a:r>
              <a:rPr lang="en-IN" dirty="0" smtClean="0"/>
              <a:t>~X = 1111 1001</a:t>
            </a:r>
          </a:p>
          <a:p>
            <a:r>
              <a:rPr lang="en-IN" dirty="0" smtClean="0"/>
              <a:t>x&lt;&lt;1 = 0000 1100</a:t>
            </a:r>
          </a:p>
          <a:p>
            <a:r>
              <a:rPr lang="en-IN" dirty="0" smtClean="0"/>
              <a:t>X&gt;&gt;1 = 0000 0011</a:t>
            </a:r>
          </a:p>
          <a:p>
            <a:endParaRPr lang="en-IN" dirty="0" smtClean="0"/>
          </a:p>
          <a:p>
            <a:endParaRPr lang="en-IN" dirty="0"/>
          </a:p>
        </p:txBody>
      </p:sp>
    </p:spTree>
    <p:extLst>
      <p:ext uri="{BB962C8B-B14F-4D97-AF65-F5344CB8AC3E}">
        <p14:creationId xmlns:p14="http://schemas.microsoft.com/office/powerpoint/2010/main" val="1422323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cs typeface="Arial" panose="020B0604020202020204" pitchFamily="34" charset="0"/>
              </a:rPr>
              <a:t>Assignment </a:t>
            </a:r>
            <a:r>
              <a:rPr lang="en-IN" b="1" dirty="0" smtClean="0">
                <a:latin typeface="Arial" panose="020B0604020202020204" pitchFamily="34" charset="0"/>
                <a:cs typeface="Arial" panose="020B0604020202020204" pitchFamily="34" charset="0"/>
              </a:rPr>
              <a:t>operators</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IN" dirty="0"/>
              <a:t>Assignment operators are used in Python to assign values to variables.</a:t>
            </a:r>
          </a:p>
          <a:p>
            <a:endParaRPr lang="en-IN" dirty="0"/>
          </a:p>
          <a:p>
            <a:r>
              <a:rPr lang="en-IN" dirty="0" smtClean="0"/>
              <a:t>a = 5 </a:t>
            </a:r>
            <a:r>
              <a:rPr lang="en-IN" dirty="0"/>
              <a:t>is a simple assignment operator that assigns the value 5 on the right to the </a:t>
            </a:r>
            <a:r>
              <a:rPr lang="en-IN" dirty="0" smtClean="0"/>
              <a:t>variable </a:t>
            </a:r>
            <a:r>
              <a:rPr lang="en-IN" dirty="0"/>
              <a:t>a on the left.</a:t>
            </a:r>
          </a:p>
          <a:p>
            <a:endParaRPr lang="en-IN" dirty="0"/>
          </a:p>
          <a:p>
            <a:r>
              <a:rPr lang="en-IN" dirty="0"/>
              <a:t>There are various compound operators in Python like a </a:t>
            </a:r>
            <a:r>
              <a:rPr lang="en-IN" dirty="0" smtClean="0"/>
              <a:t>+= 5 </a:t>
            </a:r>
            <a:r>
              <a:rPr lang="en-IN" dirty="0"/>
              <a:t>that adds to the variable and later assigns the same. It is equivalent to a </a:t>
            </a:r>
            <a:r>
              <a:rPr lang="en-IN" dirty="0" smtClean="0"/>
              <a:t>= </a:t>
            </a:r>
            <a:r>
              <a:rPr lang="en-IN" dirty="0"/>
              <a:t>a + 5.</a:t>
            </a:r>
          </a:p>
        </p:txBody>
      </p:sp>
    </p:spTree>
    <p:extLst>
      <p:ext uri="{BB962C8B-B14F-4D97-AF65-F5344CB8AC3E}">
        <p14:creationId xmlns:p14="http://schemas.microsoft.com/office/powerpoint/2010/main" val="39710781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29051" y="523648"/>
            <a:ext cx="6905767" cy="5950596"/>
          </a:xfrm>
          <a:prstGeom prst="rect">
            <a:avLst/>
          </a:prstGeom>
        </p:spPr>
      </p:pic>
    </p:spTree>
    <p:extLst>
      <p:ext uri="{BB962C8B-B14F-4D97-AF65-F5344CB8AC3E}">
        <p14:creationId xmlns:p14="http://schemas.microsoft.com/office/powerpoint/2010/main" val="32373106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cs typeface="Arial" panose="020B0604020202020204" pitchFamily="34" charset="0"/>
              </a:rPr>
              <a:t>Special </a:t>
            </a:r>
            <a:r>
              <a:rPr lang="en-IN" b="1" dirty="0" smtClean="0">
                <a:latin typeface="Arial" panose="020B0604020202020204" pitchFamily="34" charset="0"/>
                <a:cs typeface="Arial" panose="020B0604020202020204" pitchFamily="34" charset="0"/>
              </a:rPr>
              <a:t>operators</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IN" sz="2400" dirty="0"/>
              <a:t>Python language offers some special types of operators like the </a:t>
            </a:r>
            <a:r>
              <a:rPr lang="en-IN" sz="2400" b="1" dirty="0"/>
              <a:t>identity operator </a:t>
            </a:r>
            <a:r>
              <a:rPr lang="en-IN" sz="2400" dirty="0"/>
              <a:t>or the </a:t>
            </a:r>
            <a:r>
              <a:rPr lang="en-IN" sz="2400" b="1" dirty="0"/>
              <a:t>membership </a:t>
            </a:r>
            <a:r>
              <a:rPr lang="en-IN" sz="2400" b="1" dirty="0" smtClean="0"/>
              <a:t>operator</a:t>
            </a:r>
            <a:r>
              <a:rPr lang="en-IN" sz="2400" dirty="0"/>
              <a:t>. They are described below with examples</a:t>
            </a:r>
            <a:r>
              <a:rPr lang="en-IN" sz="2400" dirty="0" smtClean="0"/>
              <a:t>.</a:t>
            </a:r>
          </a:p>
          <a:p>
            <a:pPr marL="0" indent="0">
              <a:buNone/>
            </a:pPr>
            <a:r>
              <a:rPr lang="en-IN" sz="2600" b="1" u="sng" dirty="0"/>
              <a:t>Identity </a:t>
            </a:r>
            <a:r>
              <a:rPr lang="en-IN" sz="2600" b="1" u="sng" dirty="0" smtClean="0"/>
              <a:t>operators</a:t>
            </a:r>
            <a:endParaRPr lang="en-IN" sz="2600" u="sng" dirty="0" smtClean="0"/>
          </a:p>
          <a:p>
            <a:r>
              <a:rPr lang="en-IN" sz="2400" dirty="0"/>
              <a:t>is and is not are the identity operators in Python. They are used to check if two values (or variables) are located on the same part of the memory. Two variables that are equal does not imply that they are identical.</a:t>
            </a:r>
          </a:p>
        </p:txBody>
      </p:sp>
      <p:pic>
        <p:nvPicPr>
          <p:cNvPr id="4" name="Picture 3"/>
          <p:cNvPicPr>
            <a:picLocks noChangeAspect="1"/>
          </p:cNvPicPr>
          <p:nvPr/>
        </p:nvPicPr>
        <p:blipFill>
          <a:blip r:embed="rId2"/>
          <a:stretch>
            <a:fillRect/>
          </a:stretch>
        </p:blipFill>
        <p:spPr>
          <a:xfrm>
            <a:off x="3261815" y="5065147"/>
            <a:ext cx="5917216" cy="1339747"/>
          </a:xfrm>
          <a:prstGeom prst="rect">
            <a:avLst/>
          </a:prstGeom>
        </p:spPr>
      </p:pic>
    </p:spTree>
    <p:extLst>
      <p:ext uri="{BB962C8B-B14F-4D97-AF65-F5344CB8AC3E}">
        <p14:creationId xmlns:p14="http://schemas.microsoft.com/office/powerpoint/2010/main" val="1831715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Arial" panose="020B0604020202020204" pitchFamily="34" charset="0"/>
                <a:cs typeface="Arial" panose="020B0604020202020204" pitchFamily="34" charset="0"/>
              </a:rPr>
              <a:t>Example 4: Identity operators in </a:t>
            </a:r>
            <a:r>
              <a:rPr lang="en-IN" sz="3600" b="1" dirty="0" smtClean="0">
                <a:latin typeface="Arial" panose="020B0604020202020204" pitchFamily="34" charset="0"/>
                <a:cs typeface="Arial" panose="020B0604020202020204" pitchFamily="34" charset="0"/>
              </a:rPr>
              <a:t>Python</a:t>
            </a: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p:txBody>
          <a:bodyPr>
            <a:normAutofit/>
          </a:bodyPr>
          <a:lstStyle/>
          <a:p>
            <a:r>
              <a:rPr lang="en-IN" dirty="0"/>
              <a:t>x1 = 5</a:t>
            </a:r>
          </a:p>
          <a:p>
            <a:r>
              <a:rPr lang="en-IN" dirty="0"/>
              <a:t>y1 = 5</a:t>
            </a:r>
          </a:p>
          <a:p>
            <a:r>
              <a:rPr lang="en-IN" dirty="0"/>
              <a:t>x2 = 'Hello'</a:t>
            </a:r>
          </a:p>
          <a:p>
            <a:r>
              <a:rPr lang="en-IN" dirty="0"/>
              <a:t>y2 = 'Hello'</a:t>
            </a:r>
          </a:p>
          <a:p>
            <a:r>
              <a:rPr lang="en-IN" dirty="0"/>
              <a:t>x3 = [1,2,3]</a:t>
            </a:r>
          </a:p>
          <a:p>
            <a:r>
              <a:rPr lang="en-IN" dirty="0"/>
              <a:t>y3 = [1,2,3]</a:t>
            </a:r>
          </a:p>
          <a:p>
            <a:endParaRPr lang="en-IN" dirty="0"/>
          </a:p>
        </p:txBody>
      </p:sp>
      <p:sp>
        <p:nvSpPr>
          <p:cNvPr id="4" name="Content Placeholder 3"/>
          <p:cNvSpPr>
            <a:spLocks noGrp="1"/>
          </p:cNvSpPr>
          <p:nvPr>
            <p:ph sz="half" idx="2"/>
          </p:nvPr>
        </p:nvSpPr>
        <p:spPr/>
        <p:txBody>
          <a:bodyPr/>
          <a:lstStyle/>
          <a:p>
            <a:r>
              <a:rPr lang="en-IN" dirty="0"/>
              <a:t># Output: False</a:t>
            </a:r>
          </a:p>
          <a:p>
            <a:r>
              <a:rPr lang="en-IN" dirty="0"/>
              <a:t>print(x1 is not y1)</a:t>
            </a:r>
          </a:p>
          <a:p>
            <a:endParaRPr lang="en-IN" dirty="0"/>
          </a:p>
          <a:p>
            <a:r>
              <a:rPr lang="en-IN" dirty="0"/>
              <a:t># Output: True</a:t>
            </a:r>
          </a:p>
          <a:p>
            <a:r>
              <a:rPr lang="en-IN" dirty="0"/>
              <a:t>print(x2 is y2)</a:t>
            </a:r>
          </a:p>
          <a:p>
            <a:endParaRPr lang="en-IN" dirty="0"/>
          </a:p>
          <a:p>
            <a:r>
              <a:rPr lang="en-IN" dirty="0"/>
              <a:t># Output: False</a:t>
            </a:r>
          </a:p>
          <a:p>
            <a:r>
              <a:rPr lang="en-IN" dirty="0"/>
              <a:t>print(x3 is y3)</a:t>
            </a:r>
          </a:p>
          <a:p>
            <a:endParaRPr lang="en-IN" dirty="0"/>
          </a:p>
        </p:txBody>
      </p:sp>
    </p:spTree>
    <p:extLst>
      <p:ext uri="{BB962C8B-B14F-4D97-AF65-F5344CB8AC3E}">
        <p14:creationId xmlns:p14="http://schemas.microsoft.com/office/powerpoint/2010/main" val="26677907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cs typeface="Arial" panose="020B0604020202020204" pitchFamily="34" charset="0"/>
              </a:rPr>
              <a:t>Special operators</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IN" b="1" u="sng" dirty="0"/>
              <a:t>Membership operators</a:t>
            </a:r>
          </a:p>
          <a:p>
            <a:r>
              <a:rPr lang="en-IN" sz="2400" dirty="0"/>
              <a:t>in and not in are the membership operators in Python. They are used to test whether a value or variable is found in a sequence (string, list, tuple, set and dictionary</a:t>
            </a:r>
            <a:r>
              <a:rPr lang="en-IN" sz="2400" dirty="0" smtClean="0"/>
              <a:t>).</a:t>
            </a:r>
            <a:endParaRPr lang="en-IN" sz="2400" dirty="0"/>
          </a:p>
          <a:p>
            <a:r>
              <a:rPr lang="en-IN" sz="2400" dirty="0"/>
              <a:t>In a dictionary we can only test for presence of key, not the value.</a:t>
            </a:r>
          </a:p>
        </p:txBody>
      </p:sp>
      <p:pic>
        <p:nvPicPr>
          <p:cNvPr id="4" name="Picture 3"/>
          <p:cNvPicPr>
            <a:picLocks noChangeAspect="1"/>
          </p:cNvPicPr>
          <p:nvPr/>
        </p:nvPicPr>
        <p:blipFill>
          <a:blip r:embed="rId2"/>
          <a:stretch>
            <a:fillRect/>
          </a:stretch>
        </p:blipFill>
        <p:spPr>
          <a:xfrm>
            <a:off x="2347415" y="4617351"/>
            <a:ext cx="7530010" cy="1450997"/>
          </a:xfrm>
          <a:prstGeom prst="rect">
            <a:avLst/>
          </a:prstGeom>
        </p:spPr>
      </p:pic>
    </p:spTree>
    <p:extLst>
      <p:ext uri="{BB962C8B-B14F-4D97-AF65-F5344CB8AC3E}">
        <p14:creationId xmlns:p14="http://schemas.microsoft.com/office/powerpoint/2010/main" val="5212746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Arial" panose="020B0604020202020204" pitchFamily="34" charset="0"/>
                <a:cs typeface="Arial" panose="020B0604020202020204" pitchFamily="34" charset="0"/>
              </a:rPr>
              <a:t>Example #5: Membership operators in </a:t>
            </a:r>
            <a:r>
              <a:rPr lang="en-IN" sz="3600" b="1" dirty="0" smtClean="0">
                <a:latin typeface="Arial" panose="020B0604020202020204" pitchFamily="34" charset="0"/>
                <a:cs typeface="Arial" panose="020B0604020202020204" pitchFamily="34" charset="0"/>
              </a:rPr>
              <a:t>Python</a:t>
            </a: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p:txBody>
          <a:bodyPr>
            <a:normAutofit/>
          </a:bodyPr>
          <a:lstStyle/>
          <a:p>
            <a:r>
              <a:rPr lang="en-IN" dirty="0"/>
              <a:t>x = 'Hello world'</a:t>
            </a:r>
          </a:p>
          <a:p>
            <a:r>
              <a:rPr lang="en-IN" dirty="0"/>
              <a:t>y = {1:'a',2:'b'}</a:t>
            </a:r>
          </a:p>
          <a:p>
            <a:endParaRPr lang="en-IN" dirty="0"/>
          </a:p>
          <a:p>
            <a:r>
              <a:rPr lang="en-IN" dirty="0"/>
              <a:t># Output: True</a:t>
            </a:r>
          </a:p>
          <a:p>
            <a:r>
              <a:rPr lang="en-IN" dirty="0"/>
              <a:t>print('H' in x)</a:t>
            </a:r>
          </a:p>
          <a:p>
            <a:endParaRPr lang="en-IN" dirty="0"/>
          </a:p>
          <a:p>
            <a:r>
              <a:rPr lang="en-IN" dirty="0"/>
              <a:t># Output: True</a:t>
            </a:r>
          </a:p>
          <a:p>
            <a:r>
              <a:rPr lang="en-IN" dirty="0"/>
              <a:t>print('hello' not in x)</a:t>
            </a:r>
          </a:p>
          <a:p>
            <a:endParaRPr lang="en-IN" dirty="0"/>
          </a:p>
        </p:txBody>
      </p:sp>
      <p:sp>
        <p:nvSpPr>
          <p:cNvPr id="4" name="Content Placeholder 3"/>
          <p:cNvSpPr>
            <a:spLocks noGrp="1"/>
          </p:cNvSpPr>
          <p:nvPr>
            <p:ph sz="half" idx="2"/>
          </p:nvPr>
        </p:nvSpPr>
        <p:spPr/>
        <p:txBody>
          <a:bodyPr/>
          <a:lstStyle/>
          <a:p>
            <a:r>
              <a:rPr lang="en-IN" dirty="0"/>
              <a:t># Output: True</a:t>
            </a:r>
          </a:p>
          <a:p>
            <a:r>
              <a:rPr lang="en-IN" dirty="0"/>
              <a:t>print(1 in y)</a:t>
            </a:r>
          </a:p>
          <a:p>
            <a:endParaRPr lang="en-IN" dirty="0"/>
          </a:p>
          <a:p>
            <a:r>
              <a:rPr lang="en-IN" dirty="0"/>
              <a:t># Output: False</a:t>
            </a:r>
          </a:p>
          <a:p>
            <a:r>
              <a:rPr lang="en-IN" dirty="0"/>
              <a:t>print('a' in y)</a:t>
            </a:r>
          </a:p>
          <a:p>
            <a:endParaRPr lang="en-IN" dirty="0"/>
          </a:p>
        </p:txBody>
      </p:sp>
    </p:spTree>
    <p:extLst>
      <p:ext uri="{BB962C8B-B14F-4D97-AF65-F5344CB8AC3E}">
        <p14:creationId xmlns:p14="http://schemas.microsoft.com/office/powerpoint/2010/main" val="18497081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IN" sz="4400" b="1" dirty="0">
                <a:latin typeface="Arial" panose="020B0604020202020204" pitchFamily="34" charset="0"/>
                <a:cs typeface="Arial" panose="020B0604020202020204" pitchFamily="34" charset="0"/>
              </a:rPr>
              <a:t>Python Input, Output and </a:t>
            </a:r>
            <a:r>
              <a:rPr lang="en-IN" sz="4400" b="1" dirty="0" smtClean="0">
                <a:latin typeface="Arial" panose="020B0604020202020204" pitchFamily="34" charset="0"/>
                <a:cs typeface="Arial" panose="020B0604020202020204" pitchFamily="34" charset="0"/>
              </a:rPr>
              <a:t>Import</a:t>
            </a:r>
            <a:endParaRPr lang="en-IN" sz="4400" dirty="0">
              <a:latin typeface="Arial" panose="020B0604020202020204" pitchFamily="34" charset="0"/>
              <a:cs typeface="Arial" panose="020B0604020202020204" pitchFamily="34" charset="0"/>
            </a:endParaRPr>
          </a:p>
        </p:txBody>
      </p:sp>
      <p:sp>
        <p:nvSpPr>
          <p:cNvPr id="5" name="Subtitle 4"/>
          <p:cNvSpPr>
            <a:spLocks noGrp="1"/>
          </p:cNvSpPr>
          <p:nvPr>
            <p:ph type="subTitle" idx="1"/>
          </p:nvPr>
        </p:nvSpPr>
        <p:spPr/>
        <p:txBody>
          <a:bodyPr/>
          <a:lstStyle/>
          <a:p>
            <a:r>
              <a:rPr lang="en-IN" b="1" dirty="0"/>
              <a:t>Python Basics</a:t>
            </a:r>
            <a:endParaRPr lang="en-IN" dirty="0"/>
          </a:p>
          <a:p>
            <a:endParaRPr lang="en-IN" dirty="0"/>
          </a:p>
        </p:txBody>
      </p:sp>
    </p:spTree>
    <p:extLst>
      <p:ext uri="{BB962C8B-B14F-4D97-AF65-F5344CB8AC3E}">
        <p14:creationId xmlns:p14="http://schemas.microsoft.com/office/powerpoint/2010/main" val="2133318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Now, try to run python on the command prompt. Type the command python -version in case of python3.</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553" y="3182842"/>
            <a:ext cx="7543800" cy="2867025"/>
          </a:xfrm>
          <a:prstGeom prst="rect">
            <a:avLst/>
          </a:prstGeom>
        </p:spPr>
      </p:pic>
    </p:spTree>
    <p:extLst>
      <p:ext uri="{BB962C8B-B14F-4D97-AF65-F5344CB8AC3E}">
        <p14:creationId xmlns:p14="http://schemas.microsoft.com/office/powerpoint/2010/main" val="15022594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cs typeface="Arial" panose="020B0604020202020204" pitchFamily="34" charset="0"/>
              </a:rPr>
              <a:t>Input, </a:t>
            </a:r>
            <a:r>
              <a:rPr lang="en-IN" b="1" dirty="0" smtClean="0">
                <a:latin typeface="Arial" panose="020B0604020202020204" pitchFamily="34" charset="0"/>
                <a:cs typeface="Arial" panose="020B0604020202020204" pitchFamily="34" charset="0"/>
              </a:rPr>
              <a:t>Output in Python</a:t>
            </a:r>
            <a:endParaRPr lang="en-IN" dirty="0"/>
          </a:p>
        </p:txBody>
      </p:sp>
      <p:sp>
        <p:nvSpPr>
          <p:cNvPr id="3" name="Content Placeholder 2"/>
          <p:cNvSpPr>
            <a:spLocks noGrp="1"/>
          </p:cNvSpPr>
          <p:nvPr>
            <p:ph idx="1"/>
          </p:nvPr>
        </p:nvSpPr>
        <p:spPr/>
        <p:txBody>
          <a:bodyPr/>
          <a:lstStyle/>
          <a:p>
            <a:r>
              <a:rPr lang="en-IN" dirty="0" smtClean="0"/>
              <a:t>Python </a:t>
            </a:r>
            <a:r>
              <a:rPr lang="en-IN" dirty="0"/>
              <a:t>provides numerous built-in functions that are readily available to us at the Python prompt.</a:t>
            </a:r>
          </a:p>
          <a:p>
            <a:endParaRPr lang="en-IN" dirty="0"/>
          </a:p>
          <a:p>
            <a:r>
              <a:rPr lang="en-IN" dirty="0"/>
              <a:t>Some of the functions like input() and print() are widely used for standard input and output operations respectively. Let us see the output section first.</a:t>
            </a:r>
          </a:p>
        </p:txBody>
      </p:sp>
    </p:spTree>
    <p:extLst>
      <p:ext uri="{BB962C8B-B14F-4D97-AF65-F5344CB8AC3E}">
        <p14:creationId xmlns:p14="http://schemas.microsoft.com/office/powerpoint/2010/main" val="1141990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cs typeface="Arial" panose="020B0604020202020204" pitchFamily="34" charset="0"/>
              </a:rPr>
              <a:t>Python Output Using print() </a:t>
            </a:r>
            <a:r>
              <a:rPr lang="en-IN" b="1" dirty="0" smtClean="0">
                <a:latin typeface="Arial" panose="020B0604020202020204" pitchFamily="34" charset="0"/>
                <a:cs typeface="Arial" panose="020B0604020202020204" pitchFamily="34" charset="0"/>
              </a:rPr>
              <a:t>function</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85000" lnSpcReduction="20000"/>
          </a:bodyPr>
          <a:lstStyle/>
          <a:p>
            <a:r>
              <a:rPr lang="en-IN" sz="2600" dirty="0"/>
              <a:t>We use the print() function to output data to the standard output device (screen</a:t>
            </a:r>
            <a:r>
              <a:rPr lang="en-IN" sz="2600" dirty="0" smtClean="0"/>
              <a:t>)</a:t>
            </a:r>
          </a:p>
          <a:p>
            <a:pPr marL="0" indent="0">
              <a:buNone/>
            </a:pPr>
            <a:r>
              <a:rPr lang="en-IN" b="1" dirty="0" smtClean="0"/>
              <a:t>E.g. 1</a:t>
            </a:r>
            <a:endParaRPr lang="en-IN" b="1" dirty="0"/>
          </a:p>
          <a:p>
            <a:pPr marL="0" indent="0">
              <a:buNone/>
            </a:pPr>
            <a:r>
              <a:rPr lang="en-IN" sz="2600" dirty="0" smtClean="0"/>
              <a:t>	print</a:t>
            </a:r>
            <a:r>
              <a:rPr lang="en-IN" sz="2600" dirty="0"/>
              <a:t>('This sentence is output to the screen')</a:t>
            </a:r>
            <a:endParaRPr lang="en-IN" sz="2600" dirty="0" smtClean="0"/>
          </a:p>
          <a:p>
            <a:pPr marL="0" indent="0">
              <a:buNone/>
            </a:pPr>
            <a:r>
              <a:rPr lang="en-IN" b="1" dirty="0" smtClean="0"/>
              <a:t>Output</a:t>
            </a:r>
          </a:p>
          <a:p>
            <a:pPr marL="0" indent="0">
              <a:buNone/>
            </a:pPr>
            <a:r>
              <a:rPr lang="en-IN" dirty="0" smtClean="0"/>
              <a:t>	</a:t>
            </a:r>
            <a:r>
              <a:rPr lang="en-IN" sz="2600" dirty="0" smtClean="0"/>
              <a:t>This </a:t>
            </a:r>
            <a:r>
              <a:rPr lang="en-IN" sz="2600" dirty="0"/>
              <a:t>sentence is output to the </a:t>
            </a:r>
            <a:r>
              <a:rPr lang="en-IN" sz="2600" dirty="0" smtClean="0"/>
              <a:t>screen</a:t>
            </a:r>
          </a:p>
          <a:p>
            <a:pPr marL="0" indent="0">
              <a:buNone/>
            </a:pPr>
            <a:r>
              <a:rPr lang="en-IN" b="1" dirty="0"/>
              <a:t>E.g. 2</a:t>
            </a:r>
            <a:endParaRPr lang="en-IN" b="1" dirty="0" smtClean="0"/>
          </a:p>
          <a:p>
            <a:pPr marL="0" indent="0">
              <a:buNone/>
            </a:pPr>
            <a:r>
              <a:rPr lang="en-IN" dirty="0" smtClean="0"/>
              <a:t>	</a:t>
            </a:r>
            <a:r>
              <a:rPr lang="en-IN" sz="2600" dirty="0" smtClean="0"/>
              <a:t>a </a:t>
            </a:r>
            <a:r>
              <a:rPr lang="en-IN" sz="2600" dirty="0"/>
              <a:t>= 5</a:t>
            </a:r>
          </a:p>
          <a:p>
            <a:pPr marL="0" indent="0">
              <a:buNone/>
            </a:pPr>
            <a:r>
              <a:rPr lang="en-IN" sz="2600" dirty="0" smtClean="0"/>
              <a:t>	print</a:t>
            </a:r>
            <a:r>
              <a:rPr lang="en-IN" sz="2600" dirty="0"/>
              <a:t>('The value of a is', a</a:t>
            </a:r>
            <a:r>
              <a:rPr lang="en-IN" sz="2600" dirty="0" smtClean="0"/>
              <a:t>)</a:t>
            </a:r>
          </a:p>
          <a:p>
            <a:pPr marL="0" indent="0">
              <a:buNone/>
            </a:pPr>
            <a:r>
              <a:rPr lang="en-IN" b="1" dirty="0" smtClean="0"/>
              <a:t>Output</a:t>
            </a:r>
            <a:endParaRPr lang="en-IN" dirty="0" smtClean="0"/>
          </a:p>
          <a:p>
            <a:pPr marL="0" indent="0">
              <a:buNone/>
            </a:pPr>
            <a:r>
              <a:rPr lang="en-IN" dirty="0" smtClean="0"/>
              <a:t>	</a:t>
            </a:r>
            <a:r>
              <a:rPr lang="en-IN" sz="2600" dirty="0" smtClean="0"/>
              <a:t>The </a:t>
            </a:r>
            <a:r>
              <a:rPr lang="en-IN" sz="2600" dirty="0"/>
              <a:t>value of a </a:t>
            </a:r>
            <a:r>
              <a:rPr lang="en-IN" sz="2600" dirty="0" smtClean="0"/>
              <a:t>is 5</a:t>
            </a:r>
            <a:endParaRPr lang="en-IN" sz="2600" dirty="0"/>
          </a:p>
        </p:txBody>
      </p:sp>
    </p:spTree>
    <p:extLst>
      <p:ext uri="{BB962C8B-B14F-4D97-AF65-F5344CB8AC3E}">
        <p14:creationId xmlns:p14="http://schemas.microsoft.com/office/powerpoint/2010/main" val="32156113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Arial" panose="020B0604020202020204" pitchFamily="34" charset="0"/>
                <a:cs typeface="Arial" panose="020B0604020202020204" pitchFamily="34" charset="0"/>
              </a:rPr>
              <a:t>The actual syntax of the print() function is:</a:t>
            </a:r>
          </a:p>
        </p:txBody>
      </p:sp>
      <p:sp>
        <p:nvSpPr>
          <p:cNvPr id="3" name="Content Placeholder 2"/>
          <p:cNvSpPr>
            <a:spLocks noGrp="1"/>
          </p:cNvSpPr>
          <p:nvPr>
            <p:ph idx="1"/>
          </p:nvPr>
        </p:nvSpPr>
        <p:spPr/>
        <p:txBody>
          <a:bodyPr>
            <a:normAutofit/>
          </a:bodyPr>
          <a:lstStyle/>
          <a:p>
            <a:pPr marL="0" indent="0">
              <a:buNone/>
            </a:pPr>
            <a:r>
              <a:rPr lang="en-IN" b="1" dirty="0"/>
              <a:t>print(*objects, </a:t>
            </a:r>
            <a:r>
              <a:rPr lang="en-IN" b="1" dirty="0" err="1"/>
              <a:t>sep</a:t>
            </a:r>
            <a:r>
              <a:rPr lang="en-IN" b="1" dirty="0"/>
              <a:t>=' ', end='\n', file=</a:t>
            </a:r>
            <a:r>
              <a:rPr lang="en-IN" b="1" dirty="0" err="1"/>
              <a:t>sys.stdout</a:t>
            </a:r>
            <a:r>
              <a:rPr lang="en-IN" b="1" dirty="0"/>
              <a:t>, flush=False</a:t>
            </a:r>
            <a:r>
              <a:rPr lang="en-IN" b="1" dirty="0" smtClean="0"/>
              <a:t>)</a:t>
            </a:r>
          </a:p>
          <a:p>
            <a:pPr marL="0" indent="0">
              <a:buNone/>
            </a:pPr>
            <a:endParaRPr lang="en-IN" dirty="0" smtClean="0"/>
          </a:p>
          <a:p>
            <a:r>
              <a:rPr lang="en-IN" sz="2400" dirty="0"/>
              <a:t>Here, </a:t>
            </a:r>
            <a:r>
              <a:rPr lang="en-IN" sz="2400" b="1" dirty="0"/>
              <a:t>objects</a:t>
            </a:r>
            <a:r>
              <a:rPr lang="en-IN" sz="2400" dirty="0"/>
              <a:t> is the value(s) to be printed</a:t>
            </a:r>
            <a:r>
              <a:rPr lang="en-IN" sz="2400" dirty="0" smtClean="0"/>
              <a:t>.</a:t>
            </a:r>
            <a:endParaRPr lang="en-IN" sz="2400" dirty="0"/>
          </a:p>
          <a:p>
            <a:r>
              <a:rPr lang="en-IN" sz="2400" dirty="0"/>
              <a:t>The </a:t>
            </a:r>
            <a:r>
              <a:rPr lang="en-IN" sz="2400" b="1" dirty="0" err="1"/>
              <a:t>sep</a:t>
            </a:r>
            <a:r>
              <a:rPr lang="en-IN" sz="2400" dirty="0"/>
              <a:t> separator is used between the values. It defaults into a space character</a:t>
            </a:r>
            <a:r>
              <a:rPr lang="en-IN" sz="2400" dirty="0" smtClean="0"/>
              <a:t>.</a:t>
            </a:r>
            <a:endParaRPr lang="en-IN" sz="2400" dirty="0"/>
          </a:p>
          <a:p>
            <a:r>
              <a:rPr lang="en-IN" sz="2400" dirty="0"/>
              <a:t>After all values are printed, </a:t>
            </a:r>
            <a:r>
              <a:rPr lang="en-IN" sz="2400" b="1" dirty="0"/>
              <a:t>end</a:t>
            </a:r>
            <a:r>
              <a:rPr lang="en-IN" sz="2400" dirty="0"/>
              <a:t> is printed. It defaults into a new line</a:t>
            </a:r>
            <a:r>
              <a:rPr lang="en-IN" sz="2400" dirty="0" smtClean="0"/>
              <a:t>.</a:t>
            </a:r>
            <a:endParaRPr lang="en-IN" sz="2400" dirty="0"/>
          </a:p>
          <a:p>
            <a:r>
              <a:rPr lang="en-IN" sz="2400" dirty="0"/>
              <a:t>The file is the object where the values are printed and its default value is </a:t>
            </a:r>
            <a:r>
              <a:rPr lang="en-IN" sz="2400" dirty="0" err="1"/>
              <a:t>sys.stdout</a:t>
            </a:r>
            <a:r>
              <a:rPr lang="en-IN" sz="2400" dirty="0"/>
              <a:t> (screen). </a:t>
            </a:r>
            <a:endParaRPr lang="en-IN" dirty="0" smtClean="0"/>
          </a:p>
        </p:txBody>
      </p:sp>
    </p:spTree>
    <p:extLst>
      <p:ext uri="{BB962C8B-B14F-4D97-AF65-F5344CB8AC3E}">
        <p14:creationId xmlns:p14="http://schemas.microsoft.com/office/powerpoint/2010/main" val="22230595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print(1, 2, 3, 4)</a:t>
            </a:r>
          </a:p>
          <a:p>
            <a:r>
              <a:rPr lang="en-IN" dirty="0"/>
              <a:t>print(1, 2, 3, 4, </a:t>
            </a:r>
            <a:r>
              <a:rPr lang="en-IN" dirty="0" err="1"/>
              <a:t>sep</a:t>
            </a:r>
            <a:r>
              <a:rPr lang="en-IN" dirty="0"/>
              <a:t>='*')</a:t>
            </a:r>
          </a:p>
          <a:p>
            <a:r>
              <a:rPr lang="en-IN" dirty="0"/>
              <a:t>print(1, 2, 3, 4, </a:t>
            </a:r>
            <a:r>
              <a:rPr lang="en-IN" dirty="0" err="1"/>
              <a:t>sep</a:t>
            </a:r>
            <a:r>
              <a:rPr lang="en-IN" dirty="0"/>
              <a:t>='#', end='&amp;')</a:t>
            </a:r>
          </a:p>
          <a:p>
            <a:endParaRPr lang="en-IN" dirty="0"/>
          </a:p>
          <a:p>
            <a:r>
              <a:rPr lang="en-IN" dirty="0"/>
              <a:t>1 2 3 4</a:t>
            </a:r>
          </a:p>
          <a:p>
            <a:r>
              <a:rPr lang="en-IN" dirty="0"/>
              <a:t>1*2*3*4</a:t>
            </a:r>
          </a:p>
          <a:p>
            <a:r>
              <a:rPr lang="en-IN" dirty="0"/>
              <a:t>1#2#3#4&amp;</a:t>
            </a:r>
          </a:p>
          <a:p>
            <a:endParaRPr lang="en-IN" dirty="0"/>
          </a:p>
        </p:txBody>
      </p:sp>
    </p:spTree>
    <p:extLst>
      <p:ext uri="{BB962C8B-B14F-4D97-AF65-F5344CB8AC3E}">
        <p14:creationId xmlns:p14="http://schemas.microsoft.com/office/powerpoint/2010/main" val="14986720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cs typeface="Arial" panose="020B0604020202020204" pitchFamily="34" charset="0"/>
              </a:rPr>
              <a:t>Output </a:t>
            </a:r>
            <a:r>
              <a:rPr lang="en-IN" b="1" dirty="0" smtClean="0">
                <a:latin typeface="Arial" panose="020B0604020202020204" pitchFamily="34" charset="0"/>
                <a:cs typeface="Arial" panose="020B0604020202020204" pitchFamily="34" charset="0"/>
              </a:rPr>
              <a:t>formatting</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62500" lnSpcReduction="20000"/>
          </a:bodyPr>
          <a:lstStyle/>
          <a:p>
            <a:r>
              <a:rPr lang="en-IN" dirty="0"/>
              <a:t>Sometimes we would like to format our output to make it look attractive. This can be done by using the </a:t>
            </a:r>
            <a:r>
              <a:rPr lang="en-IN" dirty="0" err="1"/>
              <a:t>str.format</a:t>
            </a:r>
            <a:r>
              <a:rPr lang="en-IN" dirty="0"/>
              <a:t>() method. This method is visible to any string object</a:t>
            </a:r>
            <a:r>
              <a:rPr lang="en-IN" dirty="0" smtClean="0"/>
              <a:t>.</a:t>
            </a:r>
          </a:p>
          <a:p>
            <a:endParaRPr lang="en-IN" dirty="0"/>
          </a:p>
          <a:p>
            <a:pPr marL="0" indent="0">
              <a:buNone/>
            </a:pPr>
            <a:r>
              <a:rPr lang="en-IN" dirty="0" smtClean="0"/>
              <a:t>	x </a:t>
            </a:r>
            <a:r>
              <a:rPr lang="en-IN" dirty="0"/>
              <a:t>= 5; y = 10</a:t>
            </a:r>
          </a:p>
          <a:p>
            <a:pPr marL="0" indent="0">
              <a:buNone/>
            </a:pPr>
            <a:r>
              <a:rPr lang="en-IN" dirty="0" smtClean="0"/>
              <a:t>	print</a:t>
            </a:r>
            <a:r>
              <a:rPr lang="en-IN" dirty="0"/>
              <a:t>('The value of x is {} and y is {}'.format(</a:t>
            </a:r>
            <a:r>
              <a:rPr lang="en-IN" dirty="0" err="1"/>
              <a:t>x,y</a:t>
            </a:r>
            <a:r>
              <a:rPr lang="en-IN" dirty="0"/>
              <a:t>))</a:t>
            </a:r>
          </a:p>
          <a:p>
            <a:pPr marL="0" indent="0">
              <a:buNone/>
            </a:pPr>
            <a:r>
              <a:rPr lang="en-IN" b="1" dirty="0" smtClean="0"/>
              <a:t>Output</a:t>
            </a:r>
          </a:p>
          <a:p>
            <a:pPr marL="0" indent="0">
              <a:buNone/>
            </a:pPr>
            <a:r>
              <a:rPr lang="en-IN" dirty="0" smtClean="0"/>
              <a:t>The </a:t>
            </a:r>
            <a:r>
              <a:rPr lang="en-IN" dirty="0"/>
              <a:t>value of x is 5 and y is </a:t>
            </a:r>
            <a:r>
              <a:rPr lang="en-IN" dirty="0" smtClean="0"/>
              <a:t>10</a:t>
            </a:r>
          </a:p>
          <a:p>
            <a:pPr marL="0" indent="0">
              <a:buNone/>
            </a:pPr>
            <a:endParaRPr lang="en-IN" dirty="0" smtClean="0"/>
          </a:p>
          <a:p>
            <a:pPr marL="0" indent="0">
              <a:buNone/>
            </a:pPr>
            <a:r>
              <a:rPr lang="en-IN" dirty="0" smtClean="0"/>
              <a:t>	print</a:t>
            </a:r>
            <a:r>
              <a:rPr lang="en-IN" dirty="0"/>
              <a:t>('I love {0} and {1}'.format('</a:t>
            </a:r>
            <a:r>
              <a:rPr lang="en-IN" dirty="0" err="1"/>
              <a:t>bread','butter</a:t>
            </a:r>
            <a:r>
              <a:rPr lang="en-IN" dirty="0"/>
              <a:t>'))</a:t>
            </a:r>
          </a:p>
          <a:p>
            <a:pPr marL="0" indent="0">
              <a:buNone/>
            </a:pPr>
            <a:r>
              <a:rPr lang="en-IN" dirty="0" smtClean="0"/>
              <a:t>	print</a:t>
            </a:r>
            <a:r>
              <a:rPr lang="en-IN" dirty="0"/>
              <a:t>('I love {1} and {0}'.format('</a:t>
            </a:r>
            <a:r>
              <a:rPr lang="en-IN" dirty="0" err="1"/>
              <a:t>bread','butter</a:t>
            </a:r>
            <a:r>
              <a:rPr lang="en-IN" dirty="0" smtClean="0"/>
              <a:t>'))</a:t>
            </a:r>
          </a:p>
          <a:p>
            <a:pPr marL="0" indent="0">
              <a:buNone/>
            </a:pPr>
            <a:r>
              <a:rPr lang="en-IN" b="1" dirty="0" smtClean="0"/>
              <a:t>Output</a:t>
            </a:r>
            <a:endParaRPr lang="en-IN" dirty="0" smtClean="0"/>
          </a:p>
          <a:p>
            <a:pPr marL="0" indent="0">
              <a:buNone/>
            </a:pPr>
            <a:r>
              <a:rPr lang="en-IN" dirty="0"/>
              <a:t>I love bread and butter</a:t>
            </a:r>
          </a:p>
          <a:p>
            <a:pPr marL="0" indent="0">
              <a:buNone/>
            </a:pPr>
            <a:r>
              <a:rPr lang="en-IN" dirty="0"/>
              <a:t>I love butter and bread</a:t>
            </a:r>
          </a:p>
        </p:txBody>
      </p:sp>
    </p:spTree>
    <p:extLst>
      <p:ext uri="{BB962C8B-B14F-4D97-AF65-F5344CB8AC3E}">
        <p14:creationId xmlns:p14="http://schemas.microsoft.com/office/powerpoint/2010/main" val="3995673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print('Hello {name}, {greeting}'.format(greeting = '</a:t>
            </a:r>
            <a:r>
              <a:rPr lang="en-IN" dirty="0" err="1"/>
              <a:t>Goodmorning</a:t>
            </a:r>
            <a:r>
              <a:rPr lang="en-IN" dirty="0"/>
              <a:t>', name = 'John'))</a:t>
            </a:r>
          </a:p>
          <a:p>
            <a:r>
              <a:rPr lang="en-IN" dirty="0"/>
              <a:t>Hello John, </a:t>
            </a:r>
            <a:r>
              <a:rPr lang="en-IN" dirty="0" err="1"/>
              <a:t>Goodmorning</a:t>
            </a:r>
            <a:endParaRPr lang="en-IN" dirty="0"/>
          </a:p>
        </p:txBody>
      </p:sp>
    </p:spTree>
    <p:extLst>
      <p:ext uri="{BB962C8B-B14F-4D97-AF65-F5344CB8AC3E}">
        <p14:creationId xmlns:p14="http://schemas.microsoft.com/office/powerpoint/2010/main" val="19199303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cs typeface="Arial" panose="020B0604020202020204" pitchFamily="34" charset="0"/>
              </a:rPr>
              <a:t>Python </a:t>
            </a:r>
            <a:r>
              <a:rPr lang="en-IN" b="1" dirty="0" smtClean="0">
                <a:latin typeface="Arial" panose="020B0604020202020204" pitchFamily="34" charset="0"/>
                <a:cs typeface="Arial" panose="020B0604020202020204" pitchFamily="34" charset="0"/>
              </a:rPr>
              <a:t>Input</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10000"/>
          </a:bodyPr>
          <a:lstStyle/>
          <a:p>
            <a:r>
              <a:rPr lang="en-IN" sz="2400" dirty="0"/>
              <a:t>Up until now, our programs were static. The value of variables was defined or hard coded into the source code</a:t>
            </a:r>
            <a:r>
              <a:rPr lang="en-IN" sz="2400" dirty="0" smtClean="0"/>
              <a:t>.</a:t>
            </a:r>
            <a:endParaRPr lang="en-IN" sz="2400" dirty="0"/>
          </a:p>
          <a:p>
            <a:r>
              <a:rPr lang="en-IN" sz="2400" dirty="0"/>
              <a:t>To allow flexibility, we might want to take the input from the user. In Python, we have the input() function to allow this. The syntax for input() is</a:t>
            </a:r>
            <a:r>
              <a:rPr lang="en-IN" sz="2400" dirty="0" smtClean="0"/>
              <a:t>:</a:t>
            </a:r>
          </a:p>
          <a:p>
            <a:pPr marL="0" indent="0">
              <a:buNone/>
            </a:pPr>
            <a:r>
              <a:rPr lang="en-IN" sz="2400" dirty="0" smtClean="0"/>
              <a:t>		input</a:t>
            </a:r>
            <a:r>
              <a:rPr lang="en-IN" sz="2400" dirty="0"/>
              <a:t>([prompt</a:t>
            </a:r>
            <a:r>
              <a:rPr lang="en-IN" sz="2400" dirty="0" smtClean="0"/>
              <a:t>])</a:t>
            </a:r>
          </a:p>
          <a:p>
            <a:pPr marL="0" indent="0">
              <a:buNone/>
            </a:pPr>
            <a:r>
              <a:rPr lang="en-IN" sz="2400" dirty="0"/>
              <a:t>where prompt is the string we wish to display on the screen. It is optional</a:t>
            </a:r>
            <a:r>
              <a:rPr lang="en-IN" sz="2400" dirty="0" smtClean="0"/>
              <a:t>.</a:t>
            </a:r>
          </a:p>
          <a:p>
            <a:pPr marL="0" indent="0">
              <a:buNone/>
            </a:pPr>
            <a:r>
              <a:rPr lang="pt-BR" sz="2400" dirty="0" smtClean="0"/>
              <a:t>	num </a:t>
            </a:r>
            <a:r>
              <a:rPr lang="pt-BR" sz="2400" dirty="0"/>
              <a:t>= input('Enter a number: ')</a:t>
            </a:r>
          </a:p>
          <a:p>
            <a:pPr marL="0" indent="0">
              <a:buNone/>
            </a:pPr>
            <a:r>
              <a:rPr lang="pt-BR" sz="2400" dirty="0" smtClean="0"/>
              <a:t>	Enter </a:t>
            </a:r>
            <a:r>
              <a:rPr lang="pt-BR" sz="2400" dirty="0"/>
              <a:t>a number: 10</a:t>
            </a:r>
          </a:p>
          <a:p>
            <a:pPr marL="0" indent="0">
              <a:buNone/>
            </a:pPr>
            <a:r>
              <a:rPr lang="pt-BR" sz="2400" dirty="0"/>
              <a:t>	</a:t>
            </a:r>
            <a:r>
              <a:rPr lang="pt-BR" sz="2400" dirty="0" smtClean="0"/>
              <a:t>num</a:t>
            </a:r>
            <a:endParaRPr lang="pt-BR" sz="2400" dirty="0"/>
          </a:p>
          <a:p>
            <a:pPr marL="0" indent="0">
              <a:buNone/>
            </a:pPr>
            <a:r>
              <a:rPr lang="pt-BR" sz="2400" dirty="0"/>
              <a:t>'10'</a:t>
            </a:r>
            <a:endParaRPr lang="en-IN" sz="2400" dirty="0"/>
          </a:p>
        </p:txBody>
      </p:sp>
    </p:spTree>
    <p:extLst>
      <p:ext uri="{BB962C8B-B14F-4D97-AF65-F5344CB8AC3E}">
        <p14:creationId xmlns:p14="http://schemas.microsoft.com/office/powerpoint/2010/main" val="34154911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IN" b="1" dirty="0">
                <a:latin typeface="Arial" panose="020B0604020202020204" pitchFamily="34" charset="0"/>
                <a:cs typeface="Arial" panose="020B0604020202020204" pitchFamily="34" charset="0"/>
              </a:rPr>
              <a:t>Namespaces and </a:t>
            </a:r>
            <a:r>
              <a:rPr lang="en-IN" b="1" dirty="0" smtClean="0">
                <a:latin typeface="Arial" panose="020B0604020202020204" pitchFamily="34" charset="0"/>
                <a:cs typeface="Arial" panose="020B0604020202020204" pitchFamily="34" charset="0"/>
              </a:rPr>
              <a:t>Scope</a:t>
            </a:r>
            <a:endParaRPr lang="en-IN" dirty="0">
              <a:latin typeface="Arial" panose="020B0604020202020204" pitchFamily="34" charset="0"/>
              <a:cs typeface="Arial" panose="020B0604020202020204" pitchFamily="34" charset="0"/>
            </a:endParaRPr>
          </a:p>
        </p:txBody>
      </p:sp>
      <p:sp>
        <p:nvSpPr>
          <p:cNvPr id="5" name="Subtitle 4"/>
          <p:cNvSpPr>
            <a:spLocks noGrp="1"/>
          </p:cNvSpPr>
          <p:nvPr>
            <p:ph type="subTitle" idx="1"/>
          </p:nvPr>
        </p:nvSpPr>
        <p:spPr/>
        <p:txBody>
          <a:bodyPr/>
          <a:lstStyle/>
          <a:p>
            <a:r>
              <a:rPr lang="en-IN" b="1" dirty="0" smtClean="0"/>
              <a:t>Python Basics</a:t>
            </a:r>
            <a:endParaRPr lang="en-IN" dirty="0"/>
          </a:p>
        </p:txBody>
      </p:sp>
    </p:spTree>
    <p:extLst>
      <p:ext uri="{BB962C8B-B14F-4D97-AF65-F5344CB8AC3E}">
        <p14:creationId xmlns:p14="http://schemas.microsoft.com/office/powerpoint/2010/main" val="2599833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cs typeface="Arial" panose="020B0604020202020204" pitchFamily="34" charset="0"/>
              </a:rPr>
              <a:t>Namespaces and Scope</a:t>
            </a:r>
            <a:endParaRPr lang="en-IN" dirty="0"/>
          </a:p>
        </p:txBody>
      </p:sp>
      <p:sp>
        <p:nvSpPr>
          <p:cNvPr id="3" name="Content Placeholder 2"/>
          <p:cNvSpPr>
            <a:spLocks noGrp="1"/>
          </p:cNvSpPr>
          <p:nvPr>
            <p:ph idx="1"/>
          </p:nvPr>
        </p:nvSpPr>
        <p:spPr/>
        <p:txBody>
          <a:bodyPr>
            <a:normAutofit lnSpcReduction="10000"/>
          </a:bodyPr>
          <a:lstStyle/>
          <a:p>
            <a:r>
              <a:rPr lang="en-IN" sz="2400" dirty="0"/>
              <a:t>A namespace is a collection of currently defined symbolic names along with information about the object that each name references. You can think of a namespace as a </a:t>
            </a:r>
            <a:r>
              <a:rPr lang="en-IN" sz="2400" dirty="0">
                <a:hlinkClick r:id="rId2"/>
              </a:rPr>
              <a:t>dictionary</a:t>
            </a:r>
            <a:r>
              <a:rPr lang="en-IN" sz="2400" dirty="0"/>
              <a:t> in which the keys are the object names and the values are the objects themselves. Each key-value pair maps a name to its corresponding object</a:t>
            </a:r>
            <a:r>
              <a:rPr lang="en-IN" sz="2400" dirty="0" smtClean="0"/>
              <a:t>.</a:t>
            </a:r>
          </a:p>
          <a:p>
            <a:pPr marL="0" indent="0">
              <a:buNone/>
            </a:pPr>
            <a:r>
              <a:rPr lang="en-IN" sz="2400" dirty="0"/>
              <a:t>In a Python program, there are four types of namespaces:</a:t>
            </a:r>
          </a:p>
          <a:p>
            <a:r>
              <a:rPr lang="en-IN" sz="2400" dirty="0"/>
              <a:t>Built-In</a:t>
            </a:r>
          </a:p>
          <a:p>
            <a:r>
              <a:rPr lang="en-IN" sz="2400" dirty="0"/>
              <a:t>Global</a:t>
            </a:r>
          </a:p>
          <a:p>
            <a:r>
              <a:rPr lang="en-IN" sz="2400" dirty="0"/>
              <a:t>Enclosing</a:t>
            </a:r>
          </a:p>
          <a:p>
            <a:r>
              <a:rPr lang="en-IN" sz="2400" dirty="0"/>
              <a:t>Local</a:t>
            </a:r>
          </a:p>
          <a:p>
            <a:endParaRPr lang="en-IN" sz="2400" dirty="0"/>
          </a:p>
        </p:txBody>
      </p:sp>
    </p:spTree>
    <p:extLst>
      <p:ext uri="{BB962C8B-B14F-4D97-AF65-F5344CB8AC3E}">
        <p14:creationId xmlns:p14="http://schemas.microsoft.com/office/powerpoint/2010/main" val="32141078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cs typeface="Arial" panose="020B0604020202020204" pitchFamily="34" charset="0"/>
              </a:rPr>
              <a:t>Variable </a:t>
            </a:r>
            <a:r>
              <a:rPr lang="en-IN" b="1" dirty="0" smtClean="0">
                <a:latin typeface="Arial" panose="020B0604020202020204" pitchFamily="34" charset="0"/>
                <a:cs typeface="Arial" panose="020B0604020202020204" pitchFamily="34" charset="0"/>
              </a:rPr>
              <a:t>Scope</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IN" dirty="0"/>
              <a:t>The </a:t>
            </a:r>
            <a:r>
              <a:rPr lang="en-IN" dirty="0">
                <a:hlinkClick r:id="rId2"/>
              </a:rPr>
              <a:t>scope</a:t>
            </a:r>
            <a:r>
              <a:rPr lang="en-IN" dirty="0"/>
              <a:t> of a name is the region of a program in which that name has meaning. The interpreter determines this at runtime based on where the name definition occurs and where in the code the name is referenced</a:t>
            </a:r>
            <a:r>
              <a:rPr lang="en-IN" dirty="0" smtClean="0"/>
              <a:t>.</a:t>
            </a:r>
          </a:p>
          <a:p>
            <a:r>
              <a:rPr lang="en-IN" dirty="0"/>
              <a:t>Suppose you refer to the name x in your code, and x exists in several namespaces. How does Python know which one you mean</a:t>
            </a:r>
            <a:r>
              <a:rPr lang="en-IN" dirty="0" smtClean="0"/>
              <a:t>?</a:t>
            </a:r>
          </a:p>
        </p:txBody>
      </p:sp>
    </p:spTree>
    <p:extLst>
      <p:ext uri="{BB962C8B-B14F-4D97-AF65-F5344CB8AC3E}">
        <p14:creationId xmlns:p14="http://schemas.microsoft.com/office/powerpoint/2010/main" val="3093936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Arial" panose="020B0604020202020204" pitchFamily="34" charset="0"/>
                <a:cs typeface="Arial" panose="020B0604020202020204" pitchFamily="34" charset="0"/>
              </a:rPr>
              <a:t>The Anaconda Distribution of Python</a:t>
            </a:r>
            <a:endParaRPr lang="en-IN"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IN" dirty="0" smtClean="0"/>
              <a:t>When you download the Anaconda distribution of Python from </a:t>
            </a:r>
            <a:r>
              <a:rPr lang="en-IN" b="1" dirty="0" smtClean="0"/>
              <a:t>Anaconda.com</a:t>
            </a:r>
            <a:r>
              <a:rPr lang="en-IN" dirty="0" smtClean="0"/>
              <a:t>, you get a Python Interpreter, the </a:t>
            </a:r>
            <a:r>
              <a:rPr lang="en-IN" b="1" dirty="0" smtClean="0"/>
              <a:t>Anaconda Prompt</a:t>
            </a:r>
            <a:r>
              <a:rPr lang="en-IN" dirty="0" smtClean="0"/>
              <a:t> (a command line program), </a:t>
            </a:r>
            <a:r>
              <a:rPr lang="en-IN" b="1" dirty="0" smtClean="0"/>
              <a:t>Spyder</a:t>
            </a:r>
            <a:r>
              <a:rPr lang="en-IN" dirty="0" smtClean="0"/>
              <a:t> (a code editor) and about 600 extra Python modules that aren't included in the Python Standard Library. The Anaconda distribution of Python also includes a program called Anaconda Navigator that allows you to launch Jupyter notebooks quickly.</a:t>
            </a:r>
            <a:endParaRPr lang="en-IN" dirty="0"/>
          </a:p>
        </p:txBody>
      </p:sp>
    </p:spTree>
    <p:extLst>
      <p:ext uri="{BB962C8B-B14F-4D97-AF65-F5344CB8AC3E}">
        <p14:creationId xmlns:p14="http://schemas.microsoft.com/office/powerpoint/2010/main" val="40407168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Scope</a:t>
            </a:r>
            <a:endParaRPr lang="en-IN"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a:bodyPr>
          <a:lstStyle/>
          <a:p>
            <a:pPr marL="0" indent="0">
              <a:buNone/>
            </a:pPr>
            <a:r>
              <a:rPr lang="en-IN" sz="2400" b="1" dirty="0"/>
              <a:t>if your code refers to the name x, then Python searches for x in the following namespaces in the order shown:</a:t>
            </a:r>
          </a:p>
          <a:p>
            <a:r>
              <a:rPr lang="en-IN" b="1" dirty="0" smtClean="0"/>
              <a:t>Local</a:t>
            </a:r>
            <a:r>
              <a:rPr lang="en-IN" b="1" dirty="0"/>
              <a:t>:</a:t>
            </a:r>
            <a:r>
              <a:rPr lang="en-IN" dirty="0"/>
              <a:t> </a:t>
            </a:r>
            <a:r>
              <a:rPr lang="en-IN" sz="2400" dirty="0"/>
              <a:t>If you refer to x inside a function, then the interpreter first searches for it in the innermost scope that’s local to that function.</a:t>
            </a:r>
          </a:p>
          <a:p>
            <a:r>
              <a:rPr lang="en-IN" b="1" dirty="0" smtClean="0"/>
              <a:t>Enclosing</a:t>
            </a:r>
            <a:r>
              <a:rPr lang="en-IN" b="1" dirty="0"/>
              <a:t>:</a:t>
            </a:r>
            <a:r>
              <a:rPr lang="en-IN" dirty="0"/>
              <a:t> </a:t>
            </a:r>
            <a:r>
              <a:rPr lang="en-IN" sz="2400" dirty="0"/>
              <a:t>If x isn’t in the local scope but appears in a function that resides inside another function, then the interpreter searches in the enclosing function’s scope.</a:t>
            </a:r>
          </a:p>
          <a:p>
            <a:r>
              <a:rPr lang="en-IN" b="1" dirty="0" smtClean="0"/>
              <a:t>Global</a:t>
            </a:r>
            <a:r>
              <a:rPr lang="en-IN" b="1" dirty="0"/>
              <a:t>:</a:t>
            </a:r>
            <a:r>
              <a:rPr lang="en-IN" dirty="0"/>
              <a:t> </a:t>
            </a:r>
            <a:r>
              <a:rPr lang="en-IN" sz="2400" dirty="0"/>
              <a:t>If neither of the above searches is fruitful, then the interpreter looks in the global scope next.</a:t>
            </a:r>
          </a:p>
          <a:p>
            <a:r>
              <a:rPr lang="en-IN" b="1" dirty="0" smtClean="0"/>
              <a:t>Built-in</a:t>
            </a:r>
            <a:r>
              <a:rPr lang="en-IN" b="1" dirty="0"/>
              <a:t>:</a:t>
            </a:r>
            <a:r>
              <a:rPr lang="en-IN" dirty="0"/>
              <a:t> </a:t>
            </a:r>
            <a:r>
              <a:rPr lang="en-IN" sz="2400" dirty="0"/>
              <a:t>If it can’t find x anywhere else, then the interpreter tries the built-in scope.</a:t>
            </a:r>
          </a:p>
          <a:p>
            <a:endParaRPr lang="en-IN" dirty="0"/>
          </a:p>
        </p:txBody>
      </p:sp>
    </p:spTree>
    <p:extLst>
      <p:ext uri="{BB962C8B-B14F-4D97-AF65-F5344CB8AC3E}">
        <p14:creationId xmlns:p14="http://schemas.microsoft.com/office/powerpoint/2010/main" val="32544318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cs typeface="Arial" panose="020B0604020202020204" pitchFamily="34" charset="0"/>
              </a:rPr>
              <a:t>LEGB rule</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62500" lnSpcReduction="20000"/>
          </a:bodyPr>
          <a:lstStyle/>
          <a:p>
            <a:r>
              <a:rPr lang="en-IN" sz="2400" dirty="0"/>
              <a:t>The interpreter searches for a name from the inside out, looking in the </a:t>
            </a:r>
            <a:r>
              <a:rPr lang="en-IN" sz="2400" b="1" dirty="0"/>
              <a:t>l</a:t>
            </a:r>
            <a:r>
              <a:rPr lang="en-IN" sz="2400" dirty="0"/>
              <a:t>ocal, </a:t>
            </a:r>
            <a:r>
              <a:rPr lang="en-IN" sz="2400" b="1" dirty="0"/>
              <a:t>e</a:t>
            </a:r>
            <a:r>
              <a:rPr lang="en-IN" sz="2400" dirty="0"/>
              <a:t>nclosing, </a:t>
            </a:r>
            <a:r>
              <a:rPr lang="en-IN" sz="2400" b="1" dirty="0"/>
              <a:t>g</a:t>
            </a:r>
            <a:r>
              <a:rPr lang="en-IN" sz="2400" dirty="0"/>
              <a:t>lobal, and finally the </a:t>
            </a:r>
            <a:r>
              <a:rPr lang="en-IN" sz="2400" b="1" dirty="0"/>
              <a:t>b</a:t>
            </a:r>
            <a:r>
              <a:rPr lang="en-IN" sz="2400" dirty="0"/>
              <a:t>uilt-in scope</a:t>
            </a:r>
            <a:r>
              <a:rPr lang="en-IN" sz="2400" dirty="0" smtClean="0"/>
              <a:t>:</a:t>
            </a:r>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endParaRPr lang="en-IN" sz="2400" dirty="0" smtClean="0"/>
          </a:p>
          <a:p>
            <a:endParaRPr lang="en-IN" sz="2400" dirty="0" smtClean="0"/>
          </a:p>
          <a:p>
            <a:r>
              <a:rPr lang="en-IN" sz="2400" dirty="0" smtClean="0"/>
              <a:t>If </a:t>
            </a:r>
            <a:r>
              <a:rPr lang="en-IN" sz="2400" dirty="0"/>
              <a:t>the interpreter doesn’t find the name in any of these locations, then Python raises a </a:t>
            </a:r>
            <a:r>
              <a:rPr lang="en-IN" sz="2400" dirty="0" err="1"/>
              <a:t>NameError</a:t>
            </a:r>
            <a:r>
              <a:rPr lang="en-IN" sz="2400" dirty="0"/>
              <a:t> exception</a:t>
            </a:r>
          </a:p>
        </p:txBody>
      </p:sp>
      <p:pic>
        <p:nvPicPr>
          <p:cNvPr id="7" name="Picture 6" descr="legb rule in python - Google Search — Mozilla Firefox"/>
          <p:cNvPicPr>
            <a:picLocks noChangeAspect="1"/>
          </p:cNvPicPr>
          <p:nvPr/>
        </p:nvPicPr>
        <p:blipFill rotWithShape="1">
          <a:blip r:embed="rId2">
            <a:extLst>
              <a:ext uri="{28A0092B-C50C-407E-A947-70E740481C1C}">
                <a14:useLocalDpi xmlns:a14="http://schemas.microsoft.com/office/drawing/2010/main" val="0"/>
              </a:ext>
            </a:extLst>
          </a:blip>
          <a:srcRect l="62027" t="21115" r="14003" b="34820"/>
          <a:stretch/>
        </p:blipFill>
        <p:spPr>
          <a:xfrm>
            <a:off x="4299046" y="2214457"/>
            <a:ext cx="3316405" cy="3282215"/>
          </a:xfrm>
          <a:prstGeom prst="rect">
            <a:avLst/>
          </a:prstGeom>
        </p:spPr>
      </p:pic>
    </p:spTree>
    <p:extLst>
      <p:ext uri="{BB962C8B-B14F-4D97-AF65-F5344CB8AC3E}">
        <p14:creationId xmlns:p14="http://schemas.microsoft.com/office/powerpoint/2010/main" val="31944252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Example </a:t>
            </a:r>
            <a:endParaRPr lang="en-IN" b="1" dirty="0">
              <a:latin typeface="Arial" panose="020B0604020202020204" pitchFamily="34" charset="0"/>
              <a:cs typeface="Arial" panose="020B0604020202020204" pitchFamily="34" charset="0"/>
            </a:endParaRPr>
          </a:p>
        </p:txBody>
      </p:sp>
      <p:sp>
        <p:nvSpPr>
          <p:cNvPr id="5" name="Content Placeholder 4"/>
          <p:cNvSpPr>
            <a:spLocks noGrp="1"/>
          </p:cNvSpPr>
          <p:nvPr>
            <p:ph sz="half" idx="1"/>
          </p:nvPr>
        </p:nvSpPr>
        <p:spPr/>
        <p:txBody>
          <a:bodyPr>
            <a:normAutofit fontScale="92500" lnSpcReduction="20000"/>
          </a:bodyPr>
          <a:lstStyle/>
          <a:p>
            <a:pPr marL="0" indent="0">
              <a:buNone/>
            </a:pPr>
            <a:r>
              <a:rPr lang="en-IN" dirty="0"/>
              <a:t>x = 'global'</a:t>
            </a:r>
          </a:p>
          <a:p>
            <a:pPr marL="0" indent="0">
              <a:buNone/>
            </a:pPr>
            <a:r>
              <a:rPr lang="en-IN" dirty="0" err="1" smtClean="0"/>
              <a:t>def</a:t>
            </a:r>
            <a:r>
              <a:rPr lang="en-IN" dirty="0" smtClean="0"/>
              <a:t> </a:t>
            </a:r>
            <a:r>
              <a:rPr lang="en-IN" dirty="0"/>
              <a:t>f</a:t>
            </a:r>
            <a:r>
              <a:rPr lang="en-IN" dirty="0" smtClean="0"/>
              <a:t>():</a:t>
            </a:r>
            <a:endParaRPr lang="en-IN" dirty="0"/>
          </a:p>
          <a:p>
            <a:pPr marL="0" indent="0">
              <a:buNone/>
            </a:pPr>
            <a:r>
              <a:rPr lang="en-IN" dirty="0" smtClean="0"/>
              <a:t>   </a:t>
            </a:r>
            <a:r>
              <a:rPr lang="en-IN" dirty="0" err="1" smtClean="0"/>
              <a:t>def</a:t>
            </a:r>
            <a:r>
              <a:rPr lang="en-IN" dirty="0" smtClean="0"/>
              <a:t> </a:t>
            </a:r>
            <a:r>
              <a:rPr lang="en-IN" dirty="0"/>
              <a:t>g</a:t>
            </a:r>
            <a:r>
              <a:rPr lang="en-IN" dirty="0" smtClean="0"/>
              <a:t>():</a:t>
            </a:r>
            <a:endParaRPr lang="en-IN" dirty="0"/>
          </a:p>
          <a:p>
            <a:pPr marL="0" indent="0">
              <a:buNone/>
            </a:pPr>
            <a:r>
              <a:rPr lang="en-IN" dirty="0"/>
              <a:t> </a:t>
            </a:r>
            <a:r>
              <a:rPr lang="en-IN" dirty="0" smtClean="0"/>
              <a:t>     print(x)</a:t>
            </a:r>
          </a:p>
          <a:p>
            <a:pPr marL="0" indent="0">
              <a:buNone/>
            </a:pPr>
            <a:r>
              <a:rPr lang="en-IN" dirty="0"/>
              <a:t> </a:t>
            </a:r>
            <a:r>
              <a:rPr lang="en-IN" dirty="0" smtClean="0"/>
              <a:t>  g()</a:t>
            </a:r>
            <a:endParaRPr lang="en-IN" dirty="0"/>
          </a:p>
          <a:p>
            <a:pPr marL="0" indent="0">
              <a:buNone/>
            </a:pPr>
            <a:r>
              <a:rPr lang="en-IN" dirty="0" smtClean="0"/>
              <a:t>f</a:t>
            </a:r>
            <a:r>
              <a:rPr lang="en-IN" dirty="0"/>
              <a:t>()</a:t>
            </a:r>
          </a:p>
          <a:p>
            <a:endParaRPr lang="en-IN" dirty="0"/>
          </a:p>
          <a:p>
            <a:r>
              <a:rPr lang="en-IN" dirty="0"/>
              <a:t>global</a:t>
            </a:r>
          </a:p>
          <a:p>
            <a:endParaRPr lang="en-IN" dirty="0"/>
          </a:p>
        </p:txBody>
      </p:sp>
      <p:sp>
        <p:nvSpPr>
          <p:cNvPr id="6" name="Content Placeholder 5"/>
          <p:cNvSpPr>
            <a:spLocks noGrp="1"/>
          </p:cNvSpPr>
          <p:nvPr>
            <p:ph sz="half" idx="2"/>
          </p:nvPr>
        </p:nvSpPr>
        <p:spPr/>
        <p:txBody>
          <a:bodyPr>
            <a:normAutofit fontScale="92500" lnSpcReduction="20000"/>
          </a:bodyPr>
          <a:lstStyle/>
          <a:p>
            <a:pPr marL="0" indent="0">
              <a:buNone/>
            </a:pPr>
            <a:r>
              <a:rPr lang="en-IN" dirty="0"/>
              <a:t>x = 'global'</a:t>
            </a:r>
          </a:p>
          <a:p>
            <a:pPr marL="0" indent="0">
              <a:buNone/>
            </a:pPr>
            <a:r>
              <a:rPr lang="en-IN" dirty="0" err="1"/>
              <a:t>def</a:t>
            </a:r>
            <a:r>
              <a:rPr lang="en-IN" dirty="0"/>
              <a:t> f</a:t>
            </a:r>
            <a:r>
              <a:rPr lang="en-IN" dirty="0" smtClean="0"/>
              <a:t>():</a:t>
            </a:r>
          </a:p>
          <a:p>
            <a:pPr marL="0" indent="0">
              <a:buNone/>
            </a:pPr>
            <a:r>
              <a:rPr lang="en-IN" dirty="0" smtClean="0"/>
              <a:t>   </a:t>
            </a:r>
            <a:r>
              <a:rPr lang="en-IN" dirty="0"/>
              <a:t>x = '</a:t>
            </a:r>
            <a:r>
              <a:rPr lang="en-IN" dirty="0" smtClean="0"/>
              <a:t>enclosing'</a:t>
            </a:r>
            <a:endParaRPr lang="en-IN" dirty="0"/>
          </a:p>
          <a:p>
            <a:pPr marL="0" indent="0">
              <a:buNone/>
            </a:pPr>
            <a:endParaRPr lang="en-IN" dirty="0"/>
          </a:p>
          <a:p>
            <a:pPr marL="0" indent="0">
              <a:buNone/>
            </a:pPr>
            <a:r>
              <a:rPr lang="en-IN" dirty="0"/>
              <a:t>   </a:t>
            </a:r>
            <a:r>
              <a:rPr lang="en-IN" dirty="0" err="1"/>
              <a:t>def</a:t>
            </a:r>
            <a:r>
              <a:rPr lang="en-IN" dirty="0"/>
              <a:t> g():</a:t>
            </a:r>
          </a:p>
          <a:p>
            <a:pPr marL="0" indent="0">
              <a:buNone/>
            </a:pPr>
            <a:r>
              <a:rPr lang="en-IN" dirty="0"/>
              <a:t>      print(x</a:t>
            </a:r>
            <a:r>
              <a:rPr lang="en-IN" dirty="0" smtClean="0"/>
              <a:t>)</a:t>
            </a:r>
            <a:endParaRPr lang="en-IN" dirty="0"/>
          </a:p>
          <a:p>
            <a:pPr marL="0" indent="0">
              <a:buNone/>
            </a:pPr>
            <a:r>
              <a:rPr lang="en-IN" dirty="0"/>
              <a:t>   g()</a:t>
            </a:r>
          </a:p>
          <a:p>
            <a:pPr marL="0" indent="0">
              <a:buNone/>
            </a:pPr>
            <a:r>
              <a:rPr lang="en-IN" dirty="0"/>
              <a:t>f()</a:t>
            </a:r>
          </a:p>
          <a:p>
            <a:endParaRPr lang="en-IN" dirty="0"/>
          </a:p>
          <a:p>
            <a:r>
              <a:rPr lang="en-IN" dirty="0"/>
              <a:t>enclosing</a:t>
            </a:r>
          </a:p>
          <a:p>
            <a:endParaRPr lang="en-IN" dirty="0"/>
          </a:p>
        </p:txBody>
      </p:sp>
    </p:spTree>
    <p:extLst>
      <p:ext uri="{BB962C8B-B14F-4D97-AF65-F5344CB8AC3E}">
        <p14:creationId xmlns:p14="http://schemas.microsoft.com/office/powerpoint/2010/main" val="3855660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Example</a:t>
            </a:r>
            <a:endParaRPr lang="en-IN" b="1"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p:txBody>
          <a:bodyPr>
            <a:normAutofit fontScale="77500" lnSpcReduction="20000"/>
          </a:bodyPr>
          <a:lstStyle/>
          <a:p>
            <a:pPr marL="0" indent="0">
              <a:buNone/>
            </a:pPr>
            <a:r>
              <a:rPr lang="en-IN" dirty="0"/>
              <a:t>x = 'global'</a:t>
            </a:r>
          </a:p>
          <a:p>
            <a:pPr marL="0" indent="0">
              <a:buNone/>
            </a:pPr>
            <a:r>
              <a:rPr lang="en-IN" dirty="0" err="1"/>
              <a:t>def</a:t>
            </a:r>
            <a:r>
              <a:rPr lang="en-IN" dirty="0"/>
              <a:t> f():</a:t>
            </a:r>
          </a:p>
          <a:p>
            <a:pPr marL="0" indent="0">
              <a:buNone/>
            </a:pPr>
            <a:r>
              <a:rPr lang="en-IN" dirty="0"/>
              <a:t>   x = 'enclosing'</a:t>
            </a:r>
          </a:p>
          <a:p>
            <a:pPr marL="0" indent="0">
              <a:buNone/>
            </a:pPr>
            <a:endParaRPr lang="en-IN" dirty="0"/>
          </a:p>
          <a:p>
            <a:pPr marL="0" indent="0">
              <a:buNone/>
            </a:pPr>
            <a:r>
              <a:rPr lang="en-IN" dirty="0"/>
              <a:t>   </a:t>
            </a:r>
            <a:r>
              <a:rPr lang="en-IN" dirty="0" err="1"/>
              <a:t>def</a:t>
            </a:r>
            <a:r>
              <a:rPr lang="en-IN" dirty="0"/>
              <a:t> g</a:t>
            </a:r>
            <a:r>
              <a:rPr lang="en-IN" dirty="0" smtClean="0"/>
              <a:t>():</a:t>
            </a:r>
          </a:p>
          <a:p>
            <a:pPr marL="0" indent="0">
              <a:buNone/>
            </a:pPr>
            <a:r>
              <a:rPr lang="en-IN" dirty="0" smtClean="0"/>
              <a:t>      x </a:t>
            </a:r>
            <a:r>
              <a:rPr lang="en-IN" dirty="0"/>
              <a:t>= </a:t>
            </a:r>
            <a:r>
              <a:rPr lang="en-IN" dirty="0" smtClean="0"/>
              <a:t>'local'</a:t>
            </a:r>
            <a:endParaRPr lang="en-IN" dirty="0"/>
          </a:p>
          <a:p>
            <a:pPr marL="0" indent="0">
              <a:buNone/>
            </a:pPr>
            <a:r>
              <a:rPr lang="en-IN" dirty="0"/>
              <a:t>      print(x)</a:t>
            </a:r>
          </a:p>
          <a:p>
            <a:pPr marL="0" indent="0">
              <a:buNone/>
            </a:pPr>
            <a:r>
              <a:rPr lang="en-IN" dirty="0"/>
              <a:t>   g()</a:t>
            </a:r>
          </a:p>
          <a:p>
            <a:pPr marL="0" indent="0">
              <a:buNone/>
            </a:pPr>
            <a:r>
              <a:rPr lang="en-IN" dirty="0"/>
              <a:t>f()</a:t>
            </a:r>
          </a:p>
          <a:p>
            <a:endParaRPr lang="en-IN" dirty="0"/>
          </a:p>
          <a:p>
            <a:r>
              <a:rPr lang="en-IN" dirty="0" smtClean="0"/>
              <a:t>local</a:t>
            </a:r>
            <a:endParaRPr lang="en-IN" dirty="0"/>
          </a:p>
          <a:p>
            <a:endParaRPr lang="en-IN" dirty="0"/>
          </a:p>
          <a:p>
            <a:endParaRPr lang="en-IN" dirty="0"/>
          </a:p>
        </p:txBody>
      </p:sp>
      <p:sp>
        <p:nvSpPr>
          <p:cNvPr id="4" name="Content Placeholder 3"/>
          <p:cNvSpPr>
            <a:spLocks noGrp="1"/>
          </p:cNvSpPr>
          <p:nvPr>
            <p:ph sz="half" idx="2"/>
          </p:nvPr>
        </p:nvSpPr>
        <p:spPr/>
        <p:txBody>
          <a:bodyPr>
            <a:normAutofit fontScale="77500" lnSpcReduction="20000"/>
          </a:bodyPr>
          <a:lstStyle/>
          <a:p>
            <a:pPr marL="0" indent="0">
              <a:buNone/>
            </a:pPr>
            <a:r>
              <a:rPr lang="en-IN" dirty="0" err="1" smtClean="0"/>
              <a:t>def</a:t>
            </a:r>
            <a:r>
              <a:rPr lang="en-IN" dirty="0" smtClean="0"/>
              <a:t> </a:t>
            </a:r>
            <a:r>
              <a:rPr lang="en-IN" dirty="0"/>
              <a:t>f():</a:t>
            </a:r>
          </a:p>
          <a:p>
            <a:pPr marL="0" indent="0">
              <a:buNone/>
            </a:pPr>
            <a:r>
              <a:rPr lang="en-IN" dirty="0"/>
              <a:t>   </a:t>
            </a:r>
            <a:r>
              <a:rPr lang="en-IN" dirty="0" err="1"/>
              <a:t>def</a:t>
            </a:r>
            <a:r>
              <a:rPr lang="en-IN" dirty="0"/>
              <a:t> g():</a:t>
            </a:r>
          </a:p>
          <a:p>
            <a:pPr marL="0" indent="0">
              <a:buNone/>
            </a:pPr>
            <a:r>
              <a:rPr lang="en-IN" dirty="0"/>
              <a:t>      print(x)</a:t>
            </a:r>
          </a:p>
          <a:p>
            <a:pPr marL="0" indent="0">
              <a:buNone/>
            </a:pPr>
            <a:r>
              <a:rPr lang="en-IN" dirty="0"/>
              <a:t>   g()</a:t>
            </a:r>
          </a:p>
          <a:p>
            <a:pPr marL="0" indent="0">
              <a:buNone/>
            </a:pPr>
            <a:r>
              <a:rPr lang="en-IN" dirty="0"/>
              <a:t>f()</a:t>
            </a:r>
          </a:p>
          <a:p>
            <a:endParaRPr lang="en-IN" dirty="0"/>
          </a:p>
          <a:p>
            <a:pPr marL="0" indent="0">
              <a:buNone/>
            </a:pPr>
            <a:r>
              <a:rPr lang="en-IN" dirty="0" err="1"/>
              <a:t>NameError</a:t>
            </a:r>
            <a:r>
              <a:rPr lang="en-IN" dirty="0"/>
              <a:t>: name 'x' is not defined</a:t>
            </a:r>
          </a:p>
          <a:p>
            <a:endParaRPr lang="en-IN" dirty="0"/>
          </a:p>
          <a:p>
            <a:endParaRPr lang="en-IN" dirty="0"/>
          </a:p>
        </p:txBody>
      </p:sp>
    </p:spTree>
    <p:extLst>
      <p:ext uri="{BB962C8B-B14F-4D97-AF65-F5344CB8AC3E}">
        <p14:creationId xmlns:p14="http://schemas.microsoft.com/office/powerpoint/2010/main" val="28081004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cs typeface="Arial" panose="020B0604020202020204" pitchFamily="34" charset="0"/>
              </a:rPr>
              <a:t>Example</a:t>
            </a:r>
            <a:endParaRPr lang="en-IN" dirty="0"/>
          </a:p>
        </p:txBody>
      </p:sp>
      <p:sp>
        <p:nvSpPr>
          <p:cNvPr id="3" name="Content Placeholder 2"/>
          <p:cNvSpPr>
            <a:spLocks noGrp="1"/>
          </p:cNvSpPr>
          <p:nvPr>
            <p:ph sz="half" idx="1"/>
          </p:nvPr>
        </p:nvSpPr>
        <p:spPr/>
        <p:txBody>
          <a:bodyPr>
            <a:normAutofit fontScale="40000" lnSpcReduction="20000"/>
          </a:bodyPr>
          <a:lstStyle/>
          <a:p>
            <a:r>
              <a:rPr lang="en-IN" dirty="0" err="1"/>
              <a:t>def</a:t>
            </a:r>
            <a:r>
              <a:rPr lang="en-IN" dirty="0"/>
              <a:t> </a:t>
            </a:r>
            <a:r>
              <a:rPr lang="en-IN" dirty="0" err="1"/>
              <a:t>outer_function</a:t>
            </a:r>
            <a:r>
              <a:rPr lang="en-IN" dirty="0"/>
              <a:t>():</a:t>
            </a:r>
          </a:p>
          <a:p>
            <a:r>
              <a:rPr lang="en-IN" dirty="0"/>
              <a:t>    a = 20</a:t>
            </a:r>
          </a:p>
          <a:p>
            <a:endParaRPr lang="en-IN" dirty="0"/>
          </a:p>
          <a:p>
            <a:r>
              <a:rPr lang="en-IN" dirty="0"/>
              <a:t>    </a:t>
            </a:r>
            <a:r>
              <a:rPr lang="en-IN" dirty="0" err="1"/>
              <a:t>def</a:t>
            </a:r>
            <a:r>
              <a:rPr lang="en-IN" dirty="0"/>
              <a:t> </a:t>
            </a:r>
            <a:r>
              <a:rPr lang="en-IN" dirty="0" err="1"/>
              <a:t>inner_function</a:t>
            </a:r>
            <a:r>
              <a:rPr lang="en-IN" dirty="0"/>
              <a:t>():</a:t>
            </a:r>
          </a:p>
          <a:p>
            <a:r>
              <a:rPr lang="en-IN" dirty="0"/>
              <a:t>        a = 30</a:t>
            </a:r>
          </a:p>
          <a:p>
            <a:r>
              <a:rPr lang="en-IN" dirty="0"/>
              <a:t>        print('a =', a)</a:t>
            </a:r>
          </a:p>
          <a:p>
            <a:endParaRPr lang="en-IN" dirty="0"/>
          </a:p>
          <a:p>
            <a:r>
              <a:rPr lang="en-IN" dirty="0"/>
              <a:t>    </a:t>
            </a:r>
            <a:r>
              <a:rPr lang="en-IN" dirty="0" err="1"/>
              <a:t>inner_function</a:t>
            </a:r>
            <a:r>
              <a:rPr lang="en-IN" dirty="0"/>
              <a:t>()</a:t>
            </a:r>
          </a:p>
          <a:p>
            <a:r>
              <a:rPr lang="en-IN" dirty="0"/>
              <a:t>    print('a =', a)</a:t>
            </a:r>
          </a:p>
          <a:p>
            <a:pPr marL="0" indent="0">
              <a:buNone/>
            </a:pPr>
            <a:endParaRPr lang="en-IN" dirty="0"/>
          </a:p>
          <a:p>
            <a:r>
              <a:rPr lang="en-IN" dirty="0"/>
              <a:t>a = 10</a:t>
            </a:r>
          </a:p>
          <a:p>
            <a:r>
              <a:rPr lang="en-IN" dirty="0" err="1"/>
              <a:t>outer_function</a:t>
            </a:r>
            <a:r>
              <a:rPr lang="en-IN" dirty="0"/>
              <a:t>()</a:t>
            </a:r>
          </a:p>
          <a:p>
            <a:r>
              <a:rPr lang="en-IN" dirty="0"/>
              <a:t>print('a =', a)</a:t>
            </a:r>
          </a:p>
        </p:txBody>
      </p:sp>
      <p:sp>
        <p:nvSpPr>
          <p:cNvPr id="4" name="Content Placeholder 3"/>
          <p:cNvSpPr>
            <a:spLocks noGrp="1"/>
          </p:cNvSpPr>
          <p:nvPr>
            <p:ph sz="half" idx="2"/>
          </p:nvPr>
        </p:nvSpPr>
        <p:spPr/>
        <p:txBody>
          <a:bodyPr>
            <a:normAutofit fontScale="40000" lnSpcReduction="20000"/>
          </a:bodyPr>
          <a:lstStyle/>
          <a:p>
            <a:r>
              <a:rPr lang="en-IN" dirty="0" err="1"/>
              <a:t>def</a:t>
            </a:r>
            <a:r>
              <a:rPr lang="en-IN" dirty="0"/>
              <a:t> </a:t>
            </a:r>
            <a:r>
              <a:rPr lang="en-IN" dirty="0" err="1"/>
              <a:t>outer_function</a:t>
            </a:r>
            <a:r>
              <a:rPr lang="en-IN" dirty="0"/>
              <a:t>():</a:t>
            </a:r>
          </a:p>
          <a:p>
            <a:r>
              <a:rPr lang="en-IN" dirty="0"/>
              <a:t>    global a</a:t>
            </a:r>
          </a:p>
          <a:p>
            <a:r>
              <a:rPr lang="en-IN" dirty="0"/>
              <a:t>    a = 20</a:t>
            </a:r>
          </a:p>
          <a:p>
            <a:endParaRPr lang="en-IN" dirty="0"/>
          </a:p>
          <a:p>
            <a:r>
              <a:rPr lang="en-IN" dirty="0"/>
              <a:t>    </a:t>
            </a:r>
            <a:r>
              <a:rPr lang="en-IN" dirty="0" err="1"/>
              <a:t>def</a:t>
            </a:r>
            <a:r>
              <a:rPr lang="en-IN" dirty="0"/>
              <a:t> </a:t>
            </a:r>
            <a:r>
              <a:rPr lang="en-IN" dirty="0" err="1"/>
              <a:t>inner_function</a:t>
            </a:r>
            <a:r>
              <a:rPr lang="en-IN" dirty="0"/>
              <a:t>():</a:t>
            </a:r>
          </a:p>
          <a:p>
            <a:r>
              <a:rPr lang="en-IN" dirty="0"/>
              <a:t>        global a</a:t>
            </a:r>
          </a:p>
          <a:p>
            <a:r>
              <a:rPr lang="en-IN" dirty="0"/>
              <a:t>        a = 30</a:t>
            </a:r>
          </a:p>
          <a:p>
            <a:r>
              <a:rPr lang="en-IN" dirty="0"/>
              <a:t>        print('a =', a)</a:t>
            </a:r>
          </a:p>
          <a:p>
            <a:endParaRPr lang="en-IN" dirty="0"/>
          </a:p>
          <a:p>
            <a:r>
              <a:rPr lang="en-IN" dirty="0"/>
              <a:t>    </a:t>
            </a:r>
            <a:r>
              <a:rPr lang="en-IN" dirty="0" err="1"/>
              <a:t>inner_function</a:t>
            </a:r>
            <a:r>
              <a:rPr lang="en-IN" dirty="0"/>
              <a:t>()</a:t>
            </a:r>
          </a:p>
          <a:p>
            <a:r>
              <a:rPr lang="en-IN" dirty="0"/>
              <a:t>    print('a =', a)</a:t>
            </a:r>
          </a:p>
          <a:p>
            <a:pPr marL="0" indent="0">
              <a:buNone/>
            </a:pPr>
            <a:endParaRPr lang="en-IN" dirty="0"/>
          </a:p>
          <a:p>
            <a:r>
              <a:rPr lang="en-IN" dirty="0"/>
              <a:t>a = 10</a:t>
            </a:r>
          </a:p>
          <a:p>
            <a:r>
              <a:rPr lang="en-IN" dirty="0" err="1"/>
              <a:t>outer_function</a:t>
            </a:r>
            <a:r>
              <a:rPr lang="en-IN" dirty="0"/>
              <a:t>()</a:t>
            </a:r>
          </a:p>
          <a:p>
            <a:r>
              <a:rPr lang="en-IN" dirty="0"/>
              <a:t>print('a =', a)</a:t>
            </a:r>
          </a:p>
        </p:txBody>
      </p:sp>
    </p:spTree>
    <p:extLst>
      <p:ext uri="{BB962C8B-B14F-4D97-AF65-F5344CB8AC3E}">
        <p14:creationId xmlns:p14="http://schemas.microsoft.com/office/powerpoint/2010/main" val="27038520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295229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Arial" panose="020B0604020202020204" pitchFamily="34" charset="0"/>
                <a:cs typeface="Arial" panose="020B0604020202020204" pitchFamily="34" charset="0"/>
              </a:rPr>
              <a:t>Installing Anaconda on Windows</a:t>
            </a:r>
            <a:endParaRPr lang="en-IN"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IN" dirty="0" smtClean="0"/>
              <a:t>Visit </a:t>
            </a:r>
            <a:r>
              <a:rPr lang="en-IN" dirty="0" smtClean="0">
                <a:hlinkClick r:id="rId2"/>
              </a:rPr>
              <a:t>Anaconda.com/downloads</a:t>
            </a:r>
            <a:endParaRPr lang="en-IN" dirty="0" smtClean="0"/>
          </a:p>
          <a:p>
            <a:r>
              <a:rPr lang="en-IN" dirty="0" smtClean="0"/>
              <a:t>Select Windows</a:t>
            </a:r>
          </a:p>
          <a:p>
            <a:r>
              <a:rPr lang="en-IN" dirty="0" smtClean="0"/>
              <a:t>Download the </a:t>
            </a:r>
            <a:r>
              <a:rPr lang="en-IN" b="1" i="1" dirty="0" smtClean="0"/>
              <a:t>.exe</a:t>
            </a:r>
            <a:r>
              <a:rPr lang="en-IN" dirty="0" smtClean="0"/>
              <a:t> installer</a:t>
            </a:r>
          </a:p>
          <a:p>
            <a:r>
              <a:rPr lang="en-IN" dirty="0" smtClean="0"/>
              <a:t>Open and run the </a:t>
            </a:r>
            <a:r>
              <a:rPr lang="en-IN" b="1" i="1" dirty="0" smtClean="0"/>
              <a:t>.exe</a:t>
            </a:r>
            <a:r>
              <a:rPr lang="en-IN" dirty="0" smtClean="0"/>
              <a:t> installer</a:t>
            </a:r>
          </a:p>
          <a:p>
            <a:r>
              <a:rPr lang="en-IN" dirty="0" smtClean="0"/>
              <a:t>Open the </a:t>
            </a:r>
            <a:r>
              <a:rPr lang="en-IN" b="1" dirty="0" smtClean="0"/>
              <a:t>Anaconda Prompt</a:t>
            </a:r>
            <a:r>
              <a:rPr lang="en-IN" dirty="0" smtClean="0"/>
              <a:t> and run some Python code</a:t>
            </a:r>
          </a:p>
          <a:p>
            <a:endParaRPr lang="en-IN" dirty="0"/>
          </a:p>
        </p:txBody>
      </p:sp>
    </p:spTree>
    <p:extLst>
      <p:ext uri="{BB962C8B-B14F-4D97-AF65-F5344CB8AC3E}">
        <p14:creationId xmlns:p14="http://schemas.microsoft.com/office/powerpoint/2010/main" val="7381999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292</TotalTime>
  <Words>4944</Words>
  <Application>Microsoft Office PowerPoint</Application>
  <PresentationFormat>Widescreen</PresentationFormat>
  <Paragraphs>644</Paragraphs>
  <Slides>85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85</vt:i4>
      </vt:variant>
    </vt:vector>
  </HeadingPairs>
  <TitlesOfParts>
    <vt:vector size="92" baseType="lpstr">
      <vt:lpstr>Arial</vt:lpstr>
      <vt:lpstr>Calibri</vt:lpstr>
      <vt:lpstr>Times New Roman</vt:lpstr>
      <vt:lpstr>Tw Cen MT</vt:lpstr>
      <vt:lpstr>Tw Cen MT Condensed</vt:lpstr>
      <vt:lpstr>Wingdings 3</vt:lpstr>
      <vt:lpstr>Integral</vt:lpstr>
      <vt:lpstr>Introduction to Python</vt:lpstr>
      <vt:lpstr>About Python</vt:lpstr>
      <vt:lpstr>Usage of Python</vt:lpstr>
      <vt:lpstr>Install Python Separately</vt:lpstr>
      <vt:lpstr>Step - 2: Click on the Install Now</vt:lpstr>
      <vt:lpstr>Step - 3 Installation in Process</vt:lpstr>
      <vt:lpstr>PowerPoint Presentation</vt:lpstr>
      <vt:lpstr>The Anaconda Distribution of Python</vt:lpstr>
      <vt:lpstr>Installing Anaconda on Windows</vt:lpstr>
      <vt:lpstr>PowerPoint Presentation</vt:lpstr>
      <vt:lpstr>PowerPoint Presentation</vt:lpstr>
      <vt:lpstr>PowerPoint Presentation</vt:lpstr>
      <vt:lpstr>Run Python in Immediate mode</vt:lpstr>
      <vt:lpstr>Run Python in the Integrated Development Environment (IDE)</vt:lpstr>
      <vt:lpstr>Python IDE</vt:lpstr>
      <vt:lpstr>Python vs java code</vt:lpstr>
      <vt:lpstr>Basics of Python</vt:lpstr>
      <vt:lpstr>Table of contents</vt:lpstr>
      <vt:lpstr>Keywords and Identifiers</vt:lpstr>
      <vt:lpstr>Keywords</vt:lpstr>
      <vt:lpstr>Python Identifiers</vt:lpstr>
      <vt:lpstr>Python Variables</vt:lpstr>
      <vt:lpstr>Assigning multiple values to multiple variables</vt:lpstr>
      <vt:lpstr>Python Data Types</vt:lpstr>
      <vt:lpstr>Python Data Types</vt:lpstr>
      <vt:lpstr>Python Numeric</vt:lpstr>
      <vt:lpstr>Python Numeric</vt:lpstr>
      <vt:lpstr>Python Numeric</vt:lpstr>
      <vt:lpstr>Sequence Type</vt:lpstr>
      <vt:lpstr>1) String </vt:lpstr>
      <vt:lpstr>Examples</vt:lpstr>
      <vt:lpstr>Accessing elements of String</vt:lpstr>
      <vt:lpstr>Example</vt:lpstr>
      <vt:lpstr>2) List </vt:lpstr>
      <vt:lpstr>PowerPoint Presentation</vt:lpstr>
      <vt:lpstr>Accessing elements of List</vt:lpstr>
      <vt:lpstr>PowerPoint Presentation</vt:lpstr>
      <vt:lpstr>3) Tuple</vt:lpstr>
      <vt:lpstr>PowerPoint Presentation</vt:lpstr>
      <vt:lpstr>Accessing elements of Tuple</vt:lpstr>
      <vt:lpstr>PowerPoint Presentation</vt:lpstr>
      <vt:lpstr>List vs tuple</vt:lpstr>
      <vt:lpstr>Boolean</vt:lpstr>
      <vt:lpstr>Set</vt:lpstr>
      <vt:lpstr>Creating Set</vt:lpstr>
      <vt:lpstr>Creating Sets</vt:lpstr>
      <vt:lpstr>Accessing elements of Sets</vt:lpstr>
      <vt:lpstr>Dictionary</vt:lpstr>
      <vt:lpstr>Creating Dictionary</vt:lpstr>
      <vt:lpstr>PowerPoint Presentation</vt:lpstr>
      <vt:lpstr>Accessing elements of Dictionary</vt:lpstr>
      <vt:lpstr>Python Operators</vt:lpstr>
      <vt:lpstr>Arithmetic operators</vt:lpstr>
      <vt:lpstr>PowerPoint Presentation</vt:lpstr>
      <vt:lpstr>Example 1: Arithmetic operators in Python</vt:lpstr>
      <vt:lpstr>Comparison operators</vt:lpstr>
      <vt:lpstr>Example 2: Comparison operators in Python</vt:lpstr>
      <vt:lpstr>Logical operators</vt:lpstr>
      <vt:lpstr>Example 3: Logical Operators in Python</vt:lpstr>
      <vt:lpstr>Bitwise operators</vt:lpstr>
      <vt:lpstr>Bitwise operators</vt:lpstr>
      <vt:lpstr>PowerPoint Presentation</vt:lpstr>
      <vt:lpstr>Assignment operators</vt:lpstr>
      <vt:lpstr>PowerPoint Presentation</vt:lpstr>
      <vt:lpstr>Special operators</vt:lpstr>
      <vt:lpstr>Example 4: Identity operators in Python</vt:lpstr>
      <vt:lpstr>Special operators</vt:lpstr>
      <vt:lpstr>Example #5: Membership operators in Python</vt:lpstr>
      <vt:lpstr>Python Input, Output and Import</vt:lpstr>
      <vt:lpstr>Input, Output in Python</vt:lpstr>
      <vt:lpstr>Python Output Using print() function</vt:lpstr>
      <vt:lpstr>The actual syntax of the print() function is:</vt:lpstr>
      <vt:lpstr>PowerPoint Presentation</vt:lpstr>
      <vt:lpstr>Output formatting</vt:lpstr>
      <vt:lpstr>PowerPoint Presentation</vt:lpstr>
      <vt:lpstr>Python Input</vt:lpstr>
      <vt:lpstr>Namespaces and Scope</vt:lpstr>
      <vt:lpstr>Namespaces and Scope</vt:lpstr>
      <vt:lpstr>Variable Scope</vt:lpstr>
      <vt:lpstr>Scope</vt:lpstr>
      <vt:lpstr>LEGB rule</vt:lpstr>
      <vt:lpstr>Example </vt:lpstr>
      <vt:lpstr>Example</vt:lpstr>
      <vt:lpstr>Example</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Abdul khan</dc:creator>
  <cp:lastModifiedBy>Abdul khan</cp:lastModifiedBy>
  <cp:revision>22</cp:revision>
  <dcterms:created xsi:type="dcterms:W3CDTF">2021-06-08T04:09:47Z</dcterms:created>
  <dcterms:modified xsi:type="dcterms:W3CDTF">2021-06-09T06:31:57Z</dcterms:modified>
</cp:coreProperties>
</file>