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4"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2" d="100"/>
          <a:sy n="62" d="100"/>
        </p:scale>
        <p:origin x="84"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2B7516-F1A3-45A0-A693-6D2CB8C6EAA7}" type="datetimeFigureOut">
              <a:rPr lang="en-US" smtClean="0"/>
              <a:t>7/29/2020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7FB5E3-13C3-4412-A590-AD9A15B897A8}" type="slidenum">
              <a:rPr lang="en-US" smtClean="0"/>
              <a:t>‹#›</a:t>
            </a:fld>
            <a:endParaRPr lang="en-US"/>
          </a:p>
        </p:txBody>
      </p:sp>
    </p:spTree>
    <p:extLst>
      <p:ext uri="{BB962C8B-B14F-4D97-AF65-F5344CB8AC3E}">
        <p14:creationId xmlns:p14="http://schemas.microsoft.com/office/powerpoint/2010/main" val="4026140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C5629D-D46B-41E7-9602-8E11EF5666B4}" type="slidenum">
              <a:rPr lang="en-US" smtClean="0"/>
              <a:t>4</a:t>
            </a:fld>
            <a:endParaRPr lang="en-US"/>
          </a:p>
        </p:txBody>
      </p:sp>
    </p:spTree>
    <p:extLst>
      <p:ext uri="{BB962C8B-B14F-4D97-AF65-F5344CB8AC3E}">
        <p14:creationId xmlns:p14="http://schemas.microsoft.com/office/powerpoint/2010/main" val="3414640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4585C8-BAF4-42E9-9A99-06D578D0B2BB}"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1520A-AAD8-4A44-B06A-88B62C4EF48B}" type="slidenum">
              <a:rPr lang="en-US" smtClean="0"/>
              <a:t>‹#›</a:t>
            </a:fld>
            <a:endParaRPr lang="en-US"/>
          </a:p>
        </p:txBody>
      </p:sp>
    </p:spTree>
    <p:extLst>
      <p:ext uri="{BB962C8B-B14F-4D97-AF65-F5344CB8AC3E}">
        <p14:creationId xmlns:p14="http://schemas.microsoft.com/office/powerpoint/2010/main" val="3699591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4585C8-BAF4-42E9-9A99-06D578D0B2BB}"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1520A-AAD8-4A44-B06A-88B62C4EF48B}" type="slidenum">
              <a:rPr lang="en-US" smtClean="0"/>
              <a:t>‹#›</a:t>
            </a:fld>
            <a:endParaRPr lang="en-US"/>
          </a:p>
        </p:txBody>
      </p:sp>
    </p:spTree>
    <p:extLst>
      <p:ext uri="{BB962C8B-B14F-4D97-AF65-F5344CB8AC3E}">
        <p14:creationId xmlns:p14="http://schemas.microsoft.com/office/powerpoint/2010/main" val="94211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4585C8-BAF4-42E9-9A99-06D578D0B2BB}"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1520A-AAD8-4A44-B06A-88B62C4EF48B}" type="slidenum">
              <a:rPr lang="en-US" smtClean="0"/>
              <a:t>‹#›</a:t>
            </a:fld>
            <a:endParaRPr lang="en-US"/>
          </a:p>
        </p:txBody>
      </p:sp>
    </p:spTree>
    <p:extLst>
      <p:ext uri="{BB962C8B-B14F-4D97-AF65-F5344CB8AC3E}">
        <p14:creationId xmlns:p14="http://schemas.microsoft.com/office/powerpoint/2010/main" val="978166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4585C8-BAF4-42E9-9A99-06D578D0B2BB}"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1520A-AAD8-4A44-B06A-88B62C4EF48B}" type="slidenum">
              <a:rPr lang="en-US" smtClean="0"/>
              <a:t>‹#›</a:t>
            </a:fld>
            <a:endParaRPr lang="en-US"/>
          </a:p>
        </p:txBody>
      </p:sp>
    </p:spTree>
    <p:extLst>
      <p:ext uri="{BB962C8B-B14F-4D97-AF65-F5344CB8AC3E}">
        <p14:creationId xmlns:p14="http://schemas.microsoft.com/office/powerpoint/2010/main" val="3620097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4585C8-BAF4-42E9-9A99-06D578D0B2BB}"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1520A-AAD8-4A44-B06A-88B62C4EF48B}" type="slidenum">
              <a:rPr lang="en-US" smtClean="0"/>
              <a:t>‹#›</a:t>
            </a:fld>
            <a:endParaRPr lang="en-US"/>
          </a:p>
        </p:txBody>
      </p:sp>
    </p:spTree>
    <p:extLst>
      <p:ext uri="{BB962C8B-B14F-4D97-AF65-F5344CB8AC3E}">
        <p14:creationId xmlns:p14="http://schemas.microsoft.com/office/powerpoint/2010/main" val="1204672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4585C8-BAF4-42E9-9A99-06D578D0B2BB}"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1520A-AAD8-4A44-B06A-88B62C4EF48B}" type="slidenum">
              <a:rPr lang="en-US" smtClean="0"/>
              <a:t>‹#›</a:t>
            </a:fld>
            <a:endParaRPr lang="en-US"/>
          </a:p>
        </p:txBody>
      </p:sp>
    </p:spTree>
    <p:extLst>
      <p:ext uri="{BB962C8B-B14F-4D97-AF65-F5344CB8AC3E}">
        <p14:creationId xmlns:p14="http://schemas.microsoft.com/office/powerpoint/2010/main" val="2580722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4585C8-BAF4-42E9-9A99-06D578D0B2BB}" type="datetimeFigureOut">
              <a:rPr lang="en-US" smtClean="0"/>
              <a:t>7/29/2020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1520A-AAD8-4A44-B06A-88B62C4EF48B}" type="slidenum">
              <a:rPr lang="en-US" smtClean="0"/>
              <a:t>‹#›</a:t>
            </a:fld>
            <a:endParaRPr lang="en-US"/>
          </a:p>
        </p:txBody>
      </p:sp>
    </p:spTree>
    <p:extLst>
      <p:ext uri="{BB962C8B-B14F-4D97-AF65-F5344CB8AC3E}">
        <p14:creationId xmlns:p14="http://schemas.microsoft.com/office/powerpoint/2010/main" val="119511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4585C8-BAF4-42E9-9A99-06D578D0B2BB}" type="datetimeFigureOut">
              <a:rPr lang="en-US" smtClean="0"/>
              <a:t>7/29/2020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1520A-AAD8-4A44-B06A-88B62C4EF48B}" type="slidenum">
              <a:rPr lang="en-US" smtClean="0"/>
              <a:t>‹#›</a:t>
            </a:fld>
            <a:endParaRPr lang="en-US"/>
          </a:p>
        </p:txBody>
      </p:sp>
    </p:spTree>
    <p:extLst>
      <p:ext uri="{BB962C8B-B14F-4D97-AF65-F5344CB8AC3E}">
        <p14:creationId xmlns:p14="http://schemas.microsoft.com/office/powerpoint/2010/main" val="899388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4585C8-BAF4-42E9-9A99-06D578D0B2BB}" type="datetimeFigureOut">
              <a:rPr lang="en-US" smtClean="0"/>
              <a:t>7/29/2020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1520A-AAD8-4A44-B06A-88B62C4EF48B}" type="slidenum">
              <a:rPr lang="en-US" smtClean="0"/>
              <a:t>‹#›</a:t>
            </a:fld>
            <a:endParaRPr lang="en-US"/>
          </a:p>
        </p:txBody>
      </p:sp>
    </p:spTree>
    <p:extLst>
      <p:ext uri="{BB962C8B-B14F-4D97-AF65-F5344CB8AC3E}">
        <p14:creationId xmlns:p14="http://schemas.microsoft.com/office/powerpoint/2010/main" val="3048882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4585C8-BAF4-42E9-9A99-06D578D0B2BB}"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1520A-AAD8-4A44-B06A-88B62C4EF48B}" type="slidenum">
              <a:rPr lang="en-US" smtClean="0"/>
              <a:t>‹#›</a:t>
            </a:fld>
            <a:endParaRPr lang="en-US"/>
          </a:p>
        </p:txBody>
      </p:sp>
    </p:spTree>
    <p:extLst>
      <p:ext uri="{BB962C8B-B14F-4D97-AF65-F5344CB8AC3E}">
        <p14:creationId xmlns:p14="http://schemas.microsoft.com/office/powerpoint/2010/main" val="2843515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4585C8-BAF4-42E9-9A99-06D578D0B2BB}"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1520A-AAD8-4A44-B06A-88B62C4EF48B}" type="slidenum">
              <a:rPr lang="en-US" smtClean="0"/>
              <a:t>‹#›</a:t>
            </a:fld>
            <a:endParaRPr lang="en-US"/>
          </a:p>
        </p:txBody>
      </p:sp>
    </p:spTree>
    <p:extLst>
      <p:ext uri="{BB962C8B-B14F-4D97-AF65-F5344CB8AC3E}">
        <p14:creationId xmlns:p14="http://schemas.microsoft.com/office/powerpoint/2010/main" val="2070294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4585C8-BAF4-42E9-9A99-06D578D0B2BB}" type="datetimeFigureOut">
              <a:rPr lang="en-US" smtClean="0"/>
              <a:t>7/29/2020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1520A-AAD8-4A44-B06A-88B62C4EF48B}" type="slidenum">
              <a:rPr lang="en-US" smtClean="0"/>
              <a:t>‹#›</a:t>
            </a:fld>
            <a:endParaRPr lang="en-US"/>
          </a:p>
        </p:txBody>
      </p:sp>
    </p:spTree>
    <p:extLst>
      <p:ext uri="{BB962C8B-B14F-4D97-AF65-F5344CB8AC3E}">
        <p14:creationId xmlns:p14="http://schemas.microsoft.com/office/powerpoint/2010/main" val="986384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641936" y="871558"/>
            <a:ext cx="2857500" cy="280873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p:cNvSpPr>
          <p:nvPr/>
        </p:nvSpPr>
        <p:spPr>
          <a:xfrm>
            <a:off x="2558866" y="4004607"/>
            <a:ext cx="7023639" cy="2020425"/>
          </a:xfrm>
          <a:prstGeom prst="rect">
            <a:avLst/>
          </a:prstGeom>
        </p:spPr>
        <p:txBody>
          <a:bodyPr vert="horz" wrap="square" lIns="0" tIns="12065" rIns="0" bIns="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95"/>
              </a:spcBef>
            </a:pPr>
            <a:r>
              <a:rPr lang="en-US" sz="3200" b="1" spc="-10" dirty="0" smtClean="0"/>
              <a:t>STRINGS</a:t>
            </a:r>
            <a:endParaRPr lang="en-US" sz="3200" b="1" spc="-10" dirty="0"/>
          </a:p>
          <a:p>
            <a:pPr marL="12700">
              <a:lnSpc>
                <a:spcPct val="100000"/>
              </a:lnSpc>
              <a:spcBef>
                <a:spcPts val="95"/>
              </a:spcBef>
            </a:pPr>
            <a:r>
              <a:rPr lang="en-US" sz="3200" b="1" spc="-10" dirty="0" smtClean="0"/>
              <a:t>&amp;</a:t>
            </a:r>
          </a:p>
          <a:p>
            <a:pPr marL="12700">
              <a:lnSpc>
                <a:spcPct val="100000"/>
              </a:lnSpc>
              <a:spcBef>
                <a:spcPts val="95"/>
              </a:spcBef>
            </a:pPr>
            <a:r>
              <a:rPr lang="en-US" sz="3200" b="1" spc="-5" dirty="0" smtClean="0">
                <a:cs typeface="Carlito"/>
              </a:rPr>
              <a:t>LOOPS </a:t>
            </a:r>
            <a:r>
              <a:rPr lang="en-US" sz="3200" b="1" dirty="0" smtClean="0">
                <a:cs typeface="Carlito"/>
              </a:rPr>
              <a:t>&amp; </a:t>
            </a:r>
            <a:r>
              <a:rPr lang="en-US" sz="3200" b="1" spc="5" dirty="0" smtClean="0">
                <a:cs typeface="Carlito"/>
              </a:rPr>
              <a:t>CONDITIONAL  </a:t>
            </a:r>
            <a:r>
              <a:rPr lang="en-US" sz="3200" b="1" spc="-40" dirty="0" smtClean="0">
                <a:cs typeface="Carlito"/>
              </a:rPr>
              <a:t>STATEMENTS</a:t>
            </a:r>
            <a:endParaRPr lang="en-US" sz="3200" dirty="0" smtClean="0">
              <a:cs typeface="Carlito"/>
            </a:endParaRPr>
          </a:p>
          <a:p>
            <a:pPr marL="12700">
              <a:lnSpc>
                <a:spcPct val="100000"/>
              </a:lnSpc>
              <a:spcBef>
                <a:spcPts val="95"/>
              </a:spcBef>
            </a:pPr>
            <a:endParaRPr lang="en-US" sz="3200" b="1" dirty="0"/>
          </a:p>
        </p:txBody>
      </p:sp>
    </p:spTree>
    <p:extLst>
      <p:ext uri="{BB962C8B-B14F-4D97-AF65-F5344CB8AC3E}">
        <p14:creationId xmlns:p14="http://schemas.microsoft.com/office/powerpoint/2010/main" val="2278751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191932" y="3680289"/>
            <a:ext cx="4615009" cy="627736"/>
          </a:xfrm>
          <a:prstGeom prst="rect">
            <a:avLst/>
          </a:prstGeom>
        </p:spPr>
        <p:txBody>
          <a:bodyPr vert="horz" wrap="square" lIns="0" tIns="12065" rIns="0" bIns="0" rtlCol="0" anchor="ctr">
            <a:spAutoFit/>
          </a:bodyPr>
          <a:lstStyle/>
          <a:p>
            <a:pPr marL="12700">
              <a:lnSpc>
                <a:spcPct val="100000"/>
              </a:lnSpc>
              <a:spcBef>
                <a:spcPts val="95"/>
              </a:spcBef>
            </a:pPr>
            <a:r>
              <a:rPr sz="4000" b="1" spc="-10" dirty="0"/>
              <a:t>STRINGS </a:t>
            </a:r>
            <a:r>
              <a:rPr sz="4000" b="1" dirty="0"/>
              <a:t>IN</a:t>
            </a:r>
            <a:r>
              <a:rPr sz="4000" b="1" spc="280" dirty="0"/>
              <a:t> </a:t>
            </a:r>
            <a:r>
              <a:rPr sz="4000" b="1" spc="-5" dirty="0"/>
              <a:t>PYTHON</a:t>
            </a:r>
            <a:endParaRPr sz="4000" b="1" dirty="0"/>
          </a:p>
        </p:txBody>
      </p:sp>
      <p:sp>
        <p:nvSpPr>
          <p:cNvPr id="4" name="object 4"/>
          <p:cNvSpPr txBox="1">
            <a:spLocks noGrp="1"/>
          </p:cNvSpPr>
          <p:nvPr>
            <p:ph type="sldNum" sz="quarter" idx="4294967295"/>
          </p:nvPr>
        </p:nvSpPr>
        <p:spPr>
          <a:xfrm>
            <a:off x="10077958" y="6464681"/>
            <a:ext cx="231775" cy="307777"/>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2</a:t>
            </a:fld>
            <a:endParaRPr dirty="0"/>
          </a:p>
        </p:txBody>
      </p:sp>
    </p:spTree>
    <p:extLst>
      <p:ext uri="{BB962C8B-B14F-4D97-AF65-F5344CB8AC3E}">
        <p14:creationId xmlns:p14="http://schemas.microsoft.com/office/powerpoint/2010/main" val="3990336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4943" y="866691"/>
            <a:ext cx="1465580" cy="566181"/>
          </a:xfrm>
          <a:prstGeom prst="rect">
            <a:avLst/>
          </a:prstGeom>
        </p:spPr>
        <p:txBody>
          <a:bodyPr vert="horz" wrap="square" lIns="0" tIns="12065" rIns="0" bIns="0" rtlCol="0" anchor="ctr">
            <a:spAutoFit/>
          </a:bodyPr>
          <a:lstStyle/>
          <a:p>
            <a:pPr marL="12700">
              <a:lnSpc>
                <a:spcPct val="100000"/>
              </a:lnSpc>
              <a:spcBef>
                <a:spcPts val="95"/>
              </a:spcBef>
            </a:pPr>
            <a:r>
              <a:rPr sz="3600" b="1" spc="-5" dirty="0">
                <a:cs typeface="Times New Roman"/>
              </a:rPr>
              <a:t>Strings</a:t>
            </a:r>
            <a:endParaRPr sz="3600" b="1" dirty="0">
              <a:cs typeface="Times New Roman"/>
            </a:endParaRPr>
          </a:p>
        </p:txBody>
      </p:sp>
      <p:sp>
        <p:nvSpPr>
          <p:cNvPr id="5" name="object 5"/>
          <p:cNvSpPr txBox="1">
            <a:spLocks noGrp="1"/>
          </p:cNvSpPr>
          <p:nvPr>
            <p:ph type="sldNum" sz="quarter" idx="4294967295"/>
          </p:nvPr>
        </p:nvSpPr>
        <p:spPr>
          <a:xfrm>
            <a:off x="10077958" y="6464681"/>
            <a:ext cx="231775" cy="307777"/>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3</a:t>
            </a:fld>
            <a:endParaRPr dirty="0"/>
          </a:p>
        </p:txBody>
      </p:sp>
      <p:sp>
        <p:nvSpPr>
          <p:cNvPr id="3" name="object 3"/>
          <p:cNvSpPr txBox="1"/>
          <p:nvPr/>
        </p:nvSpPr>
        <p:spPr>
          <a:xfrm>
            <a:off x="1954943" y="2098730"/>
            <a:ext cx="9560297" cy="2597506"/>
          </a:xfrm>
          <a:prstGeom prst="rect">
            <a:avLst/>
          </a:prstGeom>
        </p:spPr>
        <p:txBody>
          <a:bodyPr vert="horz" wrap="square" lIns="0" tIns="12065" rIns="0" bIns="0" rtlCol="0">
            <a:spAutoFit/>
          </a:bodyPr>
          <a:lstStyle/>
          <a:p>
            <a:pPr marL="12700">
              <a:spcBef>
                <a:spcPts val="95"/>
              </a:spcBef>
            </a:pPr>
            <a:r>
              <a:rPr lang="en-US" sz="2400" dirty="0"/>
              <a:t>Strings in Python are the most used data types, especially because they are easier for us humans to interact with. They are literally words and letters which makes sense as to how they are being used and in what context. Python hits it out of the park because it has such a powerful integration with strings. Strings are written within a </a:t>
            </a:r>
            <a:r>
              <a:rPr lang="en-US" sz="2400" b="1" dirty="0"/>
              <a:t>single</a:t>
            </a:r>
            <a:r>
              <a:rPr lang="en-US" sz="2400" dirty="0"/>
              <a:t> (‘’) or </a:t>
            </a:r>
            <a:r>
              <a:rPr lang="en-US" sz="2400" b="1" dirty="0"/>
              <a:t>double quotation marks</a:t>
            </a:r>
            <a:r>
              <a:rPr lang="en-US" sz="2400" dirty="0"/>
              <a:t> (“”). Strings are</a:t>
            </a:r>
            <a:r>
              <a:rPr lang="en-US" sz="2400" b="1" dirty="0"/>
              <a:t> immutable</a:t>
            </a:r>
            <a:r>
              <a:rPr lang="en-US" sz="2400" dirty="0"/>
              <a:t> meaning that the data in the string cannot be changed at particular indexes.</a:t>
            </a:r>
            <a:endParaRPr sz="2800" dirty="0">
              <a:latin typeface="Carlito"/>
              <a:cs typeface="Carlito"/>
            </a:endParaRPr>
          </a:p>
        </p:txBody>
      </p:sp>
    </p:spTree>
    <p:extLst>
      <p:ext uri="{BB962C8B-B14F-4D97-AF65-F5344CB8AC3E}">
        <p14:creationId xmlns:p14="http://schemas.microsoft.com/office/powerpoint/2010/main" val="966332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2788" y="410705"/>
            <a:ext cx="9193854" cy="935513"/>
          </a:xfrm>
          <a:prstGeom prst="rect">
            <a:avLst/>
          </a:prstGeom>
        </p:spPr>
        <p:txBody>
          <a:bodyPr vert="horz" wrap="square" lIns="0" tIns="12065" rIns="0" bIns="0" rtlCol="0" anchor="ctr">
            <a:spAutoFit/>
          </a:bodyPr>
          <a:lstStyle/>
          <a:p>
            <a:pPr marL="12700">
              <a:lnSpc>
                <a:spcPct val="100000"/>
              </a:lnSpc>
              <a:spcBef>
                <a:spcPts val="95"/>
              </a:spcBef>
            </a:pPr>
            <a:r>
              <a:rPr sz="3600" spc="-5" dirty="0">
                <a:cs typeface="Times New Roman"/>
              </a:rPr>
              <a:t>Strings</a:t>
            </a:r>
            <a:r>
              <a:rPr lang="en-US" sz="3600" spc="-5" dirty="0">
                <a:latin typeface="+mn-lt"/>
                <a:cs typeface="Times New Roman"/>
              </a:rPr>
              <a:t/>
            </a:r>
            <a:br>
              <a:rPr lang="en-US" sz="3600" spc="-5" dirty="0">
                <a:latin typeface="+mn-lt"/>
                <a:cs typeface="Times New Roman"/>
              </a:rPr>
            </a:br>
            <a:r>
              <a:rPr lang="en-US" sz="2400" dirty="0">
                <a:latin typeface="+mn-lt"/>
              </a:rPr>
              <a:t>The string here I use is : </a:t>
            </a:r>
            <a:r>
              <a:rPr lang="en-US" sz="2400" dirty="0" err="1">
                <a:latin typeface="+mn-lt"/>
              </a:rPr>
              <a:t>mystr</a:t>
            </a:r>
            <a:r>
              <a:rPr lang="en-US" sz="2400" dirty="0">
                <a:latin typeface="+mn-lt"/>
              </a:rPr>
              <a:t> </a:t>
            </a:r>
            <a:r>
              <a:rPr lang="en-US" sz="2400" dirty="0">
                <a:latin typeface="+mn-lt"/>
              </a:rPr>
              <a:t>=”welcome in my Python”</a:t>
            </a:r>
            <a:endParaRPr sz="2400" dirty="0">
              <a:latin typeface="+mn-lt"/>
              <a:cs typeface="Times New Roman"/>
            </a:endParaRPr>
          </a:p>
        </p:txBody>
      </p:sp>
      <p:sp>
        <p:nvSpPr>
          <p:cNvPr id="5" name="object 5"/>
          <p:cNvSpPr txBox="1">
            <a:spLocks noGrp="1"/>
          </p:cNvSpPr>
          <p:nvPr>
            <p:ph type="sldNum" sz="quarter" idx="4294967295"/>
          </p:nvPr>
        </p:nvSpPr>
        <p:spPr>
          <a:xfrm>
            <a:off x="10077958" y="6464681"/>
            <a:ext cx="231775" cy="307777"/>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4</a:t>
            </a:fld>
            <a:endParaRPr dirty="0"/>
          </a:p>
        </p:txBody>
      </p:sp>
      <p:graphicFrame>
        <p:nvGraphicFramePr>
          <p:cNvPr id="4" name="Table 3">
            <a:extLst>
              <a:ext uri="{FF2B5EF4-FFF2-40B4-BE49-F238E27FC236}">
                <a16:creationId xmlns="" xmlns:a16="http://schemas.microsoft.com/office/drawing/2014/main" id="{50739066-110F-4417-965B-30869A768EC8}"/>
              </a:ext>
            </a:extLst>
          </p:cNvPr>
          <p:cNvGraphicFramePr>
            <a:graphicFrameLocks noGrp="1"/>
          </p:cNvGraphicFramePr>
          <p:nvPr>
            <p:extLst>
              <p:ext uri="{D42A27DB-BD31-4B8C-83A1-F6EECF244321}">
                <p14:modId xmlns:p14="http://schemas.microsoft.com/office/powerpoint/2010/main" val="2044098197"/>
              </p:ext>
            </p:extLst>
          </p:nvPr>
        </p:nvGraphicFramePr>
        <p:xfrm>
          <a:off x="2019780" y="1421088"/>
          <a:ext cx="8736044" cy="5222027"/>
        </p:xfrm>
        <a:graphic>
          <a:graphicData uri="http://schemas.openxmlformats.org/drawingml/2006/table">
            <a:tbl>
              <a:tblPr/>
              <a:tblGrid>
                <a:gridCol w="2430727">
                  <a:extLst>
                    <a:ext uri="{9D8B030D-6E8A-4147-A177-3AD203B41FA5}">
                      <a16:colId xmlns="" xmlns:a16="http://schemas.microsoft.com/office/drawing/2014/main" val="156520872"/>
                    </a:ext>
                  </a:extLst>
                </a:gridCol>
                <a:gridCol w="2903765">
                  <a:extLst>
                    <a:ext uri="{9D8B030D-6E8A-4147-A177-3AD203B41FA5}">
                      <a16:colId xmlns="" xmlns:a16="http://schemas.microsoft.com/office/drawing/2014/main" val="2192012671"/>
                    </a:ext>
                  </a:extLst>
                </a:gridCol>
                <a:gridCol w="3401552">
                  <a:extLst>
                    <a:ext uri="{9D8B030D-6E8A-4147-A177-3AD203B41FA5}">
                      <a16:colId xmlns="" xmlns:a16="http://schemas.microsoft.com/office/drawing/2014/main" val="71451023"/>
                    </a:ext>
                  </a:extLst>
                </a:gridCol>
              </a:tblGrid>
              <a:tr h="296178">
                <a:tc>
                  <a:txBody>
                    <a:bodyPr/>
                    <a:lstStyle/>
                    <a:p>
                      <a:pPr algn="just"/>
                      <a:r>
                        <a:rPr lang="en-US" sz="1300" dirty="0">
                          <a:effectLst/>
                        </a:rPr>
                        <a:t>Code Snippet</a:t>
                      </a:r>
                    </a:p>
                  </a:txBody>
                  <a:tcPr marL="33972" marR="65226" marT="32613" marB="32613" anchor="ctr">
                    <a:lnL>
                      <a:noFill/>
                    </a:lnL>
                    <a:lnR>
                      <a:noFill/>
                    </a:lnR>
                    <a:lnT>
                      <a:noFill/>
                    </a:lnT>
                    <a:lnB>
                      <a:noFill/>
                    </a:lnB>
                    <a:solidFill>
                      <a:srgbClr val="008DD9"/>
                    </a:solidFill>
                  </a:tcPr>
                </a:tc>
                <a:tc>
                  <a:txBody>
                    <a:bodyPr/>
                    <a:lstStyle/>
                    <a:p>
                      <a:pPr algn="just"/>
                      <a:r>
                        <a:rPr lang="en-US" sz="1300">
                          <a:effectLst/>
                        </a:rPr>
                        <a:t>Output Obtained</a:t>
                      </a:r>
                    </a:p>
                  </a:txBody>
                  <a:tcPr marL="33972" marR="65226" marT="32613" marB="32613" anchor="ctr">
                    <a:lnL>
                      <a:noFill/>
                    </a:lnL>
                    <a:lnR>
                      <a:noFill/>
                    </a:lnR>
                    <a:lnT>
                      <a:noFill/>
                    </a:lnT>
                    <a:lnB>
                      <a:noFill/>
                    </a:lnB>
                    <a:solidFill>
                      <a:srgbClr val="008DD9"/>
                    </a:solidFill>
                  </a:tcPr>
                </a:tc>
                <a:tc>
                  <a:txBody>
                    <a:bodyPr/>
                    <a:lstStyle/>
                    <a:p>
                      <a:pPr algn="just"/>
                      <a:r>
                        <a:rPr lang="en-US" sz="1300" dirty="0">
                          <a:effectLst/>
                        </a:rPr>
                        <a:t>Operation Description</a:t>
                      </a:r>
                    </a:p>
                  </a:txBody>
                  <a:tcPr marL="33972" marR="65226" marT="32613" marB="32613" anchor="ctr">
                    <a:lnL>
                      <a:noFill/>
                    </a:lnL>
                    <a:lnR>
                      <a:noFill/>
                    </a:lnR>
                    <a:lnT>
                      <a:noFill/>
                    </a:lnT>
                    <a:lnB>
                      <a:noFill/>
                    </a:lnB>
                    <a:solidFill>
                      <a:srgbClr val="008DD9"/>
                    </a:solidFill>
                  </a:tcPr>
                </a:tc>
                <a:extLst>
                  <a:ext uri="{0D108BD9-81ED-4DB2-BD59-A6C34878D82A}">
                    <a16:rowId xmlns="" xmlns:a16="http://schemas.microsoft.com/office/drawing/2014/main" val="1481648209"/>
                  </a:ext>
                </a:extLst>
              </a:tr>
              <a:tr h="513503">
                <a:tc>
                  <a:txBody>
                    <a:bodyPr/>
                    <a:lstStyle/>
                    <a:p>
                      <a:pPr algn="ctr"/>
                      <a:r>
                        <a:rPr lang="en-US" sz="1600" dirty="0" err="1"/>
                        <a:t>len</a:t>
                      </a:r>
                      <a:r>
                        <a:rPr lang="en-US" sz="1600" dirty="0"/>
                        <a:t>(</a:t>
                      </a:r>
                      <a:r>
                        <a:rPr lang="en-US" sz="1600" dirty="0" err="1"/>
                        <a:t>mystr</a:t>
                      </a:r>
                      <a:r>
                        <a:rPr lang="en-US" sz="1600" dirty="0"/>
                        <a:t>)</a:t>
                      </a:r>
                    </a:p>
                  </a:txBody>
                  <a:tcPr marL="33972" marR="65226" marT="32613" marB="32613" anchor="ctr">
                    <a:lnL>
                      <a:noFill/>
                    </a:lnL>
                    <a:lnR>
                      <a:noFill/>
                    </a:lnR>
                    <a:lnT>
                      <a:noFill/>
                    </a:lnT>
                    <a:lnB>
                      <a:noFill/>
                    </a:lnB>
                  </a:tcPr>
                </a:tc>
                <a:tc>
                  <a:txBody>
                    <a:bodyPr/>
                    <a:lstStyle/>
                    <a:p>
                      <a:pPr algn="just"/>
                      <a:r>
                        <a:rPr lang="en-US" sz="1600" dirty="0"/>
                        <a:t>20</a:t>
                      </a:r>
                    </a:p>
                  </a:txBody>
                  <a:tcPr marL="33972" marR="65226" marT="32613" marB="32613" anchor="ctr">
                    <a:lnL>
                      <a:noFill/>
                    </a:lnL>
                    <a:lnR>
                      <a:noFill/>
                    </a:lnR>
                    <a:lnT>
                      <a:noFill/>
                    </a:lnT>
                    <a:lnB>
                      <a:noFill/>
                    </a:lnB>
                  </a:tcPr>
                </a:tc>
                <a:tc>
                  <a:txBody>
                    <a:bodyPr/>
                    <a:lstStyle/>
                    <a:p>
                      <a:pPr algn="just"/>
                      <a:r>
                        <a:rPr lang="en-US" sz="1600"/>
                        <a:t>Finds the length of the string</a:t>
                      </a:r>
                    </a:p>
                  </a:txBody>
                  <a:tcPr marL="33972" marR="65226" marT="32613" marB="32613" anchor="ctr">
                    <a:lnL>
                      <a:noFill/>
                    </a:lnL>
                    <a:lnR>
                      <a:noFill/>
                    </a:lnR>
                    <a:lnT>
                      <a:noFill/>
                    </a:lnT>
                    <a:lnB>
                      <a:noFill/>
                    </a:lnB>
                  </a:tcPr>
                </a:tc>
                <a:extLst>
                  <a:ext uri="{0D108BD9-81ED-4DB2-BD59-A6C34878D82A}">
                    <a16:rowId xmlns="" xmlns:a16="http://schemas.microsoft.com/office/drawing/2014/main" val="1587414673"/>
                  </a:ext>
                </a:extLst>
              </a:tr>
              <a:tr h="518999">
                <a:tc>
                  <a:txBody>
                    <a:bodyPr/>
                    <a:lstStyle/>
                    <a:p>
                      <a:pPr algn="ctr"/>
                      <a:r>
                        <a:rPr lang="en-US" sz="1600" dirty="0" err="1"/>
                        <a:t>mystr.index</a:t>
                      </a:r>
                      <a:r>
                        <a:rPr lang="en-US" sz="1600" dirty="0"/>
                        <a:t>(‘e’)</a:t>
                      </a:r>
                    </a:p>
                  </a:txBody>
                  <a:tcPr marL="33972" marR="65226" marT="32613" marB="32613" anchor="ctr">
                    <a:lnL>
                      <a:noFill/>
                    </a:lnL>
                    <a:lnR>
                      <a:noFill/>
                    </a:lnR>
                    <a:lnT>
                      <a:noFill/>
                    </a:lnT>
                    <a:lnB>
                      <a:noFill/>
                    </a:lnB>
                  </a:tcPr>
                </a:tc>
                <a:tc>
                  <a:txBody>
                    <a:bodyPr/>
                    <a:lstStyle/>
                    <a:p>
                      <a:pPr algn="just"/>
                      <a:r>
                        <a:rPr lang="en-US" sz="1600" dirty="0"/>
                        <a:t>6</a:t>
                      </a:r>
                    </a:p>
                  </a:txBody>
                  <a:tcPr marL="33972" marR="65226" marT="32613" marB="32613" anchor="ctr">
                    <a:lnL>
                      <a:noFill/>
                    </a:lnL>
                    <a:lnR>
                      <a:noFill/>
                    </a:lnR>
                    <a:lnT>
                      <a:noFill/>
                    </a:lnT>
                    <a:lnB>
                      <a:noFill/>
                    </a:lnB>
                  </a:tcPr>
                </a:tc>
                <a:tc>
                  <a:txBody>
                    <a:bodyPr/>
                    <a:lstStyle/>
                    <a:p>
                      <a:pPr algn="just"/>
                      <a:r>
                        <a:rPr lang="en-US" sz="1600" dirty="0"/>
                        <a:t>Finds the index of the given character in the string</a:t>
                      </a:r>
                    </a:p>
                  </a:txBody>
                  <a:tcPr marL="33972" marR="65226" marT="32613" marB="32613" anchor="ctr">
                    <a:lnL>
                      <a:noFill/>
                    </a:lnL>
                    <a:lnR>
                      <a:noFill/>
                    </a:lnR>
                    <a:lnT>
                      <a:noFill/>
                    </a:lnT>
                    <a:lnB>
                      <a:noFill/>
                    </a:lnB>
                  </a:tcPr>
                </a:tc>
                <a:extLst>
                  <a:ext uri="{0D108BD9-81ED-4DB2-BD59-A6C34878D82A}">
                    <a16:rowId xmlns="" xmlns:a16="http://schemas.microsoft.com/office/drawing/2014/main" val="1635824427"/>
                  </a:ext>
                </a:extLst>
              </a:tr>
              <a:tr h="733574">
                <a:tc>
                  <a:txBody>
                    <a:bodyPr/>
                    <a:lstStyle/>
                    <a:p>
                      <a:pPr algn="ctr"/>
                      <a:r>
                        <a:rPr lang="en-US" sz="1600" dirty="0" err="1"/>
                        <a:t>mystr.count</a:t>
                      </a:r>
                      <a:r>
                        <a:rPr lang="en-US" sz="1600" dirty="0" smtClean="0"/>
                        <a:t>(‘e’)</a:t>
                      </a:r>
                      <a:endParaRPr lang="en-US" sz="1600" dirty="0"/>
                    </a:p>
                  </a:txBody>
                  <a:tcPr marL="33972" marR="65226" marT="32613" marB="32613" anchor="ctr">
                    <a:lnL>
                      <a:noFill/>
                    </a:lnL>
                    <a:lnR>
                      <a:noFill/>
                    </a:lnR>
                    <a:lnT>
                      <a:noFill/>
                    </a:lnT>
                    <a:lnB>
                      <a:noFill/>
                    </a:lnB>
                  </a:tcPr>
                </a:tc>
                <a:tc>
                  <a:txBody>
                    <a:bodyPr/>
                    <a:lstStyle/>
                    <a:p>
                      <a:pPr algn="just"/>
                      <a:r>
                        <a:rPr lang="en-US" sz="1600" dirty="0"/>
                        <a:t>2</a:t>
                      </a:r>
                      <a:endParaRPr lang="en-US" sz="1600" dirty="0"/>
                    </a:p>
                  </a:txBody>
                  <a:tcPr marL="33972" marR="65226" marT="32613" marB="32613" anchor="ctr">
                    <a:lnL>
                      <a:noFill/>
                    </a:lnL>
                    <a:lnR>
                      <a:noFill/>
                    </a:lnR>
                    <a:lnT>
                      <a:noFill/>
                    </a:lnT>
                    <a:lnB>
                      <a:noFill/>
                    </a:lnB>
                  </a:tcPr>
                </a:tc>
                <a:tc>
                  <a:txBody>
                    <a:bodyPr/>
                    <a:lstStyle/>
                    <a:p>
                      <a:pPr algn="just"/>
                      <a:r>
                        <a:rPr lang="en-US" sz="1600"/>
                        <a:t>Finds the count of the character passed as the parameter</a:t>
                      </a:r>
                    </a:p>
                  </a:txBody>
                  <a:tcPr marL="33972" marR="65226" marT="32613" marB="32613" anchor="ctr">
                    <a:lnL>
                      <a:noFill/>
                    </a:lnL>
                    <a:lnR>
                      <a:noFill/>
                    </a:lnR>
                    <a:lnT>
                      <a:noFill/>
                    </a:lnT>
                    <a:lnB>
                      <a:noFill/>
                    </a:lnB>
                  </a:tcPr>
                </a:tc>
                <a:extLst>
                  <a:ext uri="{0D108BD9-81ED-4DB2-BD59-A6C34878D82A}">
                    <a16:rowId xmlns="" xmlns:a16="http://schemas.microsoft.com/office/drawing/2014/main" val="3083666151"/>
                  </a:ext>
                </a:extLst>
              </a:tr>
              <a:tr h="518999">
                <a:tc>
                  <a:txBody>
                    <a:bodyPr/>
                    <a:lstStyle/>
                    <a:p>
                      <a:pPr algn="ctr"/>
                      <a:r>
                        <a:rPr lang="en-US" sz="1600" dirty="0" err="1"/>
                        <a:t>mystr.upper</a:t>
                      </a:r>
                      <a:r>
                        <a:rPr lang="en-US" sz="1600" dirty="0"/>
                        <a:t>()</a:t>
                      </a:r>
                    </a:p>
                  </a:txBody>
                  <a:tcPr marL="33972" marR="65226" marT="32613" marB="32613" anchor="ctr">
                    <a:lnL>
                      <a:noFill/>
                    </a:lnL>
                    <a:lnR>
                      <a:noFill/>
                    </a:lnR>
                    <a:lnT>
                      <a:noFill/>
                    </a:lnT>
                    <a:lnB>
                      <a:noFill/>
                    </a:lnB>
                  </a:tcPr>
                </a:tc>
                <a:tc>
                  <a:txBody>
                    <a:bodyPr/>
                    <a:lstStyle/>
                    <a:p>
                      <a:pPr algn="just"/>
                      <a:r>
                        <a:rPr lang="en-US" sz="1600" dirty="0"/>
                        <a:t>WELCOME IN MY PYTHON</a:t>
                      </a:r>
                    </a:p>
                  </a:txBody>
                  <a:tcPr marL="33972" marR="65226" marT="32613" marB="32613" anchor="ctr">
                    <a:lnL>
                      <a:noFill/>
                    </a:lnL>
                    <a:lnR>
                      <a:noFill/>
                    </a:lnR>
                    <a:lnT>
                      <a:noFill/>
                    </a:lnT>
                    <a:lnB>
                      <a:noFill/>
                    </a:lnB>
                  </a:tcPr>
                </a:tc>
                <a:tc>
                  <a:txBody>
                    <a:bodyPr/>
                    <a:lstStyle/>
                    <a:p>
                      <a:pPr algn="just"/>
                      <a:r>
                        <a:rPr lang="en-US" sz="1600"/>
                        <a:t>Converts all the string into the upper case</a:t>
                      </a:r>
                    </a:p>
                  </a:txBody>
                  <a:tcPr marL="33972" marR="65226" marT="32613" marB="32613" anchor="ctr">
                    <a:lnL>
                      <a:noFill/>
                    </a:lnL>
                    <a:lnR>
                      <a:noFill/>
                    </a:lnR>
                    <a:lnT>
                      <a:noFill/>
                    </a:lnT>
                    <a:lnB>
                      <a:noFill/>
                    </a:lnB>
                  </a:tcPr>
                </a:tc>
                <a:extLst>
                  <a:ext uri="{0D108BD9-81ED-4DB2-BD59-A6C34878D82A}">
                    <a16:rowId xmlns="" xmlns:a16="http://schemas.microsoft.com/office/drawing/2014/main" val="1961471839"/>
                  </a:ext>
                </a:extLst>
              </a:tr>
              <a:tr h="733574">
                <a:tc>
                  <a:txBody>
                    <a:bodyPr/>
                    <a:lstStyle/>
                    <a:p>
                      <a:pPr algn="ctr"/>
                      <a:r>
                        <a:rPr lang="en-US" sz="1600" dirty="0" err="1"/>
                        <a:t>mystr.split</a:t>
                      </a:r>
                      <a:r>
                        <a:rPr lang="en-US" sz="1600" dirty="0"/>
                        <a:t>(‘ ‘)</a:t>
                      </a:r>
                    </a:p>
                  </a:txBody>
                  <a:tcPr marL="33972" marR="65226" marT="32613" marB="32613" anchor="ctr">
                    <a:lnL>
                      <a:noFill/>
                    </a:lnL>
                    <a:lnR>
                      <a:noFill/>
                    </a:lnR>
                    <a:lnT>
                      <a:noFill/>
                    </a:lnT>
                    <a:lnB>
                      <a:noFill/>
                    </a:lnB>
                  </a:tcPr>
                </a:tc>
                <a:tc>
                  <a:txBody>
                    <a:bodyPr/>
                    <a:lstStyle/>
                    <a:p>
                      <a:pPr algn="just"/>
                      <a:r>
                        <a:rPr lang="en-US" sz="1600" dirty="0"/>
                        <a:t>[‘welcome’, ‘in’, ‘my’, ‘Python’]</a:t>
                      </a:r>
                    </a:p>
                  </a:txBody>
                  <a:tcPr marL="33972" marR="65226" marT="32613" marB="32613" anchor="ctr">
                    <a:lnL>
                      <a:noFill/>
                    </a:lnL>
                    <a:lnR>
                      <a:noFill/>
                    </a:lnR>
                    <a:lnT>
                      <a:noFill/>
                    </a:lnT>
                    <a:lnB>
                      <a:noFill/>
                    </a:lnB>
                  </a:tcPr>
                </a:tc>
                <a:tc>
                  <a:txBody>
                    <a:bodyPr/>
                    <a:lstStyle/>
                    <a:p>
                      <a:pPr algn="just"/>
                      <a:r>
                        <a:rPr lang="en-US" sz="1600"/>
                        <a:t>Breaks the string based on the delimiter passed as the parameter.</a:t>
                      </a:r>
                    </a:p>
                  </a:txBody>
                  <a:tcPr marL="33972" marR="65226" marT="32613" marB="32613" anchor="ctr">
                    <a:lnL>
                      <a:noFill/>
                    </a:lnL>
                    <a:lnR>
                      <a:noFill/>
                    </a:lnR>
                    <a:lnT>
                      <a:noFill/>
                    </a:lnT>
                    <a:lnB>
                      <a:noFill/>
                    </a:lnB>
                  </a:tcPr>
                </a:tc>
                <a:extLst>
                  <a:ext uri="{0D108BD9-81ED-4DB2-BD59-A6C34878D82A}">
                    <a16:rowId xmlns="" xmlns:a16="http://schemas.microsoft.com/office/drawing/2014/main" val="2513249483"/>
                  </a:ext>
                </a:extLst>
              </a:tr>
              <a:tr h="518999">
                <a:tc>
                  <a:txBody>
                    <a:bodyPr/>
                    <a:lstStyle/>
                    <a:p>
                      <a:pPr algn="ctr"/>
                      <a:r>
                        <a:rPr lang="en-US" sz="1600" dirty="0" err="1"/>
                        <a:t>mystr.lower</a:t>
                      </a:r>
                      <a:r>
                        <a:rPr lang="en-US" sz="1600" dirty="0"/>
                        <a:t>()</a:t>
                      </a:r>
                    </a:p>
                  </a:txBody>
                  <a:tcPr marL="33972" marR="65226" marT="32613" marB="32613" anchor="ctr">
                    <a:lnL>
                      <a:noFill/>
                    </a:lnL>
                    <a:lnR>
                      <a:noFill/>
                    </a:lnR>
                    <a:lnT>
                      <a:noFill/>
                    </a:lnT>
                    <a:lnB>
                      <a:noFill/>
                    </a:lnB>
                  </a:tcPr>
                </a:tc>
                <a:tc>
                  <a:txBody>
                    <a:bodyPr/>
                    <a:lstStyle/>
                    <a:p>
                      <a:pPr algn="just"/>
                      <a:r>
                        <a:rPr lang="en-US" sz="1600" dirty="0"/>
                        <a:t>welcome in my python</a:t>
                      </a:r>
                    </a:p>
                  </a:txBody>
                  <a:tcPr marL="33972" marR="65226" marT="32613" marB="32613" anchor="ctr">
                    <a:lnL>
                      <a:noFill/>
                    </a:lnL>
                    <a:lnR>
                      <a:noFill/>
                    </a:lnR>
                    <a:lnT>
                      <a:noFill/>
                    </a:lnT>
                    <a:lnB>
                      <a:noFill/>
                    </a:lnB>
                  </a:tcPr>
                </a:tc>
                <a:tc>
                  <a:txBody>
                    <a:bodyPr/>
                    <a:lstStyle/>
                    <a:p>
                      <a:pPr algn="just"/>
                      <a:r>
                        <a:rPr lang="en-US" sz="1600"/>
                        <a:t>Converts all the strings of the string into lower case</a:t>
                      </a:r>
                    </a:p>
                  </a:txBody>
                  <a:tcPr marL="33972" marR="65226" marT="32613" marB="32613" anchor="ctr">
                    <a:lnL>
                      <a:noFill/>
                    </a:lnL>
                    <a:lnR>
                      <a:noFill/>
                    </a:lnR>
                    <a:lnT>
                      <a:noFill/>
                    </a:lnT>
                    <a:lnB>
                      <a:noFill/>
                    </a:lnB>
                  </a:tcPr>
                </a:tc>
                <a:extLst>
                  <a:ext uri="{0D108BD9-81ED-4DB2-BD59-A6C34878D82A}">
                    <a16:rowId xmlns="" xmlns:a16="http://schemas.microsoft.com/office/drawing/2014/main" val="2687585753"/>
                  </a:ext>
                </a:extLst>
              </a:tr>
              <a:tr h="733574">
                <a:tc>
                  <a:txBody>
                    <a:bodyPr/>
                    <a:lstStyle/>
                    <a:p>
                      <a:pPr algn="ctr"/>
                      <a:r>
                        <a:rPr lang="en-US" sz="1600" dirty="0" err="1"/>
                        <a:t>mystr.replace</a:t>
                      </a:r>
                      <a:r>
                        <a:rPr lang="en-US" sz="1600" dirty="0"/>
                        <a:t>(‘ ‘, ‘,’)</a:t>
                      </a:r>
                    </a:p>
                  </a:txBody>
                  <a:tcPr marL="33972" marR="65226" marT="32613" marB="32613" anchor="ctr">
                    <a:lnL>
                      <a:noFill/>
                    </a:lnL>
                    <a:lnR>
                      <a:noFill/>
                    </a:lnR>
                    <a:lnT>
                      <a:noFill/>
                    </a:lnT>
                    <a:lnB>
                      <a:noFill/>
                    </a:lnB>
                  </a:tcPr>
                </a:tc>
                <a:tc>
                  <a:txBody>
                    <a:bodyPr/>
                    <a:lstStyle/>
                    <a:p>
                      <a:pPr algn="just"/>
                      <a:r>
                        <a:rPr lang="en-US" sz="1600" dirty="0" err="1"/>
                        <a:t>welcome,in,my,python</a:t>
                      </a:r>
                      <a:endParaRPr lang="en-US" sz="1600" dirty="0"/>
                    </a:p>
                  </a:txBody>
                  <a:tcPr marL="33972" marR="65226" marT="32613" marB="32613" anchor="ctr">
                    <a:lnL>
                      <a:noFill/>
                    </a:lnL>
                    <a:lnR>
                      <a:noFill/>
                    </a:lnR>
                    <a:lnT>
                      <a:noFill/>
                    </a:lnT>
                    <a:lnB>
                      <a:noFill/>
                    </a:lnB>
                  </a:tcPr>
                </a:tc>
                <a:tc>
                  <a:txBody>
                    <a:bodyPr/>
                    <a:lstStyle/>
                    <a:p>
                      <a:pPr algn="just"/>
                      <a:r>
                        <a:rPr lang="en-US" sz="1600"/>
                        <a:t>Replaces the string which has old value with the new value.</a:t>
                      </a:r>
                    </a:p>
                  </a:txBody>
                  <a:tcPr marL="33972" marR="65226" marT="32613" marB="32613" anchor="ctr">
                    <a:lnL>
                      <a:noFill/>
                    </a:lnL>
                    <a:lnR>
                      <a:noFill/>
                    </a:lnR>
                    <a:lnT>
                      <a:noFill/>
                    </a:lnT>
                    <a:lnB>
                      <a:noFill/>
                    </a:lnB>
                  </a:tcPr>
                </a:tc>
                <a:extLst>
                  <a:ext uri="{0D108BD9-81ED-4DB2-BD59-A6C34878D82A}">
                    <a16:rowId xmlns="" xmlns:a16="http://schemas.microsoft.com/office/drawing/2014/main" val="2648047230"/>
                  </a:ext>
                </a:extLst>
              </a:tr>
              <a:tr h="518999">
                <a:tc>
                  <a:txBody>
                    <a:bodyPr/>
                    <a:lstStyle/>
                    <a:p>
                      <a:pPr algn="ctr"/>
                      <a:r>
                        <a:rPr lang="en-US" sz="1600" dirty="0" err="1"/>
                        <a:t>mystr.capitalize</a:t>
                      </a:r>
                      <a:r>
                        <a:rPr lang="en-US" sz="1600" dirty="0"/>
                        <a:t>()</a:t>
                      </a:r>
                    </a:p>
                  </a:txBody>
                  <a:tcPr marL="33972" marR="65226" marT="32613" marB="32613" anchor="ctr">
                    <a:lnL>
                      <a:noFill/>
                    </a:lnL>
                    <a:lnR>
                      <a:noFill/>
                    </a:lnR>
                    <a:lnT>
                      <a:noFill/>
                    </a:lnT>
                    <a:lnB>
                      <a:noFill/>
                    </a:lnB>
                  </a:tcPr>
                </a:tc>
                <a:tc>
                  <a:txBody>
                    <a:bodyPr/>
                    <a:lstStyle/>
                    <a:p>
                      <a:pPr algn="just"/>
                      <a:r>
                        <a:rPr lang="en-US" sz="1600" dirty="0"/>
                        <a:t>Welcome in my python</a:t>
                      </a:r>
                    </a:p>
                  </a:txBody>
                  <a:tcPr marL="33972" marR="65226" marT="32613" marB="32613" anchor="ctr">
                    <a:lnL>
                      <a:noFill/>
                    </a:lnL>
                    <a:lnR>
                      <a:noFill/>
                    </a:lnR>
                    <a:lnT>
                      <a:noFill/>
                    </a:lnT>
                    <a:lnB>
                      <a:noFill/>
                    </a:lnB>
                  </a:tcPr>
                </a:tc>
                <a:tc>
                  <a:txBody>
                    <a:bodyPr/>
                    <a:lstStyle/>
                    <a:p>
                      <a:pPr algn="just"/>
                      <a:r>
                        <a:rPr lang="en-US" sz="1600" dirty="0"/>
                        <a:t>This capitalizes the first letter of the string</a:t>
                      </a:r>
                    </a:p>
                  </a:txBody>
                  <a:tcPr marL="33972" marR="65226" marT="32613" marB="32613" anchor="ctr">
                    <a:lnL>
                      <a:noFill/>
                    </a:lnL>
                    <a:lnR>
                      <a:noFill/>
                    </a:lnR>
                    <a:lnT>
                      <a:noFill/>
                    </a:lnT>
                    <a:lnB>
                      <a:noFill/>
                    </a:lnB>
                  </a:tcPr>
                </a:tc>
                <a:extLst>
                  <a:ext uri="{0D108BD9-81ED-4DB2-BD59-A6C34878D82A}">
                    <a16:rowId xmlns="" xmlns:a16="http://schemas.microsoft.com/office/drawing/2014/main" val="422932560"/>
                  </a:ext>
                </a:extLst>
              </a:tr>
            </a:tbl>
          </a:graphicData>
        </a:graphic>
      </p:graphicFrame>
    </p:spTree>
    <p:extLst>
      <p:ext uri="{BB962C8B-B14F-4D97-AF65-F5344CB8AC3E}">
        <p14:creationId xmlns:p14="http://schemas.microsoft.com/office/powerpoint/2010/main" val="3831513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10788" y="646304"/>
            <a:ext cx="1465580" cy="566181"/>
          </a:xfrm>
          <a:prstGeom prst="rect">
            <a:avLst/>
          </a:prstGeom>
        </p:spPr>
        <p:txBody>
          <a:bodyPr vert="horz" wrap="square" lIns="0" tIns="12065" rIns="0" bIns="0" rtlCol="0" anchor="ctr">
            <a:spAutoFit/>
          </a:bodyPr>
          <a:lstStyle/>
          <a:p>
            <a:pPr marL="12700">
              <a:lnSpc>
                <a:spcPct val="100000"/>
              </a:lnSpc>
              <a:spcBef>
                <a:spcPts val="95"/>
              </a:spcBef>
            </a:pPr>
            <a:r>
              <a:rPr sz="3600" b="1" spc="-5" dirty="0">
                <a:latin typeface="+mn-lt"/>
                <a:cs typeface="Times New Roman"/>
              </a:rPr>
              <a:t>Strings</a:t>
            </a:r>
            <a:endParaRPr sz="3600" b="1" dirty="0">
              <a:latin typeface="+mn-lt"/>
              <a:cs typeface="Times New Roman"/>
            </a:endParaRPr>
          </a:p>
        </p:txBody>
      </p:sp>
      <p:sp>
        <p:nvSpPr>
          <p:cNvPr id="6" name="object 6"/>
          <p:cNvSpPr txBox="1">
            <a:spLocks noGrp="1"/>
          </p:cNvSpPr>
          <p:nvPr>
            <p:ph type="sldNum" sz="quarter" idx="4294967295"/>
          </p:nvPr>
        </p:nvSpPr>
        <p:spPr>
          <a:xfrm>
            <a:off x="9829801" y="6464680"/>
            <a:ext cx="479932" cy="153888"/>
          </a:xfrm>
          <a:prstGeom prst="rect">
            <a:avLst/>
          </a:prstGeom>
        </p:spPr>
        <p:txBody>
          <a:bodyPr vert="horz" wrap="square" lIns="0" tIns="0" rIns="0" bIns="0" rtlCol="0">
            <a:spAutoFit/>
          </a:bodyPr>
          <a:lstStyle/>
          <a:p>
            <a:pPr marL="38100">
              <a:lnSpc>
                <a:spcPts val="1240"/>
              </a:lnSpc>
            </a:pPr>
            <a:fld id="{81D60167-4931-47E6-BA6A-407CBD079E47}" type="slidenum">
              <a:rPr sz="2400"/>
              <a:pPr marL="38100">
                <a:lnSpc>
                  <a:spcPts val="1240"/>
                </a:lnSpc>
              </a:pPr>
              <a:t>5</a:t>
            </a:fld>
            <a:endParaRPr sz="2400" dirty="0"/>
          </a:p>
        </p:txBody>
      </p:sp>
      <p:sp>
        <p:nvSpPr>
          <p:cNvPr id="3" name="object 3"/>
          <p:cNvSpPr txBox="1"/>
          <p:nvPr/>
        </p:nvSpPr>
        <p:spPr>
          <a:xfrm>
            <a:off x="2196795" y="1930642"/>
            <a:ext cx="6261405" cy="1389611"/>
          </a:xfrm>
          <a:prstGeom prst="rect">
            <a:avLst/>
          </a:prstGeom>
        </p:spPr>
        <p:txBody>
          <a:bodyPr vert="horz" wrap="square" lIns="0" tIns="19685" rIns="0" bIns="0" rtlCol="0">
            <a:spAutoFit/>
          </a:bodyPr>
          <a:lstStyle/>
          <a:p>
            <a:pPr marL="481965" marR="5080" indent="-469900" algn="ctr">
              <a:lnSpc>
                <a:spcPct val="119000"/>
              </a:lnSpc>
              <a:spcBef>
                <a:spcPts val="155"/>
              </a:spcBef>
            </a:pPr>
            <a:r>
              <a:rPr sz="2400" b="1" spc="-5" dirty="0">
                <a:solidFill>
                  <a:srgbClr val="2E2B1F"/>
                </a:solidFill>
                <a:cs typeface="Carlito"/>
              </a:rPr>
              <a:t>String</a:t>
            </a:r>
            <a:r>
              <a:rPr lang="en-US" sz="2400" b="1" spc="-5" dirty="0">
                <a:solidFill>
                  <a:srgbClr val="2E2B1F"/>
                </a:solidFill>
                <a:cs typeface="Carlito"/>
              </a:rPr>
              <a:t> </a:t>
            </a:r>
            <a:r>
              <a:rPr sz="2400" b="1" spc="-20" dirty="0">
                <a:solidFill>
                  <a:srgbClr val="2E2B1F"/>
                </a:solidFill>
                <a:cs typeface="Carlito"/>
              </a:rPr>
              <a:t>operators</a:t>
            </a:r>
            <a:r>
              <a:rPr sz="2400" spc="-20" dirty="0">
                <a:solidFill>
                  <a:srgbClr val="2E2B1F"/>
                </a:solidFill>
                <a:cs typeface="Carlito"/>
              </a:rPr>
              <a:t>: </a:t>
            </a:r>
            <a:endParaRPr lang="en-US" sz="2400" spc="-20" dirty="0">
              <a:solidFill>
                <a:srgbClr val="2E2B1F"/>
              </a:solidFill>
              <a:cs typeface="Carlito"/>
            </a:endParaRPr>
          </a:p>
          <a:p>
            <a:pPr marL="481965" marR="5080" indent="-469900" algn="ctr">
              <a:lnSpc>
                <a:spcPct val="119000"/>
              </a:lnSpc>
              <a:spcBef>
                <a:spcPts val="155"/>
              </a:spcBef>
            </a:pPr>
            <a:r>
              <a:rPr sz="2400" spc="-20" dirty="0">
                <a:solidFill>
                  <a:srgbClr val="2E2B1F"/>
                </a:solidFill>
                <a:cs typeface="Carlito"/>
              </a:rPr>
              <a:t> </a:t>
            </a:r>
            <a:r>
              <a:rPr sz="2400" spc="-10" dirty="0">
                <a:solidFill>
                  <a:srgbClr val="2E2B1F"/>
                </a:solidFill>
                <a:cs typeface="Carlito"/>
              </a:rPr>
              <a:t>concatenation</a:t>
            </a:r>
            <a:r>
              <a:rPr sz="2400" spc="-10" dirty="0">
                <a:solidFill>
                  <a:srgbClr val="2E2B1F"/>
                </a:solidFill>
                <a:cs typeface="Carlito"/>
              </a:rPr>
              <a:t>:</a:t>
            </a:r>
            <a:r>
              <a:rPr sz="2400" spc="-110" dirty="0">
                <a:solidFill>
                  <a:srgbClr val="2E2B1F"/>
                </a:solidFill>
                <a:cs typeface="Carlito"/>
              </a:rPr>
              <a:t> </a:t>
            </a:r>
            <a:r>
              <a:rPr sz="2400" dirty="0">
                <a:solidFill>
                  <a:srgbClr val="2E2B1F"/>
                </a:solidFill>
                <a:cs typeface="Carlito"/>
              </a:rPr>
              <a:t>+ </a:t>
            </a:r>
            <a:endParaRPr lang="en-US" sz="2400" dirty="0">
              <a:solidFill>
                <a:srgbClr val="2E2B1F"/>
              </a:solidFill>
              <a:cs typeface="Carlito"/>
            </a:endParaRPr>
          </a:p>
          <a:p>
            <a:pPr marL="481965" marR="5080" indent="-469900" algn="ctr">
              <a:lnSpc>
                <a:spcPct val="119000"/>
              </a:lnSpc>
              <a:spcBef>
                <a:spcPts val="155"/>
              </a:spcBef>
            </a:pPr>
            <a:r>
              <a:rPr sz="2400" dirty="0">
                <a:solidFill>
                  <a:srgbClr val="2E2B1F"/>
                </a:solidFill>
                <a:cs typeface="Carlito"/>
              </a:rPr>
              <a:t> </a:t>
            </a:r>
            <a:r>
              <a:rPr sz="2400" spc="-5" dirty="0">
                <a:solidFill>
                  <a:srgbClr val="2E2B1F"/>
                </a:solidFill>
                <a:cs typeface="Carlito"/>
              </a:rPr>
              <a:t>multiplication:</a:t>
            </a:r>
            <a:r>
              <a:rPr sz="2400" spc="-80" dirty="0">
                <a:solidFill>
                  <a:srgbClr val="2E2B1F"/>
                </a:solidFill>
                <a:cs typeface="Carlito"/>
              </a:rPr>
              <a:t> </a:t>
            </a:r>
            <a:r>
              <a:rPr sz="2400" dirty="0">
                <a:solidFill>
                  <a:srgbClr val="2E2B1F"/>
                </a:solidFill>
                <a:cs typeface="Carlito"/>
              </a:rPr>
              <a:t>*</a:t>
            </a:r>
            <a:endParaRPr sz="2400" dirty="0">
              <a:cs typeface="Carlito"/>
            </a:endParaRPr>
          </a:p>
        </p:txBody>
      </p:sp>
      <p:sp>
        <p:nvSpPr>
          <p:cNvPr id="4" name="object 4"/>
          <p:cNvSpPr txBox="1"/>
          <p:nvPr/>
        </p:nvSpPr>
        <p:spPr>
          <a:xfrm>
            <a:off x="2206735" y="4572001"/>
            <a:ext cx="2779573" cy="1368067"/>
          </a:xfrm>
          <a:prstGeom prst="rect">
            <a:avLst/>
          </a:prstGeom>
        </p:spPr>
        <p:txBody>
          <a:bodyPr vert="horz" wrap="square" lIns="0" tIns="12700" rIns="0" bIns="0" rtlCol="0">
            <a:spAutoFit/>
          </a:bodyPr>
          <a:lstStyle/>
          <a:p>
            <a:pPr marL="12700" marR="5080">
              <a:lnSpc>
                <a:spcPct val="120000"/>
              </a:lnSpc>
              <a:spcBef>
                <a:spcPts val="100"/>
              </a:spcBef>
            </a:pPr>
            <a:r>
              <a:rPr sz="2400" b="1" spc="-35" dirty="0">
                <a:solidFill>
                  <a:srgbClr val="2E2B1F"/>
                </a:solidFill>
                <a:cs typeface="Carlito"/>
              </a:rPr>
              <a:t>Try </a:t>
            </a:r>
            <a:r>
              <a:rPr sz="2400" b="1" spc="-10" dirty="0">
                <a:solidFill>
                  <a:srgbClr val="2E2B1F"/>
                </a:solidFill>
                <a:cs typeface="Carlito"/>
              </a:rPr>
              <a:t>concatenating</a:t>
            </a:r>
            <a:r>
              <a:rPr sz="2400" b="1" spc="-10" dirty="0">
                <a:solidFill>
                  <a:srgbClr val="2E2B1F"/>
                </a:solidFill>
                <a:cs typeface="Carlito"/>
              </a:rPr>
              <a:t>:</a:t>
            </a:r>
            <a:endParaRPr lang="en-US" sz="2400" b="1" spc="-10" dirty="0">
              <a:solidFill>
                <a:srgbClr val="2E2B1F"/>
              </a:solidFill>
              <a:cs typeface="Carlito"/>
            </a:endParaRPr>
          </a:p>
          <a:p>
            <a:pPr marL="12700" marR="5080">
              <a:lnSpc>
                <a:spcPct val="120000"/>
              </a:lnSpc>
              <a:spcBef>
                <a:spcPts val="100"/>
              </a:spcBef>
            </a:pPr>
            <a:r>
              <a:rPr sz="2400" b="1" spc="-10" dirty="0">
                <a:solidFill>
                  <a:srgbClr val="2E2B1F"/>
                </a:solidFill>
                <a:cs typeface="Carlito"/>
              </a:rPr>
              <a:t> </a:t>
            </a:r>
            <a:endParaRPr lang="en-US" sz="2400" b="1" spc="-10" dirty="0">
              <a:solidFill>
                <a:srgbClr val="2E2B1F"/>
              </a:solidFill>
              <a:cs typeface="Carlito"/>
            </a:endParaRPr>
          </a:p>
          <a:p>
            <a:pPr marL="12700" marR="5080">
              <a:lnSpc>
                <a:spcPct val="120000"/>
              </a:lnSpc>
              <a:spcBef>
                <a:spcPts val="100"/>
              </a:spcBef>
            </a:pPr>
            <a:r>
              <a:rPr sz="2400" b="1" spc="-10" dirty="0">
                <a:solidFill>
                  <a:srgbClr val="2E2B1F"/>
                </a:solidFill>
                <a:cs typeface="Carlito"/>
              </a:rPr>
              <a:t> </a:t>
            </a:r>
            <a:r>
              <a:rPr sz="2400" b="1" spc="-35" dirty="0">
                <a:solidFill>
                  <a:srgbClr val="2E2B1F"/>
                </a:solidFill>
                <a:cs typeface="Carlito"/>
              </a:rPr>
              <a:t>Try</a:t>
            </a:r>
            <a:r>
              <a:rPr sz="2400" b="1" spc="-15" dirty="0">
                <a:solidFill>
                  <a:srgbClr val="2E2B1F"/>
                </a:solidFill>
                <a:cs typeface="Carlito"/>
              </a:rPr>
              <a:t> </a:t>
            </a:r>
            <a:r>
              <a:rPr sz="2400" b="1" dirty="0">
                <a:solidFill>
                  <a:srgbClr val="2E2B1F"/>
                </a:solidFill>
                <a:cs typeface="Carlito"/>
              </a:rPr>
              <a:t>multiplying:</a:t>
            </a:r>
            <a:endParaRPr sz="2400" dirty="0">
              <a:cs typeface="Carlito"/>
            </a:endParaRPr>
          </a:p>
        </p:txBody>
      </p:sp>
      <p:graphicFrame>
        <p:nvGraphicFramePr>
          <p:cNvPr id="5" name="object 5"/>
          <p:cNvGraphicFramePr>
            <a:graphicFrameLocks noGrp="1"/>
          </p:cNvGraphicFramePr>
          <p:nvPr>
            <p:extLst>
              <p:ext uri="{D42A27DB-BD31-4B8C-83A1-F6EECF244321}">
                <p14:modId xmlns:p14="http://schemas.microsoft.com/office/powerpoint/2010/main" val="3103685321"/>
              </p:ext>
            </p:extLst>
          </p:nvPr>
        </p:nvGraphicFramePr>
        <p:xfrm>
          <a:off x="4876800" y="4648200"/>
          <a:ext cx="5791201" cy="1701800"/>
        </p:xfrm>
        <a:graphic>
          <a:graphicData uri="http://schemas.openxmlformats.org/drawingml/2006/table">
            <a:tbl>
              <a:tblPr firstRow="1" bandRow="1">
                <a:tableStyleId>{2D5ABB26-0587-4C30-8999-92F81FD0307C}</a:tableStyleId>
              </a:tblPr>
              <a:tblGrid>
                <a:gridCol w="1101203">
                  <a:extLst>
                    <a:ext uri="{9D8B030D-6E8A-4147-A177-3AD203B41FA5}">
                      <a16:colId xmlns="" xmlns:a16="http://schemas.microsoft.com/office/drawing/2014/main" val="20000"/>
                    </a:ext>
                  </a:extLst>
                </a:gridCol>
                <a:gridCol w="2480197">
                  <a:extLst>
                    <a:ext uri="{9D8B030D-6E8A-4147-A177-3AD203B41FA5}">
                      <a16:colId xmlns="" xmlns:a16="http://schemas.microsoft.com/office/drawing/2014/main" val="20001"/>
                    </a:ext>
                  </a:extLst>
                </a:gridCol>
                <a:gridCol w="2209801">
                  <a:extLst>
                    <a:ext uri="{9D8B030D-6E8A-4147-A177-3AD203B41FA5}">
                      <a16:colId xmlns="" xmlns:a16="http://schemas.microsoft.com/office/drawing/2014/main" val="20002"/>
                    </a:ext>
                  </a:extLst>
                </a:gridCol>
              </a:tblGrid>
              <a:tr h="990600">
                <a:tc>
                  <a:txBody>
                    <a:bodyPr/>
                    <a:lstStyle/>
                    <a:p>
                      <a:pPr marL="31750">
                        <a:lnSpc>
                          <a:spcPts val="2480"/>
                        </a:lnSpc>
                      </a:pPr>
                      <a:r>
                        <a:rPr sz="2400" spc="-5" dirty="0">
                          <a:solidFill>
                            <a:srgbClr val="2E2B1F"/>
                          </a:solidFill>
                          <a:latin typeface="+mn-lt"/>
                          <a:cs typeface="Courier New"/>
                        </a:rPr>
                        <a:t>&gt;&gt;</a:t>
                      </a:r>
                      <a:r>
                        <a:rPr lang="en-US" sz="2400" spc="-5" dirty="0">
                          <a:solidFill>
                            <a:srgbClr val="2E2B1F"/>
                          </a:solidFill>
                          <a:latin typeface="+mn-lt"/>
                          <a:cs typeface="Courier New"/>
                        </a:rPr>
                        <a:t>&gt;</a:t>
                      </a:r>
                      <a:endParaRPr sz="2400" dirty="0">
                        <a:latin typeface="+mn-lt"/>
                        <a:cs typeface="Courier New"/>
                      </a:endParaRPr>
                    </a:p>
                  </a:txBody>
                  <a:tcPr marL="0" marR="0" marT="0" marB="0"/>
                </a:tc>
                <a:tc>
                  <a:txBody>
                    <a:bodyPr/>
                    <a:lstStyle/>
                    <a:p>
                      <a:pPr marL="90805">
                        <a:lnSpc>
                          <a:spcPts val="2480"/>
                        </a:lnSpc>
                      </a:pPr>
                      <a:r>
                        <a:rPr sz="2400" spc="-10" dirty="0">
                          <a:solidFill>
                            <a:srgbClr val="2E2B1F"/>
                          </a:solidFill>
                          <a:latin typeface="+mn-lt"/>
                          <a:cs typeface="Courier New"/>
                        </a:rPr>
                        <a:t>print</a:t>
                      </a:r>
                      <a:r>
                        <a:rPr sz="2400" spc="-75" dirty="0">
                          <a:solidFill>
                            <a:srgbClr val="2E2B1F"/>
                          </a:solidFill>
                          <a:latin typeface="+mn-lt"/>
                          <a:cs typeface="Courier New"/>
                        </a:rPr>
                        <a:t> </a:t>
                      </a:r>
                      <a:r>
                        <a:rPr sz="2400" spc="-10" dirty="0">
                          <a:solidFill>
                            <a:srgbClr val="2E2B1F"/>
                          </a:solidFill>
                          <a:latin typeface="+mn-lt"/>
                          <a:cs typeface="Courier New"/>
                        </a:rPr>
                        <a:t>“Hello</a:t>
                      </a:r>
                      <a:r>
                        <a:rPr sz="2400" spc="-10" dirty="0" smtClean="0">
                          <a:solidFill>
                            <a:srgbClr val="2E2B1F"/>
                          </a:solidFill>
                          <a:latin typeface="+mn-lt"/>
                          <a:cs typeface="Courier New"/>
                        </a:rPr>
                        <a:t>”</a:t>
                      </a:r>
                      <a:endParaRPr sz="2400" dirty="0">
                        <a:latin typeface="+mn-lt"/>
                        <a:cs typeface="Courier New"/>
                      </a:endParaRPr>
                    </a:p>
                  </a:txBody>
                  <a:tcPr marL="0" marR="0" marT="0" marB="0"/>
                </a:tc>
                <a:tc>
                  <a:txBody>
                    <a:bodyPr/>
                    <a:lstStyle/>
                    <a:p>
                      <a:pPr marL="182880" marR="0" indent="0" defTabSz="914400" eaLnBrk="1" fontAlgn="auto" latinLnBrk="0" hangingPunct="1">
                        <a:lnSpc>
                          <a:spcPts val="2480"/>
                        </a:lnSpc>
                        <a:spcBef>
                          <a:spcPts val="0"/>
                        </a:spcBef>
                        <a:spcAft>
                          <a:spcPts val="0"/>
                        </a:spcAft>
                        <a:buClrTx/>
                        <a:buSzTx/>
                        <a:buFontTx/>
                        <a:buNone/>
                        <a:tabLst/>
                        <a:defRPr/>
                      </a:pPr>
                      <a:r>
                        <a:rPr sz="2400" dirty="0" smtClean="0">
                          <a:solidFill>
                            <a:srgbClr val="2E2B1F"/>
                          </a:solidFill>
                          <a:latin typeface="+mn-lt"/>
                          <a:cs typeface="Courier New"/>
                        </a:rPr>
                        <a:t>+</a:t>
                      </a:r>
                      <a:r>
                        <a:rPr lang="en-US" sz="2400" spc="-10" dirty="0" smtClean="0">
                          <a:solidFill>
                            <a:srgbClr val="2E2B1F"/>
                          </a:solidFill>
                          <a:latin typeface="+mn-lt"/>
                          <a:cs typeface="Courier New"/>
                        </a:rPr>
                        <a:t>“world!”</a:t>
                      </a:r>
                      <a:endParaRPr lang="en-US" sz="2400" dirty="0" smtClean="0">
                        <a:latin typeface="+mn-lt"/>
                        <a:cs typeface="Courier New"/>
                      </a:endParaRPr>
                    </a:p>
                    <a:p>
                      <a:pPr marL="182880">
                        <a:lnSpc>
                          <a:spcPts val="2480"/>
                        </a:lnSpc>
                      </a:pPr>
                      <a:endParaRPr sz="2400" dirty="0">
                        <a:latin typeface="+mn-lt"/>
                        <a:cs typeface="Courier New"/>
                      </a:endParaRPr>
                    </a:p>
                  </a:txBody>
                  <a:tcPr marL="0" marR="0" marT="0" marB="0"/>
                </a:tc>
                <a:extLst>
                  <a:ext uri="{0D108BD9-81ED-4DB2-BD59-A6C34878D82A}">
                    <a16:rowId xmlns="" xmlns:a16="http://schemas.microsoft.com/office/drawing/2014/main" val="10000"/>
                  </a:ext>
                </a:extLst>
              </a:tr>
              <a:tr h="395788">
                <a:tc>
                  <a:txBody>
                    <a:bodyPr/>
                    <a:lstStyle/>
                    <a:p>
                      <a:pPr marL="31750" marR="83185">
                        <a:lnSpc>
                          <a:spcPts val="2880"/>
                        </a:lnSpc>
                        <a:spcBef>
                          <a:spcPts val="60"/>
                        </a:spcBef>
                      </a:pPr>
                      <a:r>
                        <a:rPr sz="2400" spc="-5" dirty="0" smtClean="0">
                          <a:solidFill>
                            <a:srgbClr val="2E2B1F"/>
                          </a:solidFill>
                          <a:latin typeface="+mn-lt"/>
                          <a:cs typeface="Courier New"/>
                        </a:rPr>
                        <a:t>&gt;&gt;&gt;</a:t>
                      </a:r>
                      <a:endParaRPr sz="2400" dirty="0">
                        <a:latin typeface="+mn-lt"/>
                        <a:cs typeface="Courier New"/>
                      </a:endParaRPr>
                    </a:p>
                  </a:txBody>
                  <a:tcPr marL="0" marR="0" marT="7620" marB="0"/>
                </a:tc>
                <a:tc>
                  <a:txBody>
                    <a:bodyPr/>
                    <a:lstStyle/>
                    <a:p>
                      <a:pPr marL="91440">
                        <a:lnSpc>
                          <a:spcPts val="2845"/>
                        </a:lnSpc>
                      </a:pPr>
                      <a:r>
                        <a:rPr sz="2400" spc="-10" dirty="0">
                          <a:solidFill>
                            <a:srgbClr val="2E2B1F"/>
                          </a:solidFill>
                          <a:latin typeface="+mn-lt"/>
                          <a:cs typeface="Courier New"/>
                        </a:rPr>
                        <a:t>print</a:t>
                      </a:r>
                      <a:r>
                        <a:rPr sz="2400" spc="-50" dirty="0">
                          <a:solidFill>
                            <a:srgbClr val="2E2B1F"/>
                          </a:solidFill>
                          <a:latin typeface="+mn-lt"/>
                          <a:cs typeface="Courier New"/>
                        </a:rPr>
                        <a:t> </a:t>
                      </a:r>
                      <a:r>
                        <a:rPr sz="2400" spc="-5" dirty="0">
                          <a:solidFill>
                            <a:srgbClr val="2E2B1F"/>
                          </a:solidFill>
                          <a:latin typeface="+mn-lt"/>
                          <a:cs typeface="Courier New"/>
                        </a:rPr>
                        <a:t>“HAHA”</a:t>
                      </a:r>
                      <a:endParaRPr sz="2400" dirty="0">
                        <a:latin typeface="+mn-lt"/>
                        <a:cs typeface="Courier New"/>
                      </a:endParaRPr>
                    </a:p>
                  </a:txBody>
                  <a:tcPr marL="0" marR="0" marT="0" marB="0"/>
                </a:tc>
                <a:tc>
                  <a:txBody>
                    <a:bodyPr/>
                    <a:lstStyle/>
                    <a:p>
                      <a:pPr marL="0" marR="0" indent="0" defTabSz="914400" eaLnBrk="1" fontAlgn="auto" latinLnBrk="0" hangingPunct="1">
                        <a:lnSpc>
                          <a:spcPts val="2845"/>
                        </a:lnSpc>
                        <a:spcBef>
                          <a:spcPts val="0"/>
                        </a:spcBef>
                        <a:spcAft>
                          <a:spcPts val="0"/>
                        </a:spcAft>
                        <a:buClrTx/>
                        <a:buSzTx/>
                        <a:buFontTx/>
                        <a:buNone/>
                        <a:tabLst/>
                        <a:defRPr/>
                      </a:pPr>
                      <a:r>
                        <a:rPr sz="2400" dirty="0" smtClean="0">
                          <a:solidFill>
                            <a:srgbClr val="2E2B1F"/>
                          </a:solidFill>
                          <a:latin typeface="+mn-lt"/>
                          <a:cs typeface="Courier New"/>
                        </a:rPr>
                        <a:t>*</a:t>
                      </a:r>
                      <a:r>
                        <a:rPr lang="en-US" sz="2400" spc="-5" dirty="0" smtClean="0">
                          <a:solidFill>
                            <a:srgbClr val="2E2B1F"/>
                          </a:solidFill>
                          <a:latin typeface="+mn-lt"/>
                          <a:cs typeface="Courier New"/>
                        </a:rPr>
                        <a:t>2</a:t>
                      </a:r>
                      <a:endParaRPr lang="en-US" sz="2400" dirty="0" smtClean="0">
                        <a:latin typeface="+mn-lt"/>
                        <a:cs typeface="Courier New"/>
                      </a:endParaRPr>
                    </a:p>
                    <a:p>
                      <a:pPr>
                        <a:lnSpc>
                          <a:spcPts val="2845"/>
                        </a:lnSpc>
                      </a:pPr>
                      <a:endParaRPr sz="2400" dirty="0">
                        <a:latin typeface="+mn-lt"/>
                        <a:cs typeface="Courier New"/>
                      </a:endParaRPr>
                    </a:p>
                  </a:txBody>
                  <a:tcPr marL="0" marR="0" marT="0" marB="0"/>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792566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286668" y="3241553"/>
            <a:ext cx="8023065" cy="628377"/>
          </a:xfrm>
          <a:prstGeom prst="rect">
            <a:avLst/>
          </a:prstGeom>
        </p:spPr>
        <p:txBody>
          <a:bodyPr vert="horz" wrap="square" lIns="0" tIns="12700" rIns="0" bIns="0" rtlCol="0">
            <a:spAutoFit/>
          </a:bodyPr>
          <a:lstStyle/>
          <a:p>
            <a:pPr marL="12700" marR="5080">
              <a:spcBef>
                <a:spcPts val="100"/>
              </a:spcBef>
            </a:pPr>
            <a:r>
              <a:rPr sz="4000" b="1" spc="-5" dirty="0">
                <a:cs typeface="Carlito"/>
              </a:rPr>
              <a:t>LOOPS </a:t>
            </a:r>
            <a:r>
              <a:rPr sz="4000" b="1" dirty="0">
                <a:cs typeface="Carlito"/>
              </a:rPr>
              <a:t>&amp; </a:t>
            </a:r>
            <a:r>
              <a:rPr sz="4000" b="1" spc="5" dirty="0">
                <a:cs typeface="Carlito"/>
              </a:rPr>
              <a:t>CONDITIONAL  </a:t>
            </a:r>
            <a:r>
              <a:rPr sz="4000" b="1" spc="-40" dirty="0">
                <a:cs typeface="Carlito"/>
              </a:rPr>
              <a:t>STATEMENTS</a:t>
            </a:r>
            <a:endParaRPr sz="4000" dirty="0">
              <a:cs typeface="Carlito"/>
            </a:endParaRPr>
          </a:p>
        </p:txBody>
      </p:sp>
      <p:sp>
        <p:nvSpPr>
          <p:cNvPr id="6" name="object 6"/>
          <p:cNvSpPr txBox="1">
            <a:spLocks noGrp="1"/>
          </p:cNvSpPr>
          <p:nvPr>
            <p:ph type="sldNum" sz="quarter" idx="4294967295"/>
          </p:nvPr>
        </p:nvSpPr>
        <p:spPr>
          <a:xfrm>
            <a:off x="10077958" y="6464681"/>
            <a:ext cx="231775" cy="307777"/>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6</a:t>
            </a:fld>
            <a:endParaRPr dirty="0"/>
          </a:p>
        </p:txBody>
      </p:sp>
    </p:spTree>
    <p:extLst>
      <p:ext uri="{BB962C8B-B14F-4D97-AF65-F5344CB8AC3E}">
        <p14:creationId xmlns:p14="http://schemas.microsoft.com/office/powerpoint/2010/main" val="3718308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881035393"/>
              </p:ext>
            </p:extLst>
          </p:nvPr>
        </p:nvGraphicFramePr>
        <p:xfrm>
          <a:off x="1808274" y="555143"/>
          <a:ext cx="9567481" cy="5909538"/>
        </p:xfrm>
        <a:graphic>
          <a:graphicData uri="http://schemas.openxmlformats.org/drawingml/2006/table">
            <a:tbl>
              <a:tblPr firstRow="1" bandRow="1">
                <a:tableStyleId>{2D5ABB26-0587-4C30-8999-92F81FD0307C}</a:tableStyleId>
              </a:tblPr>
              <a:tblGrid>
                <a:gridCol w="2751684">
                  <a:extLst>
                    <a:ext uri="{9D8B030D-6E8A-4147-A177-3AD203B41FA5}">
                      <a16:colId xmlns="" xmlns:a16="http://schemas.microsoft.com/office/drawing/2014/main" val="20000"/>
                    </a:ext>
                  </a:extLst>
                </a:gridCol>
                <a:gridCol w="6815797">
                  <a:extLst>
                    <a:ext uri="{9D8B030D-6E8A-4147-A177-3AD203B41FA5}">
                      <a16:colId xmlns="" xmlns:a16="http://schemas.microsoft.com/office/drawing/2014/main" val="20001"/>
                    </a:ext>
                  </a:extLst>
                </a:gridCol>
              </a:tblGrid>
              <a:tr h="935139">
                <a:tc>
                  <a:txBody>
                    <a:bodyPr/>
                    <a:lstStyle/>
                    <a:p>
                      <a:pPr marL="76200">
                        <a:lnSpc>
                          <a:spcPct val="100000"/>
                        </a:lnSpc>
                        <a:spcBef>
                          <a:spcPts val="675"/>
                        </a:spcBef>
                      </a:pPr>
                      <a:r>
                        <a:rPr sz="2400" b="1" spc="-15" dirty="0">
                          <a:solidFill>
                            <a:schemeClr val="tx1"/>
                          </a:solidFill>
                          <a:latin typeface="+mn-lt"/>
                          <a:cs typeface="Carlito"/>
                        </a:rPr>
                        <a:t>Statement</a:t>
                      </a:r>
                      <a:endParaRPr sz="2400" dirty="0">
                        <a:solidFill>
                          <a:schemeClr val="tx1"/>
                        </a:solidFill>
                        <a:latin typeface="+mn-lt"/>
                        <a:cs typeface="Carlito"/>
                      </a:endParaRPr>
                    </a:p>
                  </a:txBody>
                  <a:tcPr marL="0" marR="0" marT="85725" marB="0">
                    <a:lnL w="12700">
                      <a:solidFill>
                        <a:srgbClr val="DDDDDD"/>
                      </a:solidFill>
                      <a:prstDash val="solid"/>
                    </a:lnL>
                    <a:lnR w="12700">
                      <a:solidFill>
                        <a:srgbClr val="DDDDDD"/>
                      </a:solidFill>
                      <a:prstDash val="solid"/>
                    </a:lnR>
                    <a:lnT w="12700">
                      <a:solidFill>
                        <a:srgbClr val="DDDDDD"/>
                      </a:solidFill>
                      <a:prstDash val="solid"/>
                    </a:lnT>
                    <a:lnB w="12700">
                      <a:solidFill>
                        <a:srgbClr val="DDDDDD"/>
                      </a:solidFill>
                      <a:prstDash val="solid"/>
                    </a:lnB>
                    <a:solidFill>
                      <a:srgbClr val="EDEDED"/>
                    </a:solidFill>
                  </a:tcPr>
                </a:tc>
                <a:tc>
                  <a:txBody>
                    <a:bodyPr/>
                    <a:lstStyle/>
                    <a:p>
                      <a:pPr marL="76835">
                        <a:lnSpc>
                          <a:spcPct val="100000"/>
                        </a:lnSpc>
                        <a:spcBef>
                          <a:spcPts val="675"/>
                        </a:spcBef>
                      </a:pPr>
                      <a:r>
                        <a:rPr sz="2400" b="1" spc="-5" dirty="0">
                          <a:solidFill>
                            <a:schemeClr val="tx1"/>
                          </a:solidFill>
                          <a:latin typeface="+mn-lt"/>
                          <a:cs typeface="Carlito"/>
                        </a:rPr>
                        <a:t>Description</a:t>
                      </a:r>
                      <a:endParaRPr sz="2400" dirty="0">
                        <a:solidFill>
                          <a:schemeClr val="tx1"/>
                        </a:solidFill>
                        <a:latin typeface="+mn-lt"/>
                        <a:cs typeface="Carlito"/>
                      </a:endParaRPr>
                    </a:p>
                  </a:txBody>
                  <a:tcPr marL="0" marR="0" marT="85725" marB="0">
                    <a:lnL w="12700">
                      <a:solidFill>
                        <a:srgbClr val="DDDDDD"/>
                      </a:solidFill>
                      <a:prstDash val="solid"/>
                    </a:lnL>
                    <a:lnR w="12700">
                      <a:solidFill>
                        <a:srgbClr val="DDDDDD"/>
                      </a:solidFill>
                      <a:prstDash val="solid"/>
                    </a:lnR>
                    <a:lnT w="12700">
                      <a:solidFill>
                        <a:srgbClr val="DDDDDD"/>
                      </a:solidFill>
                      <a:prstDash val="solid"/>
                    </a:lnT>
                    <a:lnB w="12700">
                      <a:solidFill>
                        <a:srgbClr val="DDDDDD"/>
                      </a:solidFill>
                      <a:prstDash val="solid"/>
                    </a:lnB>
                    <a:solidFill>
                      <a:srgbClr val="EDEDED"/>
                    </a:solidFill>
                  </a:tcPr>
                </a:tc>
                <a:extLst>
                  <a:ext uri="{0D108BD9-81ED-4DB2-BD59-A6C34878D82A}">
                    <a16:rowId xmlns="" xmlns:a16="http://schemas.microsoft.com/office/drawing/2014/main" val="10000"/>
                  </a:ext>
                </a:extLst>
              </a:tr>
              <a:tr h="1477363">
                <a:tc>
                  <a:txBody>
                    <a:bodyPr/>
                    <a:lstStyle/>
                    <a:p>
                      <a:pPr marL="76200">
                        <a:lnSpc>
                          <a:spcPct val="100000"/>
                        </a:lnSpc>
                        <a:spcBef>
                          <a:spcPts val="680"/>
                        </a:spcBef>
                      </a:pPr>
                      <a:r>
                        <a:rPr sz="2400" b="1" u="none" dirty="0">
                          <a:solidFill>
                            <a:schemeClr val="tx1"/>
                          </a:solidFill>
                          <a:uFill>
                            <a:solidFill>
                              <a:srgbClr val="D25713"/>
                            </a:solidFill>
                          </a:uFill>
                          <a:latin typeface="+mn-lt"/>
                          <a:cs typeface="Carlito"/>
                        </a:rPr>
                        <a:t>if</a:t>
                      </a:r>
                      <a:r>
                        <a:rPr sz="2400" b="1" u="none" spc="-15" dirty="0">
                          <a:solidFill>
                            <a:schemeClr val="tx1"/>
                          </a:solidFill>
                          <a:uFill>
                            <a:solidFill>
                              <a:srgbClr val="D25713"/>
                            </a:solidFill>
                          </a:uFill>
                          <a:latin typeface="+mn-lt"/>
                          <a:cs typeface="Carlito"/>
                        </a:rPr>
                        <a:t> statements</a:t>
                      </a:r>
                      <a:endParaRPr sz="2400" u="none" dirty="0">
                        <a:solidFill>
                          <a:schemeClr val="tx1"/>
                        </a:solidFill>
                        <a:latin typeface="+mn-lt"/>
                        <a:cs typeface="Carlito"/>
                      </a:endParaRPr>
                    </a:p>
                  </a:txBody>
                  <a:tcPr marL="0" marR="0" marT="86360" marB="0">
                    <a:lnL w="12700">
                      <a:solidFill>
                        <a:srgbClr val="DDDDDD"/>
                      </a:solidFill>
                      <a:prstDash val="solid"/>
                    </a:lnL>
                    <a:lnR w="12700">
                      <a:solidFill>
                        <a:srgbClr val="DDDDDD"/>
                      </a:solidFill>
                      <a:prstDash val="solid"/>
                    </a:lnR>
                    <a:lnT w="12700">
                      <a:solidFill>
                        <a:srgbClr val="DDDDDD"/>
                      </a:solidFill>
                      <a:prstDash val="solid"/>
                    </a:lnT>
                    <a:lnB w="12700">
                      <a:solidFill>
                        <a:srgbClr val="DDDDDD"/>
                      </a:solidFill>
                      <a:prstDash val="solid"/>
                    </a:lnB>
                  </a:tcPr>
                </a:tc>
                <a:tc>
                  <a:txBody>
                    <a:bodyPr/>
                    <a:lstStyle/>
                    <a:p>
                      <a:pPr marL="76835" marR="124460">
                        <a:lnSpc>
                          <a:spcPct val="114999"/>
                        </a:lnSpc>
                        <a:spcBef>
                          <a:spcPts val="320"/>
                        </a:spcBef>
                      </a:pPr>
                      <a:r>
                        <a:rPr sz="2400" dirty="0">
                          <a:solidFill>
                            <a:schemeClr val="tx1"/>
                          </a:solidFill>
                          <a:latin typeface="+mn-lt"/>
                          <a:cs typeface="Carlito"/>
                        </a:rPr>
                        <a:t>An </a:t>
                      </a:r>
                      <a:r>
                        <a:rPr sz="2400" b="1" dirty="0">
                          <a:solidFill>
                            <a:schemeClr val="tx1"/>
                          </a:solidFill>
                          <a:latin typeface="+mn-lt"/>
                          <a:cs typeface="Carlito"/>
                        </a:rPr>
                        <a:t>if </a:t>
                      </a:r>
                      <a:r>
                        <a:rPr sz="2400" b="1" spc="-15" dirty="0">
                          <a:solidFill>
                            <a:schemeClr val="tx1"/>
                          </a:solidFill>
                          <a:latin typeface="+mn-lt"/>
                          <a:cs typeface="Carlito"/>
                        </a:rPr>
                        <a:t>statement </a:t>
                      </a:r>
                      <a:r>
                        <a:rPr sz="2400" spc="-10" dirty="0">
                          <a:solidFill>
                            <a:schemeClr val="tx1"/>
                          </a:solidFill>
                          <a:latin typeface="+mn-lt"/>
                          <a:cs typeface="Carlito"/>
                        </a:rPr>
                        <a:t>consists </a:t>
                      </a:r>
                      <a:r>
                        <a:rPr sz="2400" spc="-5" dirty="0">
                          <a:solidFill>
                            <a:schemeClr val="tx1"/>
                          </a:solidFill>
                          <a:latin typeface="+mn-lt"/>
                          <a:cs typeface="Carlito"/>
                        </a:rPr>
                        <a:t>of </a:t>
                      </a:r>
                      <a:r>
                        <a:rPr sz="2400" dirty="0">
                          <a:solidFill>
                            <a:schemeClr val="tx1"/>
                          </a:solidFill>
                          <a:latin typeface="+mn-lt"/>
                          <a:cs typeface="Carlito"/>
                        </a:rPr>
                        <a:t>a </a:t>
                      </a:r>
                      <a:r>
                        <a:rPr sz="2400" spc="-5" dirty="0">
                          <a:solidFill>
                            <a:schemeClr val="tx1"/>
                          </a:solidFill>
                          <a:latin typeface="+mn-lt"/>
                          <a:cs typeface="Carlito"/>
                        </a:rPr>
                        <a:t>boolean </a:t>
                      </a:r>
                      <a:r>
                        <a:rPr sz="2400" spc="-10" dirty="0">
                          <a:solidFill>
                            <a:schemeClr val="tx1"/>
                          </a:solidFill>
                          <a:latin typeface="+mn-lt"/>
                          <a:cs typeface="Carlito"/>
                        </a:rPr>
                        <a:t>expression  </a:t>
                      </a:r>
                      <a:r>
                        <a:rPr sz="2400" spc="-15" dirty="0">
                          <a:solidFill>
                            <a:schemeClr val="tx1"/>
                          </a:solidFill>
                          <a:latin typeface="+mn-lt"/>
                          <a:cs typeface="Carlito"/>
                        </a:rPr>
                        <a:t>followed </a:t>
                      </a:r>
                      <a:r>
                        <a:rPr sz="2400" spc="-5" dirty="0">
                          <a:solidFill>
                            <a:schemeClr val="tx1"/>
                          </a:solidFill>
                          <a:latin typeface="+mn-lt"/>
                          <a:cs typeface="Carlito"/>
                        </a:rPr>
                        <a:t>by one or </a:t>
                      </a:r>
                      <a:r>
                        <a:rPr sz="2400" spc="-10" dirty="0">
                          <a:solidFill>
                            <a:schemeClr val="tx1"/>
                          </a:solidFill>
                          <a:latin typeface="+mn-lt"/>
                          <a:cs typeface="Carlito"/>
                        </a:rPr>
                        <a:t>more</a:t>
                      </a:r>
                      <a:r>
                        <a:rPr sz="2400" spc="-15" dirty="0">
                          <a:solidFill>
                            <a:schemeClr val="tx1"/>
                          </a:solidFill>
                          <a:latin typeface="+mn-lt"/>
                          <a:cs typeface="Carlito"/>
                        </a:rPr>
                        <a:t> statements.</a:t>
                      </a:r>
                      <a:endParaRPr sz="2400" dirty="0">
                        <a:solidFill>
                          <a:schemeClr val="tx1"/>
                        </a:solidFill>
                        <a:latin typeface="+mn-lt"/>
                        <a:cs typeface="Carlito"/>
                      </a:endParaRPr>
                    </a:p>
                  </a:txBody>
                  <a:tcPr marL="0" marR="0" marT="40640" marB="0">
                    <a:lnL w="12700">
                      <a:solidFill>
                        <a:srgbClr val="DDDDDD"/>
                      </a:solidFill>
                      <a:prstDash val="solid"/>
                    </a:lnL>
                    <a:lnR w="12700">
                      <a:solidFill>
                        <a:srgbClr val="DDDDDD"/>
                      </a:solidFill>
                      <a:prstDash val="solid"/>
                    </a:lnR>
                    <a:lnT w="12700">
                      <a:solidFill>
                        <a:srgbClr val="DDDDDD"/>
                      </a:solidFill>
                      <a:prstDash val="solid"/>
                    </a:lnT>
                    <a:lnB w="12700">
                      <a:solidFill>
                        <a:srgbClr val="DDDDDD"/>
                      </a:solidFill>
                      <a:prstDash val="solid"/>
                    </a:lnB>
                  </a:tcPr>
                </a:tc>
                <a:extLst>
                  <a:ext uri="{0D108BD9-81ED-4DB2-BD59-A6C34878D82A}">
                    <a16:rowId xmlns="" xmlns:a16="http://schemas.microsoft.com/office/drawing/2014/main" val="10001"/>
                  </a:ext>
                </a:extLst>
              </a:tr>
              <a:tr h="2019711">
                <a:tc>
                  <a:txBody>
                    <a:bodyPr/>
                    <a:lstStyle/>
                    <a:p>
                      <a:pPr marL="76200">
                        <a:lnSpc>
                          <a:spcPct val="100000"/>
                        </a:lnSpc>
                        <a:spcBef>
                          <a:spcPts val="680"/>
                        </a:spcBef>
                      </a:pPr>
                      <a:r>
                        <a:rPr sz="2400" b="1" u="none" spc="-15" dirty="0">
                          <a:solidFill>
                            <a:schemeClr val="tx1"/>
                          </a:solidFill>
                          <a:uFill>
                            <a:solidFill>
                              <a:srgbClr val="D25713"/>
                            </a:solidFill>
                          </a:uFill>
                          <a:latin typeface="+mn-lt"/>
                          <a:cs typeface="Carlito"/>
                        </a:rPr>
                        <a:t>if...else statements</a:t>
                      </a:r>
                      <a:endParaRPr sz="2400" u="none" dirty="0">
                        <a:solidFill>
                          <a:schemeClr val="tx1"/>
                        </a:solidFill>
                        <a:latin typeface="+mn-lt"/>
                        <a:cs typeface="Carlito"/>
                      </a:endParaRPr>
                    </a:p>
                  </a:txBody>
                  <a:tcPr marL="0" marR="0" marT="86360" marB="0">
                    <a:lnL w="12700">
                      <a:solidFill>
                        <a:srgbClr val="DDDDDD"/>
                      </a:solidFill>
                      <a:prstDash val="solid"/>
                    </a:lnL>
                    <a:lnR w="12700">
                      <a:solidFill>
                        <a:srgbClr val="DDDDDD"/>
                      </a:solidFill>
                      <a:prstDash val="solid"/>
                    </a:lnR>
                    <a:lnT w="12700">
                      <a:solidFill>
                        <a:srgbClr val="DDDDDD"/>
                      </a:solidFill>
                      <a:prstDash val="solid"/>
                    </a:lnT>
                    <a:lnB w="12700">
                      <a:solidFill>
                        <a:srgbClr val="DDDDDD"/>
                      </a:solidFill>
                      <a:prstDash val="solid"/>
                    </a:lnB>
                  </a:tcPr>
                </a:tc>
                <a:tc>
                  <a:txBody>
                    <a:bodyPr/>
                    <a:lstStyle/>
                    <a:p>
                      <a:pPr marL="76835" marR="318770">
                        <a:lnSpc>
                          <a:spcPct val="114999"/>
                        </a:lnSpc>
                        <a:spcBef>
                          <a:spcPts val="320"/>
                        </a:spcBef>
                      </a:pPr>
                      <a:r>
                        <a:rPr sz="2400" dirty="0">
                          <a:solidFill>
                            <a:schemeClr val="tx1"/>
                          </a:solidFill>
                          <a:latin typeface="+mn-lt"/>
                          <a:cs typeface="Carlito"/>
                        </a:rPr>
                        <a:t>An </a:t>
                      </a:r>
                      <a:r>
                        <a:rPr sz="2400" b="1" dirty="0">
                          <a:solidFill>
                            <a:schemeClr val="tx1"/>
                          </a:solidFill>
                          <a:latin typeface="+mn-lt"/>
                          <a:cs typeface="Carlito"/>
                        </a:rPr>
                        <a:t>if </a:t>
                      </a:r>
                      <a:r>
                        <a:rPr sz="2400" b="1" spc="-15" dirty="0">
                          <a:solidFill>
                            <a:schemeClr val="tx1"/>
                          </a:solidFill>
                          <a:latin typeface="+mn-lt"/>
                          <a:cs typeface="Carlito"/>
                        </a:rPr>
                        <a:t>statement </a:t>
                      </a:r>
                      <a:r>
                        <a:rPr sz="2400" spc="-5" dirty="0">
                          <a:solidFill>
                            <a:schemeClr val="tx1"/>
                          </a:solidFill>
                          <a:latin typeface="+mn-lt"/>
                          <a:cs typeface="Carlito"/>
                        </a:rPr>
                        <a:t>can be </a:t>
                      </a:r>
                      <a:r>
                        <a:rPr sz="2400" spc="-15" dirty="0">
                          <a:solidFill>
                            <a:schemeClr val="tx1"/>
                          </a:solidFill>
                          <a:latin typeface="+mn-lt"/>
                          <a:cs typeface="Carlito"/>
                        </a:rPr>
                        <a:t>followed </a:t>
                      </a:r>
                      <a:r>
                        <a:rPr sz="2400" spc="-5" dirty="0">
                          <a:solidFill>
                            <a:schemeClr val="tx1"/>
                          </a:solidFill>
                          <a:latin typeface="+mn-lt"/>
                          <a:cs typeface="Carlito"/>
                        </a:rPr>
                        <a:t>by </a:t>
                      </a:r>
                      <a:r>
                        <a:rPr sz="2400" dirty="0">
                          <a:solidFill>
                            <a:schemeClr val="tx1"/>
                          </a:solidFill>
                          <a:latin typeface="+mn-lt"/>
                          <a:cs typeface="Carlito"/>
                        </a:rPr>
                        <a:t>an  </a:t>
                      </a:r>
                      <a:r>
                        <a:rPr sz="2400" spc="-5" dirty="0">
                          <a:solidFill>
                            <a:schemeClr val="tx1"/>
                          </a:solidFill>
                          <a:latin typeface="+mn-lt"/>
                          <a:cs typeface="Carlito"/>
                        </a:rPr>
                        <a:t>optional </a:t>
                      </a:r>
                      <a:r>
                        <a:rPr sz="2400" b="1" spc="-5" dirty="0">
                          <a:solidFill>
                            <a:schemeClr val="tx1"/>
                          </a:solidFill>
                          <a:latin typeface="+mn-lt"/>
                          <a:cs typeface="Carlito"/>
                        </a:rPr>
                        <a:t>else </a:t>
                      </a:r>
                      <a:r>
                        <a:rPr sz="2400" b="1" spc="-15" dirty="0">
                          <a:solidFill>
                            <a:schemeClr val="tx1"/>
                          </a:solidFill>
                          <a:latin typeface="+mn-lt"/>
                          <a:cs typeface="Carlito"/>
                        </a:rPr>
                        <a:t>statement</a:t>
                      </a:r>
                      <a:r>
                        <a:rPr sz="2400" spc="-15" dirty="0">
                          <a:solidFill>
                            <a:schemeClr val="tx1"/>
                          </a:solidFill>
                          <a:latin typeface="+mn-lt"/>
                          <a:cs typeface="Carlito"/>
                        </a:rPr>
                        <a:t>, </a:t>
                      </a:r>
                      <a:r>
                        <a:rPr sz="2400" dirty="0">
                          <a:solidFill>
                            <a:schemeClr val="tx1"/>
                          </a:solidFill>
                          <a:latin typeface="+mn-lt"/>
                          <a:cs typeface="Carlito"/>
                        </a:rPr>
                        <a:t>which </a:t>
                      </a:r>
                      <a:r>
                        <a:rPr sz="2400" spc="-15" dirty="0">
                          <a:solidFill>
                            <a:schemeClr val="tx1"/>
                          </a:solidFill>
                          <a:latin typeface="+mn-lt"/>
                          <a:cs typeface="Carlito"/>
                        </a:rPr>
                        <a:t>executes </a:t>
                      </a:r>
                      <a:r>
                        <a:rPr sz="2400" spc="-5" dirty="0">
                          <a:solidFill>
                            <a:schemeClr val="tx1"/>
                          </a:solidFill>
                          <a:latin typeface="+mn-lt"/>
                          <a:cs typeface="Carlito"/>
                        </a:rPr>
                        <a:t>when  </a:t>
                      </a:r>
                      <a:r>
                        <a:rPr sz="2400" dirty="0">
                          <a:solidFill>
                            <a:schemeClr val="tx1"/>
                          </a:solidFill>
                          <a:latin typeface="+mn-lt"/>
                          <a:cs typeface="Carlito"/>
                        </a:rPr>
                        <a:t>the </a:t>
                      </a:r>
                      <a:r>
                        <a:rPr sz="2400" spc="-5" dirty="0">
                          <a:solidFill>
                            <a:schemeClr val="tx1"/>
                          </a:solidFill>
                          <a:latin typeface="+mn-lt"/>
                          <a:cs typeface="Carlito"/>
                        </a:rPr>
                        <a:t>boolean </a:t>
                      </a:r>
                      <a:r>
                        <a:rPr sz="2400" spc="-10" dirty="0">
                          <a:solidFill>
                            <a:schemeClr val="tx1"/>
                          </a:solidFill>
                          <a:latin typeface="+mn-lt"/>
                          <a:cs typeface="Carlito"/>
                        </a:rPr>
                        <a:t>expression </a:t>
                      </a:r>
                      <a:r>
                        <a:rPr sz="2400" dirty="0">
                          <a:solidFill>
                            <a:schemeClr val="tx1"/>
                          </a:solidFill>
                          <a:latin typeface="+mn-lt"/>
                          <a:cs typeface="Carlito"/>
                        </a:rPr>
                        <a:t>is</a:t>
                      </a:r>
                      <a:r>
                        <a:rPr sz="2400" spc="5" dirty="0">
                          <a:solidFill>
                            <a:schemeClr val="tx1"/>
                          </a:solidFill>
                          <a:latin typeface="+mn-lt"/>
                          <a:cs typeface="Carlito"/>
                        </a:rPr>
                        <a:t> </a:t>
                      </a:r>
                      <a:r>
                        <a:rPr sz="2400" spc="-20" dirty="0">
                          <a:solidFill>
                            <a:schemeClr val="tx1"/>
                          </a:solidFill>
                          <a:latin typeface="+mn-lt"/>
                          <a:cs typeface="Carlito"/>
                        </a:rPr>
                        <a:t>FALSE.</a:t>
                      </a:r>
                      <a:endParaRPr sz="2400" dirty="0">
                        <a:solidFill>
                          <a:schemeClr val="tx1"/>
                        </a:solidFill>
                        <a:latin typeface="+mn-lt"/>
                        <a:cs typeface="Carlito"/>
                      </a:endParaRPr>
                    </a:p>
                  </a:txBody>
                  <a:tcPr marL="0" marR="0" marT="40640" marB="0">
                    <a:lnL w="12700">
                      <a:solidFill>
                        <a:srgbClr val="DDDDDD"/>
                      </a:solidFill>
                      <a:prstDash val="solid"/>
                    </a:lnL>
                    <a:lnR w="12700">
                      <a:solidFill>
                        <a:srgbClr val="DDDDDD"/>
                      </a:solidFill>
                      <a:prstDash val="solid"/>
                    </a:lnR>
                    <a:lnT w="12700">
                      <a:solidFill>
                        <a:srgbClr val="DDDDDD"/>
                      </a:solidFill>
                      <a:prstDash val="solid"/>
                    </a:lnT>
                    <a:lnB w="12700">
                      <a:solidFill>
                        <a:srgbClr val="DDDDDD"/>
                      </a:solidFill>
                      <a:prstDash val="solid"/>
                    </a:lnB>
                  </a:tcPr>
                </a:tc>
                <a:extLst>
                  <a:ext uri="{0D108BD9-81ED-4DB2-BD59-A6C34878D82A}">
                    <a16:rowId xmlns="" xmlns:a16="http://schemas.microsoft.com/office/drawing/2014/main" val="10002"/>
                  </a:ext>
                </a:extLst>
              </a:tr>
              <a:tr h="1477325">
                <a:tc>
                  <a:txBody>
                    <a:bodyPr/>
                    <a:lstStyle/>
                    <a:p>
                      <a:pPr marL="76200">
                        <a:lnSpc>
                          <a:spcPct val="100000"/>
                        </a:lnSpc>
                        <a:spcBef>
                          <a:spcPts val="680"/>
                        </a:spcBef>
                      </a:pPr>
                      <a:r>
                        <a:rPr sz="2400" b="1" u="none" spc="-10" dirty="0">
                          <a:solidFill>
                            <a:schemeClr val="tx1"/>
                          </a:solidFill>
                          <a:uFill>
                            <a:solidFill>
                              <a:srgbClr val="D25713"/>
                            </a:solidFill>
                          </a:uFill>
                          <a:latin typeface="+mn-lt"/>
                          <a:cs typeface="Carlito"/>
                        </a:rPr>
                        <a:t>nested </a:t>
                      </a:r>
                      <a:r>
                        <a:rPr sz="2400" b="1" u="none" dirty="0">
                          <a:solidFill>
                            <a:schemeClr val="tx1"/>
                          </a:solidFill>
                          <a:uFill>
                            <a:solidFill>
                              <a:srgbClr val="D25713"/>
                            </a:solidFill>
                          </a:uFill>
                          <a:latin typeface="+mn-lt"/>
                          <a:cs typeface="Carlito"/>
                        </a:rPr>
                        <a:t>if</a:t>
                      </a:r>
                      <a:r>
                        <a:rPr sz="2400" b="1" u="none" spc="-25" dirty="0">
                          <a:solidFill>
                            <a:schemeClr val="tx1"/>
                          </a:solidFill>
                          <a:uFill>
                            <a:solidFill>
                              <a:srgbClr val="D25713"/>
                            </a:solidFill>
                          </a:uFill>
                          <a:latin typeface="+mn-lt"/>
                          <a:cs typeface="Carlito"/>
                        </a:rPr>
                        <a:t> </a:t>
                      </a:r>
                      <a:r>
                        <a:rPr sz="2400" b="1" u="none" spc="-15" dirty="0">
                          <a:solidFill>
                            <a:schemeClr val="tx1"/>
                          </a:solidFill>
                          <a:uFill>
                            <a:solidFill>
                              <a:srgbClr val="D25713"/>
                            </a:solidFill>
                          </a:uFill>
                          <a:latin typeface="+mn-lt"/>
                          <a:cs typeface="Carlito"/>
                        </a:rPr>
                        <a:t>statements</a:t>
                      </a:r>
                      <a:endParaRPr sz="2400" u="none" dirty="0">
                        <a:solidFill>
                          <a:schemeClr val="tx1"/>
                        </a:solidFill>
                        <a:latin typeface="+mn-lt"/>
                        <a:cs typeface="Carlito"/>
                      </a:endParaRPr>
                    </a:p>
                  </a:txBody>
                  <a:tcPr marL="0" marR="0" marT="86360" marB="0">
                    <a:lnL w="12700">
                      <a:solidFill>
                        <a:srgbClr val="DDDDDD"/>
                      </a:solidFill>
                      <a:prstDash val="solid"/>
                    </a:lnL>
                    <a:lnR w="12700">
                      <a:solidFill>
                        <a:srgbClr val="DDDDDD"/>
                      </a:solidFill>
                      <a:prstDash val="solid"/>
                    </a:lnR>
                    <a:lnT w="12700">
                      <a:solidFill>
                        <a:srgbClr val="DDDDDD"/>
                      </a:solidFill>
                      <a:prstDash val="solid"/>
                    </a:lnT>
                    <a:lnB w="12700">
                      <a:solidFill>
                        <a:srgbClr val="DDDDDD"/>
                      </a:solidFill>
                      <a:prstDash val="solid"/>
                    </a:lnB>
                  </a:tcPr>
                </a:tc>
                <a:tc>
                  <a:txBody>
                    <a:bodyPr/>
                    <a:lstStyle/>
                    <a:p>
                      <a:pPr marL="76835">
                        <a:lnSpc>
                          <a:spcPct val="100000"/>
                        </a:lnSpc>
                        <a:spcBef>
                          <a:spcPts val="680"/>
                        </a:spcBef>
                      </a:pPr>
                      <a:r>
                        <a:rPr sz="2400" spc="-50" dirty="0">
                          <a:solidFill>
                            <a:schemeClr val="tx1"/>
                          </a:solidFill>
                          <a:latin typeface="+mn-lt"/>
                          <a:cs typeface="Carlito"/>
                        </a:rPr>
                        <a:t>You </a:t>
                      </a:r>
                      <a:r>
                        <a:rPr sz="2400" spc="-5" dirty="0">
                          <a:solidFill>
                            <a:schemeClr val="tx1"/>
                          </a:solidFill>
                          <a:latin typeface="+mn-lt"/>
                          <a:cs typeface="Carlito"/>
                        </a:rPr>
                        <a:t>can use </a:t>
                      </a:r>
                      <a:r>
                        <a:rPr sz="2400" dirty="0">
                          <a:solidFill>
                            <a:schemeClr val="tx1"/>
                          </a:solidFill>
                          <a:latin typeface="+mn-lt"/>
                          <a:cs typeface="Carlito"/>
                        </a:rPr>
                        <a:t>one </a:t>
                      </a:r>
                      <a:r>
                        <a:rPr sz="2400" b="1" spc="-5" dirty="0">
                          <a:solidFill>
                            <a:schemeClr val="tx1"/>
                          </a:solidFill>
                          <a:latin typeface="+mn-lt"/>
                          <a:cs typeface="Carlito"/>
                        </a:rPr>
                        <a:t>if </a:t>
                      </a:r>
                      <a:r>
                        <a:rPr sz="2400" dirty="0">
                          <a:solidFill>
                            <a:schemeClr val="tx1"/>
                          </a:solidFill>
                          <a:latin typeface="+mn-lt"/>
                          <a:cs typeface="Carlito"/>
                        </a:rPr>
                        <a:t>or </a:t>
                      </a:r>
                      <a:r>
                        <a:rPr sz="2400" b="1" spc="-5" dirty="0" smtClean="0">
                          <a:solidFill>
                            <a:schemeClr val="tx1"/>
                          </a:solidFill>
                          <a:latin typeface="+mn-lt"/>
                          <a:cs typeface="Carlito"/>
                        </a:rPr>
                        <a:t>el </a:t>
                      </a:r>
                      <a:r>
                        <a:rPr sz="2400" b="1" dirty="0">
                          <a:solidFill>
                            <a:schemeClr val="tx1"/>
                          </a:solidFill>
                          <a:latin typeface="+mn-lt"/>
                          <a:cs typeface="Carlito"/>
                        </a:rPr>
                        <a:t>if </a:t>
                      </a:r>
                      <a:r>
                        <a:rPr sz="2400" spc="-15" dirty="0">
                          <a:solidFill>
                            <a:schemeClr val="tx1"/>
                          </a:solidFill>
                          <a:latin typeface="+mn-lt"/>
                          <a:cs typeface="Carlito"/>
                        </a:rPr>
                        <a:t>statement</a:t>
                      </a:r>
                      <a:r>
                        <a:rPr sz="2400" spc="15" dirty="0">
                          <a:solidFill>
                            <a:schemeClr val="tx1"/>
                          </a:solidFill>
                          <a:latin typeface="+mn-lt"/>
                          <a:cs typeface="Carlito"/>
                        </a:rPr>
                        <a:t> </a:t>
                      </a:r>
                      <a:r>
                        <a:rPr sz="2400" dirty="0">
                          <a:solidFill>
                            <a:schemeClr val="tx1"/>
                          </a:solidFill>
                          <a:latin typeface="+mn-lt"/>
                          <a:cs typeface="Carlito"/>
                        </a:rPr>
                        <a:t>inside</a:t>
                      </a:r>
                    </a:p>
                    <a:p>
                      <a:pPr marL="76835">
                        <a:lnSpc>
                          <a:spcPct val="100000"/>
                        </a:lnSpc>
                        <a:spcBef>
                          <a:spcPts val="365"/>
                        </a:spcBef>
                      </a:pPr>
                      <a:r>
                        <a:rPr sz="2400" dirty="0">
                          <a:solidFill>
                            <a:schemeClr val="tx1"/>
                          </a:solidFill>
                          <a:latin typeface="+mn-lt"/>
                          <a:cs typeface="Carlito"/>
                        </a:rPr>
                        <a:t>another </a:t>
                      </a:r>
                      <a:r>
                        <a:rPr sz="2400" b="1" spc="-5" dirty="0">
                          <a:solidFill>
                            <a:schemeClr val="tx1"/>
                          </a:solidFill>
                          <a:latin typeface="+mn-lt"/>
                          <a:cs typeface="Carlito"/>
                        </a:rPr>
                        <a:t>if </a:t>
                      </a:r>
                      <a:r>
                        <a:rPr sz="2400" spc="-5" dirty="0">
                          <a:solidFill>
                            <a:schemeClr val="tx1"/>
                          </a:solidFill>
                          <a:latin typeface="+mn-lt"/>
                          <a:cs typeface="Carlito"/>
                        </a:rPr>
                        <a:t>or </a:t>
                      </a:r>
                      <a:r>
                        <a:rPr sz="2400" b="1" spc="-5" dirty="0" smtClean="0">
                          <a:solidFill>
                            <a:schemeClr val="tx1"/>
                          </a:solidFill>
                          <a:latin typeface="+mn-lt"/>
                          <a:cs typeface="Carlito"/>
                        </a:rPr>
                        <a:t>el </a:t>
                      </a:r>
                      <a:r>
                        <a:rPr sz="2400" b="1" spc="-5" dirty="0">
                          <a:solidFill>
                            <a:schemeClr val="tx1"/>
                          </a:solidFill>
                          <a:latin typeface="+mn-lt"/>
                          <a:cs typeface="Carlito"/>
                        </a:rPr>
                        <a:t>if</a:t>
                      </a:r>
                      <a:r>
                        <a:rPr sz="2400" b="1" spc="-15" dirty="0">
                          <a:solidFill>
                            <a:schemeClr val="tx1"/>
                          </a:solidFill>
                          <a:latin typeface="+mn-lt"/>
                          <a:cs typeface="Carlito"/>
                        </a:rPr>
                        <a:t> </a:t>
                      </a:r>
                      <a:r>
                        <a:rPr sz="2400" spc="-10" dirty="0">
                          <a:solidFill>
                            <a:schemeClr val="tx1"/>
                          </a:solidFill>
                          <a:latin typeface="+mn-lt"/>
                          <a:cs typeface="Carlito"/>
                        </a:rPr>
                        <a:t>statement(s).</a:t>
                      </a:r>
                      <a:endParaRPr sz="2400" dirty="0">
                        <a:solidFill>
                          <a:schemeClr val="tx1"/>
                        </a:solidFill>
                        <a:latin typeface="+mn-lt"/>
                        <a:cs typeface="Carlito"/>
                      </a:endParaRPr>
                    </a:p>
                  </a:txBody>
                  <a:tcPr marL="0" marR="0" marT="86360" marB="0">
                    <a:lnL w="12700">
                      <a:solidFill>
                        <a:srgbClr val="DDDDDD"/>
                      </a:solidFill>
                      <a:prstDash val="solid"/>
                    </a:lnL>
                    <a:lnR w="12700">
                      <a:solidFill>
                        <a:srgbClr val="DDDDDD"/>
                      </a:solidFill>
                      <a:prstDash val="solid"/>
                    </a:lnR>
                    <a:lnT w="12700">
                      <a:solidFill>
                        <a:srgbClr val="DDDDDD"/>
                      </a:solidFill>
                      <a:prstDash val="solid"/>
                    </a:lnT>
                    <a:lnB w="12700">
                      <a:solidFill>
                        <a:srgbClr val="DDDDDD"/>
                      </a:solidFill>
                      <a:prstDash val="solid"/>
                    </a:lnB>
                  </a:tcPr>
                </a:tc>
                <a:extLst>
                  <a:ext uri="{0D108BD9-81ED-4DB2-BD59-A6C34878D82A}">
                    <a16:rowId xmlns="" xmlns:a16="http://schemas.microsoft.com/office/drawing/2014/main" val="10003"/>
                  </a:ext>
                </a:extLst>
              </a:tr>
            </a:tbl>
          </a:graphicData>
        </a:graphic>
      </p:graphicFrame>
      <p:sp>
        <p:nvSpPr>
          <p:cNvPr id="3" name="object 3"/>
          <p:cNvSpPr txBox="1">
            <a:spLocks noGrp="1"/>
          </p:cNvSpPr>
          <p:nvPr>
            <p:ph type="sldNum" sz="quarter" idx="4294967295"/>
          </p:nvPr>
        </p:nvSpPr>
        <p:spPr>
          <a:xfrm>
            <a:off x="10077958" y="6464681"/>
            <a:ext cx="231775" cy="307777"/>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7</a:t>
            </a:fld>
            <a:endParaRPr dirty="0"/>
          </a:p>
        </p:txBody>
      </p:sp>
    </p:spTree>
    <p:extLst>
      <p:ext uri="{BB962C8B-B14F-4D97-AF65-F5344CB8AC3E}">
        <p14:creationId xmlns:p14="http://schemas.microsoft.com/office/powerpoint/2010/main" val="953915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86976" y="6488627"/>
            <a:ext cx="229870" cy="258404"/>
          </a:xfrm>
          <a:prstGeom prst="rect">
            <a:avLst/>
          </a:prstGeom>
        </p:spPr>
        <p:txBody>
          <a:bodyPr vert="horz" wrap="square" lIns="0" tIns="12065" rIns="0" bIns="0" rtlCol="0">
            <a:spAutoFit/>
          </a:bodyPr>
          <a:lstStyle/>
          <a:p>
            <a:pPr marL="12700">
              <a:spcBef>
                <a:spcPts val="95"/>
              </a:spcBef>
            </a:pPr>
            <a:r>
              <a:rPr sz="1600" spc="-15" dirty="0">
                <a:cs typeface="Carlito"/>
              </a:rPr>
              <a:t>39</a:t>
            </a:r>
            <a:endParaRPr sz="1600">
              <a:cs typeface="Carlito"/>
            </a:endParaRPr>
          </a:p>
        </p:txBody>
      </p:sp>
      <p:graphicFrame>
        <p:nvGraphicFramePr>
          <p:cNvPr id="3" name="object 3"/>
          <p:cNvGraphicFramePr>
            <a:graphicFrameLocks noGrp="1"/>
          </p:cNvGraphicFramePr>
          <p:nvPr>
            <p:extLst>
              <p:ext uri="{D42A27DB-BD31-4B8C-83A1-F6EECF244321}">
                <p14:modId xmlns:p14="http://schemas.microsoft.com/office/powerpoint/2010/main" val="3674779401"/>
              </p:ext>
            </p:extLst>
          </p:nvPr>
        </p:nvGraphicFramePr>
        <p:xfrm>
          <a:off x="1746142" y="476651"/>
          <a:ext cx="9769098" cy="5741144"/>
        </p:xfrm>
        <a:graphic>
          <a:graphicData uri="http://schemas.openxmlformats.org/drawingml/2006/table">
            <a:tbl>
              <a:tblPr firstRow="1" bandRow="1">
                <a:tableStyleId>{2D5ABB26-0587-4C30-8999-92F81FD0307C}</a:tableStyleId>
              </a:tblPr>
              <a:tblGrid>
                <a:gridCol w="2911536">
                  <a:extLst>
                    <a:ext uri="{9D8B030D-6E8A-4147-A177-3AD203B41FA5}">
                      <a16:colId xmlns="" xmlns:a16="http://schemas.microsoft.com/office/drawing/2014/main" val="20000"/>
                    </a:ext>
                  </a:extLst>
                </a:gridCol>
                <a:gridCol w="6857562">
                  <a:extLst>
                    <a:ext uri="{9D8B030D-6E8A-4147-A177-3AD203B41FA5}">
                      <a16:colId xmlns="" xmlns:a16="http://schemas.microsoft.com/office/drawing/2014/main" val="20001"/>
                    </a:ext>
                  </a:extLst>
                </a:gridCol>
              </a:tblGrid>
              <a:tr h="834938">
                <a:tc>
                  <a:txBody>
                    <a:bodyPr/>
                    <a:lstStyle/>
                    <a:p>
                      <a:pPr marL="76200">
                        <a:lnSpc>
                          <a:spcPct val="100000"/>
                        </a:lnSpc>
                        <a:spcBef>
                          <a:spcPts val="685"/>
                        </a:spcBef>
                      </a:pPr>
                      <a:r>
                        <a:rPr sz="2400" b="1" dirty="0">
                          <a:solidFill>
                            <a:schemeClr val="tx1"/>
                          </a:solidFill>
                        </a:rPr>
                        <a:t>Loop</a:t>
                      </a:r>
                      <a:r>
                        <a:rPr sz="2400" b="1" spc="-35" dirty="0">
                          <a:solidFill>
                            <a:schemeClr val="tx1"/>
                          </a:solidFill>
                        </a:rPr>
                        <a:t> </a:t>
                      </a:r>
                      <a:r>
                        <a:rPr sz="2400" b="1" spc="-20" dirty="0">
                          <a:solidFill>
                            <a:schemeClr val="tx1"/>
                          </a:solidFill>
                        </a:rPr>
                        <a:t>Type</a:t>
                      </a:r>
                      <a:endParaRPr sz="2400" dirty="0">
                        <a:solidFill>
                          <a:schemeClr val="tx1"/>
                        </a:solidFill>
                        <a:latin typeface="Carlito"/>
                        <a:cs typeface="Carlito"/>
                      </a:endParaRPr>
                    </a:p>
                  </a:txBody>
                  <a:tcPr marL="0" marR="0" marT="86995" marB="0">
                    <a:solidFill>
                      <a:schemeClr val="bg1">
                        <a:lumMod val="85000"/>
                      </a:schemeClr>
                    </a:solidFill>
                  </a:tcPr>
                </a:tc>
                <a:tc>
                  <a:txBody>
                    <a:bodyPr/>
                    <a:lstStyle/>
                    <a:p>
                      <a:pPr marL="76200">
                        <a:lnSpc>
                          <a:spcPct val="100000"/>
                        </a:lnSpc>
                        <a:spcBef>
                          <a:spcPts val="685"/>
                        </a:spcBef>
                      </a:pPr>
                      <a:r>
                        <a:rPr sz="2400" b="1" spc="-5" dirty="0">
                          <a:solidFill>
                            <a:schemeClr val="tx1"/>
                          </a:solidFill>
                        </a:rPr>
                        <a:t>Description</a:t>
                      </a:r>
                      <a:endParaRPr sz="2400" dirty="0">
                        <a:solidFill>
                          <a:schemeClr val="tx1"/>
                        </a:solidFill>
                        <a:latin typeface="Carlito"/>
                        <a:cs typeface="Carlito"/>
                      </a:endParaRPr>
                    </a:p>
                  </a:txBody>
                  <a:tcPr marL="0" marR="0" marT="86995" marB="0">
                    <a:solidFill>
                      <a:schemeClr val="bg1">
                        <a:lumMod val="85000"/>
                      </a:schemeClr>
                    </a:solidFill>
                  </a:tcPr>
                </a:tc>
                <a:extLst>
                  <a:ext uri="{0D108BD9-81ED-4DB2-BD59-A6C34878D82A}">
                    <a16:rowId xmlns="" xmlns:a16="http://schemas.microsoft.com/office/drawing/2014/main" val="10000"/>
                  </a:ext>
                </a:extLst>
              </a:tr>
              <a:tr h="1633089">
                <a:tc>
                  <a:txBody>
                    <a:bodyPr/>
                    <a:lstStyle/>
                    <a:p>
                      <a:pPr marL="76200">
                        <a:lnSpc>
                          <a:spcPct val="100000"/>
                        </a:lnSpc>
                        <a:spcBef>
                          <a:spcPts val="685"/>
                        </a:spcBef>
                      </a:pPr>
                      <a:r>
                        <a:rPr sz="2400" b="1" u="none" spc="-5" dirty="0">
                          <a:solidFill>
                            <a:schemeClr val="tx1"/>
                          </a:solidFill>
                          <a:uFill>
                            <a:solidFill>
                              <a:srgbClr val="D25713"/>
                            </a:solidFill>
                          </a:uFill>
                        </a:rPr>
                        <a:t>while loop</a:t>
                      </a:r>
                      <a:endParaRPr sz="2400" u="none" dirty="0">
                        <a:solidFill>
                          <a:schemeClr val="tx1"/>
                        </a:solidFill>
                        <a:latin typeface="Carlito"/>
                        <a:cs typeface="Carlito"/>
                      </a:endParaRPr>
                    </a:p>
                  </a:txBody>
                  <a:tcPr marL="0" marR="0" marT="86995" marB="0">
                    <a:noFill/>
                  </a:tcPr>
                </a:tc>
                <a:tc>
                  <a:txBody>
                    <a:bodyPr/>
                    <a:lstStyle/>
                    <a:p>
                      <a:pPr marL="76200" marR="241300">
                        <a:lnSpc>
                          <a:spcPct val="114999"/>
                        </a:lnSpc>
                        <a:spcBef>
                          <a:spcPts val="250"/>
                        </a:spcBef>
                      </a:pPr>
                      <a:r>
                        <a:rPr sz="2400" spc="-10" dirty="0">
                          <a:solidFill>
                            <a:schemeClr val="tx1"/>
                          </a:solidFill>
                        </a:rPr>
                        <a:t>Repeats </a:t>
                      </a:r>
                      <a:r>
                        <a:rPr sz="2400" dirty="0">
                          <a:solidFill>
                            <a:schemeClr val="tx1"/>
                          </a:solidFill>
                        </a:rPr>
                        <a:t>a </a:t>
                      </a:r>
                      <a:r>
                        <a:rPr sz="2400" spc="-15" dirty="0">
                          <a:solidFill>
                            <a:schemeClr val="tx1"/>
                          </a:solidFill>
                        </a:rPr>
                        <a:t>statement </a:t>
                      </a:r>
                      <a:r>
                        <a:rPr sz="2400" spc="-5" dirty="0">
                          <a:solidFill>
                            <a:schemeClr val="tx1"/>
                          </a:solidFill>
                        </a:rPr>
                        <a:t>or </a:t>
                      </a:r>
                      <a:r>
                        <a:rPr sz="2400" spc="-10" dirty="0">
                          <a:solidFill>
                            <a:schemeClr val="tx1"/>
                          </a:solidFill>
                        </a:rPr>
                        <a:t>group </a:t>
                      </a:r>
                      <a:r>
                        <a:rPr sz="2400" spc="-5" dirty="0">
                          <a:solidFill>
                            <a:schemeClr val="tx1"/>
                          </a:solidFill>
                        </a:rPr>
                        <a:t>of </a:t>
                      </a:r>
                      <a:r>
                        <a:rPr sz="2400" spc="-15" dirty="0">
                          <a:solidFill>
                            <a:schemeClr val="tx1"/>
                          </a:solidFill>
                        </a:rPr>
                        <a:t>statements  </a:t>
                      </a:r>
                      <a:r>
                        <a:rPr sz="2400" dirty="0">
                          <a:solidFill>
                            <a:schemeClr val="tx1"/>
                          </a:solidFill>
                        </a:rPr>
                        <a:t>while a </a:t>
                      </a:r>
                      <a:r>
                        <a:rPr sz="2400" spc="-10" dirty="0">
                          <a:solidFill>
                            <a:schemeClr val="tx1"/>
                          </a:solidFill>
                        </a:rPr>
                        <a:t>given condition </a:t>
                      </a:r>
                      <a:r>
                        <a:rPr sz="2400" dirty="0">
                          <a:solidFill>
                            <a:schemeClr val="tx1"/>
                          </a:solidFill>
                        </a:rPr>
                        <a:t>is </a:t>
                      </a:r>
                      <a:r>
                        <a:rPr sz="2400" spc="-5" dirty="0">
                          <a:solidFill>
                            <a:schemeClr val="tx1"/>
                          </a:solidFill>
                        </a:rPr>
                        <a:t>TRUE. </a:t>
                      </a:r>
                      <a:r>
                        <a:rPr sz="2400" spc="-10" dirty="0">
                          <a:solidFill>
                            <a:schemeClr val="tx1"/>
                          </a:solidFill>
                        </a:rPr>
                        <a:t>It tests </a:t>
                      </a:r>
                      <a:r>
                        <a:rPr sz="2400" dirty="0">
                          <a:solidFill>
                            <a:schemeClr val="tx1"/>
                          </a:solidFill>
                        </a:rPr>
                        <a:t>the  </a:t>
                      </a:r>
                      <a:r>
                        <a:rPr sz="2400" spc="-10" dirty="0">
                          <a:solidFill>
                            <a:schemeClr val="tx1"/>
                          </a:solidFill>
                        </a:rPr>
                        <a:t>condition </a:t>
                      </a:r>
                      <a:r>
                        <a:rPr sz="2400" spc="-25" dirty="0">
                          <a:solidFill>
                            <a:schemeClr val="tx1"/>
                          </a:solidFill>
                        </a:rPr>
                        <a:t>before </a:t>
                      </a:r>
                      <a:r>
                        <a:rPr sz="2400" spc="-15" dirty="0">
                          <a:solidFill>
                            <a:schemeClr val="tx1"/>
                          </a:solidFill>
                        </a:rPr>
                        <a:t>executing </a:t>
                      </a:r>
                      <a:r>
                        <a:rPr sz="2400" dirty="0">
                          <a:solidFill>
                            <a:schemeClr val="tx1"/>
                          </a:solidFill>
                        </a:rPr>
                        <a:t>the </a:t>
                      </a:r>
                      <a:r>
                        <a:rPr sz="2400" spc="-5" dirty="0">
                          <a:solidFill>
                            <a:schemeClr val="tx1"/>
                          </a:solidFill>
                        </a:rPr>
                        <a:t>loop</a:t>
                      </a:r>
                      <a:r>
                        <a:rPr sz="2400" spc="5" dirty="0">
                          <a:solidFill>
                            <a:schemeClr val="tx1"/>
                          </a:solidFill>
                        </a:rPr>
                        <a:t> </a:t>
                      </a:r>
                      <a:r>
                        <a:rPr sz="2400" spc="-35" dirty="0">
                          <a:solidFill>
                            <a:schemeClr val="tx1"/>
                          </a:solidFill>
                        </a:rPr>
                        <a:t>body.</a:t>
                      </a:r>
                      <a:endParaRPr sz="2400" dirty="0">
                        <a:solidFill>
                          <a:schemeClr val="tx1"/>
                        </a:solidFill>
                        <a:latin typeface="Carlito"/>
                        <a:cs typeface="Carlito"/>
                      </a:endParaRPr>
                    </a:p>
                  </a:txBody>
                  <a:tcPr marL="0" marR="0" marT="31750" marB="0">
                    <a:noFill/>
                  </a:tcPr>
                </a:tc>
                <a:extLst>
                  <a:ext uri="{0D108BD9-81ED-4DB2-BD59-A6C34878D82A}">
                    <a16:rowId xmlns="" xmlns:a16="http://schemas.microsoft.com/office/drawing/2014/main" val="10001"/>
                  </a:ext>
                </a:extLst>
              </a:tr>
              <a:tr h="1903792">
                <a:tc>
                  <a:txBody>
                    <a:bodyPr/>
                    <a:lstStyle/>
                    <a:p>
                      <a:pPr marL="76200">
                        <a:lnSpc>
                          <a:spcPct val="100000"/>
                        </a:lnSpc>
                        <a:spcBef>
                          <a:spcPts val="685"/>
                        </a:spcBef>
                      </a:pPr>
                      <a:r>
                        <a:rPr sz="2400" b="1" u="none" spc="-15" dirty="0">
                          <a:solidFill>
                            <a:schemeClr val="tx1"/>
                          </a:solidFill>
                          <a:uFill>
                            <a:solidFill>
                              <a:srgbClr val="D25713"/>
                            </a:solidFill>
                          </a:uFill>
                        </a:rPr>
                        <a:t>for </a:t>
                      </a:r>
                      <a:r>
                        <a:rPr sz="2400" b="1" u="none" dirty="0">
                          <a:solidFill>
                            <a:schemeClr val="tx1"/>
                          </a:solidFill>
                          <a:uFill>
                            <a:solidFill>
                              <a:srgbClr val="D25713"/>
                            </a:solidFill>
                          </a:uFill>
                        </a:rPr>
                        <a:t>loop</a:t>
                      </a:r>
                      <a:endParaRPr sz="2400" u="none" dirty="0">
                        <a:solidFill>
                          <a:schemeClr val="tx1"/>
                        </a:solidFill>
                        <a:latin typeface="Carlito"/>
                        <a:cs typeface="Carlito"/>
                      </a:endParaRPr>
                    </a:p>
                  </a:txBody>
                  <a:tcPr marL="0" marR="0" marT="86995" marB="0">
                    <a:noFill/>
                  </a:tcPr>
                </a:tc>
                <a:tc>
                  <a:txBody>
                    <a:bodyPr/>
                    <a:lstStyle/>
                    <a:p>
                      <a:pPr marL="76200" marR="259079">
                        <a:lnSpc>
                          <a:spcPct val="115100"/>
                        </a:lnSpc>
                        <a:spcBef>
                          <a:spcPts val="250"/>
                        </a:spcBef>
                      </a:pPr>
                      <a:r>
                        <a:rPr sz="2400" spc="-15" dirty="0">
                          <a:solidFill>
                            <a:schemeClr val="tx1"/>
                          </a:solidFill>
                        </a:rPr>
                        <a:t>Executes </a:t>
                      </a:r>
                      <a:r>
                        <a:rPr sz="2400" dirty="0">
                          <a:solidFill>
                            <a:schemeClr val="tx1"/>
                          </a:solidFill>
                        </a:rPr>
                        <a:t>a </a:t>
                      </a:r>
                      <a:r>
                        <a:rPr sz="2400" spc="-5" dirty="0">
                          <a:solidFill>
                            <a:schemeClr val="tx1"/>
                          </a:solidFill>
                        </a:rPr>
                        <a:t>sequence of </a:t>
                      </a:r>
                      <a:r>
                        <a:rPr sz="2400" spc="-15" dirty="0">
                          <a:solidFill>
                            <a:schemeClr val="tx1"/>
                          </a:solidFill>
                        </a:rPr>
                        <a:t>statements </a:t>
                      </a:r>
                      <a:r>
                        <a:rPr sz="2400" dirty="0">
                          <a:solidFill>
                            <a:schemeClr val="tx1"/>
                          </a:solidFill>
                        </a:rPr>
                        <a:t>multiple  times and </a:t>
                      </a:r>
                      <a:r>
                        <a:rPr sz="2400" spc="-10" dirty="0">
                          <a:solidFill>
                            <a:schemeClr val="tx1"/>
                          </a:solidFill>
                        </a:rPr>
                        <a:t>abbreviates </a:t>
                      </a:r>
                      <a:r>
                        <a:rPr sz="2400" dirty="0">
                          <a:solidFill>
                            <a:schemeClr val="tx1"/>
                          </a:solidFill>
                        </a:rPr>
                        <a:t>the </a:t>
                      </a:r>
                      <a:r>
                        <a:rPr sz="2400" spc="-10" dirty="0">
                          <a:solidFill>
                            <a:schemeClr val="tx1"/>
                          </a:solidFill>
                        </a:rPr>
                        <a:t>code that  </a:t>
                      </a:r>
                      <a:r>
                        <a:rPr sz="2400" spc="-5" dirty="0">
                          <a:solidFill>
                            <a:schemeClr val="tx1"/>
                          </a:solidFill>
                        </a:rPr>
                        <a:t>manages </a:t>
                      </a:r>
                      <a:r>
                        <a:rPr sz="2400" dirty="0">
                          <a:solidFill>
                            <a:schemeClr val="tx1"/>
                          </a:solidFill>
                        </a:rPr>
                        <a:t>the loop</a:t>
                      </a:r>
                      <a:r>
                        <a:rPr sz="2400" spc="-30" dirty="0">
                          <a:solidFill>
                            <a:schemeClr val="tx1"/>
                          </a:solidFill>
                        </a:rPr>
                        <a:t> </a:t>
                      </a:r>
                      <a:r>
                        <a:rPr sz="2400" spc="-10" dirty="0">
                          <a:solidFill>
                            <a:schemeClr val="tx1"/>
                          </a:solidFill>
                        </a:rPr>
                        <a:t>variable.</a:t>
                      </a:r>
                      <a:endParaRPr sz="2400" dirty="0">
                        <a:solidFill>
                          <a:schemeClr val="tx1"/>
                        </a:solidFill>
                        <a:latin typeface="Carlito"/>
                        <a:cs typeface="Carlito"/>
                      </a:endParaRPr>
                    </a:p>
                  </a:txBody>
                  <a:tcPr marL="0" marR="0" marT="31750" marB="0">
                    <a:noFill/>
                  </a:tcPr>
                </a:tc>
                <a:extLst>
                  <a:ext uri="{0D108BD9-81ED-4DB2-BD59-A6C34878D82A}">
                    <a16:rowId xmlns="" xmlns:a16="http://schemas.microsoft.com/office/drawing/2014/main" val="10002"/>
                  </a:ext>
                </a:extLst>
              </a:tr>
              <a:tr h="1369325">
                <a:tc>
                  <a:txBody>
                    <a:bodyPr/>
                    <a:lstStyle/>
                    <a:p>
                      <a:pPr marL="76200">
                        <a:lnSpc>
                          <a:spcPct val="100000"/>
                        </a:lnSpc>
                        <a:spcBef>
                          <a:spcPts val="690"/>
                        </a:spcBef>
                      </a:pPr>
                      <a:r>
                        <a:rPr sz="2400" b="1" u="none" spc="-10" dirty="0">
                          <a:solidFill>
                            <a:schemeClr val="tx1"/>
                          </a:solidFill>
                          <a:uFill>
                            <a:solidFill>
                              <a:srgbClr val="D25713"/>
                            </a:solidFill>
                          </a:uFill>
                        </a:rPr>
                        <a:t>nested</a:t>
                      </a:r>
                      <a:r>
                        <a:rPr sz="2400" b="1" u="none" spc="-5" dirty="0">
                          <a:solidFill>
                            <a:schemeClr val="tx1"/>
                          </a:solidFill>
                          <a:uFill>
                            <a:solidFill>
                              <a:srgbClr val="D25713"/>
                            </a:solidFill>
                          </a:uFill>
                        </a:rPr>
                        <a:t> loops</a:t>
                      </a:r>
                      <a:endParaRPr sz="2400" u="none" dirty="0">
                        <a:solidFill>
                          <a:schemeClr val="tx1"/>
                        </a:solidFill>
                        <a:latin typeface="Carlito"/>
                        <a:cs typeface="Carlito"/>
                      </a:endParaRPr>
                    </a:p>
                  </a:txBody>
                  <a:tcPr marL="0" marR="0" marT="87630" marB="0">
                    <a:noFill/>
                  </a:tcPr>
                </a:tc>
                <a:tc>
                  <a:txBody>
                    <a:bodyPr/>
                    <a:lstStyle/>
                    <a:p>
                      <a:pPr marL="76200" marR="701040">
                        <a:lnSpc>
                          <a:spcPct val="114999"/>
                        </a:lnSpc>
                        <a:spcBef>
                          <a:spcPts val="259"/>
                        </a:spcBef>
                      </a:pPr>
                      <a:r>
                        <a:rPr sz="2400" spc="-65" dirty="0">
                          <a:solidFill>
                            <a:schemeClr val="tx1"/>
                          </a:solidFill>
                        </a:rPr>
                        <a:t>You </a:t>
                      </a:r>
                      <a:r>
                        <a:rPr sz="2400" spc="-5" dirty="0">
                          <a:solidFill>
                            <a:schemeClr val="tx1"/>
                          </a:solidFill>
                        </a:rPr>
                        <a:t>can use one or </a:t>
                      </a:r>
                      <a:r>
                        <a:rPr sz="2400" spc="-15" dirty="0">
                          <a:solidFill>
                            <a:schemeClr val="tx1"/>
                          </a:solidFill>
                        </a:rPr>
                        <a:t>more </a:t>
                      </a:r>
                      <a:r>
                        <a:rPr sz="2400" spc="-5" dirty="0">
                          <a:solidFill>
                            <a:schemeClr val="tx1"/>
                          </a:solidFill>
                        </a:rPr>
                        <a:t>loop </a:t>
                      </a:r>
                      <a:r>
                        <a:rPr sz="2400" dirty="0">
                          <a:solidFill>
                            <a:schemeClr val="tx1"/>
                          </a:solidFill>
                        </a:rPr>
                        <a:t>inside </a:t>
                      </a:r>
                      <a:r>
                        <a:rPr sz="2400" spc="-20" dirty="0">
                          <a:solidFill>
                            <a:schemeClr val="tx1"/>
                          </a:solidFill>
                        </a:rPr>
                        <a:t>any  </a:t>
                      </a:r>
                      <a:r>
                        <a:rPr sz="2400" spc="-5" dirty="0">
                          <a:solidFill>
                            <a:schemeClr val="tx1"/>
                          </a:solidFill>
                        </a:rPr>
                        <a:t>another </a:t>
                      </a:r>
                      <a:r>
                        <a:rPr sz="2400" dirty="0">
                          <a:solidFill>
                            <a:schemeClr val="tx1"/>
                          </a:solidFill>
                        </a:rPr>
                        <a:t>while, </a:t>
                      </a:r>
                      <a:r>
                        <a:rPr sz="2400" spc="-20" dirty="0">
                          <a:solidFill>
                            <a:schemeClr val="tx1"/>
                          </a:solidFill>
                        </a:rPr>
                        <a:t>for </a:t>
                      </a:r>
                      <a:r>
                        <a:rPr sz="2400" spc="-5" dirty="0">
                          <a:solidFill>
                            <a:schemeClr val="tx1"/>
                          </a:solidFill>
                        </a:rPr>
                        <a:t>or </a:t>
                      </a:r>
                      <a:r>
                        <a:rPr sz="2400" spc="-15" dirty="0">
                          <a:solidFill>
                            <a:schemeClr val="tx1"/>
                          </a:solidFill>
                        </a:rPr>
                        <a:t>do..while </a:t>
                      </a:r>
                      <a:r>
                        <a:rPr sz="2400" spc="-5" dirty="0">
                          <a:solidFill>
                            <a:schemeClr val="tx1"/>
                          </a:solidFill>
                        </a:rPr>
                        <a:t>loop.</a:t>
                      </a:r>
                      <a:endParaRPr sz="2400" dirty="0">
                        <a:solidFill>
                          <a:schemeClr val="tx1"/>
                        </a:solidFill>
                        <a:latin typeface="Carlito"/>
                        <a:cs typeface="Carlito"/>
                      </a:endParaRPr>
                    </a:p>
                  </a:txBody>
                  <a:tcPr marL="0" marR="0" marT="33019" marB="0">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726701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386</Words>
  <Application>Microsoft Office PowerPoint</Application>
  <PresentationFormat>Widescreen</PresentationFormat>
  <Paragraphs>73</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Carlito</vt:lpstr>
      <vt:lpstr>Courier New</vt:lpstr>
      <vt:lpstr>Times New Roman</vt:lpstr>
      <vt:lpstr>Office Theme</vt:lpstr>
      <vt:lpstr>PowerPoint Presentation</vt:lpstr>
      <vt:lpstr>STRINGS IN PYTHON</vt:lpstr>
      <vt:lpstr>Strings</vt:lpstr>
      <vt:lpstr>Strings The string here I use is : mystr =”welcome in my Python”</vt:lpstr>
      <vt:lpstr>Strings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RoHAN KUmaR</dc:creator>
  <cp:lastModifiedBy>RoHAN KUmaR</cp:lastModifiedBy>
  <cp:revision>1</cp:revision>
  <dcterms:created xsi:type="dcterms:W3CDTF">2020-07-29T08:37:13Z</dcterms:created>
  <dcterms:modified xsi:type="dcterms:W3CDTF">2020-07-29T08:37:56Z</dcterms:modified>
</cp:coreProperties>
</file>