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sp>
        <p:nvSpPr>
          <p:cNvPr id="104865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28" name="Title 1"/>
          <p:cNvSpPr>
            <a:spLocks noGrp="1"/>
          </p:cNvSpPr>
          <p:nvPr>
            <p:ph type="title"/>
          </p:nvPr>
        </p:nvSpPr>
        <p:spPr/>
        <p:txBody>
          <a:bodyPr/>
          <a:p>
            <a:r>
              <a:rPr altLang="zh-CN" lang="en-US" smtClean="0"/>
              <a:t>Click to edit Master title style</a:t>
            </a:r>
            <a:endParaRPr dirty="0" lang="en-US"/>
          </a:p>
        </p:txBody>
      </p:sp>
      <p:sp>
        <p:nvSpPr>
          <p:cNvPr id="104862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1" name="Footer Placeholder 4"/>
          <p:cNvSpPr>
            <a:spLocks noGrp="1"/>
          </p:cNvSpPr>
          <p:nvPr>
            <p:ph type="ftr" sz="quarter" idx="11"/>
          </p:nvPr>
        </p:nvSpPr>
        <p:spPr/>
        <p:txBody>
          <a:bodyPr/>
          <a:p>
            <a:endParaRPr altLang="en-US" lang="zh-CN"/>
          </a:p>
        </p:txBody>
      </p:sp>
      <p:sp>
        <p:nvSpPr>
          <p:cNvPr id="104863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6" name=""/>
        <p:cNvGrpSpPr/>
        <p:nvPr/>
      </p:nvGrpSpPr>
      <p:grpSpPr>
        <a:xfrm>
          <a:off x="0" y="0"/>
          <a:ext cx="0" cy="0"/>
          <a:chOff x="0" y="0"/>
          <a:chExt cx="0" cy="0"/>
        </a:xfrm>
      </p:grpSpPr>
      <p:sp>
        <p:nvSpPr>
          <p:cNvPr id="1048617"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18"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0" name="Footer Placeholder 4"/>
          <p:cNvSpPr>
            <a:spLocks noGrp="1"/>
          </p:cNvSpPr>
          <p:nvPr>
            <p:ph type="ftr" sz="quarter" idx="11"/>
          </p:nvPr>
        </p:nvSpPr>
        <p:spPr/>
        <p:txBody>
          <a:bodyPr/>
          <a:p>
            <a:endParaRPr altLang="en-US" lang="zh-CN"/>
          </a:p>
        </p:txBody>
      </p:sp>
      <p:sp>
        <p:nvSpPr>
          <p:cNvPr id="104862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02" name="Title 1"/>
          <p:cNvSpPr>
            <a:spLocks noGrp="1"/>
          </p:cNvSpPr>
          <p:nvPr>
            <p:ph type="title"/>
          </p:nvPr>
        </p:nvSpPr>
        <p:spPr/>
        <p:txBody>
          <a:bodyPr/>
          <a:p>
            <a:r>
              <a:rPr altLang="zh-CN" lang="en-US" smtClean="0"/>
              <a:t>Click to edit Master title style</a:t>
            </a:r>
            <a:endParaRPr dirty="0" lang="en-US"/>
          </a:p>
        </p:txBody>
      </p:sp>
      <p:sp>
        <p:nvSpPr>
          <p:cNvPr id="1048603"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5" name="Footer Placeholder 4"/>
          <p:cNvSpPr>
            <a:spLocks noGrp="1"/>
          </p:cNvSpPr>
          <p:nvPr>
            <p:ph type="ftr" sz="quarter" idx="11"/>
          </p:nvPr>
        </p:nvSpPr>
        <p:spPr/>
        <p:txBody>
          <a:bodyPr/>
          <a:p>
            <a:endParaRPr altLang="en-US" lang="zh-CN"/>
          </a:p>
        </p:txBody>
      </p:sp>
      <p:sp>
        <p:nvSpPr>
          <p:cNvPr id="104860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3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3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3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6" name="Footer Placeholder 4"/>
          <p:cNvSpPr>
            <a:spLocks noGrp="1"/>
          </p:cNvSpPr>
          <p:nvPr>
            <p:ph type="ftr" sz="quarter" idx="11"/>
          </p:nvPr>
        </p:nvSpPr>
        <p:spPr/>
        <p:txBody>
          <a:bodyPr/>
          <a:p>
            <a:endParaRPr altLang="en-US" lang="zh-CN"/>
          </a:p>
        </p:txBody>
      </p:sp>
      <p:sp>
        <p:nvSpPr>
          <p:cNvPr id="104863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38" name="Title 1"/>
          <p:cNvSpPr>
            <a:spLocks noGrp="1"/>
          </p:cNvSpPr>
          <p:nvPr>
            <p:ph type="title"/>
          </p:nvPr>
        </p:nvSpPr>
        <p:spPr/>
        <p:txBody>
          <a:bodyPr/>
          <a:p>
            <a:r>
              <a:rPr altLang="zh-CN" lang="en-US" smtClean="0"/>
              <a:t>Click to edit Master title style</a:t>
            </a:r>
            <a:endParaRPr dirty="0" lang="en-US"/>
          </a:p>
        </p:txBody>
      </p:sp>
      <p:sp>
        <p:nvSpPr>
          <p:cNvPr id="104863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2" name="Footer Placeholder 5"/>
          <p:cNvSpPr>
            <a:spLocks noGrp="1"/>
          </p:cNvSpPr>
          <p:nvPr>
            <p:ph type="ftr" sz="quarter" idx="11"/>
          </p:nvPr>
        </p:nvSpPr>
        <p:spPr/>
        <p:txBody>
          <a:bodyPr/>
          <a:p>
            <a:endParaRPr altLang="en-US" lang="zh-CN"/>
          </a:p>
        </p:txBody>
      </p:sp>
      <p:sp>
        <p:nvSpPr>
          <p:cNvPr id="104864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4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4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0" name="Footer Placeholder 7"/>
          <p:cNvSpPr>
            <a:spLocks noGrp="1"/>
          </p:cNvSpPr>
          <p:nvPr>
            <p:ph type="ftr" sz="quarter" idx="11"/>
          </p:nvPr>
        </p:nvSpPr>
        <p:spPr/>
        <p:txBody>
          <a:bodyPr/>
          <a:p>
            <a:endParaRPr altLang="en-US" lang="zh-CN"/>
          </a:p>
        </p:txBody>
      </p:sp>
      <p:sp>
        <p:nvSpPr>
          <p:cNvPr id="104865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13" name="Title 1"/>
          <p:cNvSpPr>
            <a:spLocks noGrp="1"/>
          </p:cNvSpPr>
          <p:nvPr>
            <p:ph type="title"/>
          </p:nvPr>
        </p:nvSpPr>
        <p:spPr/>
        <p:txBody>
          <a:bodyPr/>
          <a:p>
            <a:r>
              <a:rPr altLang="zh-CN" lang="en-US" smtClean="0"/>
              <a:t>Click to edit Master title style</a:t>
            </a:r>
            <a:endParaRPr dirty="0" lang="en-US"/>
          </a:p>
        </p:txBody>
      </p:sp>
      <p:sp>
        <p:nvSpPr>
          <p:cNvPr id="1048614"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5" name="Footer Placeholder 3"/>
          <p:cNvSpPr>
            <a:spLocks noGrp="1"/>
          </p:cNvSpPr>
          <p:nvPr>
            <p:ph type="ftr" sz="quarter" idx="11"/>
          </p:nvPr>
        </p:nvSpPr>
        <p:spPr/>
        <p:txBody>
          <a:bodyPr/>
          <a:p>
            <a:endParaRPr altLang="en-US" lang="zh-CN"/>
          </a:p>
        </p:txBody>
      </p:sp>
      <p:sp>
        <p:nvSpPr>
          <p:cNvPr id="1048616"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587"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8" name="Footer Placeholder 2"/>
          <p:cNvSpPr>
            <a:spLocks noGrp="1"/>
          </p:cNvSpPr>
          <p:nvPr>
            <p:ph type="ftr" sz="quarter" idx="11"/>
          </p:nvPr>
        </p:nvSpPr>
        <p:spPr/>
        <p:txBody>
          <a:bodyPr/>
          <a:p>
            <a:endParaRPr altLang="en-US" lang="zh-CN"/>
          </a:p>
        </p:txBody>
      </p:sp>
      <p:sp>
        <p:nvSpPr>
          <p:cNvPr id="1048589"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5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5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6" name="Footer Placeholder 5"/>
          <p:cNvSpPr>
            <a:spLocks noGrp="1"/>
          </p:cNvSpPr>
          <p:nvPr>
            <p:ph type="ftr" sz="quarter" idx="11"/>
          </p:nvPr>
        </p:nvSpPr>
        <p:spPr/>
        <p:txBody>
          <a:bodyPr/>
          <a:p>
            <a:endParaRPr altLang="en-US" lang="zh-CN"/>
          </a:p>
        </p:txBody>
      </p:sp>
      <p:sp>
        <p:nvSpPr>
          <p:cNvPr id="104865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2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2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2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2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6" name="Footer Placeholder 5"/>
          <p:cNvSpPr>
            <a:spLocks noGrp="1"/>
          </p:cNvSpPr>
          <p:nvPr>
            <p:ph type="ftr" sz="quarter" idx="11"/>
          </p:nvPr>
        </p:nvSpPr>
        <p:spPr/>
        <p:txBody>
          <a:bodyPr/>
          <a:p>
            <a:endParaRPr altLang="en-US" lang="zh-CN"/>
          </a:p>
        </p:txBody>
      </p:sp>
      <p:sp>
        <p:nvSpPr>
          <p:cNvPr id="104862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817357" y="2235199"/>
            <a:ext cx="7772400" cy="2387600"/>
          </a:xfrm>
        </p:spPr>
        <p:txBody>
          <a:bodyPr/>
          <a:p>
            <a:r>
              <a:rPr altLang="zh-CN" lang="en-US"/>
              <a:t>A</a:t>
            </a:r>
            <a:r>
              <a:rPr altLang="zh-CN" lang="en-US"/>
              <a:t>R</a:t>
            </a:r>
            <a:r>
              <a:rPr altLang="zh-CN" lang="en-US"/>
              <a:t>M</a:t>
            </a:r>
            <a:r>
              <a:rPr altLang="zh-CN" lang="en-US"/>
              <a:t> </a:t>
            </a:r>
            <a:r>
              <a:rPr altLang="zh-CN" lang="en-US"/>
              <a:t>9</a:t>
            </a:r>
            <a:r>
              <a:rPr altLang="zh-CN" lang="en-US"/>
              <a:t> </a:t>
            </a:r>
            <a:r>
              <a:rPr altLang="zh-CN" lang="en-US"/>
              <a:t>a</a:t>
            </a:r>
            <a:r>
              <a:rPr altLang="zh-CN" lang="en-US"/>
              <a:t>n</a:t>
            </a:r>
            <a:r>
              <a:rPr altLang="zh-CN" lang="en-US"/>
              <a:t>d</a:t>
            </a:r>
            <a:r>
              <a:rPr altLang="zh-CN" lang="en-US"/>
              <a:t> </a:t>
            </a:r>
            <a:r>
              <a:rPr altLang="zh-CN" lang="en-US"/>
              <a:t>Z</a:t>
            </a:r>
            <a:r>
              <a:rPr altLang="zh-CN" lang="en-US"/>
              <a:t>y</a:t>
            </a:r>
            <a:r>
              <a:rPr altLang="zh-CN" lang="en-US"/>
              <a:t>n</a:t>
            </a:r>
            <a:r>
              <a:rPr altLang="zh-CN" lang="en-US"/>
              <a:t>c</a:t>
            </a:r>
            <a:r>
              <a:rPr altLang="zh-CN" lang="en-US"/>
              <a:t> </a:t>
            </a:r>
            <a:r>
              <a:rPr altLang="zh-CN" lang="en-US"/>
              <a:t>7</a:t>
            </a:r>
            <a:r>
              <a:rPr altLang="zh-CN" lang="en-US"/>
              <a:t>0</a:t>
            </a:r>
            <a:r>
              <a:rPr altLang="zh-CN" lang="en-US"/>
              <a:t>0</a:t>
            </a:r>
            <a:r>
              <a:rPr altLang="zh-CN" lang="en-US"/>
              <a:t>0</a:t>
            </a:r>
            <a:r>
              <a:rPr altLang="zh-CN" lang="en-US"/>
              <a:t>s</a:t>
            </a:r>
            <a:r>
              <a:rPr altLang="zh-CN" lang="en-US"/>
              <a:t> </a:t>
            </a:r>
            <a:r>
              <a:rPr altLang="zh-CN" lang="en-US"/>
              <a:t>S</a:t>
            </a:r>
            <a:r>
              <a:rPr altLang="zh-CN" lang="en-US"/>
              <a:t>o</a:t>
            </a:r>
            <a:r>
              <a:rPr altLang="zh-CN" lang="en-US"/>
              <a:t>C</a:t>
            </a:r>
            <a:endParaRPr altLang="zh-CN"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2" name=""/>
          <p:cNvPicPr>
            <a:picLocks/>
          </p:cNvPicPr>
          <p:nvPr/>
        </p:nvPicPr>
        <p:blipFill>
          <a:blip xmlns:r="http://schemas.openxmlformats.org/officeDocument/2006/relationships" r:embed="rId1"/>
          <a:stretch>
            <a:fillRect/>
          </a:stretch>
        </p:blipFill>
        <p:spPr>
          <a:xfrm rot="0">
            <a:off x="3246340" y="513425"/>
            <a:ext cx="2651321" cy="574901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7" name=""/>
          <p:cNvSpPr>
            <a:spLocks noGrp="1"/>
          </p:cNvSpPr>
          <p:nvPr>
            <p:ph type="title"/>
          </p:nvPr>
        </p:nvSpPr>
        <p:spPr>
          <a:xfrm>
            <a:off x="628650" y="248863"/>
            <a:ext cx="7886700" cy="1325563"/>
          </a:xfrm>
        </p:spPr>
        <p:txBody>
          <a:bodyPr/>
          <a:p>
            <a:pPr algn="ctr"/>
            <a:r>
              <a:rPr lang="en-US"/>
              <a:t>ARM9TDMI</a:t>
            </a:r>
            <a:endParaRPr lang="en-US"/>
          </a:p>
        </p:txBody>
      </p:sp>
      <p:sp>
        <p:nvSpPr>
          <p:cNvPr id="1048608" name=""/>
          <p:cNvSpPr>
            <a:spLocks noGrp="1"/>
          </p:cNvSpPr>
          <p:nvPr>
            <p:ph idx="1"/>
          </p:nvPr>
        </p:nvSpPr>
        <p:spPr/>
        <p:txBody>
          <a:bodyPr>
            <a:normAutofit fontScale="92857" lnSpcReduction="20000"/>
          </a:bodyPr>
          <a:p>
            <a:pPr indent="0" marL="0">
              <a:buNone/>
            </a:pPr>
            <a:r>
              <a:rPr lang="en-US"/>
              <a:t>ARM9TDMI is a successor to the popular ARM7TDMI core, and is also based on the ARMv4T architecture. Cores based on it support both 32-bit ARM and 16-bit Thumb instruction sets and include:</a:t>
            </a:r>
            <a:endParaRPr lang="en-US"/>
          </a:p>
          <a:p>
            <a:pPr indent="0" marL="0">
              <a:buNone/>
            </a:pPr>
            <a:endParaRPr lang="en-US"/>
          </a:p>
          <a:p>
            <a:r>
              <a:rPr lang="en-US"/>
              <a:t>ARM920T with 16 KB each of I/D cache and an MMU</a:t>
            </a:r>
            <a:endParaRPr lang="en-US"/>
          </a:p>
          <a:p>
            <a:r>
              <a:rPr lang="en-US"/>
              <a:t>ARM922T with 8 KB each of I/D cache and an MMU</a:t>
            </a:r>
            <a:endParaRPr lang="en-US"/>
          </a:p>
          <a:p>
            <a:r>
              <a:rPr lang="en-US"/>
              <a:t>ARM940T with cache and a Memory Protection Unit (MPU)</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9" name=""/>
          <p:cNvSpPr>
            <a:spLocks noGrp="1"/>
          </p:cNvSpPr>
          <p:nvPr>
            <p:ph type="title"/>
          </p:nvPr>
        </p:nvSpPr>
        <p:spPr>
          <a:xfrm>
            <a:off x="628649" y="72369"/>
            <a:ext cx="7886700" cy="1325563"/>
          </a:xfrm>
        </p:spPr>
        <p:txBody>
          <a:bodyPr/>
          <a:p>
            <a:pPr algn="ctr"/>
            <a:r>
              <a:rPr lang="en-US"/>
              <a:t>ARM9E-S and ARM9EJ-S</a:t>
            </a:r>
            <a:endParaRPr lang="en-US"/>
          </a:p>
        </p:txBody>
      </p:sp>
      <p:sp>
        <p:nvSpPr>
          <p:cNvPr id="1048610" name=""/>
          <p:cNvSpPr>
            <a:spLocks noGrp="1"/>
          </p:cNvSpPr>
          <p:nvPr>
            <p:ph idx="1"/>
          </p:nvPr>
        </p:nvSpPr>
        <p:spPr>
          <a:xfrm>
            <a:off x="628649" y="1397933"/>
            <a:ext cx="8311475" cy="4802255"/>
          </a:xfrm>
        </p:spPr>
        <p:txBody>
          <a:bodyPr>
            <a:noAutofit/>
          </a:bodyPr>
          <a:p>
            <a:pPr indent="0" marL="0">
              <a:buNone/>
            </a:pPr>
            <a:r>
              <a:rPr sz="2300" lang="en-US"/>
              <a:t>ARM9E, and its ARM9EJ sibling, implement the basic ARM9TDMI pipeline, but add support for the ARMv5TE architecture, which includes some DSP-esque instruction set extensions. In addition, the multiplier unit width has been doubled, halving the time required for most multiplication operations. They support 32-bit, 16-bit, and sometimes 8-bit instruction sets.</a:t>
            </a:r>
            <a:endParaRPr sz="2300" lang="en-US"/>
          </a:p>
          <a:p>
            <a:pPr indent="0" marL="0">
              <a:buNone/>
            </a:pPr>
            <a:endParaRPr sz="2300" lang="en-US"/>
          </a:p>
          <a:p>
            <a:r>
              <a:rPr sz="2300" lang="en-US"/>
              <a:t>ARM926EJ-S with ARM Jazelle technology, which enables the direct execution of 8-bit Java bytecode in hardware, and an MMU</a:t>
            </a:r>
            <a:endParaRPr sz="2300" lang="en-US"/>
          </a:p>
          <a:p>
            <a:r>
              <a:rPr sz="2300" lang="en-US"/>
              <a:t>ARM946</a:t>
            </a:r>
            <a:endParaRPr sz="2300" lang="en-US"/>
          </a:p>
          <a:p>
            <a:r>
              <a:rPr sz="2300" lang="en-US"/>
              <a:t>ARM966</a:t>
            </a:r>
            <a:endParaRPr sz="2300" lang="en-US"/>
          </a:p>
          <a:p>
            <a:r>
              <a:rPr sz="2300" lang="en-US"/>
              <a:t>ARM968</a:t>
            </a:r>
            <a:endParaRPr sz="23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53" name=""/>
          <p:cNvPicPr>
            <a:picLocks/>
          </p:cNvPicPr>
          <p:nvPr/>
        </p:nvPicPr>
        <p:blipFill>
          <a:blip xmlns:r="http://schemas.openxmlformats.org/officeDocument/2006/relationships" r:embed="rId1"/>
          <a:stretch>
            <a:fillRect/>
          </a:stretch>
        </p:blipFill>
        <p:spPr>
          <a:xfrm rot="0">
            <a:off x="1056839" y="677728"/>
            <a:ext cx="6998450" cy="4486404"/>
          </a:xfrm>
          <a:prstGeom prst="rect"/>
        </p:spPr>
      </p:pic>
      <p:sp>
        <p:nvSpPr>
          <p:cNvPr id="1048611" name=""/>
          <p:cNvSpPr txBox="1"/>
          <p:nvPr/>
        </p:nvSpPr>
        <p:spPr>
          <a:xfrm>
            <a:off x="973954" y="5426591"/>
            <a:ext cx="7081333" cy="929640"/>
          </a:xfrm>
          <a:prstGeom prst="rect"/>
        </p:spPr>
        <p:txBody>
          <a:bodyPr rtlCol="0" wrap="square">
            <a:spAutoFit/>
          </a:bodyPr>
          <a:p>
            <a:pPr algn="ctr"/>
            <a:r>
              <a:rPr sz="2800" lang="en-US">
                <a:solidFill>
                  <a:srgbClr val="000000"/>
                </a:solidFill>
              </a:rPr>
              <a:t>Nintendo DSi has a chip with an ARM9 and ARM7 core</a:t>
            </a:r>
            <a:endParaRPr sz="28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tretch>
            <a:fillRect/>
          </a:stretch>
        </p:blipFill>
        <p:spPr>
          <a:xfrm rot="0">
            <a:off x="562753" y="156185"/>
            <a:ext cx="7708395" cy="4509927"/>
          </a:xfrm>
          <a:prstGeom prst="rect"/>
        </p:spPr>
      </p:pic>
      <p:sp>
        <p:nvSpPr>
          <p:cNvPr id="1048612" name=""/>
          <p:cNvSpPr txBox="1"/>
          <p:nvPr/>
        </p:nvSpPr>
        <p:spPr>
          <a:xfrm>
            <a:off x="562753" y="5407510"/>
            <a:ext cx="7739675" cy="929641"/>
          </a:xfrm>
          <a:prstGeom prst="rect"/>
        </p:spPr>
        <p:txBody>
          <a:bodyPr rtlCol="0" wrap="square">
            <a:spAutoFit/>
          </a:bodyPr>
          <a:p>
            <a:pPr algn="ctr"/>
            <a:r>
              <a:rPr sz="2800" lang="en-US">
                <a:solidFill>
                  <a:srgbClr val="000000"/>
                </a:solidFill>
              </a:rPr>
              <a:t>Lego Mindstorms EV3 brick has an ARM9 TI Sitara AM1x</a:t>
            </a:r>
            <a:endParaRPr sz="28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0" name=""/>
          <p:cNvSpPr txBox="1"/>
          <p:nvPr/>
        </p:nvSpPr>
        <p:spPr>
          <a:xfrm>
            <a:off x="853417" y="1033867"/>
            <a:ext cx="7437164" cy="5539740"/>
          </a:xfrm>
          <a:prstGeom prst="rect"/>
        </p:spPr>
        <p:txBody>
          <a:bodyPr rtlCol="0" wrap="square">
            <a:spAutoFit/>
          </a:bodyPr>
          <a:p>
            <a:r>
              <a:rPr sz="2800" lang="en-US">
                <a:solidFill>
                  <a:srgbClr val="000000"/>
                </a:solidFill>
              </a:rPr>
              <a:t>ARM9 is a group of older 32-bit RISC ARM processor cores licensed by ARM Holdings for microcontroller use</a:t>
            </a:r>
            <a:r>
              <a:rPr sz="2800" lang="en-US">
                <a:solidFill>
                  <a:srgbClr val="000000"/>
                </a:solidFill>
              </a:rPr>
              <a:t>.</a:t>
            </a:r>
            <a:endParaRPr sz="2800" lang="en-US">
              <a:solidFill>
                <a:srgbClr val="000000"/>
              </a:solidFill>
            </a:endParaRPr>
          </a:p>
          <a:p>
            <a:endParaRPr sz="2800" lang="en-US">
              <a:solidFill>
                <a:srgbClr val="000000"/>
              </a:solidFill>
            </a:endParaRPr>
          </a:p>
          <a:p>
            <a:r>
              <a:rPr sz="2800" lang="en-US">
                <a:solidFill>
                  <a:srgbClr val="000000"/>
                </a:solidFill>
              </a:rPr>
              <a:t> The ARM9 core family consists of ARM9TDMI, ARM940T, ARM9E-S, ARM966E-S, ARM920T, ARM922T, ARM946E-S, ARM9EJ-S, ARM926EJ-S, ARM968E-S, ARM996HS.</a:t>
            </a:r>
            <a:endParaRPr sz="2800" lang="en-US">
              <a:solidFill>
                <a:srgbClr val="000000"/>
              </a:solidFill>
            </a:endParaRPr>
          </a:p>
          <a:p>
            <a:r>
              <a:rPr sz="2800" lang="en-US">
                <a:solidFill>
                  <a:srgbClr val="000000"/>
                </a:solidFill>
              </a:rPr>
              <a:t> </a:t>
            </a:r>
            <a:endParaRPr sz="2800" lang="en-US">
              <a:solidFill>
                <a:srgbClr val="000000"/>
              </a:solidFill>
            </a:endParaRPr>
          </a:p>
          <a:p>
            <a:r>
              <a:rPr sz="2800" lang="en-US">
                <a:solidFill>
                  <a:srgbClr val="000000"/>
                </a:solidFill>
              </a:rPr>
              <a:t>Since ARM9 cores were released from 1998 to 2006, they are no longer recommended for new IC designs, instead ARM Cortex-A, ARM Cortex-M, ARM Cortex-R cores are preferred.</a:t>
            </a:r>
            <a:endParaRPr sz="2800" lang="en-US">
              <a:solidFill>
                <a:srgbClr val="000000"/>
              </a:solidFill>
            </a:endParaRPr>
          </a:p>
        </p:txBody>
      </p:sp>
      <p:sp>
        <p:nvSpPr>
          <p:cNvPr id="1048591" name=""/>
          <p:cNvSpPr txBox="1"/>
          <p:nvPr/>
        </p:nvSpPr>
        <p:spPr>
          <a:xfrm>
            <a:off x="803581" y="148590"/>
            <a:ext cx="7335672" cy="586740"/>
          </a:xfrm>
          <a:prstGeom prst="rect"/>
        </p:spPr>
        <p:txBody>
          <a:bodyPr rtlCol="0" wrap="square">
            <a:spAutoFit/>
          </a:bodyPr>
          <a:p>
            <a:pPr algn="ctr"/>
            <a:r>
              <a:rPr sz="3300" lang="en-US">
                <a:solidFill>
                  <a:srgbClr val="000000"/>
                </a:solidFill>
              </a:rPr>
              <a:t>Introduction</a:t>
            </a:r>
            <a:r>
              <a:rPr sz="3300" lang="en-US">
                <a:solidFill>
                  <a:srgbClr val="000000"/>
                </a:solidFill>
              </a:rPr>
              <a:t> to</a:t>
            </a:r>
            <a:r>
              <a:rPr sz="3300" lang="en-US">
                <a:solidFill>
                  <a:srgbClr val="000000"/>
                </a:solidFill>
              </a:rPr>
              <a:t> </a:t>
            </a:r>
            <a:r>
              <a:rPr sz="3300" lang="en-US">
                <a:solidFill>
                  <a:srgbClr val="000000"/>
                </a:solidFill>
              </a:rPr>
              <a:t>A</a:t>
            </a:r>
            <a:r>
              <a:rPr sz="3300" lang="en-US">
                <a:solidFill>
                  <a:srgbClr val="000000"/>
                </a:solidFill>
              </a:rPr>
              <a:t>R</a:t>
            </a:r>
            <a:r>
              <a:rPr sz="3300" lang="en-US">
                <a:solidFill>
                  <a:srgbClr val="000000"/>
                </a:solidFill>
              </a:rPr>
              <a:t>M</a:t>
            </a:r>
            <a:r>
              <a:rPr sz="3300" lang="en-US">
                <a:solidFill>
                  <a:srgbClr val="000000"/>
                </a:solidFill>
              </a:rPr>
              <a:t> </a:t>
            </a:r>
            <a:r>
              <a:rPr sz="3300" lang="en-US">
                <a:solidFill>
                  <a:srgbClr val="000000"/>
                </a:solidFill>
              </a:rPr>
              <a:t>9</a:t>
            </a:r>
            <a:endParaRPr sz="33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2" name=""/>
          <p:cNvSpPr txBox="1"/>
          <p:nvPr/>
        </p:nvSpPr>
        <p:spPr>
          <a:xfrm>
            <a:off x="883802" y="2030921"/>
            <a:ext cx="6814868" cy="3025140"/>
          </a:xfrm>
          <a:prstGeom prst="rect"/>
        </p:spPr>
        <p:txBody>
          <a:bodyPr rtlCol="0" wrap="square">
            <a:spAutoFit/>
          </a:bodyPr>
          <a:p>
            <a:r>
              <a:rPr sz="2800" lang="en-US">
                <a:solidFill>
                  <a:srgbClr val="000000"/>
                </a:solidFill>
              </a:rPr>
              <a:t>With this design generation, ARM moved from a von Neumann architecture (Princeton architecture) to a (modified; meaning split cache) Harvard architecture with separate instruction and data buses (and caches), significantly increasing its potential speed.</a:t>
            </a:r>
            <a:endParaRPr sz="2800" lang="en-US">
              <a:solidFill>
                <a:srgbClr val="000000"/>
              </a:solidFill>
            </a:endParaRPr>
          </a:p>
        </p:txBody>
      </p:sp>
      <p:sp>
        <p:nvSpPr>
          <p:cNvPr id="1048593" name=""/>
          <p:cNvSpPr txBox="1"/>
          <p:nvPr/>
        </p:nvSpPr>
        <p:spPr>
          <a:xfrm>
            <a:off x="940333" y="473545"/>
            <a:ext cx="6445585" cy="586739"/>
          </a:xfrm>
          <a:prstGeom prst="rect"/>
        </p:spPr>
        <p:txBody>
          <a:bodyPr rtlCol="0" wrap="square">
            <a:spAutoFit/>
          </a:bodyPr>
          <a:p>
            <a:pPr algn="ctr"/>
            <a:r>
              <a:rPr sz="3400" lang="en-US">
                <a:solidFill>
                  <a:srgbClr val="000000"/>
                </a:solidFill>
              </a:rPr>
              <a:t>O</a:t>
            </a:r>
            <a:r>
              <a:rPr sz="3400" lang="en-US">
                <a:solidFill>
                  <a:srgbClr val="000000"/>
                </a:solidFill>
              </a:rPr>
              <a:t>v</a:t>
            </a:r>
            <a:r>
              <a:rPr sz="3400" lang="en-US">
                <a:solidFill>
                  <a:srgbClr val="000000"/>
                </a:solidFill>
              </a:rPr>
              <a:t>e</a:t>
            </a:r>
            <a:r>
              <a:rPr sz="3400" lang="en-US">
                <a:solidFill>
                  <a:srgbClr val="000000"/>
                </a:solidFill>
              </a:rPr>
              <a:t>r</a:t>
            </a:r>
            <a:r>
              <a:rPr sz="3400" lang="en-US">
                <a:solidFill>
                  <a:srgbClr val="000000"/>
                </a:solidFill>
              </a:rPr>
              <a:t>v</a:t>
            </a:r>
            <a:r>
              <a:rPr sz="3400" lang="en-US">
                <a:solidFill>
                  <a:srgbClr val="000000"/>
                </a:solidFill>
              </a:rPr>
              <a:t>iew</a:t>
            </a:r>
            <a:r>
              <a:rPr sz="3400" lang="en-US">
                <a:solidFill>
                  <a:srgbClr val="000000"/>
                </a:solidFill>
              </a:rPr>
              <a:t> </a:t>
            </a:r>
            <a:r>
              <a:rPr sz="3400" lang="en-US">
                <a:solidFill>
                  <a:srgbClr val="000000"/>
                </a:solidFill>
              </a:rPr>
              <a:t>o</a:t>
            </a:r>
            <a:r>
              <a:rPr sz="3400" lang="en-US">
                <a:solidFill>
                  <a:srgbClr val="000000"/>
                </a:solidFill>
              </a:rPr>
              <a:t>f</a:t>
            </a:r>
            <a:r>
              <a:rPr sz="3400" lang="en-US">
                <a:solidFill>
                  <a:srgbClr val="000000"/>
                </a:solidFill>
              </a:rPr>
              <a:t> </a:t>
            </a:r>
            <a:r>
              <a:rPr sz="3400" lang="en-US">
                <a:solidFill>
                  <a:srgbClr val="000000"/>
                </a:solidFill>
              </a:rPr>
              <a:t>A</a:t>
            </a:r>
            <a:r>
              <a:rPr sz="3400" lang="en-US">
                <a:solidFill>
                  <a:srgbClr val="000000"/>
                </a:solidFill>
              </a:rPr>
              <a:t>R</a:t>
            </a:r>
            <a:r>
              <a:rPr sz="3400" lang="en-US">
                <a:solidFill>
                  <a:srgbClr val="000000"/>
                </a:solidFill>
              </a:rPr>
              <a:t>M</a:t>
            </a:r>
            <a:r>
              <a:rPr sz="3400" lang="en-US">
                <a:solidFill>
                  <a:srgbClr val="000000"/>
                </a:solidFill>
              </a:rPr>
              <a:t>9</a:t>
            </a:r>
            <a:endParaRPr sz="34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4" name=""/>
          <p:cNvSpPr txBox="1"/>
          <p:nvPr/>
        </p:nvSpPr>
        <p:spPr>
          <a:xfrm>
            <a:off x="834056" y="1218225"/>
            <a:ext cx="7475886" cy="3444240"/>
          </a:xfrm>
          <a:prstGeom prst="rect"/>
        </p:spPr>
        <p:txBody>
          <a:bodyPr rtlCol="0" wrap="square">
            <a:spAutoFit/>
          </a:bodyPr>
          <a:p>
            <a:r>
              <a:rPr sz="2800" lang="en-US">
                <a:solidFill>
                  <a:srgbClr val="000000"/>
                </a:solidFill>
              </a:rPr>
              <a:t>Most silicon chips integrating these cores will package them as modified Harvard architecture chips, combining the two address buses on the other side of separated CPU caches and tightly coupled memories.
There are two subfamilies, implementing different ARM architecture versions.</a:t>
            </a:r>
            <a:endParaRPr sz="28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5" name=""/>
          <p:cNvSpPr txBox="1"/>
          <p:nvPr/>
        </p:nvSpPr>
        <p:spPr>
          <a:xfrm>
            <a:off x="1820735" y="320872"/>
            <a:ext cx="5831935" cy="586740"/>
          </a:xfrm>
          <a:prstGeom prst="rect"/>
        </p:spPr>
        <p:txBody>
          <a:bodyPr rtlCol="0" wrap="square">
            <a:spAutoFit/>
          </a:bodyPr>
          <a:p>
            <a:r>
              <a:rPr sz="3300" lang="en-US">
                <a:solidFill>
                  <a:srgbClr val="000000"/>
                </a:solidFill>
              </a:rPr>
              <a:t>Differences from ARM7 cores</a:t>
            </a:r>
            <a:endParaRPr sz="3300" lang="en-US">
              <a:solidFill>
                <a:srgbClr val="000000"/>
              </a:solidFill>
            </a:endParaRPr>
          </a:p>
        </p:txBody>
      </p:sp>
      <p:sp>
        <p:nvSpPr>
          <p:cNvPr id="1048596" name=""/>
          <p:cNvSpPr txBox="1"/>
          <p:nvPr/>
        </p:nvSpPr>
        <p:spPr>
          <a:xfrm>
            <a:off x="846453" y="1425514"/>
            <a:ext cx="7130949" cy="5120640"/>
          </a:xfrm>
          <a:prstGeom prst="rect"/>
        </p:spPr>
        <p:txBody>
          <a:bodyPr rtlCol="0" wrap="square">
            <a:spAutoFit/>
          </a:bodyPr>
          <a:p>
            <a:r>
              <a:rPr sz="2800" lang="en-US">
                <a:solidFill>
                  <a:srgbClr val="000000"/>
                </a:solidFill>
              </a:rPr>
              <a:t>Key improvements over ARM7 cores, enabled by spending more transistors, include:
Decreased heat production and lower overheating risk.</a:t>
            </a:r>
            <a:endParaRPr sz="2800" lang="en-US">
              <a:solidFill>
                <a:srgbClr val="000000"/>
              </a:solidFill>
            </a:endParaRPr>
          </a:p>
          <a:p>
            <a:r>
              <a:rPr sz="2800" lang="en-US">
                <a:solidFill>
                  <a:srgbClr val="000000"/>
                </a:solidFill>
              </a:rPr>
              <a:t>
Clock frequency improvements. Shifting from a three-stage pipeline to a five-stage one lets the clock speed be approximately doubled, on the same silicon fabrication process.</a:t>
            </a:r>
            <a:endParaRPr sz="28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7" name=""/>
          <p:cNvSpPr txBox="1"/>
          <p:nvPr/>
        </p:nvSpPr>
        <p:spPr>
          <a:xfrm>
            <a:off x="320663" y="527804"/>
            <a:ext cx="8502674" cy="5120640"/>
          </a:xfrm>
          <a:prstGeom prst="rect"/>
        </p:spPr>
        <p:txBody>
          <a:bodyPr rtlCol="0" wrap="square">
            <a:spAutoFit/>
          </a:bodyPr>
          <a:p>
            <a:r>
              <a:rPr sz="2800" lang="en-US">
                <a:solidFill>
                  <a:srgbClr val="000000"/>
                </a:solidFill>
              </a:rPr>
              <a:t>Cycle count improvements. Many unmodified ARM7 binaries were measured as taking about 30% fewer cycles to execute on ARM9 cores. Key improvements include:</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F</a:t>
            </a:r>
            <a:r>
              <a:rPr sz="2800" lang="en-US">
                <a:solidFill>
                  <a:srgbClr val="000000"/>
                </a:solidFill>
              </a:rPr>
              <a:t>aster</a:t>
            </a:r>
            <a:r>
              <a:rPr sz="2800" lang="en-US">
                <a:solidFill>
                  <a:srgbClr val="000000"/>
                </a:solidFill>
              </a:rPr>
              <a:t> loads and stores; many instructions now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cost just one cycle. This is helped by both the modified Harvard architecture (reducing bus and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cache contention) and the new pipeline stages.</a:t>
            </a:r>
            <a:endParaRPr sz="2800" lang="en-US">
              <a:solidFill>
                <a:srgbClr val="000000"/>
              </a:solidFill>
            </a:endParaRPr>
          </a:p>
          <a:p>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E</a:t>
            </a:r>
            <a:r>
              <a:rPr sz="2800" lang="en-US">
                <a:solidFill>
                  <a:srgbClr val="000000"/>
                </a:solidFill>
              </a:rPr>
              <a:t>xposing</a:t>
            </a:r>
            <a:r>
              <a:rPr sz="2800" lang="en-US">
                <a:solidFill>
                  <a:srgbClr val="000000"/>
                </a:solidFill>
              </a:rPr>
              <a:t> pipeline interlocks, enabling compiler optimizations to reduce blockage between stages.</a:t>
            </a:r>
            <a:endParaRPr sz="28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8" name=""/>
          <p:cNvSpPr txBox="1"/>
          <p:nvPr/>
        </p:nvSpPr>
        <p:spPr>
          <a:xfrm>
            <a:off x="902526" y="1997476"/>
            <a:ext cx="7682428" cy="2186940"/>
          </a:xfrm>
          <a:prstGeom prst="rect"/>
        </p:spPr>
        <p:txBody>
          <a:bodyPr rtlCol="0" wrap="square">
            <a:spAutoFit/>
          </a:bodyPr>
          <a:p>
            <a:r>
              <a:rPr sz="2800" lang="en-US">
                <a:solidFill>
                  <a:srgbClr val="000000"/>
                </a:solidFill>
              </a:rPr>
              <a:t>Additionally, some ARM9 cores incorporate "Enhanced DSP" instructions, such as a multiply-accumulate, to support more efficient implementations of digital signal processing algorithms.</a:t>
            </a:r>
            <a:endParaRPr sz="28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9" name=""/>
          <p:cNvSpPr txBox="1"/>
          <p:nvPr/>
        </p:nvSpPr>
        <p:spPr>
          <a:xfrm>
            <a:off x="392073" y="538471"/>
            <a:ext cx="8359852" cy="5539740"/>
          </a:xfrm>
          <a:prstGeom prst="rect"/>
        </p:spPr>
        <p:txBody>
          <a:bodyPr rtlCol="0" wrap="square">
            <a:spAutoFit/>
          </a:bodyPr>
          <a:p>
            <a:r>
              <a:rPr sz="2800" lang="en-US">
                <a:solidFill>
                  <a:srgbClr val="000000"/>
                </a:solidFill>
              </a:rPr>
              <a:t>Switching from a von Neumann architecture entailed using a non-unified cache, so that instruction fetches do not evict data (and vice versa). ARM9 cores have separate data and address bus signals, which chip designers use in various ways.</a:t>
            </a:r>
            <a:endParaRPr sz="2800" lang="en-US">
              <a:solidFill>
                <a:srgbClr val="000000"/>
              </a:solidFill>
            </a:endParaRPr>
          </a:p>
          <a:p>
            <a:r>
              <a:rPr sz="2800" lang="en-US">
                <a:solidFill>
                  <a:srgbClr val="000000"/>
                </a:solidFill>
              </a:rPr>
              <a:t> </a:t>
            </a:r>
            <a:endParaRPr sz="2800" lang="en-US">
              <a:solidFill>
                <a:srgbClr val="000000"/>
              </a:solidFill>
            </a:endParaRPr>
          </a:p>
          <a:p>
            <a:r>
              <a:rPr sz="2800" lang="en-US">
                <a:solidFill>
                  <a:srgbClr val="000000"/>
                </a:solidFill>
              </a:rPr>
              <a:t>In most cases they connect at least part of the address space in von Neumann style, used for both instructions and data, usually to an AHB interconnect connecting to a DRAM interface and an External Bus Interface usable with NOR flash memory. Such hybrids are no longer pure Harvard architecture processors.</a:t>
            </a:r>
            <a:endParaRPr sz="28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0" name=""/>
          <p:cNvSpPr txBox="1"/>
          <p:nvPr/>
        </p:nvSpPr>
        <p:spPr>
          <a:xfrm>
            <a:off x="2571999" y="624245"/>
            <a:ext cx="4000000" cy="612139"/>
          </a:xfrm>
          <a:prstGeom prst="rect"/>
        </p:spPr>
        <p:txBody>
          <a:bodyPr rtlCol="0" wrap="square">
            <a:spAutoFit/>
          </a:bodyPr>
          <a:p>
            <a:r>
              <a:rPr sz="3500" lang="en-US">
                <a:solidFill>
                  <a:srgbClr val="000000"/>
                </a:solidFill>
              </a:rPr>
              <a:t>C</a:t>
            </a:r>
            <a:r>
              <a:rPr sz="3500" lang="en-US">
                <a:solidFill>
                  <a:srgbClr val="000000"/>
                </a:solidFill>
              </a:rPr>
              <a:t>o</a:t>
            </a:r>
            <a:r>
              <a:rPr sz="3500" lang="en-US">
                <a:solidFill>
                  <a:srgbClr val="000000"/>
                </a:solidFill>
              </a:rPr>
              <a:t>r</a:t>
            </a:r>
            <a:r>
              <a:rPr sz="3500" lang="en-US">
                <a:solidFill>
                  <a:srgbClr val="000000"/>
                </a:solidFill>
              </a:rPr>
              <a:t>e</a:t>
            </a:r>
            <a:r>
              <a:rPr sz="3500" lang="en-US">
                <a:solidFill>
                  <a:srgbClr val="000000"/>
                </a:solidFill>
              </a:rPr>
              <a:t>s</a:t>
            </a:r>
            <a:r>
              <a:rPr sz="3500" lang="en-US">
                <a:solidFill>
                  <a:srgbClr val="000000"/>
                </a:solidFill>
              </a:rPr>
              <a:t> </a:t>
            </a:r>
            <a:r>
              <a:rPr sz="3500" lang="en-US">
                <a:solidFill>
                  <a:srgbClr val="000000"/>
                </a:solidFill>
              </a:rPr>
              <a:t>i</a:t>
            </a:r>
            <a:r>
              <a:rPr sz="3500" lang="en-US">
                <a:solidFill>
                  <a:srgbClr val="000000"/>
                </a:solidFill>
              </a:rPr>
              <a:t>n</a:t>
            </a:r>
            <a:r>
              <a:rPr sz="3500" lang="en-US">
                <a:solidFill>
                  <a:srgbClr val="000000"/>
                </a:solidFill>
              </a:rPr>
              <a:t> </a:t>
            </a:r>
            <a:r>
              <a:rPr sz="3500" lang="en-US">
                <a:solidFill>
                  <a:srgbClr val="000000"/>
                </a:solidFill>
              </a:rPr>
              <a:t>A</a:t>
            </a:r>
            <a:r>
              <a:rPr sz="3500" lang="en-US">
                <a:solidFill>
                  <a:srgbClr val="000000"/>
                </a:solidFill>
              </a:rPr>
              <a:t>R</a:t>
            </a:r>
            <a:r>
              <a:rPr sz="3500" lang="en-US">
                <a:solidFill>
                  <a:srgbClr val="000000"/>
                </a:solidFill>
              </a:rPr>
              <a:t>M</a:t>
            </a:r>
            <a:r>
              <a:rPr sz="3500" lang="en-US">
                <a:solidFill>
                  <a:srgbClr val="000000"/>
                </a:solidFill>
              </a:rPr>
              <a:t> </a:t>
            </a:r>
            <a:r>
              <a:rPr sz="3500" lang="en-US">
                <a:solidFill>
                  <a:srgbClr val="000000"/>
                </a:solidFill>
              </a:rPr>
              <a:t>9</a:t>
            </a:r>
            <a:endParaRPr sz="3500" lang="en-US">
              <a:solidFill>
                <a:srgbClr val="000000"/>
              </a:solidFill>
            </a:endParaRPr>
          </a:p>
        </p:txBody>
      </p:sp>
      <p:sp>
        <p:nvSpPr>
          <p:cNvPr id="1048601" name=""/>
          <p:cNvSpPr txBox="1"/>
          <p:nvPr/>
        </p:nvSpPr>
        <p:spPr>
          <a:xfrm>
            <a:off x="549504" y="1960810"/>
            <a:ext cx="8044993" cy="4282439"/>
          </a:xfrm>
          <a:prstGeom prst="rect"/>
        </p:spPr>
        <p:txBody>
          <a:bodyPr rtlCol="0" wrap="square">
            <a:spAutoFit/>
          </a:bodyPr>
          <a:p>
            <a:r>
              <a:rPr sz="2800" lang="en-US">
                <a:solidFill>
                  <a:srgbClr val="000000"/>
                </a:solidFill>
              </a:rPr>
              <a:t>The ARM MPCore family of multicore processors support software written using either the asymmetric (AMP) or symmetric (SMP) multiprocessor programming paradigms. </a:t>
            </a:r>
            <a:endParaRPr sz="2800" lang="en-US">
              <a:solidFill>
                <a:srgbClr val="000000"/>
              </a:solidFill>
            </a:endParaRPr>
          </a:p>
          <a:p>
            <a:endParaRPr sz="2800" lang="en-US">
              <a:solidFill>
                <a:srgbClr val="000000"/>
              </a:solidFill>
            </a:endParaRPr>
          </a:p>
          <a:p>
            <a:r>
              <a:rPr sz="2800" lang="en-US">
                <a:solidFill>
                  <a:srgbClr val="000000"/>
                </a:solidFill>
              </a:rPr>
              <a:t>For AMP development, each central processing unit within the MPCore may be viewed as an independent processor and as such can follow traditional single processor development strategies</a:t>
            </a:r>
            <a:endParaRPr sz="28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RMX2001</dc:creator>
  <dcterms:created xsi:type="dcterms:W3CDTF">2015-05-10T13:30:45Z</dcterms:created>
  <dcterms:modified xsi:type="dcterms:W3CDTF">2021-05-04T17:22:56Z</dcterms:modified>
</cp:coreProperties>
</file>