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1" r:id="rId1"/>
    <p:sldMasterId id="2147483672" r:id="rId2"/>
  </p:sldMasterIdLst>
  <p:notesMasterIdLst>
    <p:notesMasterId r:id="rId14"/>
  </p:notesMasterIdLst>
  <p:sldIdLst>
    <p:sldId id="256" r:id="rId3"/>
    <p:sldId id="257" r:id="rId4"/>
    <p:sldId id="259" r:id="rId5"/>
    <p:sldId id="260" r:id="rId6"/>
    <p:sldId id="261" r:id="rId7"/>
    <p:sldId id="264" r:id="rId8"/>
    <p:sldId id="273" r:id="rId9"/>
    <p:sldId id="278" r:id="rId10"/>
    <p:sldId id="277" r:id="rId11"/>
    <p:sldId id="270" r:id="rId12"/>
    <p:sldId id="276" r:id="rId13"/>
  </p:sldIdLst>
  <p:sldSz cx="12192000" cy="6858000"/>
  <p:notesSz cx="6858000" cy="9144000"/>
  <p:embeddedFontLst>
    <p:embeddedFont>
      <p:font typeface="Bookman Old Style" panose="02050604050505020204" pitchFamily="18" charset="0"/>
      <p:regular r:id="rId15"/>
      <p:bold r:id="rId16"/>
      <p:italic r:id="rId17"/>
      <p:boldItalic r:id="rId18"/>
    </p:embeddedFont>
    <p:embeddedFont>
      <p:font typeface="Cambria" panose="02040503050406030204" pitchFamily="18" charset="0"/>
      <p:regular r:id="rId19"/>
      <p:bold r:id="rId20"/>
      <p:italic r:id="rId21"/>
      <p:boldItalic r:id="rId22"/>
    </p:embeddedFont>
    <p:embeddedFont>
      <p:font typeface="Libre Baskerville" panose="02000000000000000000" pitchFamily="2" charset="0"/>
      <p:regular r:id="rId23"/>
      <p:bold r:id="rId24"/>
      <p:italic r:id="rId25"/>
    </p:embeddedFont>
    <p:embeddedFont>
      <p:font typeface="Open Sans" panose="020B0606030504020204" pitchFamily="34" charset="0"/>
      <p:regular r:id="rId26"/>
      <p:bold r:id="rId27"/>
      <p:italic r:id="rId28"/>
      <p:boldItalic r:id="rId29"/>
    </p:embeddedFont>
    <p:embeddedFont>
      <p:font typeface="Raleway" pitchFamily="2" charset="0"/>
      <p:regular r:id="rId30"/>
      <p:bold r:id="rId31"/>
      <p:italic r:id="rId32"/>
      <p:boldItalic r:id="rId33"/>
    </p:embeddedFont>
    <p:embeddedFont>
      <p:font typeface="Teko" panose="020B0604020202020204"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7F93BF-ADEB-4C51-9C71-5A5CA4E77280}">
  <a:tblStyle styleId="{9B7F93BF-ADEB-4C51-9C71-5A5CA4E7728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7887A8A-8530-444B-A400-8B89FBAC1E0B}" styleName="Table_1">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tableStyles" Target="tableStyles.xml"/><Relationship Id="rId21" Type="http://schemas.openxmlformats.org/officeDocument/2006/relationships/font" Target="fonts/font7.fntdata"/><Relationship Id="rId34" Type="http://schemas.openxmlformats.org/officeDocument/2006/relationships/font" Target="fonts/font20.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2" name="Google Shape;30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4176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4" name="Google Shape;20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3" name="Google Shape;21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2" name="Google Shape;22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7" name="Google Shape;24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3" name="Google Shape;28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92245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a:extLst>
            <a:ext uri="{FF2B5EF4-FFF2-40B4-BE49-F238E27FC236}">
              <a16:creationId xmlns:a16="http://schemas.microsoft.com/office/drawing/2014/main" id="{FD8C6526-CEF7-631E-AEA1-BA884FF02DFC}"/>
            </a:ext>
          </a:extLst>
        </p:cNvPr>
        <p:cNvGrpSpPr/>
        <p:nvPr/>
      </p:nvGrpSpPr>
      <p:grpSpPr>
        <a:xfrm>
          <a:off x="0" y="0"/>
          <a:ext cx="0" cy="0"/>
          <a:chOff x="0" y="0"/>
          <a:chExt cx="0" cy="0"/>
        </a:xfrm>
      </p:grpSpPr>
      <p:sp>
        <p:nvSpPr>
          <p:cNvPr id="282" name="Google Shape;282;p13:notes">
            <a:extLst>
              <a:ext uri="{FF2B5EF4-FFF2-40B4-BE49-F238E27FC236}">
                <a16:creationId xmlns:a16="http://schemas.microsoft.com/office/drawing/2014/main" id="{364DCB3F-0FAA-69BA-85A9-B484801A3E0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3" name="Google Shape;283;p13:notes">
            <a:extLst>
              <a:ext uri="{FF2B5EF4-FFF2-40B4-BE49-F238E27FC236}">
                <a16:creationId xmlns:a16="http://schemas.microsoft.com/office/drawing/2014/main" id="{070A8721-B542-450B-23C8-49E9AFB85D6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17204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3" name="Google Shape;29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08372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3"/>
        <p:cNvGrpSpPr/>
        <p:nvPr/>
      </p:nvGrpSpPr>
      <p:grpSpPr>
        <a:xfrm>
          <a:off x="0" y="0"/>
          <a:ext cx="0" cy="0"/>
          <a:chOff x="0" y="0"/>
          <a:chExt cx="0" cy="0"/>
        </a:xfrm>
      </p:grpSpPr>
      <p:sp>
        <p:nvSpPr>
          <p:cNvPr id="24" name="Google Shape;24;p2"/>
          <p:cNvSpPr/>
          <p:nvPr/>
        </p:nvSpPr>
        <p:spPr>
          <a:xfrm>
            <a:off x="-1" y="6356349"/>
            <a:ext cx="12192000" cy="521681"/>
          </a:xfrm>
          <a:prstGeom prst="rect">
            <a:avLst/>
          </a:prstGeom>
          <a:solidFill>
            <a:srgbClr val="222A3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5" name="Google Shape;25;p2"/>
          <p:cNvSpPr txBox="1">
            <a:spLocks noGrp="1"/>
          </p:cNvSpPr>
          <p:nvPr>
            <p:ph type="ctrTitle"/>
          </p:nvPr>
        </p:nvSpPr>
        <p:spPr>
          <a:xfrm>
            <a:off x="1523999" y="1551954"/>
            <a:ext cx="9144000" cy="916074"/>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Times New Roman"/>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
          <p:cNvSpPr txBox="1">
            <a:spLocks noGrp="1"/>
          </p:cNvSpPr>
          <p:nvPr>
            <p:ph type="subTitle" idx="1"/>
          </p:nvPr>
        </p:nvSpPr>
        <p:spPr>
          <a:xfrm>
            <a:off x="1523999" y="3602038"/>
            <a:ext cx="9144000" cy="916074"/>
          </a:xfrm>
          <a:prstGeom prst="rect">
            <a:avLst/>
          </a:prstGeom>
          <a:solidFill>
            <a:schemeClr val="lt2"/>
          </a:solidFill>
          <a:ln>
            <a:noFill/>
          </a:ln>
        </p:spPr>
        <p:txBody>
          <a:bodyPr spcFirstLastPara="1" wrap="square" lIns="91425" tIns="45700" rIns="91425" bIns="45700" anchor="t" anchorCtr="0">
            <a:normAutofit/>
          </a:bodyPr>
          <a:lstStyle>
            <a:lvl1pPr lvl="0" algn="just">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
          <p:cNvSpPr txBox="1">
            <a:spLocks noGrp="1"/>
          </p:cNvSpPr>
          <p:nvPr>
            <p:ph type="sldNum" idx="12"/>
          </p:nvPr>
        </p:nvSpPr>
        <p:spPr>
          <a:xfrm>
            <a:off x="11135589" y="6464415"/>
            <a:ext cx="92964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29" name="Google Shape;29;p2"/>
          <p:cNvSpPr txBox="1"/>
          <p:nvPr/>
        </p:nvSpPr>
        <p:spPr>
          <a:xfrm>
            <a:off x="1961804" y="4929399"/>
            <a:ext cx="7680960" cy="101566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222A35"/>
                </a:solidFill>
                <a:latin typeface="Raleway"/>
                <a:ea typeface="Raleway"/>
                <a:cs typeface="Raleway"/>
                <a:sym typeface="Raleway"/>
              </a:rPr>
              <a:t>21</a:t>
            </a:r>
            <a:r>
              <a:rPr lang="en-US" sz="2000" b="1" i="0" u="none" strike="noStrike" cap="none" baseline="30000">
                <a:solidFill>
                  <a:srgbClr val="222A35"/>
                </a:solidFill>
                <a:latin typeface="Raleway"/>
                <a:ea typeface="Raleway"/>
                <a:cs typeface="Raleway"/>
                <a:sym typeface="Raleway"/>
              </a:rPr>
              <a:t>st</a:t>
            </a:r>
            <a:r>
              <a:rPr lang="en-US" sz="2000" b="1" i="0" u="none" strike="noStrike" cap="none">
                <a:solidFill>
                  <a:srgbClr val="222A35"/>
                </a:solidFill>
                <a:latin typeface="Raleway"/>
                <a:ea typeface="Raleway"/>
                <a:cs typeface="Raleway"/>
                <a:sym typeface="Raleway"/>
              </a:rPr>
              <a:t> OITS International Conference on Information Technology (OCIT 2023)</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222A35"/>
                </a:solidFill>
                <a:latin typeface="Open Sans"/>
                <a:ea typeface="Open Sans"/>
                <a:cs typeface="Open Sans"/>
                <a:sym typeface="Open Sans"/>
              </a:rPr>
              <a:t>December 13</a:t>
            </a:r>
            <a:r>
              <a:rPr lang="en-US" sz="2000" b="1" i="0" u="none" strike="noStrike" cap="none" baseline="30000">
                <a:solidFill>
                  <a:srgbClr val="222A35"/>
                </a:solidFill>
                <a:latin typeface="Open Sans"/>
                <a:ea typeface="Open Sans"/>
                <a:cs typeface="Open Sans"/>
                <a:sym typeface="Open Sans"/>
              </a:rPr>
              <a:t>th</a:t>
            </a:r>
            <a:r>
              <a:rPr lang="en-US" sz="2000" b="1" i="0" u="none" strike="noStrike" cap="none">
                <a:solidFill>
                  <a:srgbClr val="222A35"/>
                </a:solidFill>
                <a:latin typeface="Open Sans"/>
                <a:ea typeface="Open Sans"/>
                <a:cs typeface="Open Sans"/>
                <a:sym typeface="Open Sans"/>
              </a:rPr>
              <a:t> - 15</a:t>
            </a:r>
            <a:r>
              <a:rPr lang="en-US" sz="2000" b="1" i="0" u="none" strike="noStrike" cap="none" baseline="30000">
                <a:solidFill>
                  <a:srgbClr val="222A35"/>
                </a:solidFill>
                <a:latin typeface="Open Sans"/>
                <a:ea typeface="Open Sans"/>
                <a:cs typeface="Open Sans"/>
                <a:sym typeface="Open Sans"/>
              </a:rPr>
              <a:t>th</a:t>
            </a:r>
            <a:r>
              <a:rPr lang="en-US" sz="2000" b="1" i="0" u="none" strike="noStrike" cap="none">
                <a:solidFill>
                  <a:srgbClr val="222A35"/>
                </a:solidFill>
                <a:latin typeface="Open Sans"/>
                <a:ea typeface="Open Sans"/>
                <a:cs typeface="Open Sans"/>
                <a:sym typeface="Open Sans"/>
              </a:rPr>
              <a:t>, 2023</a:t>
            </a:r>
            <a:endParaRPr sz="1400" b="0" i="0" u="none" strike="noStrike" cap="none">
              <a:solidFill>
                <a:srgbClr val="000000"/>
              </a:solidFill>
              <a:latin typeface="Arial"/>
              <a:ea typeface="Arial"/>
              <a:cs typeface="Arial"/>
              <a:sym typeface="Arial"/>
            </a:endParaRPr>
          </a:p>
        </p:txBody>
      </p:sp>
      <p:sp>
        <p:nvSpPr>
          <p:cNvPr id="30" name="Google Shape;30;p2"/>
          <p:cNvSpPr/>
          <p:nvPr/>
        </p:nvSpPr>
        <p:spPr>
          <a:xfrm>
            <a:off x="-1" y="756143"/>
            <a:ext cx="12192001" cy="45719"/>
          </a:xfrm>
          <a:prstGeom prst="rect">
            <a:avLst/>
          </a:prstGeom>
          <a:solidFill>
            <a:srgbClr val="002060"/>
          </a:solid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8"/>
        <p:cNvGrpSpPr/>
        <p:nvPr/>
      </p:nvGrpSpPr>
      <p:grpSpPr>
        <a:xfrm>
          <a:off x="0" y="0"/>
          <a:ext cx="0" cy="0"/>
          <a:chOff x="0" y="0"/>
          <a:chExt cx="0" cy="0"/>
        </a:xfrm>
      </p:grpSpPr>
      <p:sp>
        <p:nvSpPr>
          <p:cNvPr id="89" name="Google Shape;89;p12"/>
          <p:cNvSpPr txBox="1">
            <a:spLocks noGrp="1"/>
          </p:cNvSpPr>
          <p:nvPr>
            <p:ph type="title"/>
          </p:nvPr>
        </p:nvSpPr>
        <p:spPr>
          <a:xfrm>
            <a:off x="838200" y="1080655"/>
            <a:ext cx="10515600" cy="9476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2"/>
          <p:cNvSpPr txBox="1">
            <a:spLocks noGrp="1"/>
          </p:cNvSpPr>
          <p:nvPr>
            <p:ph type="body" idx="1"/>
          </p:nvPr>
        </p:nvSpPr>
        <p:spPr>
          <a:xfrm rot="5400000">
            <a:off x="4088174" y="-1088665"/>
            <a:ext cx="4015653"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2"/>
          <p:cNvSpPr txBox="1">
            <a:spLocks noGrp="1"/>
          </p:cNvSpPr>
          <p:nvPr>
            <p:ph type="sldNum" idx="12"/>
          </p:nvPr>
        </p:nvSpPr>
        <p:spPr>
          <a:xfrm>
            <a:off x="11383585" y="6434626"/>
            <a:ext cx="630382"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93" name="Google Shape;93;p12"/>
          <p:cNvSpPr/>
          <p:nvPr/>
        </p:nvSpPr>
        <p:spPr>
          <a:xfrm>
            <a:off x="-1" y="756143"/>
            <a:ext cx="12192001" cy="45719"/>
          </a:xfrm>
          <a:prstGeom prst="rect">
            <a:avLst/>
          </a:prstGeom>
          <a:solidFill>
            <a:srgbClr val="002060"/>
          </a:solid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3"/>
          <p:cNvSpPr txBox="1">
            <a:spLocks noGrp="1"/>
          </p:cNvSpPr>
          <p:nvPr>
            <p:ph type="sldNum" idx="12"/>
          </p:nvPr>
        </p:nvSpPr>
        <p:spPr>
          <a:xfrm>
            <a:off x="11383585" y="6434626"/>
            <a:ext cx="630382"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99" name="Google Shape;99;p13"/>
          <p:cNvSpPr/>
          <p:nvPr/>
        </p:nvSpPr>
        <p:spPr>
          <a:xfrm>
            <a:off x="-1" y="756143"/>
            <a:ext cx="12192001" cy="45719"/>
          </a:xfrm>
          <a:prstGeom prst="rect">
            <a:avLst/>
          </a:prstGeom>
          <a:solidFill>
            <a:srgbClr val="002060"/>
          </a:solid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6"/>
        <p:cNvGrpSpPr/>
        <p:nvPr/>
      </p:nvGrpSpPr>
      <p:grpSpPr>
        <a:xfrm>
          <a:off x="0" y="0"/>
          <a:ext cx="0" cy="0"/>
          <a:chOff x="0" y="0"/>
          <a:chExt cx="0" cy="0"/>
        </a:xfrm>
      </p:grpSpPr>
      <p:sp>
        <p:nvSpPr>
          <p:cNvPr id="107" name="Google Shape;107;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2"/>
        <p:cNvGrpSpPr/>
        <p:nvPr/>
      </p:nvGrpSpPr>
      <p:grpSpPr>
        <a:xfrm>
          <a:off x="0" y="0"/>
          <a:ext cx="0" cy="0"/>
          <a:chOff x="0" y="0"/>
          <a:chExt cx="0" cy="0"/>
        </a:xfrm>
      </p:grpSpPr>
      <p:sp>
        <p:nvSpPr>
          <p:cNvPr id="113" name="Google Shape;113;p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15" name="Google Shape;11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21" name="Google Shape;12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7" name="Google Shape;127;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8" name="Google Shape;12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1"/>
        <p:cNvGrpSpPr/>
        <p:nvPr/>
      </p:nvGrpSpPr>
      <p:grpSpPr>
        <a:xfrm>
          <a:off x="0" y="0"/>
          <a:ext cx="0" cy="0"/>
          <a:chOff x="0" y="0"/>
          <a:chExt cx="0" cy="0"/>
        </a:xfrm>
      </p:grpSpPr>
      <p:sp>
        <p:nvSpPr>
          <p:cNvPr id="132" name="Google Shape;132;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4" name="Google Shape;134;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5" name="Google Shape;135;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6" name="Google Shape;136;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5"/>
        <p:cNvGrpSpPr/>
        <p:nvPr/>
      </p:nvGrpSpPr>
      <p:grpSpPr>
        <a:xfrm>
          <a:off x="0" y="0"/>
          <a:ext cx="0" cy="0"/>
          <a:chOff x="0" y="0"/>
          <a:chExt cx="0" cy="0"/>
        </a:xfrm>
      </p:grpSpPr>
      <p:sp>
        <p:nvSpPr>
          <p:cNvPr id="146" name="Google Shape;146;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52" name="Google Shape;152;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3" name="Google Shape;153;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23"/>
          <p:cNvSpPr>
            <a:spLocks noGrp="1"/>
          </p:cNvSpPr>
          <p:nvPr>
            <p:ph type="pic" idx="2"/>
          </p:nvPr>
        </p:nvSpPr>
        <p:spPr>
          <a:xfrm>
            <a:off x="5183188" y="987425"/>
            <a:ext cx="6172200" cy="4873625"/>
          </a:xfrm>
          <a:prstGeom prst="rect">
            <a:avLst/>
          </a:prstGeom>
          <a:noFill/>
          <a:ln>
            <a:noFill/>
          </a:ln>
        </p:spPr>
      </p:sp>
      <p:sp>
        <p:nvSpPr>
          <p:cNvPr id="159" name="Google Shape;159;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0" name="Google Shape;16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Times New Roman"/>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
          <p:cNvSpPr txBox="1">
            <a:spLocks noGrp="1"/>
          </p:cNvSpPr>
          <p:nvPr>
            <p:ph type="sldNum" idx="12"/>
          </p:nvPr>
        </p:nvSpPr>
        <p:spPr>
          <a:xfrm>
            <a:off x="11383585" y="6434626"/>
            <a:ext cx="630382"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43" name="Google Shape;43;p4"/>
          <p:cNvSpPr/>
          <p:nvPr/>
        </p:nvSpPr>
        <p:spPr>
          <a:xfrm>
            <a:off x="-1" y="756143"/>
            <a:ext cx="12192001" cy="45719"/>
          </a:xfrm>
          <a:prstGeom prst="rect">
            <a:avLst/>
          </a:prstGeom>
          <a:solidFill>
            <a:srgbClr val="002060"/>
          </a:solid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3"/>
        <p:cNvGrpSpPr/>
        <p:nvPr/>
      </p:nvGrpSpPr>
      <p:grpSpPr>
        <a:xfrm>
          <a:off x="0" y="0"/>
          <a:ext cx="0" cy="0"/>
          <a:chOff x="0" y="0"/>
          <a:chExt cx="0" cy="0"/>
        </a:xfrm>
      </p:grpSpPr>
      <p:sp>
        <p:nvSpPr>
          <p:cNvPr id="164" name="Google Shape;164;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7" name="Google Shape;167;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8" name="Google Shape;16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9"/>
        <p:cNvGrpSpPr/>
        <p:nvPr/>
      </p:nvGrpSpPr>
      <p:grpSpPr>
        <a:xfrm>
          <a:off x="0" y="0"/>
          <a:ext cx="0" cy="0"/>
          <a:chOff x="0" y="0"/>
          <a:chExt cx="0" cy="0"/>
        </a:xfrm>
      </p:grpSpPr>
      <p:sp>
        <p:nvSpPr>
          <p:cNvPr id="170" name="Google Shape;170;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4" name="Google Shape;17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5"/>
          <p:cNvSpPr txBox="1">
            <a:spLocks noGrp="1"/>
          </p:cNvSpPr>
          <p:nvPr>
            <p:ph type="title"/>
          </p:nvPr>
        </p:nvSpPr>
        <p:spPr>
          <a:xfrm>
            <a:off x="838200" y="1080655"/>
            <a:ext cx="10515600" cy="9476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5"/>
          <p:cNvSpPr txBox="1">
            <a:spLocks noGrp="1"/>
          </p:cNvSpPr>
          <p:nvPr>
            <p:ph type="sldNum" idx="12"/>
          </p:nvPr>
        </p:nvSpPr>
        <p:spPr>
          <a:xfrm>
            <a:off x="11383585" y="6434626"/>
            <a:ext cx="630382"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50" name="Google Shape;50;p5"/>
          <p:cNvSpPr/>
          <p:nvPr/>
        </p:nvSpPr>
        <p:spPr>
          <a:xfrm>
            <a:off x="-1" y="756143"/>
            <a:ext cx="12192001" cy="45719"/>
          </a:xfrm>
          <a:prstGeom prst="rect">
            <a:avLst/>
          </a:prstGeom>
          <a:solidFill>
            <a:srgbClr val="002060"/>
          </a:solid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6"/>
          <p:cNvSpPr txBox="1">
            <a:spLocks noGrp="1"/>
          </p:cNvSpPr>
          <p:nvPr>
            <p:ph type="sldNum" idx="12"/>
          </p:nvPr>
        </p:nvSpPr>
        <p:spPr>
          <a:xfrm>
            <a:off x="11383585" y="6434626"/>
            <a:ext cx="630382"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59" name="Google Shape;59;p6"/>
          <p:cNvSpPr/>
          <p:nvPr/>
        </p:nvSpPr>
        <p:spPr>
          <a:xfrm>
            <a:off x="-1" y="756143"/>
            <a:ext cx="12192001" cy="45719"/>
          </a:xfrm>
          <a:prstGeom prst="rect">
            <a:avLst/>
          </a:prstGeom>
          <a:solidFill>
            <a:srgbClr val="002060"/>
          </a:solid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7"/>
          <p:cNvSpPr txBox="1">
            <a:spLocks noGrp="1"/>
          </p:cNvSpPr>
          <p:nvPr>
            <p:ph type="title"/>
          </p:nvPr>
        </p:nvSpPr>
        <p:spPr>
          <a:xfrm>
            <a:off x="838200" y="1080655"/>
            <a:ext cx="10515600" cy="9476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7"/>
          <p:cNvSpPr txBox="1">
            <a:spLocks noGrp="1"/>
          </p:cNvSpPr>
          <p:nvPr>
            <p:ph type="sldNum" idx="12"/>
          </p:nvPr>
        </p:nvSpPr>
        <p:spPr>
          <a:xfrm>
            <a:off x="11383585" y="6434626"/>
            <a:ext cx="630382"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64" name="Google Shape;64;p7"/>
          <p:cNvSpPr/>
          <p:nvPr/>
        </p:nvSpPr>
        <p:spPr>
          <a:xfrm>
            <a:off x="-1" y="756143"/>
            <a:ext cx="12192001" cy="45719"/>
          </a:xfrm>
          <a:prstGeom prst="rect">
            <a:avLst/>
          </a:prstGeom>
          <a:solidFill>
            <a:srgbClr val="002060"/>
          </a:solid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65"/>
        <p:cNvGrpSpPr/>
        <p:nvPr/>
      </p:nvGrpSpPr>
      <p:grpSpPr>
        <a:xfrm>
          <a:off x="0" y="0"/>
          <a:ext cx="0" cy="0"/>
          <a:chOff x="0" y="0"/>
          <a:chExt cx="0" cy="0"/>
        </a:xfrm>
      </p:grpSpPr>
      <p:sp>
        <p:nvSpPr>
          <p:cNvPr id="66" name="Google Shape;66;p8"/>
          <p:cNvSpPr txBox="1">
            <a:spLocks noGrp="1"/>
          </p:cNvSpPr>
          <p:nvPr>
            <p:ph type="title"/>
          </p:nvPr>
        </p:nvSpPr>
        <p:spPr>
          <a:xfrm>
            <a:off x="838200" y="1080655"/>
            <a:ext cx="10515600" cy="9476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8"/>
          <p:cNvSpPr txBox="1">
            <a:spLocks noGrp="1"/>
          </p:cNvSpPr>
          <p:nvPr>
            <p:ph type="sldNum" idx="12"/>
          </p:nvPr>
        </p:nvSpPr>
        <p:spPr>
          <a:xfrm>
            <a:off x="11383585" y="6434626"/>
            <a:ext cx="630382"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69" name="Google Shape;69;p8"/>
          <p:cNvSpPr/>
          <p:nvPr/>
        </p:nvSpPr>
        <p:spPr>
          <a:xfrm>
            <a:off x="-1" y="756143"/>
            <a:ext cx="12192001" cy="45719"/>
          </a:xfrm>
          <a:prstGeom prst="rect">
            <a:avLst/>
          </a:prstGeom>
          <a:solidFill>
            <a:srgbClr val="002060"/>
          </a:solid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9"/>
          <p:cNvSpPr txBox="1">
            <a:spLocks noGrp="1"/>
          </p:cNvSpPr>
          <p:nvPr>
            <p:ph type="sldNum" idx="12"/>
          </p:nvPr>
        </p:nvSpPr>
        <p:spPr>
          <a:xfrm>
            <a:off x="11383585" y="6434626"/>
            <a:ext cx="630382"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73" name="Google Shape;73;p9"/>
          <p:cNvSpPr/>
          <p:nvPr/>
        </p:nvSpPr>
        <p:spPr>
          <a:xfrm>
            <a:off x="-1" y="756143"/>
            <a:ext cx="12192001" cy="45719"/>
          </a:xfrm>
          <a:prstGeom prst="rect">
            <a:avLst/>
          </a:prstGeom>
          <a:solidFill>
            <a:srgbClr val="002060"/>
          </a:solid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4"/>
        <p:cNvGrpSpPr/>
        <p:nvPr/>
      </p:nvGrpSpPr>
      <p:grpSpPr>
        <a:xfrm>
          <a:off x="0" y="0"/>
          <a:ext cx="0" cy="0"/>
          <a:chOff x="0" y="0"/>
          <a:chExt cx="0" cy="0"/>
        </a:xfrm>
      </p:grpSpPr>
      <p:sp>
        <p:nvSpPr>
          <p:cNvPr id="75" name="Google Shape;75;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imes New Roman"/>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7" name="Google Shape;77;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8" name="Google Shape;7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0"/>
          <p:cNvSpPr txBox="1">
            <a:spLocks noGrp="1"/>
          </p:cNvSpPr>
          <p:nvPr>
            <p:ph type="sldNum" idx="12"/>
          </p:nvPr>
        </p:nvSpPr>
        <p:spPr>
          <a:xfrm>
            <a:off x="11383585" y="6434626"/>
            <a:ext cx="630382"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80" name="Google Shape;80;p10"/>
          <p:cNvSpPr/>
          <p:nvPr/>
        </p:nvSpPr>
        <p:spPr>
          <a:xfrm>
            <a:off x="-1" y="756143"/>
            <a:ext cx="12192001" cy="45719"/>
          </a:xfrm>
          <a:prstGeom prst="rect">
            <a:avLst/>
          </a:prstGeom>
          <a:solidFill>
            <a:srgbClr val="002060"/>
          </a:solid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1"/>
        <p:cNvGrpSpPr/>
        <p:nvPr/>
      </p:nvGrpSpPr>
      <p:grpSpPr>
        <a:xfrm>
          <a:off x="0" y="0"/>
          <a:ext cx="0" cy="0"/>
          <a:chOff x="0" y="0"/>
          <a:chExt cx="0" cy="0"/>
        </a:xfrm>
      </p:grpSpPr>
      <p:sp>
        <p:nvSpPr>
          <p:cNvPr id="82" name="Google Shape;82;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imes New Roman"/>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1"/>
          <p:cNvSpPr>
            <a:spLocks noGrp="1"/>
          </p:cNvSpPr>
          <p:nvPr>
            <p:ph type="pic" idx="2"/>
          </p:nvPr>
        </p:nvSpPr>
        <p:spPr>
          <a:xfrm>
            <a:off x="5183188" y="987425"/>
            <a:ext cx="6172200" cy="4873625"/>
          </a:xfrm>
          <a:prstGeom prst="rect">
            <a:avLst/>
          </a:prstGeom>
          <a:noFill/>
          <a:ln>
            <a:noFill/>
          </a:ln>
        </p:spPr>
      </p:sp>
      <p:sp>
        <p:nvSpPr>
          <p:cNvPr id="84" name="Google Shape;84;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5" name="Google Shape;8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1"/>
          <p:cNvSpPr txBox="1">
            <a:spLocks noGrp="1"/>
          </p:cNvSpPr>
          <p:nvPr>
            <p:ph type="sldNum" idx="12"/>
          </p:nvPr>
        </p:nvSpPr>
        <p:spPr>
          <a:xfrm>
            <a:off x="11383585" y="6434626"/>
            <a:ext cx="630382"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87" name="Google Shape;87;p11"/>
          <p:cNvSpPr/>
          <p:nvPr/>
        </p:nvSpPr>
        <p:spPr>
          <a:xfrm>
            <a:off x="-1" y="756143"/>
            <a:ext cx="12192001" cy="45719"/>
          </a:xfrm>
          <a:prstGeom prst="rect">
            <a:avLst/>
          </a:prstGeom>
          <a:solidFill>
            <a:srgbClr val="002060"/>
          </a:solid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1" y="6356349"/>
            <a:ext cx="12192000" cy="521681"/>
          </a:xfrm>
          <a:prstGeom prst="rect">
            <a:avLst/>
          </a:prstGeom>
          <a:solidFill>
            <a:srgbClr val="222A3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 name="Google Shape;11;p1"/>
          <p:cNvSpPr txBox="1">
            <a:spLocks noGrp="1"/>
          </p:cNvSpPr>
          <p:nvPr>
            <p:ph type="title"/>
          </p:nvPr>
        </p:nvSpPr>
        <p:spPr>
          <a:xfrm>
            <a:off x="838200" y="1080655"/>
            <a:ext cx="10515600" cy="94765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Times New Roman"/>
              <a:buNone/>
              <a:defRPr sz="4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1"/>
          <p:cNvSpPr txBox="1">
            <a:spLocks noGrp="1"/>
          </p:cNvSpPr>
          <p:nvPr>
            <p:ph type="body" idx="1"/>
          </p:nvPr>
        </p:nvSpPr>
        <p:spPr>
          <a:xfrm>
            <a:off x="838200" y="2161309"/>
            <a:ext cx="10515600" cy="4015653"/>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11383585" y="6434626"/>
            <a:ext cx="630382"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grpSp>
        <p:nvGrpSpPr>
          <p:cNvPr id="15" name="Google Shape;15;p1"/>
          <p:cNvGrpSpPr/>
          <p:nvPr/>
        </p:nvGrpSpPr>
        <p:grpSpPr>
          <a:xfrm>
            <a:off x="0" y="-33353"/>
            <a:ext cx="12191999" cy="756385"/>
            <a:chOff x="0" y="-33353"/>
            <a:chExt cx="12191999" cy="756385"/>
          </a:xfrm>
        </p:grpSpPr>
        <p:sp>
          <p:nvSpPr>
            <p:cNvPr id="16" name="Google Shape;16;p1"/>
            <p:cNvSpPr/>
            <p:nvPr/>
          </p:nvSpPr>
          <p:spPr>
            <a:xfrm>
              <a:off x="3042457" y="-13219"/>
              <a:ext cx="8079797" cy="678237"/>
            </a:xfrm>
            <a:prstGeom prst="rect">
              <a:avLst/>
            </a:prstGeom>
            <a:solidFill>
              <a:srgbClr val="222A3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ocit</a:t>
              </a:r>
              <a:endParaRPr sz="1800" b="0" i="0" u="none" strike="noStrike" cap="none">
                <a:solidFill>
                  <a:schemeClr val="lt1"/>
                </a:solidFill>
                <a:latin typeface="Arial"/>
                <a:ea typeface="Arial"/>
                <a:cs typeface="Arial"/>
                <a:sym typeface="Arial"/>
              </a:endParaRPr>
            </a:p>
          </p:txBody>
        </p:sp>
        <p:pic>
          <p:nvPicPr>
            <p:cNvPr id="17" name="Google Shape;17;p1" descr="IEEE Logo and symbol, meaning, history, PNG, brand"/>
            <p:cNvPicPr preferRelativeResize="0"/>
            <p:nvPr/>
          </p:nvPicPr>
          <p:blipFill rotWithShape="1">
            <a:blip r:embed="rId13">
              <a:alphaModFix/>
            </a:blip>
            <a:srcRect t="25843" b="27402"/>
            <a:stretch/>
          </p:blipFill>
          <p:spPr>
            <a:xfrm>
              <a:off x="5564502" y="-33353"/>
              <a:ext cx="2526030" cy="734413"/>
            </a:xfrm>
            <a:prstGeom prst="rect">
              <a:avLst/>
            </a:prstGeom>
            <a:noFill/>
            <a:ln>
              <a:noFill/>
            </a:ln>
          </p:spPr>
        </p:pic>
        <p:grpSp>
          <p:nvGrpSpPr>
            <p:cNvPr id="18" name="Google Shape;18;p1"/>
            <p:cNvGrpSpPr/>
            <p:nvPr/>
          </p:nvGrpSpPr>
          <p:grpSpPr>
            <a:xfrm>
              <a:off x="0" y="24972"/>
              <a:ext cx="3042457" cy="698060"/>
              <a:chOff x="2792493" y="1592628"/>
              <a:chExt cx="3042457" cy="698060"/>
            </a:xfrm>
          </p:grpSpPr>
          <p:pic>
            <p:nvPicPr>
              <p:cNvPr id="19" name="Google Shape;19;p1"/>
              <p:cNvPicPr preferRelativeResize="0"/>
              <p:nvPr/>
            </p:nvPicPr>
            <p:blipFill rotWithShape="1">
              <a:blip r:embed="rId14">
                <a:alphaModFix/>
              </a:blip>
              <a:srcRect r="79290"/>
              <a:stretch/>
            </p:blipFill>
            <p:spPr>
              <a:xfrm>
                <a:off x="2792493" y="1592628"/>
                <a:ext cx="804949" cy="660558"/>
              </a:xfrm>
              <a:prstGeom prst="rect">
                <a:avLst/>
              </a:prstGeom>
              <a:noFill/>
              <a:ln>
                <a:noFill/>
              </a:ln>
            </p:spPr>
          </p:pic>
          <p:sp>
            <p:nvSpPr>
              <p:cNvPr id="20" name="Google Shape;20;p1"/>
              <p:cNvSpPr txBox="1"/>
              <p:nvPr/>
            </p:nvSpPr>
            <p:spPr>
              <a:xfrm>
                <a:off x="3597441" y="1705913"/>
                <a:ext cx="223750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002060"/>
                    </a:solidFill>
                    <a:latin typeface="Libre Baskerville"/>
                    <a:ea typeface="Libre Baskerville"/>
                    <a:cs typeface="Libre Baskerville"/>
                    <a:sym typeface="Libre Baskerville"/>
                  </a:rPr>
                  <a:t>OCIT 2023</a:t>
                </a:r>
                <a:endParaRPr sz="3200" b="1" i="0" u="none" strike="noStrike" cap="none">
                  <a:solidFill>
                    <a:srgbClr val="002060"/>
                  </a:solidFill>
                  <a:latin typeface="Libre Baskerville"/>
                  <a:ea typeface="Libre Baskerville"/>
                  <a:cs typeface="Libre Baskerville"/>
                  <a:sym typeface="Libre Baskerville"/>
                </a:endParaRPr>
              </a:p>
            </p:txBody>
          </p:sp>
        </p:grpSp>
        <p:pic>
          <p:nvPicPr>
            <p:cNvPr id="21" name="Google Shape;21;p1" descr="icit"/>
            <p:cNvPicPr preferRelativeResize="0"/>
            <p:nvPr/>
          </p:nvPicPr>
          <p:blipFill rotWithShape="1">
            <a:blip r:embed="rId15">
              <a:alphaModFix/>
            </a:blip>
            <a:srcRect/>
            <a:stretch/>
          </p:blipFill>
          <p:spPr>
            <a:xfrm>
              <a:off x="11249024" y="-13218"/>
              <a:ext cx="942975" cy="734414"/>
            </a:xfrm>
            <a:prstGeom prst="rect">
              <a:avLst/>
            </a:prstGeom>
            <a:noFill/>
            <a:ln>
              <a:noFill/>
            </a:ln>
          </p:spPr>
        </p:pic>
      </p:grpSp>
      <p:sp>
        <p:nvSpPr>
          <p:cNvPr id="22" name="Google Shape;22;p1"/>
          <p:cNvSpPr/>
          <p:nvPr/>
        </p:nvSpPr>
        <p:spPr>
          <a:xfrm>
            <a:off x="-1" y="756143"/>
            <a:ext cx="12192001" cy="45719"/>
          </a:xfrm>
          <a:prstGeom prst="rect">
            <a:avLst/>
          </a:prstGeom>
          <a:solidFill>
            <a:srgbClr val="002060"/>
          </a:solid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2" name="Google Shape;102;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3" name="Google Shape;103;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4" name="Google Shape;104;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5" name="Google Shape;105;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6" r:id="rId6"/>
    <p:sldLayoutId id="2147483667" r:id="rId7"/>
    <p:sldLayoutId id="2147483668" r:id="rId8"/>
    <p:sldLayoutId id="2147483669" r:id="rId9"/>
    <p:sldLayoutId id="214748367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6"/>
          <p:cNvSpPr txBox="1">
            <a:spLocks noGrp="1"/>
          </p:cNvSpPr>
          <p:nvPr>
            <p:ph type="ctrTitle"/>
          </p:nvPr>
        </p:nvSpPr>
        <p:spPr>
          <a:xfrm>
            <a:off x="1060337" y="1685439"/>
            <a:ext cx="10525200" cy="15549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385623"/>
              </a:buClr>
              <a:buSzPts val="2400"/>
              <a:buFont typeface="Bookman Old Style"/>
              <a:buNone/>
            </a:pPr>
            <a:br>
              <a:rPr lang="en-US" sz="2500" b="1" i="1" dirty="0">
                <a:solidFill>
                  <a:srgbClr val="385623"/>
                </a:solidFill>
                <a:latin typeface="Bookman Old Style"/>
                <a:ea typeface="Bookman Old Style"/>
                <a:cs typeface="Bookman Old Style"/>
                <a:sym typeface="Bookman Old Style"/>
              </a:rPr>
            </a:br>
            <a:r>
              <a:rPr lang="en-US" sz="2500" b="1" i="1" dirty="0">
                <a:solidFill>
                  <a:srgbClr val="385623"/>
                </a:solidFill>
                <a:latin typeface="Bookman Old Style"/>
                <a:ea typeface="Bookman Old Style"/>
                <a:cs typeface="Bookman Old Style"/>
                <a:sym typeface="Bookman Old Style"/>
              </a:rPr>
              <a:t>IEEE Conf. I’d - 931</a:t>
            </a:r>
            <a:endParaRPr lang="en-US" sz="2400" b="1" i="1" dirty="0">
              <a:solidFill>
                <a:srgbClr val="385623"/>
              </a:solidFill>
              <a:latin typeface="Bookman Old Style"/>
              <a:ea typeface="Bookman Old Style"/>
              <a:cs typeface="Bookman Old Style"/>
              <a:sym typeface="Bookman Old Style"/>
            </a:endParaRPr>
          </a:p>
          <a:p>
            <a:pPr algn="ctr">
              <a:spcAft>
                <a:spcPts val="600"/>
              </a:spcAft>
            </a:pPr>
            <a:r>
              <a:rPr lang="en-US" sz="4000" b="1" dirty="0">
                <a:effectLst/>
                <a:latin typeface="Times New Roman" panose="02020603050405020304" pitchFamily="18" charset="0"/>
                <a:ea typeface="MS Mincho" panose="02020609040205080304" pitchFamily="49" charset="-128"/>
              </a:rPr>
              <a:t>Analyzing Sequential Patterns in Customer Supermarket Transactions</a:t>
            </a:r>
            <a:br>
              <a:rPr lang="en-IN" sz="1800" dirty="0">
                <a:effectLst/>
                <a:latin typeface="Times New Roman" panose="02020603050405020304" pitchFamily="18" charset="0"/>
                <a:ea typeface="MS Mincho" panose="02020609040205080304" pitchFamily="49" charset="-128"/>
              </a:rPr>
            </a:br>
            <a:endParaRPr lang="en-US" sz="2900" b="1" i="1" dirty="0">
              <a:solidFill>
                <a:srgbClr val="385623"/>
              </a:solidFill>
              <a:latin typeface="Bookman Old Style"/>
              <a:ea typeface="Bookman Old Style"/>
              <a:cs typeface="Bookman Old Style"/>
              <a:sym typeface="Bookman Old Style"/>
            </a:endParaRPr>
          </a:p>
        </p:txBody>
      </p:sp>
      <p:sp>
        <p:nvSpPr>
          <p:cNvPr id="180" name="Google Shape;180;p26"/>
          <p:cNvSpPr txBox="1">
            <a:spLocks noGrp="1"/>
          </p:cNvSpPr>
          <p:nvPr>
            <p:ph type="subTitle" idx="1"/>
          </p:nvPr>
        </p:nvSpPr>
        <p:spPr>
          <a:xfrm>
            <a:off x="1218503" y="3200585"/>
            <a:ext cx="10610400" cy="1431300"/>
          </a:xfrm>
          <a:prstGeom prst="rect">
            <a:avLst/>
          </a:prstGeom>
          <a:solidFill>
            <a:schemeClr val="lt1"/>
          </a:solid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400"/>
              <a:buNone/>
            </a:pPr>
            <a:r>
              <a:rPr lang="en-US" sz="2200" dirty="0"/>
              <a:t>Authors: </a:t>
            </a:r>
            <a:r>
              <a:rPr lang="en-US" sz="2200" dirty="0" err="1"/>
              <a:t>Shashwat</a:t>
            </a:r>
            <a:r>
              <a:rPr lang="en-US" sz="2200" dirty="0"/>
              <a:t> Sharma, Ritik Roshan, </a:t>
            </a:r>
            <a:r>
              <a:rPr lang="en-US" sz="2200" dirty="0" err="1"/>
              <a:t>Yatharth</a:t>
            </a:r>
            <a:r>
              <a:rPr lang="en-US" sz="2200" dirty="0"/>
              <a:t> Aggarwal, Dr. Mala Saraswat</a:t>
            </a:r>
            <a:endParaRPr sz="2200" dirty="0"/>
          </a:p>
          <a:p>
            <a:pPr marL="0" lvl="0" indent="0" algn="just" rtl="0">
              <a:lnSpc>
                <a:spcPct val="90000"/>
              </a:lnSpc>
              <a:spcBef>
                <a:spcPts val="1000"/>
              </a:spcBef>
              <a:spcAft>
                <a:spcPts val="0"/>
              </a:spcAft>
              <a:buClr>
                <a:schemeClr val="dk1"/>
              </a:buClr>
              <a:buSzPts val="2400"/>
              <a:buNone/>
            </a:pPr>
            <a:r>
              <a:rPr lang="en-US" sz="2200" dirty="0"/>
              <a:t>Affiliation: Bennett University, Greater Noida, India (School of Computer Science Engineering &amp; Technology)</a:t>
            </a:r>
            <a:endParaRPr sz="2200" dirty="0"/>
          </a:p>
        </p:txBody>
      </p:sp>
      <p:pic>
        <p:nvPicPr>
          <p:cNvPr id="182" name="Google Shape;182;p26"/>
          <p:cNvPicPr preferRelativeResize="0"/>
          <p:nvPr/>
        </p:nvPicPr>
        <p:blipFill rotWithShape="1">
          <a:blip r:embed="rId3">
            <a:alphaModFix/>
          </a:blip>
          <a:srcRect/>
          <a:stretch/>
        </p:blipFill>
        <p:spPr>
          <a:xfrm>
            <a:off x="425225" y="650275"/>
            <a:ext cx="1605650" cy="530150"/>
          </a:xfrm>
          <a:prstGeom prst="rect">
            <a:avLst/>
          </a:prstGeom>
          <a:noFill/>
          <a:ln>
            <a:noFill/>
          </a:ln>
        </p:spPr>
      </p:pic>
      <p:pic>
        <p:nvPicPr>
          <p:cNvPr id="3" name="Picture 2">
            <a:extLst>
              <a:ext uri="{FF2B5EF4-FFF2-40B4-BE49-F238E27FC236}">
                <a16:creationId xmlns:a16="http://schemas.microsoft.com/office/drawing/2014/main" id="{7329B7BD-7820-1E88-DC15-9AB57FFD7596}"/>
              </a:ext>
            </a:extLst>
          </p:cNvPr>
          <p:cNvPicPr>
            <a:picLocks noChangeAspect="1"/>
          </p:cNvPicPr>
          <p:nvPr/>
        </p:nvPicPr>
        <p:blipFill>
          <a:blip r:embed="rId4"/>
          <a:srcRect r="43113"/>
          <a:stretch/>
        </p:blipFill>
        <p:spPr>
          <a:xfrm>
            <a:off x="-36337" y="2366"/>
            <a:ext cx="3026426" cy="735500"/>
          </a:xfrm>
          <a:prstGeom prst="rect">
            <a:avLst/>
          </a:prstGeom>
        </p:spPr>
      </p:pic>
      <p:pic>
        <p:nvPicPr>
          <p:cNvPr id="6" name="Picture 5">
            <a:extLst>
              <a:ext uri="{FF2B5EF4-FFF2-40B4-BE49-F238E27FC236}">
                <a16:creationId xmlns:a16="http://schemas.microsoft.com/office/drawing/2014/main" id="{8030AC83-8EF3-A6D3-1D9E-775988FBA297}"/>
              </a:ext>
            </a:extLst>
          </p:cNvPr>
          <p:cNvPicPr>
            <a:picLocks noChangeAspect="1"/>
          </p:cNvPicPr>
          <p:nvPr/>
        </p:nvPicPr>
        <p:blipFill>
          <a:blip r:embed="rId5"/>
          <a:stretch>
            <a:fillRect/>
          </a:stretch>
        </p:blipFill>
        <p:spPr>
          <a:xfrm>
            <a:off x="11161853" y="0"/>
            <a:ext cx="1030147" cy="735501"/>
          </a:xfrm>
          <a:prstGeom prst="rect">
            <a:avLst/>
          </a:prstGeom>
        </p:spPr>
      </p:pic>
      <p:pic>
        <p:nvPicPr>
          <p:cNvPr id="8" name="Picture 7">
            <a:extLst>
              <a:ext uri="{FF2B5EF4-FFF2-40B4-BE49-F238E27FC236}">
                <a16:creationId xmlns:a16="http://schemas.microsoft.com/office/drawing/2014/main" id="{4218AC40-3427-FAA7-D629-DEFC0B79C251}"/>
              </a:ext>
            </a:extLst>
          </p:cNvPr>
          <p:cNvPicPr>
            <a:picLocks noChangeAspect="1"/>
          </p:cNvPicPr>
          <p:nvPr/>
        </p:nvPicPr>
        <p:blipFill>
          <a:blip r:embed="rId6"/>
          <a:srcRect t="20344"/>
          <a:stretch/>
        </p:blipFill>
        <p:spPr>
          <a:xfrm>
            <a:off x="2324172" y="4755485"/>
            <a:ext cx="7341035" cy="13533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0"/>
          <p:cNvSpPr txBox="1">
            <a:spLocks noGrp="1"/>
          </p:cNvSpPr>
          <p:nvPr>
            <p:ph type="title"/>
          </p:nvPr>
        </p:nvSpPr>
        <p:spPr>
          <a:xfrm>
            <a:off x="2634343" y="457201"/>
            <a:ext cx="6923314" cy="702249"/>
          </a:xfrm>
          <a:prstGeom prst="rect">
            <a:avLst/>
          </a:prstGeom>
          <a:solidFill>
            <a:srgbClr val="FFFF00"/>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3600"/>
              <a:buFont typeface="Times New Roman"/>
              <a:buNone/>
            </a:pPr>
            <a:r>
              <a:rPr lang="en-US" sz="3600" dirty="0">
                <a:solidFill>
                  <a:srgbClr val="002060"/>
                </a:solidFill>
                <a:latin typeface="Times New Roman"/>
                <a:ea typeface="Times New Roman"/>
                <a:cs typeface="Times New Roman"/>
                <a:sym typeface="Times New Roman"/>
              </a:rPr>
              <a:t>Future Scope</a:t>
            </a:r>
            <a:endParaRPr dirty="0">
              <a:solidFill>
                <a:srgbClr val="002060"/>
              </a:solidFill>
              <a:latin typeface="Times New Roman"/>
              <a:ea typeface="Times New Roman"/>
              <a:cs typeface="Times New Roman"/>
              <a:sym typeface="Times New Roman"/>
            </a:endParaRPr>
          </a:p>
        </p:txBody>
      </p:sp>
      <p:sp>
        <p:nvSpPr>
          <p:cNvPr id="305" name="Google Shape;305;p40"/>
          <p:cNvSpPr txBox="1">
            <a:spLocks noGrp="1"/>
          </p:cNvSpPr>
          <p:nvPr>
            <p:ph type="body" idx="1"/>
          </p:nvPr>
        </p:nvSpPr>
        <p:spPr>
          <a:xfrm>
            <a:off x="627017" y="1393370"/>
            <a:ext cx="10998926" cy="5007429"/>
          </a:xfrm>
          <a:prstGeom prst="rect">
            <a:avLst/>
          </a:prstGeom>
          <a:noFill/>
          <a:ln>
            <a:noFill/>
          </a:ln>
        </p:spPr>
        <p:txBody>
          <a:bodyPr spcFirstLastPara="1" wrap="square" lIns="91425" tIns="45700" rIns="91425" bIns="45700" anchor="t" anchorCtr="0">
            <a:normAutofit/>
          </a:bodyPr>
          <a:lstStyle/>
          <a:p>
            <a:pPr marL="342900" algn="just">
              <a:spcBef>
                <a:spcPts val="0"/>
              </a:spcBef>
              <a:buSzPct val="100000"/>
            </a:pPr>
            <a:endParaRPr lang="en-US" sz="2400" b="0" i="0" u="none" strike="noStrike" dirty="0">
              <a:solidFill>
                <a:srgbClr val="000000"/>
              </a:solidFill>
              <a:effectLst/>
              <a:latin typeface="Times New Roman" panose="02020603050405020304" pitchFamily="18" charset="0"/>
            </a:endParaRPr>
          </a:p>
          <a:p>
            <a:pPr marL="342900" algn="just">
              <a:spcBef>
                <a:spcPts val="0"/>
              </a:spcBef>
              <a:buSzPct val="100000"/>
            </a:pPr>
            <a:endParaRPr lang="en-US" sz="2400" dirty="0">
              <a:solidFill>
                <a:srgbClr val="000000"/>
              </a:solidFill>
              <a:latin typeface="Times New Roman" panose="02020603050405020304" pitchFamily="18" charset="0"/>
            </a:endParaRPr>
          </a:p>
          <a:p>
            <a:pPr marL="342900" algn="just">
              <a:spcBef>
                <a:spcPts val="0"/>
              </a:spcBef>
              <a:buSzPct val="100000"/>
            </a:pPr>
            <a:r>
              <a:rPr lang="en-US" sz="2400" b="0" i="0" u="none" strike="noStrike" dirty="0">
                <a:solidFill>
                  <a:srgbClr val="000000"/>
                </a:solidFill>
                <a:effectLst/>
                <a:latin typeface="Times New Roman" panose="02020603050405020304" pitchFamily="18" charset="0"/>
              </a:rPr>
              <a:t>The potential for future research identifying connectivity patterns in the consumer marketplace offers many ways to understand and use retail.</a:t>
            </a:r>
            <a:endParaRPr lang="en-US" sz="2400" dirty="0">
              <a:solidFill>
                <a:srgbClr val="000000"/>
              </a:solidFill>
              <a:latin typeface="Times New Roman" panose="02020603050405020304" pitchFamily="18" charset="0"/>
            </a:endParaRPr>
          </a:p>
          <a:p>
            <a:pPr marL="342900" algn="just">
              <a:spcBef>
                <a:spcPts val="0"/>
              </a:spcBef>
              <a:buSzPct val="100000"/>
            </a:pPr>
            <a:endParaRPr lang="en-US" sz="2400" dirty="0">
              <a:solidFill>
                <a:srgbClr val="000000"/>
              </a:solidFill>
              <a:latin typeface="Times New Roman" panose="02020603050405020304" pitchFamily="18" charset="0"/>
            </a:endParaRPr>
          </a:p>
          <a:p>
            <a:pPr marL="342900" algn="just">
              <a:spcBef>
                <a:spcPts val="0"/>
              </a:spcBef>
              <a:buSzPct val="100000"/>
            </a:pPr>
            <a:r>
              <a:rPr lang="en-US" sz="2400" dirty="0">
                <a:solidFill>
                  <a:srgbClr val="000000"/>
                </a:solidFill>
                <a:latin typeface="Times New Roman" panose="02020603050405020304" pitchFamily="18" charset="0"/>
              </a:rPr>
              <a:t>T</a:t>
            </a:r>
            <a:r>
              <a:rPr lang="en-US" sz="2400" b="0" i="0" u="none" strike="noStrike" dirty="0">
                <a:solidFill>
                  <a:srgbClr val="000000"/>
                </a:solidFill>
                <a:effectLst/>
                <a:latin typeface="Times New Roman" panose="02020603050405020304" pitchFamily="18" charset="0"/>
              </a:rPr>
              <a:t>he future of pattern analysis in the consumer market contains many opportunities, including professional data mining, integration of external information, instant recommendations, forecasting needs for prediction, and ethical decision-making. </a:t>
            </a:r>
          </a:p>
          <a:p>
            <a:pPr marL="342900" algn="just">
              <a:spcBef>
                <a:spcPts val="0"/>
              </a:spcBef>
              <a:buSzPct val="100000"/>
            </a:pPr>
            <a:endParaRPr lang="en-US" sz="2400" dirty="0">
              <a:solidFill>
                <a:srgbClr val="000000"/>
              </a:solidFill>
              <a:latin typeface="Times New Roman" panose="02020603050405020304" pitchFamily="18" charset="0"/>
            </a:endParaRPr>
          </a:p>
          <a:p>
            <a:pPr marL="342900" algn="just">
              <a:spcBef>
                <a:spcPts val="0"/>
              </a:spcBef>
              <a:buSzPct val="100000"/>
            </a:pPr>
            <a:r>
              <a:rPr lang="en-US" sz="2400" b="0" i="0" u="none" strike="noStrike" dirty="0">
                <a:solidFill>
                  <a:srgbClr val="000000"/>
                </a:solidFill>
                <a:effectLst/>
                <a:latin typeface="Times New Roman" panose="02020603050405020304" pitchFamily="18" charset="0"/>
              </a:rPr>
              <a:t>By examining these factors, researchers and professionals can understand our understanding of the retail market as a trend and create opportunities to improve merchandising, customer engagement, and marketing</a:t>
            </a:r>
            <a:endParaRPr lang="en-US" sz="2400" dirty="0"/>
          </a:p>
        </p:txBody>
      </p:sp>
      <p:sp>
        <p:nvSpPr>
          <p:cNvPr id="306" name="Google Shape;306;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cxnSp>
        <p:nvCxnSpPr>
          <p:cNvPr id="307" name="Google Shape;307;p40"/>
          <p:cNvCxnSpPr/>
          <p:nvPr/>
        </p:nvCxnSpPr>
        <p:spPr>
          <a:xfrm>
            <a:off x="627017" y="1254705"/>
            <a:ext cx="11259808" cy="0"/>
          </a:xfrm>
          <a:prstGeom prst="straightConnector1">
            <a:avLst/>
          </a:prstGeom>
          <a:noFill/>
          <a:ln w="15875" cap="flat" cmpd="sng">
            <a:solidFill>
              <a:schemeClr val="dk1"/>
            </a:solidFill>
            <a:prstDash val="solid"/>
            <a:miter lim="800000"/>
            <a:headEnd type="none" w="sm" len="sm"/>
            <a:tailEnd type="none" w="sm" len="sm"/>
          </a:ln>
        </p:spPr>
      </p:cxnSp>
      <p:sp>
        <p:nvSpPr>
          <p:cNvPr id="308" name="Google Shape;308;p40"/>
          <p:cNvSpPr/>
          <p:nvPr/>
        </p:nvSpPr>
        <p:spPr>
          <a:xfrm>
            <a:off x="154745" y="136525"/>
            <a:ext cx="11830930" cy="6219826"/>
          </a:xfrm>
          <a:prstGeom prst="rect">
            <a:avLst/>
          </a:prstGeom>
          <a:noFill/>
          <a:ln w="50800" cap="flat" cmpd="sng">
            <a:solidFill>
              <a:srgbClr val="007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6"/>
          <p:cNvSpPr txBox="1">
            <a:spLocks noGrp="1"/>
          </p:cNvSpPr>
          <p:nvPr>
            <p:ph type="ctrTitle"/>
          </p:nvPr>
        </p:nvSpPr>
        <p:spPr>
          <a:xfrm>
            <a:off x="833400" y="1286972"/>
            <a:ext cx="10525200" cy="53015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385623"/>
              </a:buClr>
              <a:buSzPts val="2400"/>
              <a:buFont typeface="Bookman Old Style"/>
              <a:buNone/>
            </a:pPr>
            <a:r>
              <a:rPr lang="en-US" sz="2500" b="1" i="1" dirty="0">
                <a:solidFill>
                  <a:srgbClr val="385623"/>
                </a:solidFill>
                <a:latin typeface="Bookman Old Style"/>
                <a:ea typeface="Bookman Old Style"/>
                <a:cs typeface="Bookman Old Style"/>
                <a:sym typeface="Bookman Old Style"/>
              </a:rPr>
              <a:t>Thank You</a:t>
            </a:r>
            <a:endParaRPr lang="en-US" sz="2900" b="1" i="1" dirty="0">
              <a:solidFill>
                <a:srgbClr val="385623"/>
              </a:solidFill>
              <a:latin typeface="Bookman Old Style"/>
              <a:ea typeface="Bookman Old Style"/>
              <a:cs typeface="Bookman Old Style"/>
              <a:sym typeface="Bookman Old Style"/>
            </a:endParaRPr>
          </a:p>
        </p:txBody>
      </p:sp>
      <p:sp>
        <p:nvSpPr>
          <p:cNvPr id="180" name="Google Shape;180;p26"/>
          <p:cNvSpPr txBox="1">
            <a:spLocks noGrp="1"/>
          </p:cNvSpPr>
          <p:nvPr>
            <p:ph type="subTitle" idx="1"/>
          </p:nvPr>
        </p:nvSpPr>
        <p:spPr>
          <a:xfrm>
            <a:off x="1276870" y="2149025"/>
            <a:ext cx="10610400" cy="1431300"/>
          </a:xfrm>
          <a:prstGeom prst="rect">
            <a:avLst/>
          </a:prstGeom>
          <a:solidFill>
            <a:schemeClr val="lt1"/>
          </a:solid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400"/>
              <a:buNone/>
            </a:pPr>
            <a:r>
              <a:rPr lang="en-US" sz="2200" dirty="0"/>
              <a:t>Authors: </a:t>
            </a:r>
            <a:r>
              <a:rPr lang="en-US" sz="2200" dirty="0" err="1"/>
              <a:t>Shashwat</a:t>
            </a:r>
            <a:r>
              <a:rPr lang="en-US" sz="2200" dirty="0"/>
              <a:t> Sharma, Ritik Roshan, </a:t>
            </a:r>
            <a:r>
              <a:rPr lang="en-US" sz="2200" dirty="0" err="1"/>
              <a:t>Yatharth</a:t>
            </a:r>
            <a:r>
              <a:rPr lang="en-US" sz="2200" dirty="0"/>
              <a:t> Aggarwal, Dr. Mala Saraswat</a:t>
            </a:r>
            <a:endParaRPr sz="2200" dirty="0"/>
          </a:p>
          <a:p>
            <a:pPr marL="0" lvl="0" indent="0" algn="just" rtl="0">
              <a:lnSpc>
                <a:spcPct val="90000"/>
              </a:lnSpc>
              <a:spcBef>
                <a:spcPts val="1000"/>
              </a:spcBef>
              <a:spcAft>
                <a:spcPts val="0"/>
              </a:spcAft>
              <a:buClr>
                <a:schemeClr val="dk1"/>
              </a:buClr>
              <a:buSzPts val="2400"/>
              <a:buNone/>
            </a:pPr>
            <a:r>
              <a:rPr lang="en-US" sz="2200" dirty="0"/>
              <a:t>Affiliation: Bennett University, Greater Noida, India (School of Computer Science Engineering &amp; Technology)</a:t>
            </a:r>
            <a:endParaRPr sz="2200" dirty="0"/>
          </a:p>
        </p:txBody>
      </p:sp>
      <p:pic>
        <p:nvPicPr>
          <p:cNvPr id="182" name="Google Shape;182;p26"/>
          <p:cNvPicPr preferRelativeResize="0"/>
          <p:nvPr/>
        </p:nvPicPr>
        <p:blipFill rotWithShape="1">
          <a:blip r:embed="rId3">
            <a:alphaModFix/>
          </a:blip>
          <a:srcRect/>
          <a:stretch/>
        </p:blipFill>
        <p:spPr>
          <a:xfrm>
            <a:off x="425225" y="650275"/>
            <a:ext cx="1605650" cy="530150"/>
          </a:xfrm>
          <a:prstGeom prst="rect">
            <a:avLst/>
          </a:prstGeom>
          <a:noFill/>
          <a:ln>
            <a:noFill/>
          </a:ln>
        </p:spPr>
      </p:pic>
      <p:pic>
        <p:nvPicPr>
          <p:cNvPr id="2" name="Picture 1">
            <a:extLst>
              <a:ext uri="{FF2B5EF4-FFF2-40B4-BE49-F238E27FC236}">
                <a16:creationId xmlns:a16="http://schemas.microsoft.com/office/drawing/2014/main" id="{C0DCEAB1-DD20-E6E4-B2D7-D64F516A2922}"/>
              </a:ext>
            </a:extLst>
          </p:cNvPr>
          <p:cNvPicPr>
            <a:picLocks noChangeAspect="1"/>
          </p:cNvPicPr>
          <p:nvPr/>
        </p:nvPicPr>
        <p:blipFill>
          <a:blip r:embed="rId4"/>
          <a:srcRect r="43113"/>
          <a:stretch/>
        </p:blipFill>
        <p:spPr>
          <a:xfrm>
            <a:off x="-36337" y="2366"/>
            <a:ext cx="3026426" cy="735500"/>
          </a:xfrm>
          <a:prstGeom prst="rect">
            <a:avLst/>
          </a:prstGeom>
        </p:spPr>
      </p:pic>
      <p:pic>
        <p:nvPicPr>
          <p:cNvPr id="3" name="Picture 2">
            <a:extLst>
              <a:ext uri="{FF2B5EF4-FFF2-40B4-BE49-F238E27FC236}">
                <a16:creationId xmlns:a16="http://schemas.microsoft.com/office/drawing/2014/main" id="{FAE82F7D-7764-6C15-B992-08B46BF6A63A}"/>
              </a:ext>
            </a:extLst>
          </p:cNvPr>
          <p:cNvPicPr>
            <a:picLocks noChangeAspect="1"/>
          </p:cNvPicPr>
          <p:nvPr/>
        </p:nvPicPr>
        <p:blipFill>
          <a:blip r:embed="rId5"/>
          <a:stretch>
            <a:fillRect/>
          </a:stretch>
        </p:blipFill>
        <p:spPr>
          <a:xfrm>
            <a:off x="11161853" y="0"/>
            <a:ext cx="1030147" cy="735501"/>
          </a:xfrm>
          <a:prstGeom prst="rect">
            <a:avLst/>
          </a:prstGeom>
        </p:spPr>
      </p:pic>
      <p:pic>
        <p:nvPicPr>
          <p:cNvPr id="6" name="Picture 5">
            <a:extLst>
              <a:ext uri="{FF2B5EF4-FFF2-40B4-BE49-F238E27FC236}">
                <a16:creationId xmlns:a16="http://schemas.microsoft.com/office/drawing/2014/main" id="{7319B60B-A1BE-04C6-1AE9-3896A574A2B1}"/>
              </a:ext>
            </a:extLst>
          </p:cNvPr>
          <p:cNvPicPr>
            <a:picLocks noChangeAspect="1"/>
          </p:cNvPicPr>
          <p:nvPr/>
        </p:nvPicPr>
        <p:blipFill>
          <a:blip r:embed="rId6"/>
          <a:stretch>
            <a:fillRect/>
          </a:stretch>
        </p:blipFill>
        <p:spPr>
          <a:xfrm>
            <a:off x="598248" y="3761567"/>
            <a:ext cx="10995503" cy="2364913"/>
          </a:xfrm>
          <a:prstGeom prst="rect">
            <a:avLst/>
          </a:prstGeom>
        </p:spPr>
      </p:pic>
      <p:sp>
        <p:nvSpPr>
          <p:cNvPr id="4" name="Rectangle 3">
            <a:extLst>
              <a:ext uri="{FF2B5EF4-FFF2-40B4-BE49-F238E27FC236}">
                <a16:creationId xmlns:a16="http://schemas.microsoft.com/office/drawing/2014/main" id="{40003B1A-B629-CE04-7637-F595CAF6D965}"/>
              </a:ext>
            </a:extLst>
          </p:cNvPr>
          <p:cNvSpPr/>
          <p:nvPr/>
        </p:nvSpPr>
        <p:spPr>
          <a:xfrm>
            <a:off x="3613403" y="3811644"/>
            <a:ext cx="4965192" cy="20116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Tree>
    <p:extLst>
      <p:ext uri="{BB962C8B-B14F-4D97-AF65-F5344CB8AC3E}">
        <p14:creationId xmlns:p14="http://schemas.microsoft.com/office/powerpoint/2010/main" val="3669586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7"/>
          <p:cNvSpPr txBox="1">
            <a:spLocks noGrp="1"/>
          </p:cNvSpPr>
          <p:nvPr>
            <p:ph type="title"/>
          </p:nvPr>
        </p:nvSpPr>
        <p:spPr>
          <a:xfrm>
            <a:off x="2634343" y="457201"/>
            <a:ext cx="6923314" cy="702249"/>
          </a:xfrm>
          <a:prstGeom prst="rect">
            <a:avLst/>
          </a:prstGeom>
          <a:solidFill>
            <a:srgbClr val="FFFF00"/>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3600"/>
              <a:buFont typeface="Teko"/>
              <a:buNone/>
            </a:pPr>
            <a:r>
              <a:rPr lang="en-US" sz="3600">
                <a:solidFill>
                  <a:srgbClr val="002060"/>
                </a:solidFill>
                <a:latin typeface="Teko"/>
                <a:ea typeface="Teko"/>
                <a:cs typeface="Teko"/>
                <a:sym typeface="Teko"/>
              </a:rPr>
              <a:t> </a:t>
            </a:r>
            <a:r>
              <a:rPr lang="en-US" sz="3600">
                <a:solidFill>
                  <a:srgbClr val="002060"/>
                </a:solidFill>
                <a:latin typeface="Times New Roman"/>
                <a:ea typeface="Times New Roman"/>
                <a:cs typeface="Times New Roman"/>
                <a:sym typeface="Times New Roman"/>
              </a:rPr>
              <a:t>Contents</a:t>
            </a:r>
            <a:endParaRPr>
              <a:solidFill>
                <a:srgbClr val="002060"/>
              </a:solidFill>
              <a:latin typeface="Times New Roman"/>
              <a:ea typeface="Times New Roman"/>
              <a:cs typeface="Times New Roman"/>
              <a:sym typeface="Times New Roman"/>
            </a:endParaRPr>
          </a:p>
        </p:txBody>
      </p:sp>
      <p:sp>
        <p:nvSpPr>
          <p:cNvPr id="189" name="Google Shape;189;p27"/>
          <p:cNvSpPr txBox="1">
            <a:spLocks noGrp="1"/>
          </p:cNvSpPr>
          <p:nvPr>
            <p:ph type="body" idx="1"/>
          </p:nvPr>
        </p:nvSpPr>
        <p:spPr>
          <a:xfrm>
            <a:off x="627017" y="1257480"/>
            <a:ext cx="10998926" cy="5007429"/>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400"/>
              <a:buChar char="•"/>
            </a:pPr>
            <a:endParaRPr lang="en-US" sz="2000" dirty="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400"/>
              <a:buChar char="•"/>
            </a:pPr>
            <a:r>
              <a:rPr lang="en-US" sz="3200" dirty="0">
                <a:latin typeface="Times New Roman"/>
                <a:ea typeface="Times New Roman"/>
                <a:cs typeface="Times New Roman"/>
                <a:sym typeface="Times New Roman"/>
              </a:rPr>
              <a:t>Introduction</a:t>
            </a:r>
            <a:endParaRPr sz="3200" dirty="0"/>
          </a:p>
          <a:p>
            <a:pPr marL="228600" lvl="0" indent="-228600" algn="l" rtl="0">
              <a:lnSpc>
                <a:spcPct val="90000"/>
              </a:lnSpc>
              <a:spcBef>
                <a:spcPts val="1000"/>
              </a:spcBef>
              <a:spcAft>
                <a:spcPts val="0"/>
              </a:spcAft>
              <a:buClr>
                <a:schemeClr val="dk1"/>
              </a:buClr>
              <a:buSzPts val="2400"/>
              <a:buChar char="•"/>
            </a:pPr>
            <a:r>
              <a:rPr lang="en-US" sz="3200" dirty="0">
                <a:latin typeface="Times New Roman"/>
                <a:ea typeface="Times New Roman"/>
                <a:cs typeface="Times New Roman"/>
                <a:sym typeface="Times New Roman"/>
              </a:rPr>
              <a:t>Problem Statement</a:t>
            </a:r>
            <a:endParaRPr sz="3200" dirty="0"/>
          </a:p>
          <a:p>
            <a:pPr marL="228600" lvl="0" indent="-228600" algn="l" rtl="0">
              <a:lnSpc>
                <a:spcPct val="90000"/>
              </a:lnSpc>
              <a:spcBef>
                <a:spcPts val="1000"/>
              </a:spcBef>
              <a:spcAft>
                <a:spcPts val="0"/>
              </a:spcAft>
              <a:buClr>
                <a:schemeClr val="dk1"/>
              </a:buClr>
              <a:buSzPts val="2400"/>
              <a:buChar char="•"/>
            </a:pPr>
            <a:r>
              <a:rPr lang="en-US" sz="3200" dirty="0">
                <a:latin typeface="Times New Roman"/>
                <a:ea typeface="Times New Roman"/>
                <a:cs typeface="Times New Roman"/>
                <a:sym typeface="Times New Roman"/>
              </a:rPr>
              <a:t>Literature Survey</a:t>
            </a:r>
          </a:p>
          <a:p>
            <a:pPr marL="228600" lvl="0" indent="-228600" algn="l" rtl="0">
              <a:lnSpc>
                <a:spcPct val="90000"/>
              </a:lnSpc>
              <a:spcBef>
                <a:spcPts val="1000"/>
              </a:spcBef>
              <a:spcAft>
                <a:spcPts val="0"/>
              </a:spcAft>
              <a:buClr>
                <a:schemeClr val="dk1"/>
              </a:buClr>
              <a:buSzPts val="2400"/>
              <a:buChar char="•"/>
            </a:pPr>
            <a:r>
              <a:rPr lang="en-US" sz="3200" dirty="0">
                <a:latin typeface="Times New Roman"/>
                <a:cs typeface="Times New Roman"/>
                <a:sym typeface="Times New Roman"/>
              </a:rPr>
              <a:t>Research Objective</a:t>
            </a:r>
          </a:p>
          <a:p>
            <a:pPr marL="228600" lvl="0" indent="-228600" algn="l" rtl="0">
              <a:lnSpc>
                <a:spcPct val="90000"/>
              </a:lnSpc>
              <a:spcBef>
                <a:spcPts val="1000"/>
              </a:spcBef>
              <a:spcAft>
                <a:spcPts val="0"/>
              </a:spcAft>
              <a:buClr>
                <a:schemeClr val="dk1"/>
              </a:buClr>
              <a:buSzPts val="2400"/>
              <a:buChar char="•"/>
            </a:pPr>
            <a:r>
              <a:rPr lang="en-US" sz="3200" dirty="0">
                <a:latin typeface="Times New Roman" panose="02020603050405020304" pitchFamily="18" charset="0"/>
                <a:cs typeface="Times New Roman" panose="02020603050405020304" pitchFamily="18" charset="0"/>
              </a:rPr>
              <a:t>Experiment Conducted</a:t>
            </a:r>
            <a:endParaRPr sz="3200"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ts val="2400"/>
              <a:buChar char="•"/>
            </a:pPr>
            <a:r>
              <a:rPr lang="en-US" sz="3200" dirty="0">
                <a:latin typeface="Times New Roman"/>
                <a:ea typeface="Times New Roman"/>
                <a:cs typeface="Times New Roman"/>
                <a:sym typeface="Times New Roman"/>
              </a:rPr>
              <a:t>Methodology</a:t>
            </a:r>
          </a:p>
          <a:p>
            <a:pPr marL="228600" lvl="0" indent="-228600" algn="l" rtl="0">
              <a:lnSpc>
                <a:spcPct val="90000"/>
              </a:lnSpc>
              <a:spcBef>
                <a:spcPts val="1000"/>
              </a:spcBef>
              <a:spcAft>
                <a:spcPts val="0"/>
              </a:spcAft>
              <a:buClr>
                <a:schemeClr val="dk1"/>
              </a:buClr>
              <a:buSzPts val="2400"/>
              <a:buChar char="•"/>
            </a:pPr>
            <a:r>
              <a:rPr lang="en-US" sz="3200" dirty="0">
                <a:latin typeface="Times New Roman"/>
                <a:ea typeface="Times New Roman"/>
                <a:cs typeface="Times New Roman"/>
                <a:sym typeface="Times New Roman"/>
              </a:rPr>
              <a:t>Results &amp; Discussion</a:t>
            </a:r>
            <a:endParaRPr lang="en-US" sz="3200" dirty="0">
              <a:ea typeface="Times New Roman"/>
            </a:endParaRPr>
          </a:p>
          <a:p>
            <a:pPr marL="228600" lvl="0" indent="-228600" algn="l" rtl="0">
              <a:lnSpc>
                <a:spcPct val="90000"/>
              </a:lnSpc>
              <a:spcBef>
                <a:spcPts val="1000"/>
              </a:spcBef>
              <a:spcAft>
                <a:spcPts val="0"/>
              </a:spcAft>
              <a:buClr>
                <a:schemeClr val="dk1"/>
              </a:buClr>
              <a:buSzPts val="2400"/>
              <a:buChar char="•"/>
            </a:pPr>
            <a:r>
              <a:rPr lang="en-US" sz="3200" dirty="0">
                <a:latin typeface="Cambria"/>
                <a:ea typeface="Cambria"/>
                <a:cs typeface="Cambria"/>
                <a:sym typeface="Cambria"/>
              </a:rPr>
              <a:t>Future Scope</a:t>
            </a:r>
          </a:p>
          <a:p>
            <a:pPr marL="228600" lvl="0" indent="-228600" algn="l" rtl="0">
              <a:lnSpc>
                <a:spcPct val="90000"/>
              </a:lnSpc>
              <a:spcBef>
                <a:spcPts val="1000"/>
              </a:spcBef>
              <a:spcAft>
                <a:spcPts val="0"/>
              </a:spcAft>
              <a:buClr>
                <a:schemeClr val="dk1"/>
              </a:buClr>
              <a:buSzPts val="2400"/>
              <a:buChar char="•"/>
            </a:pPr>
            <a:r>
              <a:rPr lang="en-US" sz="3200" dirty="0">
                <a:latin typeface="Cambria"/>
                <a:ea typeface="Cambria"/>
                <a:cs typeface="Cambria"/>
                <a:sym typeface="Cambria"/>
              </a:rPr>
              <a:t>References</a:t>
            </a:r>
            <a:endParaRPr sz="3200" dirty="0">
              <a:latin typeface="Cambria"/>
              <a:ea typeface="Cambria"/>
              <a:cs typeface="Cambria"/>
              <a:sym typeface="Cambria"/>
            </a:endParaRPr>
          </a:p>
          <a:p>
            <a:pPr marL="228600" lvl="0" indent="-76200" algn="l" rtl="0">
              <a:lnSpc>
                <a:spcPct val="90000"/>
              </a:lnSpc>
              <a:spcBef>
                <a:spcPts val="1000"/>
              </a:spcBef>
              <a:spcAft>
                <a:spcPts val="0"/>
              </a:spcAft>
              <a:buClr>
                <a:schemeClr val="dk1"/>
              </a:buClr>
              <a:buSzPts val="2400"/>
              <a:buNone/>
            </a:pPr>
            <a:endParaRPr sz="2000" dirty="0">
              <a:latin typeface="Cambria"/>
              <a:ea typeface="Cambria"/>
              <a:cs typeface="Cambria"/>
              <a:sym typeface="Cambria"/>
            </a:endParaRPr>
          </a:p>
        </p:txBody>
      </p:sp>
      <p:sp>
        <p:nvSpPr>
          <p:cNvPr id="190" name="Google Shape;19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cxnSp>
        <p:nvCxnSpPr>
          <p:cNvPr id="191" name="Google Shape;191;p27"/>
          <p:cNvCxnSpPr/>
          <p:nvPr/>
        </p:nvCxnSpPr>
        <p:spPr>
          <a:xfrm>
            <a:off x="627017" y="1254705"/>
            <a:ext cx="11259808" cy="0"/>
          </a:xfrm>
          <a:prstGeom prst="straightConnector1">
            <a:avLst/>
          </a:prstGeom>
          <a:noFill/>
          <a:ln w="15875" cap="flat" cmpd="sng">
            <a:solidFill>
              <a:schemeClr val="dk1"/>
            </a:solidFill>
            <a:prstDash val="solid"/>
            <a:miter lim="800000"/>
            <a:headEnd type="none" w="sm" len="sm"/>
            <a:tailEnd type="none" w="sm" len="sm"/>
          </a:ln>
        </p:spPr>
      </p:cxnSp>
      <p:sp>
        <p:nvSpPr>
          <p:cNvPr id="192" name="Google Shape;192;p27"/>
          <p:cNvSpPr/>
          <p:nvPr/>
        </p:nvSpPr>
        <p:spPr>
          <a:xfrm>
            <a:off x="154745" y="136525"/>
            <a:ext cx="11830930" cy="6219826"/>
          </a:xfrm>
          <a:prstGeom prst="rect">
            <a:avLst/>
          </a:prstGeom>
          <a:noFill/>
          <a:ln w="50800" cap="flat" cmpd="sng">
            <a:solidFill>
              <a:srgbClr val="007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9"/>
          <p:cNvSpPr txBox="1">
            <a:spLocks noGrp="1"/>
          </p:cNvSpPr>
          <p:nvPr>
            <p:ph type="title"/>
          </p:nvPr>
        </p:nvSpPr>
        <p:spPr>
          <a:xfrm>
            <a:off x="2634343" y="457201"/>
            <a:ext cx="6923314" cy="702249"/>
          </a:xfrm>
          <a:prstGeom prst="rect">
            <a:avLst/>
          </a:prstGeom>
          <a:solidFill>
            <a:srgbClr val="FFFF00"/>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3600"/>
              <a:buFont typeface="Times New Roman"/>
              <a:buNone/>
            </a:pPr>
            <a:r>
              <a:rPr lang="en-US" sz="3600">
                <a:solidFill>
                  <a:srgbClr val="002060"/>
                </a:solidFill>
                <a:latin typeface="Times New Roman"/>
                <a:ea typeface="Times New Roman"/>
                <a:cs typeface="Times New Roman"/>
                <a:sym typeface="Times New Roman"/>
              </a:rPr>
              <a:t>INTRODUCTION</a:t>
            </a:r>
            <a:endParaRPr>
              <a:solidFill>
                <a:srgbClr val="002060"/>
              </a:solidFill>
              <a:latin typeface="Times New Roman"/>
              <a:ea typeface="Times New Roman"/>
              <a:cs typeface="Times New Roman"/>
              <a:sym typeface="Times New Roman"/>
            </a:endParaRPr>
          </a:p>
        </p:txBody>
      </p:sp>
      <p:sp>
        <p:nvSpPr>
          <p:cNvPr id="207" name="Google Shape;207;p29"/>
          <p:cNvSpPr txBox="1">
            <a:spLocks noGrp="1"/>
          </p:cNvSpPr>
          <p:nvPr>
            <p:ph type="body" idx="1"/>
          </p:nvPr>
        </p:nvSpPr>
        <p:spPr>
          <a:xfrm>
            <a:off x="450858" y="1424041"/>
            <a:ext cx="11290283" cy="4704445"/>
          </a:xfrm>
          <a:prstGeom prst="rect">
            <a:avLst/>
          </a:prstGeom>
          <a:noFill/>
          <a:ln>
            <a:noFill/>
          </a:ln>
        </p:spPr>
        <p:txBody>
          <a:bodyPr spcFirstLastPara="1" wrap="square" lIns="91425" tIns="45700" rIns="91425" bIns="45700" anchor="t" anchorCtr="0">
            <a:noAutofit/>
          </a:bodyPr>
          <a:lstStyle/>
          <a:p>
            <a:pPr algn="just"/>
            <a:r>
              <a:rPr lang="en-US" sz="3200" b="0" i="0" dirty="0">
                <a:solidFill>
                  <a:srgbClr val="0D0D0D"/>
                </a:solidFill>
                <a:effectLst/>
                <a:highlight>
                  <a:srgbClr val="FFFFFF"/>
                </a:highlight>
                <a:latin typeface="Times New Roman" panose="02020603050405020304" pitchFamily="18" charset="0"/>
                <a:cs typeface="Times New Roman" panose="02020603050405020304" pitchFamily="18" charset="0"/>
              </a:rPr>
              <a:t>In today's digital world the </a:t>
            </a:r>
            <a:r>
              <a:rPr lang="en-US" sz="3200" dirty="0">
                <a:solidFill>
                  <a:srgbClr val="0D0D0D"/>
                </a:solidFill>
                <a:highlight>
                  <a:srgbClr val="FFFFFF"/>
                </a:highlight>
                <a:latin typeface="Times New Roman" panose="02020603050405020304" pitchFamily="18" charset="0"/>
                <a:cs typeface="Times New Roman" panose="02020603050405020304" pitchFamily="18" charset="0"/>
              </a:rPr>
              <a:t>products</a:t>
            </a:r>
            <a:r>
              <a:rPr lang="en-US" sz="3200" b="0" i="0" dirty="0">
                <a:solidFill>
                  <a:srgbClr val="0D0D0D"/>
                </a:solidFill>
                <a:effectLst/>
                <a:highlight>
                  <a:srgbClr val="FFFFFF"/>
                </a:highlight>
                <a:latin typeface="Times New Roman" panose="02020603050405020304" pitchFamily="18" charset="0"/>
                <a:cs typeface="Times New Roman" panose="02020603050405020304" pitchFamily="18" charset="0"/>
              </a:rPr>
              <a:t> from supermarket have gained a high amount of data, through which we can understand the high utility usage of sequence pattern mining to extract meaningful insights from supermarket sales data.</a:t>
            </a:r>
          </a:p>
          <a:p>
            <a:pPr algn="just"/>
            <a:r>
              <a:rPr lang="en-US" sz="3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3200" dirty="0">
                <a:solidFill>
                  <a:srgbClr val="0D0D0D"/>
                </a:solidFill>
                <a:highlight>
                  <a:srgbClr val="FFFFFF"/>
                </a:highlight>
                <a:latin typeface="Times New Roman" panose="02020603050405020304" pitchFamily="18" charset="0"/>
                <a:cs typeface="Times New Roman" panose="02020603050405020304" pitchFamily="18" charset="0"/>
              </a:rPr>
              <a:t>By examining the methodologies, experiments and insights gained from analyzing the patterns of the project we will unveil understand the supermarket sales data through high utility sequence patterns.</a:t>
            </a:r>
            <a:endParaRPr lang="en-US" sz="32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
        <p:nvSpPr>
          <p:cNvPr id="208" name="Google Shape;208;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cxnSp>
        <p:nvCxnSpPr>
          <p:cNvPr id="209" name="Google Shape;209;p29"/>
          <p:cNvCxnSpPr/>
          <p:nvPr/>
        </p:nvCxnSpPr>
        <p:spPr>
          <a:xfrm>
            <a:off x="549195" y="1196177"/>
            <a:ext cx="11259808" cy="0"/>
          </a:xfrm>
          <a:prstGeom prst="straightConnector1">
            <a:avLst/>
          </a:prstGeom>
          <a:noFill/>
          <a:ln w="15875" cap="flat" cmpd="sng">
            <a:solidFill>
              <a:schemeClr val="dk1"/>
            </a:solidFill>
            <a:prstDash val="solid"/>
            <a:miter lim="800000"/>
            <a:headEnd type="none" w="sm" len="sm"/>
            <a:tailEnd type="none" w="sm" len="sm"/>
          </a:ln>
        </p:spPr>
      </p:cxnSp>
      <p:sp>
        <p:nvSpPr>
          <p:cNvPr id="210" name="Google Shape;210;p29"/>
          <p:cNvSpPr/>
          <p:nvPr/>
        </p:nvSpPr>
        <p:spPr>
          <a:xfrm>
            <a:off x="56020" y="136450"/>
            <a:ext cx="11830800" cy="6219900"/>
          </a:xfrm>
          <a:prstGeom prst="rect">
            <a:avLst/>
          </a:prstGeom>
          <a:noFill/>
          <a:ln w="50800" cap="flat" cmpd="sng">
            <a:solidFill>
              <a:srgbClr val="007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txBox="1">
            <a:spLocks noGrp="1"/>
          </p:cNvSpPr>
          <p:nvPr>
            <p:ph type="title"/>
          </p:nvPr>
        </p:nvSpPr>
        <p:spPr>
          <a:xfrm>
            <a:off x="2634343" y="457201"/>
            <a:ext cx="6923314" cy="702249"/>
          </a:xfrm>
          <a:prstGeom prst="rect">
            <a:avLst/>
          </a:prstGeom>
          <a:solidFill>
            <a:srgbClr val="FFFF00"/>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3600"/>
              <a:buFont typeface="Times New Roman"/>
              <a:buNone/>
            </a:pPr>
            <a:r>
              <a:rPr lang="en-US" sz="3600" dirty="0">
                <a:solidFill>
                  <a:srgbClr val="002060"/>
                </a:solidFill>
                <a:latin typeface="Times New Roman"/>
                <a:ea typeface="Times New Roman"/>
                <a:cs typeface="Times New Roman"/>
                <a:sym typeface="Times New Roman"/>
              </a:rPr>
              <a:t>PROBLEM STATEMENT</a:t>
            </a:r>
            <a:endParaRPr dirty="0">
              <a:solidFill>
                <a:srgbClr val="002060"/>
              </a:solidFill>
              <a:latin typeface="Times New Roman"/>
              <a:ea typeface="Times New Roman"/>
              <a:cs typeface="Times New Roman"/>
              <a:sym typeface="Times New Roman"/>
            </a:endParaRPr>
          </a:p>
        </p:txBody>
      </p:sp>
      <p:sp>
        <p:nvSpPr>
          <p:cNvPr id="216" name="Google Shape;216;p30"/>
          <p:cNvSpPr txBox="1">
            <a:spLocks noGrp="1"/>
          </p:cNvSpPr>
          <p:nvPr>
            <p:ph type="body" idx="1"/>
          </p:nvPr>
        </p:nvSpPr>
        <p:spPr>
          <a:xfrm>
            <a:off x="539932" y="1485475"/>
            <a:ext cx="11060556" cy="4423079"/>
          </a:xfrm>
          <a:prstGeom prst="rect">
            <a:avLst/>
          </a:prstGeom>
          <a:noFill/>
          <a:ln>
            <a:noFill/>
          </a:ln>
        </p:spPr>
        <p:txBody>
          <a:bodyPr spcFirstLastPara="1" wrap="square" lIns="91425" tIns="45700" rIns="91425" bIns="45700" anchor="t" anchorCtr="0">
            <a:noAutofit/>
          </a:bodyPr>
          <a:lstStyle/>
          <a:p>
            <a:pPr eaLnBrk="0" fontAlgn="base" hangingPunct="0">
              <a:lnSpc>
                <a:spcPct val="100000"/>
              </a:lnSpc>
              <a:spcBef>
                <a:spcPct val="0"/>
              </a:spcBef>
              <a:spcAft>
                <a:spcPct val="0"/>
              </a:spcAf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Understanding Customer Behavior – </a:t>
            </a:r>
            <a:r>
              <a:rPr lang="en-US" altLang="en-US" sz="3200" dirty="0">
                <a:solidFill>
                  <a:schemeClr val="tx1"/>
                </a:solidFill>
                <a:latin typeface="Times New Roman" panose="02020603050405020304" pitchFamily="18" charset="0"/>
                <a:cs typeface="Times New Roman" panose="02020603050405020304" pitchFamily="18" charset="0"/>
              </a:rPr>
              <a:t>Identifying recurring patterns in purchase sequences.</a:t>
            </a:r>
            <a:endParaRPr kumimoji="0" lang="en-US" altLang="en-US" sz="3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en-US" altLang="en-US" sz="32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altLang="en-US" sz="3200" b="1" dirty="0">
                <a:solidFill>
                  <a:schemeClr val="tx1"/>
                </a:solidFill>
                <a:latin typeface="Times New Roman" panose="02020603050405020304" pitchFamily="18" charset="0"/>
                <a:cs typeface="Times New Roman" panose="02020603050405020304" pitchFamily="18" charset="0"/>
              </a:rPr>
              <a:t>Optimizing Business Strategies – </a:t>
            </a:r>
            <a:r>
              <a:rPr lang="en-US" altLang="en-US" sz="3200" dirty="0">
                <a:solidFill>
                  <a:schemeClr val="tx1"/>
                </a:solidFill>
                <a:latin typeface="Times New Roman" panose="02020603050405020304" pitchFamily="18" charset="0"/>
                <a:cs typeface="Times New Roman" panose="02020603050405020304" pitchFamily="18" charset="0"/>
              </a:rPr>
              <a:t>Leveraging insights to improve product placement and promotions.</a:t>
            </a:r>
            <a:endParaRPr lang="en-US" altLang="en-US" sz="3200" b="1" dirty="0">
              <a:solidFill>
                <a:schemeClr val="tx1"/>
              </a:solidFill>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endPar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Uncovering Hidden Relationships – </a:t>
            </a:r>
            <a:r>
              <a:rPr kumimoji="0" lang="en-US" altLang="en-US" sz="3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Exploring connections between different product categories and purchasing habits.</a:t>
            </a:r>
            <a:endPar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17" name="Google Shape;21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cxnSp>
        <p:nvCxnSpPr>
          <p:cNvPr id="218" name="Google Shape;218;p30"/>
          <p:cNvCxnSpPr/>
          <p:nvPr/>
        </p:nvCxnSpPr>
        <p:spPr>
          <a:xfrm>
            <a:off x="627017" y="1254705"/>
            <a:ext cx="11259808" cy="0"/>
          </a:xfrm>
          <a:prstGeom prst="straightConnector1">
            <a:avLst/>
          </a:prstGeom>
          <a:noFill/>
          <a:ln w="15875" cap="flat" cmpd="sng">
            <a:solidFill>
              <a:schemeClr val="dk1"/>
            </a:solidFill>
            <a:prstDash val="solid"/>
            <a:miter lim="800000"/>
            <a:headEnd type="none" w="sm" len="sm"/>
            <a:tailEnd type="none" w="sm" len="sm"/>
          </a:ln>
        </p:spPr>
      </p:cxnSp>
      <p:sp>
        <p:nvSpPr>
          <p:cNvPr id="219" name="Google Shape;219;p30"/>
          <p:cNvSpPr/>
          <p:nvPr/>
        </p:nvSpPr>
        <p:spPr>
          <a:xfrm>
            <a:off x="154745" y="136525"/>
            <a:ext cx="11830930" cy="6219826"/>
          </a:xfrm>
          <a:prstGeom prst="rect">
            <a:avLst/>
          </a:prstGeom>
          <a:noFill/>
          <a:ln w="50800" cap="flat" cmpd="sng">
            <a:solidFill>
              <a:srgbClr val="007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1"/>
          <p:cNvSpPr txBox="1">
            <a:spLocks noGrp="1"/>
          </p:cNvSpPr>
          <p:nvPr>
            <p:ph type="title"/>
          </p:nvPr>
        </p:nvSpPr>
        <p:spPr>
          <a:xfrm>
            <a:off x="2634343" y="457201"/>
            <a:ext cx="6923314" cy="702249"/>
          </a:xfrm>
          <a:prstGeom prst="rect">
            <a:avLst/>
          </a:prstGeom>
          <a:solidFill>
            <a:srgbClr val="FFFF00"/>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3600"/>
              <a:buFont typeface="Times New Roman"/>
              <a:buNone/>
            </a:pPr>
            <a:r>
              <a:rPr lang="en-US" sz="3600" dirty="0">
                <a:solidFill>
                  <a:srgbClr val="002060"/>
                </a:solidFill>
                <a:latin typeface="Times New Roman"/>
                <a:ea typeface="Times New Roman"/>
                <a:cs typeface="Times New Roman"/>
                <a:sym typeface="Times New Roman"/>
              </a:rPr>
              <a:t>LITERATURE REVIEW(Recent)</a:t>
            </a:r>
            <a:endParaRPr dirty="0">
              <a:solidFill>
                <a:srgbClr val="002060"/>
              </a:solidFill>
              <a:latin typeface="Times New Roman"/>
              <a:ea typeface="Times New Roman"/>
              <a:cs typeface="Times New Roman"/>
              <a:sym typeface="Times New Roman"/>
            </a:endParaRPr>
          </a:p>
        </p:txBody>
      </p:sp>
      <p:sp>
        <p:nvSpPr>
          <p:cNvPr id="225" name="Google Shape;225;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cxnSp>
        <p:nvCxnSpPr>
          <p:cNvPr id="226" name="Google Shape;226;p31"/>
          <p:cNvCxnSpPr/>
          <p:nvPr/>
        </p:nvCxnSpPr>
        <p:spPr>
          <a:xfrm>
            <a:off x="627017" y="1254705"/>
            <a:ext cx="11259808" cy="0"/>
          </a:xfrm>
          <a:prstGeom prst="straightConnector1">
            <a:avLst/>
          </a:prstGeom>
          <a:noFill/>
          <a:ln w="15875" cap="flat" cmpd="sng">
            <a:solidFill>
              <a:schemeClr val="dk1"/>
            </a:solidFill>
            <a:prstDash val="solid"/>
            <a:miter lim="800000"/>
            <a:headEnd type="none" w="sm" len="sm"/>
            <a:tailEnd type="none" w="sm" len="sm"/>
          </a:ln>
        </p:spPr>
      </p:cxnSp>
      <p:sp>
        <p:nvSpPr>
          <p:cNvPr id="227" name="Google Shape;227;p31"/>
          <p:cNvSpPr/>
          <p:nvPr/>
        </p:nvSpPr>
        <p:spPr>
          <a:xfrm>
            <a:off x="154745" y="136525"/>
            <a:ext cx="11830930" cy="6219826"/>
          </a:xfrm>
          <a:prstGeom prst="rect">
            <a:avLst/>
          </a:prstGeom>
          <a:noFill/>
          <a:ln w="50800" cap="flat" cmpd="sng">
            <a:solidFill>
              <a:srgbClr val="007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aphicFrame>
        <p:nvGraphicFramePr>
          <p:cNvPr id="2" name="Table 1">
            <a:extLst>
              <a:ext uri="{FF2B5EF4-FFF2-40B4-BE49-F238E27FC236}">
                <a16:creationId xmlns:a16="http://schemas.microsoft.com/office/drawing/2014/main" id="{3F686F8B-E64C-ADB2-4E41-C6F910BC564F}"/>
              </a:ext>
            </a:extLst>
          </p:cNvPr>
          <p:cNvGraphicFramePr>
            <a:graphicFrameLocks noGrp="1"/>
          </p:cNvGraphicFramePr>
          <p:nvPr>
            <p:extLst>
              <p:ext uri="{D42A27DB-BD31-4B8C-83A1-F6EECF244321}">
                <p14:modId xmlns:p14="http://schemas.microsoft.com/office/powerpoint/2010/main" val="4237399392"/>
              </p:ext>
            </p:extLst>
          </p:nvPr>
        </p:nvGraphicFramePr>
        <p:xfrm>
          <a:off x="627017" y="1349961"/>
          <a:ext cx="11191416" cy="4730799"/>
        </p:xfrm>
        <a:graphic>
          <a:graphicData uri="http://schemas.openxmlformats.org/drawingml/2006/table">
            <a:tbl>
              <a:tblPr firstRow="1" firstCol="1" bandRow="1">
                <a:tableStyleId>{9B7F93BF-ADEB-4C51-9C71-5A5CA4E77280}</a:tableStyleId>
              </a:tblPr>
              <a:tblGrid>
                <a:gridCol w="3730472">
                  <a:extLst>
                    <a:ext uri="{9D8B030D-6E8A-4147-A177-3AD203B41FA5}">
                      <a16:colId xmlns:a16="http://schemas.microsoft.com/office/drawing/2014/main" val="1856467676"/>
                    </a:ext>
                  </a:extLst>
                </a:gridCol>
                <a:gridCol w="3730472">
                  <a:extLst>
                    <a:ext uri="{9D8B030D-6E8A-4147-A177-3AD203B41FA5}">
                      <a16:colId xmlns:a16="http://schemas.microsoft.com/office/drawing/2014/main" val="72052092"/>
                    </a:ext>
                  </a:extLst>
                </a:gridCol>
                <a:gridCol w="3730472">
                  <a:extLst>
                    <a:ext uri="{9D8B030D-6E8A-4147-A177-3AD203B41FA5}">
                      <a16:colId xmlns:a16="http://schemas.microsoft.com/office/drawing/2014/main" val="3146857922"/>
                    </a:ext>
                  </a:extLst>
                </a:gridCol>
              </a:tblGrid>
              <a:tr h="507855">
                <a:tc>
                  <a:txBody>
                    <a:bodyPr/>
                    <a:lstStyle/>
                    <a:p>
                      <a:pPr marL="0" marR="0">
                        <a:lnSpc>
                          <a:spcPct val="115000"/>
                        </a:lnSpc>
                        <a:spcBef>
                          <a:spcPts val="0"/>
                        </a:spcBef>
                        <a:spcAft>
                          <a:spcPts val="0"/>
                        </a:spcAft>
                      </a:pPr>
                      <a:r>
                        <a:rPr lang="en-US" sz="1600" b="1" dirty="0">
                          <a:effectLst/>
                        </a:rPr>
                        <a:t>Title</a:t>
                      </a:r>
                      <a:endParaRPr lang="en-US" sz="16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68310" marR="68310" marT="0" marB="0"/>
                </a:tc>
                <a:tc>
                  <a:txBody>
                    <a:bodyPr/>
                    <a:lstStyle/>
                    <a:p>
                      <a:pPr marL="0" marR="0">
                        <a:lnSpc>
                          <a:spcPct val="115000"/>
                        </a:lnSpc>
                        <a:spcBef>
                          <a:spcPts val="0"/>
                        </a:spcBef>
                        <a:spcAft>
                          <a:spcPts val="0"/>
                        </a:spcAft>
                      </a:pPr>
                      <a:r>
                        <a:rPr lang="en-US" sz="1600" b="1" dirty="0">
                          <a:effectLst/>
                        </a:rPr>
                        <a:t>Methodology</a:t>
                      </a:r>
                      <a:endParaRPr lang="en-US" sz="16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68310" marR="68310" marT="0" marB="0"/>
                </a:tc>
                <a:tc>
                  <a:txBody>
                    <a:bodyPr/>
                    <a:lstStyle/>
                    <a:p>
                      <a:pPr marL="0" marR="0">
                        <a:lnSpc>
                          <a:spcPct val="115000"/>
                        </a:lnSpc>
                        <a:spcBef>
                          <a:spcPts val="0"/>
                        </a:spcBef>
                        <a:spcAft>
                          <a:spcPts val="0"/>
                        </a:spcAft>
                      </a:pPr>
                      <a:r>
                        <a:rPr lang="en-US" sz="1600" b="1" dirty="0">
                          <a:effectLst/>
                          <a:latin typeface="Cambria" panose="02040503050406030204" pitchFamily="18" charset="0"/>
                          <a:ea typeface="MS Mincho" panose="02020609040205080304" pitchFamily="49" charset="-128"/>
                          <a:cs typeface="Times New Roman" panose="02020603050405020304" pitchFamily="18" charset="0"/>
                        </a:rPr>
                        <a:t>RESULTS</a:t>
                      </a:r>
                    </a:p>
                  </a:txBody>
                  <a:tcPr marL="68310" marR="68310" marT="0" marB="0"/>
                </a:tc>
                <a:extLst>
                  <a:ext uri="{0D108BD9-81ED-4DB2-BD59-A6C34878D82A}">
                    <a16:rowId xmlns:a16="http://schemas.microsoft.com/office/drawing/2014/main" val="1758101832"/>
                  </a:ext>
                </a:extLst>
              </a:tr>
              <a:tr h="1434342">
                <a:tc>
                  <a:txBody>
                    <a:bodyPr/>
                    <a:lstStyle/>
                    <a:p>
                      <a:pPr marL="0" marR="0">
                        <a:lnSpc>
                          <a:spcPct val="115000"/>
                        </a:lnSpc>
                        <a:spcBef>
                          <a:spcPts val="0"/>
                        </a:spcBef>
                        <a:spcAft>
                          <a:spcPts val="0"/>
                        </a:spcAft>
                      </a:pPr>
                      <a:r>
                        <a:rPr lang="en-US" sz="1600" dirty="0">
                          <a:effectLst/>
                        </a:rPr>
                        <a:t>Existing Sequence Mining Techniques</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310" marR="68310" marT="0" marB="0"/>
                </a:tc>
                <a:tc>
                  <a:txBody>
                    <a:bodyPr/>
                    <a:lstStyle/>
                    <a:p>
                      <a:pPr marL="0" marR="0">
                        <a:lnSpc>
                          <a:spcPct val="115000"/>
                        </a:lnSpc>
                        <a:spcBef>
                          <a:spcPts val="0"/>
                        </a:spcBef>
                        <a:spcAft>
                          <a:spcPts val="0"/>
                        </a:spcAft>
                      </a:pPr>
                      <a:r>
                        <a:rPr lang="en-US" sz="1600" dirty="0">
                          <a:effectLst/>
                        </a:rPr>
                        <a:t>Review of traditional methods, limitations, and potential improvements</a:t>
                      </a:r>
                    </a:p>
                  </a:txBody>
                  <a:tcPr marL="68310" marR="68310" marT="0" marB="0"/>
                </a:tc>
                <a:tc>
                  <a:txBody>
                    <a:bodyPr/>
                    <a:lstStyle/>
                    <a:p>
                      <a:pPr marL="0" marR="0">
                        <a:lnSpc>
                          <a:spcPct val="115000"/>
                        </a:lnSpc>
                        <a:spcBef>
                          <a:spcPts val="0"/>
                        </a:spcBef>
                        <a:spcAft>
                          <a:spcPts val="0"/>
                        </a:spcAft>
                      </a:pPr>
                      <a:r>
                        <a:rPr lang="en-US" sz="1600" dirty="0">
                          <a:effectLst/>
                        </a:rPr>
                        <a:t>Using Classification system, got the total no. of target variable of distinct values in variance  is </a:t>
                      </a:r>
                      <a:r>
                        <a:rPr lang="en-US" sz="1600" dirty="0" err="1">
                          <a:effectLst/>
                        </a:rPr>
                        <a:t>approx</a:t>
                      </a:r>
                      <a:r>
                        <a:rPr lang="en-US" sz="1600" dirty="0">
                          <a:effectLst/>
                        </a:rPr>
                        <a:t> 61</a:t>
                      </a:r>
                    </a:p>
                  </a:txBody>
                  <a:tcPr marL="68310" marR="68310" marT="0" marB="0"/>
                </a:tc>
                <a:extLst>
                  <a:ext uri="{0D108BD9-81ED-4DB2-BD59-A6C34878D82A}">
                    <a16:rowId xmlns:a16="http://schemas.microsoft.com/office/drawing/2014/main" val="1996258320"/>
                  </a:ext>
                </a:extLst>
              </a:tr>
              <a:tr h="1559450">
                <a:tc>
                  <a:txBody>
                    <a:bodyPr/>
                    <a:lstStyle/>
                    <a:p>
                      <a:pPr marL="0" marR="0">
                        <a:lnSpc>
                          <a:spcPct val="115000"/>
                        </a:lnSpc>
                        <a:spcBef>
                          <a:spcPts val="0"/>
                        </a:spcBef>
                        <a:spcAft>
                          <a:spcPts val="0"/>
                        </a:spcAft>
                      </a:pPr>
                      <a:r>
                        <a:rPr lang="en-US" sz="1600" dirty="0">
                          <a:effectLst/>
                        </a:rPr>
                        <a:t> High Utility Pattern Mining Approaches</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310" marR="68310" marT="0" marB="0"/>
                </a:tc>
                <a:tc>
                  <a:txBody>
                    <a:bodyPr/>
                    <a:lstStyle/>
                    <a:p>
                      <a:pPr marL="0" marR="0">
                        <a:lnSpc>
                          <a:spcPct val="115000"/>
                        </a:lnSpc>
                        <a:spcBef>
                          <a:spcPts val="0"/>
                        </a:spcBef>
                        <a:spcAft>
                          <a:spcPts val="0"/>
                        </a:spcAft>
                      </a:pPr>
                      <a:r>
                        <a:rPr lang="en-US" sz="1600" dirty="0">
                          <a:effectLst/>
                        </a:rPr>
                        <a:t>Exploring algorithms specialized in identifying high-value sequences</a:t>
                      </a:r>
                    </a:p>
                  </a:txBody>
                  <a:tcPr marL="68310" marR="68310" marT="0" marB="0"/>
                </a:tc>
                <a:tc>
                  <a:txBody>
                    <a:bodyPr/>
                    <a:lstStyle/>
                    <a:p>
                      <a:pPr marL="0" marR="0">
                        <a:lnSpc>
                          <a:spcPct val="115000"/>
                        </a:lnSpc>
                        <a:spcBef>
                          <a:spcPts val="0"/>
                        </a:spcBef>
                        <a:spcAft>
                          <a:spcPts val="0"/>
                        </a:spcAft>
                      </a:pPr>
                      <a:r>
                        <a:rPr lang="en-US" sz="1600" dirty="0">
                          <a:effectLst/>
                        </a:rPr>
                        <a:t>Using FP Growth and comparative analysis we get the accuracy :-</a:t>
                      </a:r>
                    </a:p>
                    <a:p>
                      <a:pPr marL="0" marR="0">
                        <a:lnSpc>
                          <a:spcPct val="115000"/>
                        </a:lnSpc>
                        <a:spcBef>
                          <a:spcPts val="0"/>
                        </a:spcBef>
                        <a:spcAft>
                          <a:spcPts val="0"/>
                        </a:spcAft>
                      </a:pPr>
                      <a:r>
                        <a:rPr lang="en-US" sz="1600" dirty="0" err="1">
                          <a:effectLst/>
                        </a:rPr>
                        <a:t>Apriori</a:t>
                      </a:r>
                      <a:r>
                        <a:rPr lang="en-US" sz="1600" dirty="0">
                          <a:effectLst/>
                        </a:rPr>
                        <a:t> – 0.002 (</a:t>
                      </a:r>
                      <a:r>
                        <a:rPr lang="en-US" sz="1600" dirty="0" err="1">
                          <a:effectLst/>
                        </a:rPr>
                        <a:t>approx</a:t>
                      </a:r>
                      <a:r>
                        <a:rPr lang="en-US" sz="1600" dirty="0">
                          <a:effectLst/>
                        </a:rPr>
                        <a:t>) and </a:t>
                      </a:r>
                    </a:p>
                    <a:p>
                      <a:pPr marL="0" marR="0">
                        <a:lnSpc>
                          <a:spcPct val="115000"/>
                        </a:lnSpc>
                        <a:spcBef>
                          <a:spcPts val="0"/>
                        </a:spcBef>
                        <a:spcAft>
                          <a:spcPts val="0"/>
                        </a:spcAft>
                      </a:pPr>
                      <a:r>
                        <a:rPr lang="en-US" sz="1600" dirty="0">
                          <a:effectLst/>
                        </a:rPr>
                        <a:t>FP Growth – 0.003</a:t>
                      </a:r>
                    </a:p>
                  </a:txBody>
                  <a:tcPr marL="68310" marR="68310" marT="0" marB="0"/>
                </a:tc>
                <a:extLst>
                  <a:ext uri="{0D108BD9-81ED-4DB2-BD59-A6C34878D82A}">
                    <a16:rowId xmlns:a16="http://schemas.microsoft.com/office/drawing/2014/main" val="1535332265"/>
                  </a:ext>
                </a:extLst>
              </a:tr>
              <a:tr h="1229152">
                <a:tc>
                  <a:txBody>
                    <a:bodyPr/>
                    <a:lstStyle/>
                    <a:p>
                      <a:pPr marL="0" marR="0">
                        <a:lnSpc>
                          <a:spcPct val="115000"/>
                        </a:lnSpc>
                        <a:spcBef>
                          <a:spcPts val="0"/>
                        </a:spcBef>
                        <a:spcAft>
                          <a:spcPts val="0"/>
                        </a:spcAft>
                      </a:pPr>
                      <a:r>
                        <a:rPr lang="en-US" sz="1600" dirty="0">
                          <a:effectLst/>
                        </a:rPr>
                        <a:t>Applications in Retail Analytics</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310" marR="68310" marT="0" marB="0"/>
                </a:tc>
                <a:tc>
                  <a:txBody>
                    <a:bodyPr/>
                    <a:lstStyle/>
                    <a:p>
                      <a:pPr marL="0" marR="0">
                        <a:lnSpc>
                          <a:spcPct val="115000"/>
                        </a:lnSpc>
                        <a:spcBef>
                          <a:spcPts val="0"/>
                        </a:spcBef>
                        <a:spcAft>
                          <a:spcPts val="0"/>
                        </a:spcAft>
                      </a:pPr>
                      <a:r>
                        <a:rPr lang="en-US" sz="1600" dirty="0">
                          <a:effectLst/>
                        </a:rPr>
                        <a:t>Analyzing case studies and industry-specific challenges in supermarket data</a:t>
                      </a:r>
                    </a:p>
                  </a:txBody>
                  <a:tcPr marL="68310" marR="68310" marT="0" marB="0"/>
                </a:tc>
                <a:tc>
                  <a:txBody>
                    <a:bodyPr/>
                    <a:lstStyle/>
                    <a:p>
                      <a:pPr marL="0" marR="0">
                        <a:lnSpc>
                          <a:spcPct val="115000"/>
                        </a:lnSpc>
                        <a:spcBef>
                          <a:spcPts val="0"/>
                        </a:spcBef>
                        <a:spcAft>
                          <a:spcPts val="0"/>
                        </a:spcAft>
                      </a:pPr>
                      <a:r>
                        <a:rPr lang="en-US" sz="1600" dirty="0">
                          <a:effectLst/>
                        </a:rPr>
                        <a:t>Accuracy of P value – 2.42</a:t>
                      </a:r>
                    </a:p>
                    <a:p>
                      <a:pPr marL="0" marR="0">
                        <a:lnSpc>
                          <a:spcPct val="115000"/>
                        </a:lnSpc>
                        <a:spcBef>
                          <a:spcPts val="0"/>
                        </a:spcBef>
                        <a:spcAft>
                          <a:spcPts val="0"/>
                        </a:spcAft>
                      </a:pPr>
                      <a:r>
                        <a:rPr lang="en-US" sz="1600" dirty="0">
                          <a:effectLst/>
                        </a:rPr>
                        <a:t>And T- Statistic : -8.91</a:t>
                      </a:r>
                    </a:p>
                  </a:txBody>
                  <a:tcPr marL="68310" marR="68310" marT="0" marB="0"/>
                </a:tc>
                <a:extLst>
                  <a:ext uri="{0D108BD9-81ED-4DB2-BD59-A6C34878D82A}">
                    <a16:rowId xmlns:a16="http://schemas.microsoft.com/office/drawing/2014/main" val="167825457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4"/>
          <p:cNvSpPr txBox="1">
            <a:spLocks noGrp="1"/>
          </p:cNvSpPr>
          <p:nvPr>
            <p:ph type="title"/>
          </p:nvPr>
        </p:nvSpPr>
        <p:spPr>
          <a:xfrm>
            <a:off x="2634343" y="457201"/>
            <a:ext cx="6923314" cy="702249"/>
          </a:xfrm>
          <a:prstGeom prst="rect">
            <a:avLst/>
          </a:prstGeom>
          <a:solidFill>
            <a:srgbClr val="FFFF00"/>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3600"/>
              <a:buFont typeface="Times New Roman"/>
              <a:buNone/>
            </a:pPr>
            <a:r>
              <a:rPr lang="en-US" sz="3600" dirty="0">
                <a:solidFill>
                  <a:srgbClr val="002060"/>
                </a:solidFill>
                <a:latin typeface="Times New Roman"/>
                <a:ea typeface="Times New Roman"/>
                <a:cs typeface="Times New Roman"/>
                <a:sym typeface="Times New Roman"/>
              </a:rPr>
              <a:t>DATASET UTILIZED</a:t>
            </a:r>
            <a:endParaRPr dirty="0">
              <a:solidFill>
                <a:srgbClr val="002060"/>
              </a:solidFill>
              <a:latin typeface="Times New Roman"/>
              <a:ea typeface="Times New Roman"/>
              <a:cs typeface="Times New Roman"/>
              <a:sym typeface="Times New Roman"/>
            </a:endParaRPr>
          </a:p>
        </p:txBody>
      </p:sp>
      <p:sp>
        <p:nvSpPr>
          <p:cNvPr id="250" name="Google Shape;250;p34"/>
          <p:cNvSpPr txBox="1">
            <a:spLocks noGrp="1"/>
          </p:cNvSpPr>
          <p:nvPr>
            <p:ph type="body" idx="1"/>
          </p:nvPr>
        </p:nvSpPr>
        <p:spPr>
          <a:xfrm>
            <a:off x="627016" y="1714046"/>
            <a:ext cx="11104736" cy="4478856"/>
          </a:xfrm>
          <a:prstGeom prst="rect">
            <a:avLst/>
          </a:prstGeom>
          <a:noFill/>
          <a:ln>
            <a:noFill/>
          </a:ln>
        </p:spPr>
        <p:txBody>
          <a:bodyPr spcFirstLastPara="1" wrap="square" lIns="91425" tIns="45700" rIns="91425" bIns="45700" anchor="t" anchorCtr="0">
            <a:normAutofit/>
          </a:bodyPr>
          <a:lstStyle/>
          <a:p>
            <a:pPr algn="just"/>
            <a:r>
              <a:rPr lang="en-US" sz="2000" dirty="0">
                <a:latin typeface="Times New Roman" panose="02020603050405020304" pitchFamily="18" charset="0"/>
                <a:cs typeface="Times New Roman" panose="02020603050405020304" pitchFamily="18" charset="0"/>
              </a:rPr>
              <a:t>The dataset for this research was sourced from Kaggle, containing transactional data from supermarkets.</a:t>
            </a:r>
          </a:p>
          <a:p>
            <a:pPr algn="just"/>
            <a:r>
              <a:rPr lang="en-US" sz="2000" b="1" dirty="0">
                <a:latin typeface="Times New Roman" panose="02020603050405020304" pitchFamily="18" charset="0"/>
                <a:cs typeface="Times New Roman" panose="02020603050405020304" pitchFamily="18" charset="0"/>
              </a:rPr>
              <a:t>Key Attributes</a:t>
            </a:r>
            <a:r>
              <a:rPr lang="en-US" sz="2000" dirty="0">
                <a:latin typeface="Times New Roman" panose="02020603050405020304" pitchFamily="18" charset="0"/>
                <a:cs typeface="Times New Roman" panose="02020603050405020304" pitchFamily="18" charset="0"/>
              </a:rPr>
              <a:t>: Includes </a:t>
            </a:r>
            <a:r>
              <a:rPr lang="en-US" sz="2000" b="1" dirty="0">
                <a:latin typeface="Times New Roman" panose="02020603050405020304" pitchFamily="18" charset="0"/>
                <a:cs typeface="Times New Roman" panose="02020603050405020304" pitchFamily="18" charset="0"/>
              </a:rPr>
              <a:t>Transaction ID</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Product ID</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Timestamp</a:t>
            </a:r>
            <a:r>
              <a:rPr lang="en-US" sz="2000" dirty="0">
                <a:latin typeface="Times New Roman" panose="02020603050405020304" pitchFamily="18" charset="0"/>
                <a:cs typeface="Times New Roman" panose="02020603050405020304" pitchFamily="18" charset="0"/>
              </a:rPr>
              <a:t> for sequential pattern analysis.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Preprocessing Steps</a:t>
            </a:r>
            <a:r>
              <a:rPr lang="en-US" sz="2000" dirty="0">
                <a:latin typeface="Times New Roman" panose="02020603050405020304" pitchFamily="18" charset="0"/>
                <a:cs typeface="Times New Roman" panose="02020603050405020304" pitchFamily="18" charset="0"/>
              </a:rPr>
              <a:t>: Removed duplicates.</a:t>
            </a:r>
          </a:p>
          <a:p>
            <a:pPr marL="114300" indent="0">
              <a:buNone/>
            </a:pPr>
            <a:r>
              <a:rPr lang="en-US" sz="2000" dirty="0">
                <a:latin typeface="Times New Roman" panose="02020603050405020304" pitchFamily="18" charset="0"/>
                <a:cs typeface="Times New Roman" panose="02020603050405020304" pitchFamily="18" charset="0"/>
              </a:rPr>
              <a:t>                                          Handled missing values.</a:t>
            </a:r>
          </a:p>
          <a:p>
            <a:pPr marL="114300" indent="0">
              <a:buNone/>
            </a:pPr>
            <a:r>
              <a:rPr lang="en-US" sz="2000" dirty="0">
                <a:latin typeface="Times New Roman" panose="02020603050405020304" pitchFamily="18" charset="0"/>
                <a:cs typeface="Times New Roman" panose="02020603050405020304" pitchFamily="18" charset="0"/>
              </a:rPr>
              <a:t>                                          Converted data into a basket format for analysis.</a:t>
            </a:r>
          </a:p>
          <a:p>
            <a:r>
              <a:rPr lang="en-US" sz="2000" b="1" dirty="0">
                <a:latin typeface="Times New Roman" panose="02020603050405020304" pitchFamily="18" charset="0"/>
                <a:cs typeface="Times New Roman" panose="02020603050405020304" pitchFamily="18" charset="0"/>
              </a:rPr>
              <a:t>Significance</a:t>
            </a:r>
            <a:r>
              <a:rPr lang="en-US" sz="2000" dirty="0">
                <a:latin typeface="Times New Roman" panose="02020603050405020304" pitchFamily="18" charset="0"/>
                <a:cs typeface="Times New Roman" panose="02020603050405020304" pitchFamily="18" charset="0"/>
              </a:rPr>
              <a:t>: Provides real-world insights into customer purchasing behavior and frequent product combinations.</a:t>
            </a:r>
          </a:p>
          <a:p>
            <a:pPr algn="just"/>
            <a:r>
              <a:rPr lang="en-US" sz="2000" b="1" dirty="0">
                <a:latin typeface="Times New Roman" panose="02020603050405020304" pitchFamily="18" charset="0"/>
                <a:cs typeface="Times New Roman" panose="02020603050405020304" pitchFamily="18" charset="0"/>
              </a:rPr>
              <a:t>Role in Research</a:t>
            </a:r>
            <a:r>
              <a:rPr lang="en-US" sz="2000" dirty="0">
                <a:latin typeface="Times New Roman" panose="02020603050405020304" pitchFamily="18" charset="0"/>
                <a:cs typeface="Times New Roman" panose="02020603050405020304" pitchFamily="18" charset="0"/>
              </a:rPr>
              <a:t>: Forms the foundation for applying the </a:t>
            </a:r>
            <a:r>
              <a:rPr lang="en-US" sz="2000" dirty="0" err="1">
                <a:latin typeface="Times New Roman" panose="02020603050405020304" pitchFamily="18" charset="0"/>
                <a:cs typeface="Times New Roman" panose="02020603050405020304" pitchFamily="18" charset="0"/>
              </a:rPr>
              <a:t>Apriori</a:t>
            </a:r>
            <a:r>
              <a:rPr lang="en-US" sz="2000" dirty="0">
                <a:latin typeface="Times New Roman" panose="02020603050405020304" pitchFamily="18" charset="0"/>
                <a:cs typeface="Times New Roman" panose="02020603050405020304" pitchFamily="18" charset="0"/>
              </a:rPr>
              <a:t> algorithm and generating actionable marketing strategies</a:t>
            </a:r>
            <a:r>
              <a:rPr lang="en-US" sz="1400" dirty="0">
                <a:latin typeface="Times New Roman" panose="02020603050405020304" pitchFamily="18" charset="0"/>
                <a:cs typeface="Times New Roman" panose="02020603050405020304" pitchFamily="18" charset="0"/>
              </a:rPr>
              <a:t>.</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251" name="Google Shape;251;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cxnSp>
        <p:nvCxnSpPr>
          <p:cNvPr id="252" name="Google Shape;252;p34"/>
          <p:cNvCxnSpPr/>
          <p:nvPr/>
        </p:nvCxnSpPr>
        <p:spPr>
          <a:xfrm>
            <a:off x="627017" y="1254705"/>
            <a:ext cx="11259808" cy="0"/>
          </a:xfrm>
          <a:prstGeom prst="straightConnector1">
            <a:avLst/>
          </a:prstGeom>
          <a:noFill/>
          <a:ln w="15875" cap="flat" cmpd="sng">
            <a:solidFill>
              <a:schemeClr val="dk1"/>
            </a:solidFill>
            <a:prstDash val="solid"/>
            <a:miter lim="800000"/>
            <a:headEnd type="none" w="sm" len="sm"/>
            <a:tailEnd type="none" w="sm" len="sm"/>
          </a:ln>
        </p:spPr>
      </p:cxnSp>
      <p:sp>
        <p:nvSpPr>
          <p:cNvPr id="253" name="Google Shape;253;p34"/>
          <p:cNvSpPr/>
          <p:nvPr/>
        </p:nvSpPr>
        <p:spPr>
          <a:xfrm>
            <a:off x="154745" y="136525"/>
            <a:ext cx="11830930" cy="6219826"/>
          </a:xfrm>
          <a:prstGeom prst="rect">
            <a:avLst/>
          </a:prstGeom>
          <a:noFill/>
          <a:ln w="50800" cap="flat" cmpd="sng">
            <a:solidFill>
              <a:srgbClr val="007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8"/>
          <p:cNvSpPr txBox="1">
            <a:spLocks noGrp="1"/>
          </p:cNvSpPr>
          <p:nvPr>
            <p:ph type="title"/>
          </p:nvPr>
        </p:nvSpPr>
        <p:spPr>
          <a:xfrm>
            <a:off x="2634343" y="457201"/>
            <a:ext cx="6923314" cy="702249"/>
          </a:xfrm>
          <a:prstGeom prst="rect">
            <a:avLst/>
          </a:prstGeom>
          <a:solidFill>
            <a:srgbClr val="FFFF00"/>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3600"/>
              <a:buFont typeface="Times New Roman"/>
              <a:buNone/>
            </a:pPr>
            <a:r>
              <a:rPr lang="en-US" sz="3600" dirty="0">
                <a:solidFill>
                  <a:srgbClr val="002060"/>
                </a:solidFill>
                <a:latin typeface="Times New Roman"/>
                <a:ea typeface="Times New Roman"/>
                <a:cs typeface="Times New Roman"/>
                <a:sym typeface="Times New Roman"/>
              </a:rPr>
              <a:t>PROPOSED METHODOLOGY</a:t>
            </a:r>
            <a:endParaRPr dirty="0">
              <a:solidFill>
                <a:srgbClr val="002060"/>
              </a:solidFill>
              <a:latin typeface="Times New Roman"/>
              <a:ea typeface="Times New Roman"/>
              <a:cs typeface="Times New Roman"/>
              <a:sym typeface="Times New Roman"/>
            </a:endParaRPr>
          </a:p>
        </p:txBody>
      </p:sp>
      <p:sp>
        <p:nvSpPr>
          <p:cNvPr id="286" name="Google Shape;286;p38"/>
          <p:cNvSpPr txBox="1">
            <a:spLocks noGrp="1"/>
          </p:cNvSpPr>
          <p:nvPr>
            <p:ph type="body" idx="1"/>
          </p:nvPr>
        </p:nvSpPr>
        <p:spPr>
          <a:xfrm>
            <a:off x="596538" y="1344114"/>
            <a:ext cx="4753676" cy="4590465"/>
          </a:xfrm>
          <a:prstGeom prst="rect">
            <a:avLst/>
          </a:prstGeom>
          <a:noFill/>
          <a:ln>
            <a:noFill/>
          </a:ln>
        </p:spPr>
        <p:txBody>
          <a:bodyPr spcFirstLastPara="1" wrap="square" lIns="91425" tIns="45700" rIns="91425" bIns="45700" anchor="t" anchorCtr="0">
            <a:normAutofit/>
          </a:bodyPr>
          <a:lstStyle/>
          <a:p>
            <a:pPr marL="285750" indent="-285750" algn="just">
              <a:buSzPct val="92664"/>
            </a:pPr>
            <a:endParaRPr lang="en-US" sz="1800" dirty="0"/>
          </a:p>
          <a:p>
            <a:pPr marL="285750" indent="-285750" algn="just">
              <a:buSzPct val="92664"/>
            </a:pPr>
            <a:r>
              <a:rPr lang="en-US" sz="1800" b="1" i="0" u="none" strike="noStrike" dirty="0">
                <a:solidFill>
                  <a:srgbClr val="000000"/>
                </a:solidFill>
                <a:effectLst/>
                <a:latin typeface="Times New Roman" panose="02020603050405020304" pitchFamily="18" charset="0"/>
              </a:rPr>
              <a:t>Data Collection: </a:t>
            </a:r>
            <a:r>
              <a:rPr lang="en-US" sz="1800" b="0" i="0" u="none" strike="noStrike" dirty="0">
                <a:solidFill>
                  <a:srgbClr val="000000"/>
                </a:solidFill>
                <a:effectLst/>
                <a:latin typeface="Times New Roman" panose="02020603050405020304" pitchFamily="18" charset="0"/>
              </a:rPr>
              <a:t>Gather transaction data (Transaction ID, Product ID, Time) from major retailers for initial analysis.</a:t>
            </a:r>
          </a:p>
          <a:p>
            <a:pPr marL="285750" indent="-285750" algn="just">
              <a:buSzPct val="92664"/>
            </a:pPr>
            <a:r>
              <a:rPr lang="en-US" sz="1800" b="1" i="0" u="none" strike="noStrike" dirty="0">
                <a:solidFill>
                  <a:srgbClr val="000000"/>
                </a:solidFill>
                <a:effectLst/>
                <a:latin typeface="Times New Roman" panose="02020603050405020304" pitchFamily="18" charset="0"/>
              </a:rPr>
              <a:t>Data Preprocessing: </a:t>
            </a:r>
            <a:r>
              <a:rPr lang="en-US" sz="1800" b="0" i="0" u="none" strike="noStrike" dirty="0">
                <a:solidFill>
                  <a:srgbClr val="000000"/>
                </a:solidFill>
                <a:effectLst/>
                <a:latin typeface="Times New Roman" panose="02020603050405020304" pitchFamily="18" charset="0"/>
              </a:rPr>
              <a:t>Clean the data by removing duplicates, handling missing values, and formatting for pattern mining.</a:t>
            </a:r>
          </a:p>
          <a:p>
            <a:pPr marL="285750" indent="-285750" algn="just">
              <a:buSzPct val="92664"/>
            </a:pPr>
            <a:r>
              <a:rPr lang="en-US" sz="1800" b="1" i="0" u="none" strike="noStrike" dirty="0">
                <a:solidFill>
                  <a:srgbClr val="000000"/>
                </a:solidFill>
                <a:effectLst/>
                <a:latin typeface="Times New Roman" panose="02020603050405020304" pitchFamily="18" charset="0"/>
              </a:rPr>
              <a:t>Pattern Mining &amp; Analysis: </a:t>
            </a:r>
            <a:r>
              <a:rPr lang="en-US" sz="1800" b="0" i="0" u="none" strike="noStrike" dirty="0">
                <a:solidFill>
                  <a:srgbClr val="000000"/>
                </a:solidFill>
                <a:effectLst/>
                <a:latin typeface="Times New Roman" panose="02020603050405020304" pitchFamily="18" charset="0"/>
              </a:rPr>
              <a:t>Use the </a:t>
            </a:r>
            <a:r>
              <a:rPr lang="en-US" sz="1800" b="0" i="0" u="none" strike="noStrike" dirty="0" err="1">
                <a:solidFill>
                  <a:srgbClr val="000000"/>
                </a:solidFill>
                <a:effectLst/>
                <a:latin typeface="Times New Roman" panose="02020603050405020304" pitchFamily="18" charset="0"/>
              </a:rPr>
              <a:t>Apriori</a:t>
            </a:r>
            <a:r>
              <a:rPr lang="en-US" sz="1800" b="0" i="0" u="none" strike="noStrike" dirty="0">
                <a:solidFill>
                  <a:srgbClr val="000000"/>
                </a:solidFill>
                <a:effectLst/>
                <a:latin typeface="Times New Roman" panose="02020603050405020304" pitchFamily="18" charset="0"/>
              </a:rPr>
              <a:t> Algorithm to discover product combinations, followed by trend validation through analysis.</a:t>
            </a:r>
          </a:p>
          <a:p>
            <a:pPr marL="285750" indent="-285750" algn="just">
              <a:buSzPct val="92664"/>
            </a:pPr>
            <a:r>
              <a:rPr lang="en-US" sz="1800" b="1" i="0" u="none" strike="noStrike" dirty="0">
                <a:solidFill>
                  <a:srgbClr val="000000"/>
                </a:solidFill>
                <a:effectLst/>
                <a:latin typeface="Times New Roman" panose="02020603050405020304" pitchFamily="18" charset="0"/>
              </a:rPr>
              <a:t>Recommendations &amp; Result: </a:t>
            </a:r>
            <a:r>
              <a:rPr lang="en-US" sz="1800" b="0" i="0" u="none" strike="noStrike" dirty="0">
                <a:solidFill>
                  <a:srgbClr val="000000"/>
                </a:solidFill>
                <a:effectLst/>
                <a:latin typeface="Times New Roman" panose="02020603050405020304" pitchFamily="18" charset="0"/>
              </a:rPr>
              <a:t>Create customized marketing strategies, document findings, and present validated insights and strategies to supermarkets.</a:t>
            </a:r>
          </a:p>
        </p:txBody>
      </p:sp>
      <p:cxnSp>
        <p:nvCxnSpPr>
          <p:cNvPr id="288" name="Google Shape;288;p38"/>
          <p:cNvCxnSpPr/>
          <p:nvPr/>
        </p:nvCxnSpPr>
        <p:spPr>
          <a:xfrm>
            <a:off x="627017" y="1254705"/>
            <a:ext cx="11259808" cy="0"/>
          </a:xfrm>
          <a:prstGeom prst="straightConnector1">
            <a:avLst/>
          </a:prstGeom>
          <a:noFill/>
          <a:ln w="15875" cap="flat" cmpd="sng">
            <a:solidFill>
              <a:schemeClr val="dk1"/>
            </a:solidFill>
            <a:prstDash val="solid"/>
            <a:miter lim="800000"/>
            <a:headEnd type="none" w="sm" len="sm"/>
            <a:tailEnd type="none" w="sm" len="sm"/>
          </a:ln>
        </p:spPr>
      </p:cxnSp>
      <p:sp>
        <p:nvSpPr>
          <p:cNvPr id="290" name="Google Shape;290;p38"/>
          <p:cNvSpPr/>
          <p:nvPr/>
        </p:nvSpPr>
        <p:spPr>
          <a:xfrm>
            <a:off x="154745" y="136525"/>
            <a:ext cx="11830930" cy="6219826"/>
          </a:xfrm>
          <a:prstGeom prst="rect">
            <a:avLst/>
          </a:prstGeom>
          <a:noFill/>
          <a:ln w="50800" cap="flat" cmpd="sng">
            <a:solidFill>
              <a:srgbClr val="007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 name="Google Shape;298;p39">
            <a:extLst>
              <a:ext uri="{FF2B5EF4-FFF2-40B4-BE49-F238E27FC236}">
                <a16:creationId xmlns:a16="http://schemas.microsoft.com/office/drawing/2014/main" id="{7ED13F95-FC99-F8DD-F649-261A6F8BDAD5}"/>
              </a:ext>
            </a:extLst>
          </p:cNvPr>
          <p:cNvSpPr txBox="1"/>
          <p:nvPr/>
        </p:nvSpPr>
        <p:spPr>
          <a:xfrm>
            <a:off x="6964679" y="5934579"/>
            <a:ext cx="4630783" cy="344669"/>
          </a:xfrm>
          <a:prstGeom prst="rect">
            <a:avLst/>
          </a:prstGeom>
          <a:noFill/>
          <a:ln>
            <a:noFill/>
          </a:ln>
        </p:spPr>
        <p:txBody>
          <a:bodyPr spcFirstLastPara="1" wrap="square" lIns="91425" tIns="45700" rIns="91425" bIns="45700" anchor="t" anchorCtr="0">
            <a:spAutoFit/>
          </a:bodyPr>
          <a:lstStyle/>
          <a:p>
            <a:pPr marR="0" lvl="0" algn="just" rtl="0">
              <a:lnSpc>
                <a:spcPct val="95000"/>
              </a:lnSpc>
              <a:spcBef>
                <a:spcPts val="600"/>
              </a:spcBef>
              <a:spcAft>
                <a:spcPts val="0"/>
              </a:spcAft>
              <a:buClr>
                <a:srgbClr val="000000"/>
              </a:buClr>
              <a:buSzPts val="2000"/>
            </a:pPr>
            <a:r>
              <a:rPr lang="en-US" sz="1200" b="0" i="0" u="none" strike="noStrike" dirty="0">
                <a:solidFill>
                  <a:srgbClr val="252525"/>
                </a:solidFill>
                <a:effectLst/>
                <a:latin typeface="Times New Roman" panose="02020603050405020304" pitchFamily="18" charset="0"/>
              </a:rPr>
              <a:t>Fig.2 </a:t>
            </a:r>
            <a:r>
              <a:rPr lang="en-US" sz="1200" b="0" i="0" u="none" strike="noStrike" dirty="0">
                <a:solidFill>
                  <a:srgbClr val="000000"/>
                </a:solidFill>
                <a:effectLst/>
                <a:latin typeface="Times New Roman" panose="02020603050405020304" pitchFamily="18" charset="0"/>
              </a:rPr>
              <a:t>Overall pipeline followed in methodology</a:t>
            </a:r>
            <a:endParaRPr sz="1200" b="0" i="0" u="none" strike="noStrike" cap="none" dirty="0">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B10C080B-415D-AFF6-C696-8CA67A8B789B}"/>
              </a:ext>
            </a:extLst>
          </p:cNvPr>
          <p:cNvPicPr>
            <a:picLocks noChangeAspect="1"/>
          </p:cNvPicPr>
          <p:nvPr/>
        </p:nvPicPr>
        <p:blipFill>
          <a:blip r:embed="rId3"/>
          <a:stretch>
            <a:fillRect/>
          </a:stretch>
        </p:blipFill>
        <p:spPr>
          <a:xfrm>
            <a:off x="6256920" y="1426423"/>
            <a:ext cx="5728755" cy="4590465"/>
          </a:xfrm>
          <a:prstGeom prst="rect">
            <a:avLst/>
          </a:prstGeom>
        </p:spPr>
      </p:pic>
    </p:spTree>
    <p:extLst>
      <p:ext uri="{BB962C8B-B14F-4D97-AF65-F5344CB8AC3E}">
        <p14:creationId xmlns:p14="http://schemas.microsoft.com/office/powerpoint/2010/main" val="2782735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4">
          <a:extLst>
            <a:ext uri="{FF2B5EF4-FFF2-40B4-BE49-F238E27FC236}">
              <a16:creationId xmlns:a16="http://schemas.microsoft.com/office/drawing/2014/main" id="{7010F557-B8B3-4104-06E3-BEAA522D277A}"/>
            </a:ext>
          </a:extLst>
        </p:cNvPr>
        <p:cNvGrpSpPr/>
        <p:nvPr/>
      </p:nvGrpSpPr>
      <p:grpSpPr>
        <a:xfrm>
          <a:off x="0" y="0"/>
          <a:ext cx="0" cy="0"/>
          <a:chOff x="0" y="0"/>
          <a:chExt cx="0" cy="0"/>
        </a:xfrm>
      </p:grpSpPr>
      <p:sp>
        <p:nvSpPr>
          <p:cNvPr id="285" name="Google Shape;285;p38">
            <a:extLst>
              <a:ext uri="{FF2B5EF4-FFF2-40B4-BE49-F238E27FC236}">
                <a16:creationId xmlns:a16="http://schemas.microsoft.com/office/drawing/2014/main" id="{EAF29F28-02D4-098F-5BED-4CF8FD6E7982}"/>
              </a:ext>
            </a:extLst>
          </p:cNvPr>
          <p:cNvSpPr txBox="1">
            <a:spLocks noGrp="1"/>
          </p:cNvSpPr>
          <p:nvPr>
            <p:ph type="title"/>
          </p:nvPr>
        </p:nvSpPr>
        <p:spPr>
          <a:xfrm>
            <a:off x="2634343" y="457201"/>
            <a:ext cx="6923314" cy="702249"/>
          </a:xfrm>
          <a:prstGeom prst="rect">
            <a:avLst/>
          </a:prstGeom>
          <a:solidFill>
            <a:srgbClr val="FFFF00"/>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3600"/>
              <a:buFont typeface="Times New Roman"/>
              <a:buNone/>
            </a:pPr>
            <a:r>
              <a:rPr lang="en-US" sz="3600" dirty="0">
                <a:solidFill>
                  <a:srgbClr val="002060"/>
                </a:solidFill>
                <a:latin typeface="Times New Roman"/>
                <a:ea typeface="Times New Roman"/>
                <a:cs typeface="Times New Roman"/>
                <a:sym typeface="Times New Roman"/>
              </a:rPr>
              <a:t>EXPERIMENTS CONDUCTED</a:t>
            </a:r>
            <a:endParaRPr dirty="0">
              <a:solidFill>
                <a:srgbClr val="002060"/>
              </a:solidFill>
              <a:latin typeface="Times New Roman"/>
              <a:ea typeface="Times New Roman"/>
              <a:cs typeface="Times New Roman"/>
              <a:sym typeface="Times New Roman"/>
            </a:endParaRPr>
          </a:p>
        </p:txBody>
      </p:sp>
      <p:sp>
        <p:nvSpPr>
          <p:cNvPr id="286" name="Google Shape;286;p38">
            <a:extLst>
              <a:ext uri="{FF2B5EF4-FFF2-40B4-BE49-F238E27FC236}">
                <a16:creationId xmlns:a16="http://schemas.microsoft.com/office/drawing/2014/main" id="{1718B85F-20F9-AC19-038A-6F0ED74B1C83}"/>
              </a:ext>
            </a:extLst>
          </p:cNvPr>
          <p:cNvSpPr txBox="1">
            <a:spLocks noGrp="1"/>
          </p:cNvSpPr>
          <p:nvPr>
            <p:ph type="body" idx="1"/>
          </p:nvPr>
        </p:nvSpPr>
        <p:spPr>
          <a:xfrm>
            <a:off x="596538" y="1344115"/>
            <a:ext cx="4432662" cy="4544124"/>
          </a:xfrm>
          <a:prstGeom prst="rect">
            <a:avLst/>
          </a:prstGeom>
          <a:noFill/>
          <a:ln>
            <a:noFill/>
          </a:ln>
        </p:spPr>
        <p:txBody>
          <a:bodyPr spcFirstLastPara="1" wrap="square" lIns="91425" tIns="45700" rIns="91425" bIns="45700" anchor="t" anchorCtr="0">
            <a:normAutofit/>
          </a:bodyPr>
          <a:lstStyle/>
          <a:p>
            <a:pPr marL="285750" indent="-285750" algn="just">
              <a:buSzPct val="92664"/>
            </a:pPr>
            <a:r>
              <a:rPr lang="en-US" sz="1600" dirty="0">
                <a:effectLst/>
                <a:latin typeface="Times New Roman" panose="02020603050405020304" pitchFamily="18" charset="0"/>
                <a:ea typeface="SimSun" panose="02010600030101010101" pitchFamily="2" charset="-122"/>
              </a:rPr>
              <a:t>Fig 1. shows the results of aggregative hierarchical clustering applied to the retail store dataset. </a:t>
            </a:r>
          </a:p>
          <a:p>
            <a:pPr marL="285750" indent="-285750" algn="just">
              <a:buSzPct val="92664"/>
            </a:pPr>
            <a:r>
              <a:rPr lang="en-US" sz="1600" dirty="0">
                <a:effectLst/>
                <a:latin typeface="Times New Roman" panose="02020603050405020304" pitchFamily="18" charset="0"/>
                <a:ea typeface="SimSun" panose="02010600030101010101" pitchFamily="2" charset="-122"/>
              </a:rPr>
              <a:t>Fig 2. shows the results of predicting total sales using the Autoregressive Integrated Moving Average (ARIMA) model in the context of our research examining a continuous sample of users.</a:t>
            </a:r>
          </a:p>
          <a:p>
            <a:pPr marL="285750" indent="-285750" algn="just">
              <a:buSzPct val="92664"/>
            </a:pPr>
            <a:r>
              <a:rPr lang="en-US" sz="1600" dirty="0">
                <a:latin typeface="Times New Roman" panose="02020603050405020304" pitchFamily="18" charset="0"/>
                <a:ea typeface="SimSun" panose="02010600030101010101" pitchFamily="2" charset="-122"/>
              </a:rPr>
              <a:t>Fig 3.</a:t>
            </a:r>
            <a:r>
              <a:rPr lang="en-US" sz="1600" dirty="0">
                <a:effectLst/>
                <a:latin typeface="Times New Roman" panose="02020603050405020304" pitchFamily="18" charset="0"/>
                <a:ea typeface="SimSun" panose="02010600030101010101" pitchFamily="2" charset="-122"/>
              </a:rPr>
              <a:t> shows the distribution of consumers according to their purchasing </a:t>
            </a:r>
            <a:r>
              <a:rPr lang="en-US" sz="1600" dirty="0" err="1">
                <a:effectLst/>
                <a:latin typeface="Times New Roman" panose="02020603050405020304" pitchFamily="18" charset="0"/>
                <a:ea typeface="SimSun" panose="02010600030101010101" pitchFamily="2" charset="-122"/>
              </a:rPr>
              <a:t>behaviour</a:t>
            </a:r>
            <a:r>
              <a:rPr lang="en-US" sz="1600" dirty="0">
                <a:effectLst/>
                <a:latin typeface="Times New Roman" panose="02020603050405020304" pitchFamily="18" charset="0"/>
                <a:ea typeface="SimSun" panose="02010600030101010101" pitchFamily="2" charset="-122"/>
              </a:rPr>
              <a:t> during the period, within the scope of our research examining consumer </a:t>
            </a:r>
            <a:r>
              <a:rPr lang="en-US" sz="1600" dirty="0" err="1">
                <a:effectLst/>
                <a:latin typeface="Times New Roman" panose="02020603050405020304" pitchFamily="18" charset="0"/>
                <a:ea typeface="SimSun" panose="02010600030101010101" pitchFamily="2" charset="-122"/>
              </a:rPr>
              <a:t>behaviour</a:t>
            </a:r>
            <a:r>
              <a:rPr lang="en-US" sz="1600" dirty="0">
                <a:effectLst/>
                <a:latin typeface="Times New Roman" panose="02020603050405020304" pitchFamily="18" charset="0"/>
                <a:ea typeface="SimSun" panose="02010600030101010101" pitchFamily="2" charset="-122"/>
              </a:rPr>
              <a:t> in the retail market according to standards. </a:t>
            </a:r>
          </a:p>
          <a:p>
            <a:pPr marL="285750" indent="-285750" algn="just">
              <a:buSzPct val="92664"/>
            </a:pPr>
            <a:r>
              <a:rPr lang="en-IN" sz="1600" dirty="0">
                <a:effectLst/>
                <a:latin typeface="Times New Roman" panose="02020603050405020304" pitchFamily="18" charset="0"/>
                <a:ea typeface="SimSun" panose="02010600030101010101" pitchFamily="2" charset="-122"/>
              </a:rPr>
              <a:t>Fig 4. shows the execution time comparison between </a:t>
            </a:r>
            <a:r>
              <a:rPr lang="en-IN" sz="1600" dirty="0" err="1">
                <a:effectLst/>
                <a:latin typeface="Times New Roman" panose="02020603050405020304" pitchFamily="18" charset="0"/>
                <a:ea typeface="SimSun" panose="02010600030101010101" pitchFamily="2" charset="-122"/>
              </a:rPr>
              <a:t>Apriori</a:t>
            </a:r>
            <a:r>
              <a:rPr lang="en-IN" sz="1600" dirty="0">
                <a:effectLst/>
                <a:latin typeface="Times New Roman" panose="02020603050405020304" pitchFamily="18" charset="0"/>
                <a:ea typeface="SimSun" panose="02010600030101010101" pitchFamily="2" charset="-122"/>
              </a:rPr>
              <a:t> and FP-Growth algorithms in the context of our research examining the connectivity pattern in a large consumer market.</a:t>
            </a:r>
            <a:endParaRPr lang="en-US" sz="1600" dirty="0"/>
          </a:p>
        </p:txBody>
      </p:sp>
      <p:cxnSp>
        <p:nvCxnSpPr>
          <p:cNvPr id="288" name="Google Shape;288;p38">
            <a:extLst>
              <a:ext uri="{FF2B5EF4-FFF2-40B4-BE49-F238E27FC236}">
                <a16:creationId xmlns:a16="http://schemas.microsoft.com/office/drawing/2014/main" id="{ABD368EC-BD4A-0B99-1437-63FF89B92B2D}"/>
              </a:ext>
            </a:extLst>
          </p:cNvPr>
          <p:cNvCxnSpPr/>
          <p:nvPr/>
        </p:nvCxnSpPr>
        <p:spPr>
          <a:xfrm>
            <a:off x="627017" y="1254705"/>
            <a:ext cx="11259808" cy="0"/>
          </a:xfrm>
          <a:prstGeom prst="straightConnector1">
            <a:avLst/>
          </a:prstGeom>
          <a:noFill/>
          <a:ln w="15875" cap="flat" cmpd="sng">
            <a:solidFill>
              <a:schemeClr val="dk1"/>
            </a:solidFill>
            <a:prstDash val="solid"/>
            <a:miter lim="800000"/>
            <a:headEnd type="none" w="sm" len="sm"/>
            <a:tailEnd type="none" w="sm" len="sm"/>
          </a:ln>
        </p:spPr>
      </p:cxnSp>
      <p:sp>
        <p:nvSpPr>
          <p:cNvPr id="290" name="Google Shape;290;p38">
            <a:extLst>
              <a:ext uri="{FF2B5EF4-FFF2-40B4-BE49-F238E27FC236}">
                <a16:creationId xmlns:a16="http://schemas.microsoft.com/office/drawing/2014/main" id="{B01C8338-8A6E-DC14-62F4-D869B4320715}"/>
              </a:ext>
            </a:extLst>
          </p:cNvPr>
          <p:cNvSpPr/>
          <p:nvPr/>
        </p:nvSpPr>
        <p:spPr>
          <a:xfrm>
            <a:off x="154745" y="136525"/>
            <a:ext cx="11830930" cy="6219826"/>
          </a:xfrm>
          <a:prstGeom prst="rect">
            <a:avLst/>
          </a:prstGeom>
          <a:noFill/>
          <a:ln w="50800" cap="flat" cmpd="sng">
            <a:solidFill>
              <a:srgbClr val="007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4" name="Picture 3">
            <a:extLst>
              <a:ext uri="{FF2B5EF4-FFF2-40B4-BE49-F238E27FC236}">
                <a16:creationId xmlns:a16="http://schemas.microsoft.com/office/drawing/2014/main" id="{5F884F66-097E-66A5-B8DB-64E68AEDCE6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82509" y="1264077"/>
            <a:ext cx="2931369" cy="2364493"/>
          </a:xfrm>
          <a:prstGeom prst="rect">
            <a:avLst/>
          </a:prstGeom>
          <a:noFill/>
          <a:ln>
            <a:noFill/>
          </a:ln>
        </p:spPr>
      </p:pic>
      <p:sp>
        <p:nvSpPr>
          <p:cNvPr id="7" name="TextBox 6">
            <a:extLst>
              <a:ext uri="{FF2B5EF4-FFF2-40B4-BE49-F238E27FC236}">
                <a16:creationId xmlns:a16="http://schemas.microsoft.com/office/drawing/2014/main" id="{61E1AA1B-0CB7-703F-A3BE-4D01F0116F6A}"/>
              </a:ext>
            </a:extLst>
          </p:cNvPr>
          <p:cNvSpPr txBox="1"/>
          <p:nvPr/>
        </p:nvSpPr>
        <p:spPr>
          <a:xfrm>
            <a:off x="5424045" y="3582725"/>
            <a:ext cx="3379425" cy="246221"/>
          </a:xfrm>
          <a:prstGeom prst="rect">
            <a:avLst/>
          </a:prstGeom>
          <a:noFill/>
        </p:spPr>
        <p:txBody>
          <a:bodyPr wrap="square">
            <a:spAutoFit/>
          </a:bodyPr>
          <a:lstStyle/>
          <a:p>
            <a:r>
              <a:rPr lang="en-US" sz="1000" b="1" spc="-5" dirty="0">
                <a:effectLst/>
                <a:latin typeface="Times New Roman" panose="02020603050405020304" pitchFamily="18" charset="0"/>
                <a:ea typeface="SimSun" panose="02010600030101010101" pitchFamily="2" charset="-122"/>
              </a:rPr>
              <a:t>Fig. 1 Agglomerative Hierarchical Clustering Dendrogram</a:t>
            </a:r>
            <a:endParaRPr lang="en-IN" sz="1000" dirty="0"/>
          </a:p>
        </p:txBody>
      </p:sp>
      <p:pic>
        <p:nvPicPr>
          <p:cNvPr id="8" name="Picture 7">
            <a:extLst>
              <a:ext uri="{FF2B5EF4-FFF2-40B4-BE49-F238E27FC236}">
                <a16:creationId xmlns:a16="http://schemas.microsoft.com/office/drawing/2014/main" id="{1D886D4A-0413-F65A-850C-2130B5BE912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687293" y="1465965"/>
            <a:ext cx="3019637" cy="1731358"/>
          </a:xfrm>
          <a:prstGeom prst="rect">
            <a:avLst/>
          </a:prstGeom>
          <a:noFill/>
          <a:ln>
            <a:noFill/>
          </a:ln>
        </p:spPr>
      </p:pic>
      <p:sp>
        <p:nvSpPr>
          <p:cNvPr id="10" name="TextBox 9">
            <a:extLst>
              <a:ext uri="{FF2B5EF4-FFF2-40B4-BE49-F238E27FC236}">
                <a16:creationId xmlns:a16="http://schemas.microsoft.com/office/drawing/2014/main" id="{5D39054D-88E6-2524-BE62-F64026696C38}"/>
              </a:ext>
            </a:extLst>
          </p:cNvPr>
          <p:cNvSpPr txBox="1"/>
          <p:nvPr/>
        </p:nvSpPr>
        <p:spPr>
          <a:xfrm>
            <a:off x="9139948" y="3233842"/>
            <a:ext cx="2434032" cy="246221"/>
          </a:xfrm>
          <a:prstGeom prst="rect">
            <a:avLst/>
          </a:prstGeom>
          <a:noFill/>
        </p:spPr>
        <p:txBody>
          <a:bodyPr wrap="square">
            <a:spAutoFit/>
          </a:bodyPr>
          <a:lstStyle/>
          <a:p>
            <a:r>
              <a:rPr lang="en-US" sz="1000" b="1" dirty="0">
                <a:effectLst/>
                <a:latin typeface="Times New Roman" panose="02020603050405020304" pitchFamily="18" charset="0"/>
                <a:ea typeface="SimSun" panose="02010600030101010101" pitchFamily="2" charset="-122"/>
              </a:rPr>
              <a:t>Fig. 2 ARIMA Forecasting of Total Sales</a:t>
            </a:r>
            <a:endParaRPr lang="en-IN" sz="1000" dirty="0"/>
          </a:p>
        </p:txBody>
      </p:sp>
      <p:pic>
        <p:nvPicPr>
          <p:cNvPr id="11" name="Picture 10" descr="A chart with many dots&#10;&#10;Description automatically generated with medium confidence">
            <a:extLst>
              <a:ext uri="{FF2B5EF4-FFF2-40B4-BE49-F238E27FC236}">
                <a16:creationId xmlns:a16="http://schemas.microsoft.com/office/drawing/2014/main" id="{B3051030-ED2F-792F-4195-662FFED728B9}"/>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82509" y="3792938"/>
            <a:ext cx="3129280" cy="1845945"/>
          </a:xfrm>
          <a:prstGeom prst="rect">
            <a:avLst/>
          </a:prstGeom>
          <a:noFill/>
          <a:ln>
            <a:noFill/>
          </a:ln>
        </p:spPr>
      </p:pic>
      <p:sp>
        <p:nvSpPr>
          <p:cNvPr id="13" name="TextBox 12">
            <a:extLst>
              <a:ext uri="{FF2B5EF4-FFF2-40B4-BE49-F238E27FC236}">
                <a16:creationId xmlns:a16="http://schemas.microsoft.com/office/drawing/2014/main" id="{36DAAEEE-BED6-FF68-F13D-76F29D4D45DF}"/>
              </a:ext>
            </a:extLst>
          </p:cNvPr>
          <p:cNvSpPr txBox="1"/>
          <p:nvPr/>
        </p:nvSpPr>
        <p:spPr>
          <a:xfrm>
            <a:off x="5789116" y="5629242"/>
            <a:ext cx="2516066" cy="246221"/>
          </a:xfrm>
          <a:prstGeom prst="rect">
            <a:avLst/>
          </a:prstGeom>
          <a:noFill/>
        </p:spPr>
        <p:txBody>
          <a:bodyPr wrap="square">
            <a:spAutoFit/>
          </a:bodyPr>
          <a:lstStyle/>
          <a:p>
            <a:r>
              <a:rPr lang="en-IN" sz="1000" b="1" dirty="0">
                <a:effectLst/>
                <a:latin typeface="Times New Roman" panose="02020603050405020304" pitchFamily="18" charset="0"/>
                <a:ea typeface="SimSun" panose="02010600030101010101" pitchFamily="2" charset="-122"/>
              </a:rPr>
              <a:t>Fig. 3 Customer Segmentation Over Time</a:t>
            </a:r>
            <a:endParaRPr lang="en-IN" sz="1000" dirty="0"/>
          </a:p>
        </p:txBody>
      </p:sp>
      <p:pic>
        <p:nvPicPr>
          <p:cNvPr id="14" name="Picture 13">
            <a:extLst>
              <a:ext uri="{FF2B5EF4-FFF2-40B4-BE49-F238E27FC236}">
                <a16:creationId xmlns:a16="http://schemas.microsoft.com/office/drawing/2014/main" id="{30894300-AF43-90D5-C6F5-B03251447AA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021139" y="3666865"/>
            <a:ext cx="2555185" cy="1987016"/>
          </a:xfrm>
          <a:prstGeom prst="rect">
            <a:avLst/>
          </a:prstGeom>
          <a:noFill/>
          <a:ln>
            <a:noFill/>
          </a:ln>
        </p:spPr>
      </p:pic>
      <p:sp>
        <p:nvSpPr>
          <p:cNvPr id="16" name="TextBox 15">
            <a:extLst>
              <a:ext uri="{FF2B5EF4-FFF2-40B4-BE49-F238E27FC236}">
                <a16:creationId xmlns:a16="http://schemas.microsoft.com/office/drawing/2014/main" id="{4E4AE42E-F9DB-E9BB-B197-CA1A270E4CB7}"/>
              </a:ext>
            </a:extLst>
          </p:cNvPr>
          <p:cNvSpPr txBox="1"/>
          <p:nvPr/>
        </p:nvSpPr>
        <p:spPr>
          <a:xfrm>
            <a:off x="8517725" y="5637910"/>
            <a:ext cx="3379425" cy="238527"/>
          </a:xfrm>
          <a:prstGeom prst="rect">
            <a:avLst/>
          </a:prstGeom>
          <a:noFill/>
        </p:spPr>
        <p:txBody>
          <a:bodyPr wrap="square">
            <a:spAutoFit/>
          </a:bodyPr>
          <a:lstStyle/>
          <a:p>
            <a:pPr indent="182880" algn="ctr">
              <a:lnSpc>
                <a:spcPct val="95000"/>
              </a:lnSpc>
              <a:spcAft>
                <a:spcPts val="600"/>
              </a:spcAft>
              <a:tabLst>
                <a:tab pos="182880" algn="l"/>
              </a:tabLst>
            </a:pPr>
            <a:r>
              <a:rPr lang="en-US" sz="1000" b="1" spc="-5" dirty="0">
                <a:effectLst/>
                <a:latin typeface="Times New Roman" panose="02020603050405020304" pitchFamily="18" charset="0"/>
                <a:ea typeface="SimSun" panose="02010600030101010101" pitchFamily="2" charset="-122"/>
              </a:rPr>
              <a:t>Fig. 4 Time Comparison for </a:t>
            </a:r>
            <a:r>
              <a:rPr lang="en-US" sz="1000" b="1" spc="-5" dirty="0" err="1">
                <a:effectLst/>
                <a:latin typeface="Times New Roman" panose="02020603050405020304" pitchFamily="18" charset="0"/>
                <a:ea typeface="SimSun" panose="02010600030101010101" pitchFamily="2" charset="-122"/>
              </a:rPr>
              <a:t>Apriori</a:t>
            </a:r>
            <a:r>
              <a:rPr lang="en-US" sz="1000" b="1" spc="-5" dirty="0">
                <a:effectLst/>
                <a:latin typeface="Times New Roman" panose="02020603050405020304" pitchFamily="18" charset="0"/>
                <a:ea typeface="SimSun" panose="02010600030101010101" pitchFamily="2" charset="-122"/>
              </a:rPr>
              <a:t> and FP-Growth</a:t>
            </a:r>
            <a:endParaRPr lang="en-IN" sz="10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695314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9"/>
          <p:cNvSpPr txBox="1">
            <a:spLocks noGrp="1"/>
          </p:cNvSpPr>
          <p:nvPr>
            <p:ph type="title"/>
          </p:nvPr>
        </p:nvSpPr>
        <p:spPr>
          <a:xfrm>
            <a:off x="2634343" y="457201"/>
            <a:ext cx="6923314" cy="702249"/>
          </a:xfrm>
          <a:prstGeom prst="rect">
            <a:avLst/>
          </a:prstGeom>
          <a:solidFill>
            <a:srgbClr val="FFFF00"/>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3600"/>
              <a:buFont typeface="Times New Roman"/>
              <a:buNone/>
            </a:pPr>
            <a:r>
              <a:rPr lang="en-US" sz="3600" dirty="0">
                <a:solidFill>
                  <a:srgbClr val="002060"/>
                </a:solidFill>
                <a:latin typeface="Times New Roman"/>
                <a:ea typeface="Times New Roman"/>
                <a:cs typeface="Times New Roman"/>
                <a:sym typeface="Times New Roman"/>
              </a:rPr>
              <a:t>RESULTS</a:t>
            </a:r>
            <a:endParaRPr dirty="0">
              <a:solidFill>
                <a:srgbClr val="002060"/>
              </a:solidFill>
              <a:latin typeface="Times New Roman"/>
              <a:ea typeface="Times New Roman"/>
              <a:cs typeface="Times New Roman"/>
              <a:sym typeface="Times New Roman"/>
            </a:endParaRPr>
          </a:p>
        </p:txBody>
      </p:sp>
      <p:sp>
        <p:nvSpPr>
          <p:cNvPr id="296" name="Google Shape;296;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cxnSp>
        <p:nvCxnSpPr>
          <p:cNvPr id="297" name="Google Shape;297;p39"/>
          <p:cNvCxnSpPr/>
          <p:nvPr/>
        </p:nvCxnSpPr>
        <p:spPr>
          <a:xfrm>
            <a:off x="627017" y="1254705"/>
            <a:ext cx="11259808" cy="0"/>
          </a:xfrm>
          <a:prstGeom prst="straightConnector1">
            <a:avLst/>
          </a:prstGeom>
          <a:noFill/>
          <a:ln w="15875" cap="flat" cmpd="sng">
            <a:solidFill>
              <a:schemeClr val="dk1"/>
            </a:solidFill>
            <a:prstDash val="solid"/>
            <a:miter lim="800000"/>
            <a:headEnd type="none" w="sm" len="sm"/>
            <a:tailEnd type="none" w="sm" len="sm"/>
          </a:ln>
        </p:spPr>
      </p:cxnSp>
      <p:sp>
        <p:nvSpPr>
          <p:cNvPr id="298" name="Google Shape;298;p39"/>
          <p:cNvSpPr txBox="1"/>
          <p:nvPr/>
        </p:nvSpPr>
        <p:spPr>
          <a:xfrm>
            <a:off x="403676" y="3813982"/>
            <a:ext cx="5704209" cy="2744557"/>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95000"/>
              </a:lnSpc>
              <a:spcBef>
                <a:spcPts val="600"/>
              </a:spcBef>
              <a:spcAft>
                <a:spcPts val="0"/>
              </a:spcAft>
              <a:buClr>
                <a:srgbClr val="000000"/>
              </a:buClr>
              <a:buSzPts val="2000"/>
              <a:buFont typeface="Arial" panose="020B0604020202020204" pitchFamily="34" charset="0"/>
              <a:buChar char="•"/>
            </a:pPr>
            <a:endParaRPr lang="en-US" sz="17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indent="-457200" algn="just">
              <a:spcBef>
                <a:spcPts val="0"/>
              </a:spcBef>
              <a:buSzPct val="100000"/>
            </a:pPr>
            <a:r>
              <a:rPr lang="en-US" dirty="0">
                <a:latin typeface="Times New Roman" panose="02020603050405020304" pitchFamily="18" charset="0"/>
                <a:ea typeface="SimSun" panose="02010600030101010101" pitchFamily="2" charset="-122"/>
              </a:rPr>
              <a:t>In table 3 T</a:t>
            </a:r>
            <a:r>
              <a:rPr lang="en-US" dirty="0">
                <a:effectLst/>
                <a:latin typeface="Times New Roman" panose="02020603050405020304" pitchFamily="18" charset="0"/>
                <a:ea typeface="SimSun" panose="02010600030101010101" pitchFamily="2" charset="-122"/>
              </a:rPr>
              <a:t>he accuracy metrics (RMSE, MAE, and MAPE) for the ARIMA model, demonstrating its effectiveness in forecasting future sales trends based on past transaction data. These metrics help in evaluating the model's reliability for predicting sales</a:t>
            </a:r>
            <a:endParaRPr lang="en-US" dirty="0">
              <a:latin typeface="Times New Roman" panose="02020603050405020304" pitchFamily="18" charset="0"/>
              <a:cs typeface="Times New Roman" panose="02020603050405020304" pitchFamily="18" charset="0"/>
            </a:endParaRPr>
          </a:p>
          <a:p>
            <a:pPr marR="0" lvl="0" algn="just">
              <a:lnSpc>
                <a:spcPct val="115000"/>
              </a:lnSpc>
              <a:spcBef>
                <a:spcPts val="0"/>
              </a:spcBef>
              <a:spcAft>
                <a:spcPts val="0"/>
              </a:spcAft>
            </a:pPr>
            <a:endParaRPr lang="en-US"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R="0" lvl="0" algn="just">
              <a:lnSpc>
                <a:spcPct val="115000"/>
              </a:lnSpc>
              <a:spcBef>
                <a:spcPts val="0"/>
              </a:spcBef>
              <a:spcAft>
                <a:spcPts val="0"/>
              </a:spcAft>
            </a:pPr>
            <a:r>
              <a:rPr lang="en-US" dirty="0">
                <a:effectLst/>
                <a:latin typeface="Times New Roman" panose="02020603050405020304" pitchFamily="18" charset="0"/>
                <a:ea typeface="SimSun" panose="02010600030101010101" pitchFamily="2" charset="-122"/>
              </a:rPr>
              <a:t>Overall, our research enables supermarkets and retailers to improve their marketing strategies, operational processes and customer satisfaction</a:t>
            </a:r>
            <a:r>
              <a:rPr lang="en-US" sz="1800" dirty="0">
                <a:effectLst/>
                <a:latin typeface="Times New Roman" panose="02020603050405020304" pitchFamily="18" charset="0"/>
                <a:ea typeface="SimSun" panose="02010600030101010101" pitchFamily="2" charset="-122"/>
              </a:rPr>
              <a:t>.</a:t>
            </a:r>
            <a:endParaRPr lang="en-US" sz="1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95000"/>
              </a:lnSpc>
              <a:spcBef>
                <a:spcPts val="600"/>
              </a:spcBef>
              <a:buSzPts val="2000"/>
            </a:pPr>
            <a:endParaRPr lang="en-US" sz="17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285750" marR="0" lvl="0" indent="-285750" algn="just" rtl="0">
              <a:lnSpc>
                <a:spcPct val="95000"/>
              </a:lnSpc>
              <a:spcBef>
                <a:spcPts val="600"/>
              </a:spcBef>
              <a:spcAft>
                <a:spcPts val="0"/>
              </a:spcAft>
              <a:buClr>
                <a:srgbClr val="000000"/>
              </a:buClr>
              <a:buSzPts val="2000"/>
              <a:buFont typeface="Arial" panose="020B0604020202020204" pitchFamily="34" charset="0"/>
              <a:buChar char="•"/>
            </a:pPr>
            <a:endParaRPr lang="en-US" sz="17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3" name="Google Shape;298;p39">
            <a:extLst>
              <a:ext uri="{FF2B5EF4-FFF2-40B4-BE49-F238E27FC236}">
                <a16:creationId xmlns:a16="http://schemas.microsoft.com/office/drawing/2014/main" id="{290170BF-09DF-35E4-686F-A4F0D261A203}"/>
              </a:ext>
            </a:extLst>
          </p:cNvPr>
          <p:cNvSpPr txBox="1"/>
          <p:nvPr/>
        </p:nvSpPr>
        <p:spPr>
          <a:xfrm>
            <a:off x="6976805" y="6290472"/>
            <a:ext cx="4005325" cy="373908"/>
          </a:xfrm>
          <a:prstGeom prst="rect">
            <a:avLst/>
          </a:prstGeom>
          <a:noFill/>
          <a:ln>
            <a:noFill/>
          </a:ln>
        </p:spPr>
        <p:txBody>
          <a:bodyPr spcFirstLastPara="1" wrap="square" lIns="91425" tIns="45700" rIns="91425" bIns="45700" anchor="t" anchorCtr="0">
            <a:spAutoFit/>
          </a:bodyPr>
          <a:lstStyle/>
          <a:p>
            <a:pPr marR="0" lvl="0" algn="just" rtl="0">
              <a:lnSpc>
                <a:spcPct val="95000"/>
              </a:lnSpc>
              <a:spcBef>
                <a:spcPts val="600"/>
              </a:spcBef>
              <a:spcAft>
                <a:spcPts val="0"/>
              </a:spcAft>
              <a:buClr>
                <a:srgbClr val="000000"/>
              </a:buClr>
              <a:buSzPts val="2000"/>
            </a:pPr>
            <a:r>
              <a:rPr lang="en-US" sz="1400" b="1" spc="-5" dirty="0">
                <a:effectLst/>
                <a:latin typeface="Times New Roman" panose="02020603050405020304" pitchFamily="18" charset="0"/>
                <a:ea typeface="SimSun" panose="02010600030101010101" pitchFamily="2" charset="-122"/>
              </a:rPr>
              <a:t>Table </a:t>
            </a:r>
            <a:r>
              <a:rPr lang="en-US" b="1" spc="-5" dirty="0">
                <a:latin typeface="Times New Roman" panose="02020603050405020304" pitchFamily="18" charset="0"/>
                <a:ea typeface="SimSun" panose="02010600030101010101" pitchFamily="2" charset="-122"/>
              </a:rPr>
              <a:t>3</a:t>
            </a:r>
            <a:r>
              <a:rPr lang="en-US" sz="1400" b="1" spc="-5" dirty="0">
                <a:effectLst/>
                <a:latin typeface="Times New Roman" panose="02020603050405020304" pitchFamily="18" charset="0"/>
                <a:ea typeface="SimSun" panose="02010600030101010101" pitchFamily="2" charset="-122"/>
              </a:rPr>
              <a:t>.  </a:t>
            </a:r>
            <a:r>
              <a:rPr lang="en-US" b="1" dirty="0">
                <a:effectLst/>
                <a:latin typeface="Times New Roman" panose="02020603050405020304" pitchFamily="18" charset="0"/>
                <a:ea typeface="SimSun" panose="02010600030101010101" pitchFamily="2" charset="-122"/>
              </a:rPr>
              <a:t>ARIMA Forecast Accuracy Metrics</a:t>
            </a:r>
            <a:endParaRPr b="0" i="0" u="none" strike="noStrike" cap="none" dirty="0">
              <a:solidFill>
                <a:schemeClr val="dk1"/>
              </a:solidFill>
              <a:latin typeface="Times New Roman"/>
              <a:ea typeface="Times New Roman"/>
              <a:cs typeface="Times New Roman"/>
              <a:sym typeface="Times New Roman"/>
            </a:endParaRPr>
          </a:p>
        </p:txBody>
      </p:sp>
      <p:sp>
        <p:nvSpPr>
          <p:cNvPr id="4" name="Rectangle 1">
            <a:extLst>
              <a:ext uri="{FF2B5EF4-FFF2-40B4-BE49-F238E27FC236}">
                <a16:creationId xmlns:a16="http://schemas.microsoft.com/office/drawing/2014/main" id="{B1834B35-04CD-4C40-6C68-19979C8EF380}"/>
              </a:ext>
            </a:extLst>
          </p:cNvPr>
          <p:cNvSpPr>
            <a:spLocks noChangeArrowheads="1"/>
          </p:cNvSpPr>
          <p:nvPr/>
        </p:nvSpPr>
        <p:spPr bwMode="auto">
          <a:xfrm>
            <a:off x="7134754" y="2269588"/>
            <a:ext cx="13739114" cy="792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Table 4">
            <a:extLst>
              <a:ext uri="{FF2B5EF4-FFF2-40B4-BE49-F238E27FC236}">
                <a16:creationId xmlns:a16="http://schemas.microsoft.com/office/drawing/2014/main" id="{5B34915F-2C7D-98BA-0288-EA12C262E52F}"/>
              </a:ext>
            </a:extLst>
          </p:cNvPr>
          <p:cNvGraphicFramePr>
            <a:graphicFrameLocks noGrp="1"/>
          </p:cNvGraphicFramePr>
          <p:nvPr>
            <p:extLst>
              <p:ext uri="{D42A27DB-BD31-4B8C-83A1-F6EECF244321}">
                <p14:modId xmlns:p14="http://schemas.microsoft.com/office/powerpoint/2010/main" val="702404848"/>
              </p:ext>
            </p:extLst>
          </p:nvPr>
        </p:nvGraphicFramePr>
        <p:xfrm>
          <a:off x="7065892" y="5169808"/>
          <a:ext cx="3466320" cy="1207028"/>
        </p:xfrm>
        <a:graphic>
          <a:graphicData uri="http://schemas.openxmlformats.org/drawingml/2006/table">
            <a:tbl>
              <a:tblPr firstRow="1" firstCol="1" bandRow="1">
                <a:tableStyleId>{9B7F93BF-ADEB-4C51-9C71-5A5CA4E77280}</a:tableStyleId>
              </a:tblPr>
              <a:tblGrid>
                <a:gridCol w="1154964">
                  <a:extLst>
                    <a:ext uri="{9D8B030D-6E8A-4147-A177-3AD203B41FA5}">
                      <a16:colId xmlns:a16="http://schemas.microsoft.com/office/drawing/2014/main" val="4151401159"/>
                    </a:ext>
                  </a:extLst>
                </a:gridCol>
                <a:gridCol w="1155678">
                  <a:extLst>
                    <a:ext uri="{9D8B030D-6E8A-4147-A177-3AD203B41FA5}">
                      <a16:colId xmlns:a16="http://schemas.microsoft.com/office/drawing/2014/main" val="421815262"/>
                    </a:ext>
                  </a:extLst>
                </a:gridCol>
                <a:gridCol w="1155678">
                  <a:extLst>
                    <a:ext uri="{9D8B030D-6E8A-4147-A177-3AD203B41FA5}">
                      <a16:colId xmlns:a16="http://schemas.microsoft.com/office/drawing/2014/main" val="2519064160"/>
                    </a:ext>
                  </a:extLst>
                </a:gridCol>
              </a:tblGrid>
              <a:tr h="301757">
                <a:tc>
                  <a:txBody>
                    <a:bodyPr/>
                    <a:lstStyle/>
                    <a:p>
                      <a:pPr algn="just"/>
                      <a:r>
                        <a:rPr lang="en-US" sz="1000" b="1" dirty="0">
                          <a:effectLst/>
                        </a:rPr>
                        <a:t>S no.</a:t>
                      </a:r>
                      <a:endParaRPr lang="en-IN" sz="1000" b="1"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US" sz="1000" b="1">
                          <a:effectLst/>
                        </a:rPr>
                        <a:t>Metric</a:t>
                      </a:r>
                      <a:endParaRPr lang="en-IN" sz="1000" b="1">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US" sz="1000" b="1" dirty="0">
                          <a:effectLst/>
                        </a:rPr>
                        <a:t>Value</a:t>
                      </a:r>
                      <a:endParaRPr lang="en-IN" sz="1000" b="1"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4100957038"/>
                  </a:ext>
                </a:extLst>
              </a:tr>
              <a:tr h="301757">
                <a:tc>
                  <a:txBody>
                    <a:bodyPr/>
                    <a:lstStyle/>
                    <a:p>
                      <a:pPr algn="just"/>
                      <a:r>
                        <a:rPr lang="en-US" sz="1000" b="1">
                          <a:effectLst/>
                        </a:rPr>
                        <a:t>1</a:t>
                      </a:r>
                      <a:endParaRPr lang="en-IN" sz="1000" b="1">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US" sz="1000" b="1" dirty="0">
                          <a:effectLst/>
                        </a:rPr>
                        <a:t>RMSE</a:t>
                      </a:r>
                      <a:endParaRPr lang="en-IN" sz="1000" b="1"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US" sz="1000" b="1">
                          <a:effectLst/>
                        </a:rPr>
                        <a:t>3.56</a:t>
                      </a:r>
                      <a:endParaRPr lang="en-IN" sz="1000" b="1">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238112552"/>
                  </a:ext>
                </a:extLst>
              </a:tr>
              <a:tr h="301757">
                <a:tc>
                  <a:txBody>
                    <a:bodyPr/>
                    <a:lstStyle/>
                    <a:p>
                      <a:pPr algn="just"/>
                      <a:r>
                        <a:rPr lang="en-US" sz="1000" b="1">
                          <a:effectLst/>
                        </a:rPr>
                        <a:t>2</a:t>
                      </a:r>
                      <a:endParaRPr lang="en-IN" sz="1000" b="1">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US" sz="1000" b="1">
                          <a:effectLst/>
                        </a:rPr>
                        <a:t>MAE</a:t>
                      </a:r>
                      <a:endParaRPr lang="en-IN" sz="1000" b="1">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US" sz="1000" b="1">
                          <a:effectLst/>
                        </a:rPr>
                        <a:t>2.14</a:t>
                      </a:r>
                      <a:endParaRPr lang="en-IN" sz="1000" b="1">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581425322"/>
                  </a:ext>
                </a:extLst>
              </a:tr>
              <a:tr h="301757">
                <a:tc>
                  <a:txBody>
                    <a:bodyPr/>
                    <a:lstStyle/>
                    <a:p>
                      <a:pPr algn="just"/>
                      <a:r>
                        <a:rPr lang="en-US" sz="1000" b="1">
                          <a:effectLst/>
                        </a:rPr>
                        <a:t>3</a:t>
                      </a:r>
                      <a:endParaRPr lang="en-IN" sz="1000" b="1">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US" sz="1000" b="1">
                          <a:effectLst/>
                        </a:rPr>
                        <a:t>MAPE</a:t>
                      </a:r>
                      <a:endParaRPr lang="en-IN" sz="1000" b="1">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US" sz="1000" b="1" dirty="0">
                          <a:effectLst/>
                        </a:rPr>
                        <a:t>4.2</a:t>
                      </a:r>
                      <a:endParaRPr lang="en-IN" sz="1000" b="1"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340224234"/>
                  </a:ext>
                </a:extLst>
              </a:tr>
            </a:tbl>
          </a:graphicData>
        </a:graphic>
      </p:graphicFrame>
      <p:graphicFrame>
        <p:nvGraphicFramePr>
          <p:cNvPr id="2" name="Table 1">
            <a:extLst>
              <a:ext uri="{FF2B5EF4-FFF2-40B4-BE49-F238E27FC236}">
                <a16:creationId xmlns:a16="http://schemas.microsoft.com/office/drawing/2014/main" id="{8C607F81-86CA-BB6A-215B-9389F6C320E8}"/>
              </a:ext>
            </a:extLst>
          </p:cNvPr>
          <p:cNvGraphicFramePr>
            <a:graphicFrameLocks noGrp="1"/>
          </p:cNvGraphicFramePr>
          <p:nvPr>
            <p:extLst>
              <p:ext uri="{D42A27DB-BD31-4B8C-83A1-F6EECF244321}">
                <p14:modId xmlns:p14="http://schemas.microsoft.com/office/powerpoint/2010/main" val="185135315"/>
              </p:ext>
            </p:extLst>
          </p:nvPr>
        </p:nvGraphicFramePr>
        <p:xfrm>
          <a:off x="7095932" y="1782657"/>
          <a:ext cx="2743200" cy="1645275"/>
        </p:xfrm>
        <a:graphic>
          <a:graphicData uri="http://schemas.openxmlformats.org/drawingml/2006/table">
            <a:tbl>
              <a:tblPr firstRow="1" firstCol="1" bandRow="1">
                <a:tableStyleId>{9B7F93BF-ADEB-4C51-9C71-5A5CA4E77280}</a:tableStyleId>
              </a:tblPr>
              <a:tblGrid>
                <a:gridCol w="666028">
                  <a:extLst>
                    <a:ext uri="{9D8B030D-6E8A-4147-A177-3AD203B41FA5}">
                      <a16:colId xmlns:a16="http://schemas.microsoft.com/office/drawing/2014/main" val="1101279037"/>
                    </a:ext>
                  </a:extLst>
                </a:gridCol>
                <a:gridCol w="651341">
                  <a:extLst>
                    <a:ext uri="{9D8B030D-6E8A-4147-A177-3AD203B41FA5}">
                      <a16:colId xmlns:a16="http://schemas.microsoft.com/office/drawing/2014/main" val="1420833132"/>
                    </a:ext>
                  </a:extLst>
                </a:gridCol>
                <a:gridCol w="669982">
                  <a:extLst>
                    <a:ext uri="{9D8B030D-6E8A-4147-A177-3AD203B41FA5}">
                      <a16:colId xmlns:a16="http://schemas.microsoft.com/office/drawing/2014/main" val="462011911"/>
                    </a:ext>
                  </a:extLst>
                </a:gridCol>
                <a:gridCol w="755849">
                  <a:extLst>
                    <a:ext uri="{9D8B030D-6E8A-4147-A177-3AD203B41FA5}">
                      <a16:colId xmlns:a16="http://schemas.microsoft.com/office/drawing/2014/main" val="1505279347"/>
                    </a:ext>
                  </a:extLst>
                </a:gridCol>
              </a:tblGrid>
              <a:tr h="1072380">
                <a:tc>
                  <a:txBody>
                    <a:bodyPr/>
                    <a:lstStyle/>
                    <a:p>
                      <a:pPr algn="just"/>
                      <a:r>
                        <a:rPr lang="en-US" sz="1000">
                          <a:effectLst/>
                        </a:rPr>
                        <a:t>Algorithm</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US" sz="1000" dirty="0">
                          <a:effectLst/>
                        </a:rPr>
                        <a:t>Total execution time (s)</a:t>
                      </a:r>
                      <a:endParaRPr lang="en-IN"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US" sz="1000">
                          <a:effectLst/>
                        </a:rPr>
                        <a:t>Time spent on object creation(s)</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US" sz="1000" dirty="0">
                          <a:effectLst/>
                        </a:rPr>
                        <a:t>Time spent on rule generation(s)</a:t>
                      </a:r>
                      <a:endParaRPr lang="en-IN" sz="10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221510042"/>
                  </a:ext>
                </a:extLst>
              </a:tr>
              <a:tr h="268095">
                <a:tc>
                  <a:txBody>
                    <a:bodyPr/>
                    <a:lstStyle/>
                    <a:p>
                      <a:pPr algn="just"/>
                      <a:r>
                        <a:rPr lang="en-US" sz="1000">
                          <a:effectLst/>
                        </a:rPr>
                        <a:t>Apriori</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US" sz="1000">
                          <a:effectLst/>
                        </a:rPr>
                        <a:t>12.4</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US" sz="1000">
                          <a:effectLst/>
                        </a:rPr>
                        <a:t>8.2</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US" sz="1000">
                          <a:effectLst/>
                        </a:rPr>
                        <a:t>4.2</a:t>
                      </a:r>
                      <a:endParaRPr lang="en-IN"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942624277"/>
                  </a:ext>
                </a:extLst>
              </a:tr>
              <a:tr h="268095">
                <a:tc>
                  <a:txBody>
                    <a:bodyPr/>
                    <a:lstStyle/>
                    <a:p>
                      <a:pPr algn="just"/>
                      <a:r>
                        <a:rPr lang="en-US" sz="1000">
                          <a:effectLst/>
                        </a:rPr>
                        <a:t>FP Growth</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US" sz="1000" dirty="0">
                          <a:effectLst/>
                        </a:rPr>
                        <a:t>8.6</a:t>
                      </a:r>
                      <a:endParaRPr lang="en-IN"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US" sz="1000">
                          <a:effectLst/>
                        </a:rPr>
                        <a:t>4.7</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US" sz="1000" dirty="0">
                          <a:effectLst/>
                        </a:rPr>
                        <a:t>3.9</a:t>
                      </a:r>
                      <a:endParaRPr lang="en-IN" sz="10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62377182"/>
                  </a:ext>
                </a:extLst>
              </a:tr>
            </a:tbl>
          </a:graphicData>
        </a:graphic>
      </p:graphicFrame>
      <p:graphicFrame>
        <p:nvGraphicFramePr>
          <p:cNvPr id="6" name="Table 5">
            <a:extLst>
              <a:ext uri="{FF2B5EF4-FFF2-40B4-BE49-F238E27FC236}">
                <a16:creationId xmlns:a16="http://schemas.microsoft.com/office/drawing/2014/main" id="{0E21A3BF-8339-B37D-8E23-404339B2F512}"/>
              </a:ext>
            </a:extLst>
          </p:cNvPr>
          <p:cNvGraphicFramePr>
            <a:graphicFrameLocks noGrp="1"/>
          </p:cNvGraphicFramePr>
          <p:nvPr>
            <p:extLst>
              <p:ext uri="{D42A27DB-BD31-4B8C-83A1-F6EECF244321}">
                <p14:modId xmlns:p14="http://schemas.microsoft.com/office/powerpoint/2010/main" val="3700870766"/>
              </p:ext>
            </p:extLst>
          </p:nvPr>
        </p:nvGraphicFramePr>
        <p:xfrm>
          <a:off x="7065892" y="3747028"/>
          <a:ext cx="3605785" cy="1103630"/>
        </p:xfrm>
        <a:graphic>
          <a:graphicData uri="http://schemas.openxmlformats.org/drawingml/2006/table">
            <a:tbl>
              <a:tblPr firstRow="1" firstCol="1" bandRow="1">
                <a:tableStyleId>{9B7F93BF-ADEB-4C51-9C71-5A5CA4E77280}</a:tableStyleId>
              </a:tblPr>
              <a:tblGrid>
                <a:gridCol w="799718">
                  <a:extLst>
                    <a:ext uri="{9D8B030D-6E8A-4147-A177-3AD203B41FA5}">
                      <a16:colId xmlns:a16="http://schemas.microsoft.com/office/drawing/2014/main" val="3171833942"/>
                    </a:ext>
                  </a:extLst>
                </a:gridCol>
                <a:gridCol w="825707">
                  <a:extLst>
                    <a:ext uri="{9D8B030D-6E8A-4147-A177-3AD203B41FA5}">
                      <a16:colId xmlns:a16="http://schemas.microsoft.com/office/drawing/2014/main" val="1152653283"/>
                    </a:ext>
                  </a:extLst>
                </a:gridCol>
                <a:gridCol w="986096">
                  <a:extLst>
                    <a:ext uri="{9D8B030D-6E8A-4147-A177-3AD203B41FA5}">
                      <a16:colId xmlns:a16="http://schemas.microsoft.com/office/drawing/2014/main" val="1595492795"/>
                    </a:ext>
                  </a:extLst>
                </a:gridCol>
                <a:gridCol w="994264">
                  <a:extLst>
                    <a:ext uri="{9D8B030D-6E8A-4147-A177-3AD203B41FA5}">
                      <a16:colId xmlns:a16="http://schemas.microsoft.com/office/drawing/2014/main" val="3563421606"/>
                    </a:ext>
                  </a:extLst>
                </a:gridCol>
              </a:tblGrid>
              <a:tr h="0">
                <a:tc>
                  <a:txBody>
                    <a:bodyPr/>
                    <a:lstStyle/>
                    <a:p>
                      <a:pPr algn="just"/>
                      <a:r>
                        <a:rPr lang="en-US" sz="1000">
                          <a:effectLst/>
                        </a:rPr>
                        <a:t>Segment</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US" sz="1000" dirty="0">
                          <a:effectLst/>
                        </a:rPr>
                        <a:t>Mean Spending ($)</a:t>
                      </a:r>
                      <a:endParaRPr lang="en-IN"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US" sz="1000" dirty="0">
                          <a:effectLst/>
                        </a:rPr>
                        <a:t>Number of Transactions</a:t>
                      </a:r>
                      <a:endParaRPr lang="en-IN"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US" sz="1000" dirty="0">
                          <a:effectLst/>
                        </a:rPr>
                        <a:t>Predominant products</a:t>
                      </a:r>
                      <a:endParaRPr lang="en-IN" sz="10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416018737"/>
                  </a:ext>
                </a:extLst>
              </a:tr>
              <a:tr h="0">
                <a:tc>
                  <a:txBody>
                    <a:bodyPr/>
                    <a:lstStyle/>
                    <a:p>
                      <a:pPr algn="just"/>
                      <a:r>
                        <a:rPr lang="en-US" sz="1000">
                          <a:effectLst/>
                        </a:rPr>
                        <a:t>Segment 1</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US" sz="1000">
                          <a:effectLst/>
                        </a:rPr>
                        <a:t>25.4</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US" sz="1000">
                          <a:effectLst/>
                        </a:rPr>
                        <a:t>120</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US" sz="1000">
                          <a:effectLst/>
                        </a:rPr>
                        <a:t>Snacks</a:t>
                      </a:r>
                      <a:endParaRPr lang="en-IN"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4217433439"/>
                  </a:ext>
                </a:extLst>
              </a:tr>
              <a:tr h="0">
                <a:tc>
                  <a:txBody>
                    <a:bodyPr/>
                    <a:lstStyle/>
                    <a:p>
                      <a:pPr algn="just"/>
                      <a:r>
                        <a:rPr lang="en-US" sz="1000">
                          <a:effectLst/>
                        </a:rPr>
                        <a:t>Segment 2</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US" sz="1000">
                          <a:effectLst/>
                        </a:rPr>
                        <a:t>75.2</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US" sz="1000">
                          <a:effectLst/>
                        </a:rPr>
                        <a:t>85</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US" sz="1000">
                          <a:effectLst/>
                        </a:rPr>
                        <a:t>Beverages</a:t>
                      </a:r>
                      <a:endParaRPr lang="en-IN"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677672231"/>
                  </a:ext>
                </a:extLst>
              </a:tr>
              <a:tr h="189230">
                <a:tc>
                  <a:txBody>
                    <a:bodyPr/>
                    <a:lstStyle/>
                    <a:p>
                      <a:pPr algn="just"/>
                      <a:r>
                        <a:rPr lang="en-US" sz="1000">
                          <a:effectLst/>
                        </a:rPr>
                        <a:t>Segment 3</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US" sz="1000">
                          <a:effectLst/>
                        </a:rPr>
                        <a:t>15.3</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US" sz="1000">
                          <a:effectLst/>
                        </a:rPr>
                        <a:t>200</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US" sz="1000">
                          <a:effectLst/>
                        </a:rPr>
                        <a:t>Fresh Produce </a:t>
                      </a:r>
                      <a:endParaRPr lang="en-IN"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499391241"/>
                  </a:ext>
                </a:extLst>
              </a:tr>
              <a:tr h="0">
                <a:tc>
                  <a:txBody>
                    <a:bodyPr/>
                    <a:lstStyle/>
                    <a:p>
                      <a:pPr algn="just"/>
                      <a:r>
                        <a:rPr lang="en-US" sz="1000">
                          <a:effectLst/>
                        </a:rPr>
                        <a:t>Segment 4</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US" sz="1000">
                          <a:effectLst/>
                        </a:rPr>
                        <a:t>45.0</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US" sz="1000">
                          <a:effectLst/>
                        </a:rPr>
                        <a:t>95</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US" sz="1000" dirty="0">
                          <a:effectLst/>
                        </a:rPr>
                        <a:t>Dairy</a:t>
                      </a:r>
                      <a:endParaRPr lang="en-IN" sz="10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89129881"/>
                  </a:ext>
                </a:extLst>
              </a:tr>
            </a:tbl>
          </a:graphicData>
        </a:graphic>
      </p:graphicFrame>
      <p:sp>
        <p:nvSpPr>
          <p:cNvPr id="8" name="TextBox 7">
            <a:extLst>
              <a:ext uri="{FF2B5EF4-FFF2-40B4-BE49-F238E27FC236}">
                <a16:creationId xmlns:a16="http://schemas.microsoft.com/office/drawing/2014/main" id="{1B979A91-07A2-56A6-263C-879D4B78E0BA}"/>
              </a:ext>
            </a:extLst>
          </p:cNvPr>
          <p:cNvSpPr txBox="1"/>
          <p:nvPr/>
        </p:nvSpPr>
        <p:spPr>
          <a:xfrm>
            <a:off x="3557135" y="4850658"/>
            <a:ext cx="10436290" cy="297004"/>
          </a:xfrm>
          <a:prstGeom prst="rect">
            <a:avLst/>
          </a:prstGeom>
          <a:noFill/>
        </p:spPr>
        <p:txBody>
          <a:bodyPr wrap="square">
            <a:spAutoFit/>
          </a:bodyPr>
          <a:lstStyle/>
          <a:p>
            <a:pPr indent="182880" algn="ctr">
              <a:lnSpc>
                <a:spcPct val="95000"/>
              </a:lnSpc>
              <a:spcAft>
                <a:spcPts val="600"/>
              </a:spcAft>
              <a:tabLst>
                <a:tab pos="182880" algn="l"/>
              </a:tabLst>
            </a:pPr>
            <a:r>
              <a:rPr lang="en-US" sz="1400" b="1" spc="-5" dirty="0">
                <a:effectLst/>
                <a:latin typeface="Times New Roman" panose="02020603050405020304" pitchFamily="18" charset="0"/>
                <a:ea typeface="SimSun" panose="02010600030101010101" pitchFamily="2" charset="-122"/>
              </a:rPr>
              <a:t>Table </a:t>
            </a:r>
            <a:r>
              <a:rPr lang="x-none" sz="1400" b="1" spc="-5" dirty="0">
                <a:effectLst/>
                <a:latin typeface="Times New Roman" panose="02020603050405020304" pitchFamily="18" charset="0"/>
                <a:ea typeface="SimSun" panose="02010600030101010101" pitchFamily="2" charset="-122"/>
              </a:rPr>
              <a:t>2</a:t>
            </a:r>
            <a:r>
              <a:rPr lang="en-US" sz="1400" b="1" spc="-5" dirty="0">
                <a:effectLst/>
                <a:latin typeface="Times New Roman" panose="02020603050405020304" pitchFamily="18" charset="0"/>
                <a:ea typeface="SimSun" panose="02010600030101010101" pitchFamily="2" charset="-122"/>
              </a:rPr>
              <a:t>. Customer Segment Analysis</a:t>
            </a:r>
            <a:endParaRPr lang="en-IN" sz="1400" spc="-5" dirty="0">
              <a:effectLst/>
              <a:latin typeface="Times New Roman" panose="02020603050405020304" pitchFamily="18" charset="0"/>
              <a:ea typeface="SimSun" panose="02010600030101010101" pitchFamily="2" charset="-122"/>
            </a:endParaRPr>
          </a:p>
        </p:txBody>
      </p:sp>
      <p:sp>
        <p:nvSpPr>
          <p:cNvPr id="10" name="TextBox 9">
            <a:extLst>
              <a:ext uri="{FF2B5EF4-FFF2-40B4-BE49-F238E27FC236}">
                <a16:creationId xmlns:a16="http://schemas.microsoft.com/office/drawing/2014/main" id="{3DA12805-3DF1-40DF-4F66-C75C9B9AD02C}"/>
              </a:ext>
            </a:extLst>
          </p:cNvPr>
          <p:cNvSpPr txBox="1"/>
          <p:nvPr/>
        </p:nvSpPr>
        <p:spPr>
          <a:xfrm>
            <a:off x="3174740" y="3386233"/>
            <a:ext cx="10436290" cy="297004"/>
          </a:xfrm>
          <a:prstGeom prst="rect">
            <a:avLst/>
          </a:prstGeom>
          <a:noFill/>
        </p:spPr>
        <p:txBody>
          <a:bodyPr wrap="square">
            <a:spAutoFit/>
          </a:bodyPr>
          <a:lstStyle/>
          <a:p>
            <a:pPr indent="182880" algn="ctr">
              <a:lnSpc>
                <a:spcPct val="95000"/>
              </a:lnSpc>
              <a:spcAft>
                <a:spcPts val="600"/>
              </a:spcAft>
              <a:tabLst>
                <a:tab pos="182880" algn="l"/>
              </a:tabLst>
            </a:pPr>
            <a:r>
              <a:rPr lang="en-US" sz="1400" b="1" spc="-5" dirty="0">
                <a:effectLst/>
                <a:latin typeface="Times New Roman" panose="02020603050405020304" pitchFamily="18" charset="0"/>
                <a:ea typeface="SimSun" panose="02010600030101010101" pitchFamily="2" charset="-122"/>
              </a:rPr>
              <a:t>Table </a:t>
            </a:r>
            <a:r>
              <a:rPr lang="x-none" sz="1400" b="1" spc="-5" dirty="0">
                <a:effectLst/>
                <a:latin typeface="Times New Roman" panose="02020603050405020304" pitchFamily="18" charset="0"/>
                <a:ea typeface="SimSun" panose="02010600030101010101" pitchFamily="2" charset="-122"/>
              </a:rPr>
              <a:t>1</a:t>
            </a:r>
            <a:r>
              <a:rPr lang="en-US" sz="1400" b="1" spc="-5" dirty="0">
                <a:effectLst/>
                <a:latin typeface="Times New Roman" panose="02020603050405020304" pitchFamily="18" charset="0"/>
                <a:ea typeface="SimSun" panose="02010600030101010101" pitchFamily="2" charset="-122"/>
              </a:rPr>
              <a:t>. Execution Time Comparison</a:t>
            </a:r>
            <a:endParaRPr lang="en-IN" sz="1400" spc="-5" dirty="0">
              <a:effectLst/>
              <a:latin typeface="Times New Roman" panose="02020603050405020304" pitchFamily="18" charset="0"/>
              <a:ea typeface="SimSun" panose="02010600030101010101" pitchFamily="2" charset="-122"/>
            </a:endParaRPr>
          </a:p>
        </p:txBody>
      </p:sp>
      <p:sp>
        <p:nvSpPr>
          <p:cNvPr id="12" name="TextBox 11">
            <a:extLst>
              <a:ext uri="{FF2B5EF4-FFF2-40B4-BE49-F238E27FC236}">
                <a16:creationId xmlns:a16="http://schemas.microsoft.com/office/drawing/2014/main" id="{6F43FF28-1ABC-AF58-301C-3AC1415E229E}"/>
              </a:ext>
            </a:extLst>
          </p:cNvPr>
          <p:cNvSpPr txBox="1"/>
          <p:nvPr/>
        </p:nvSpPr>
        <p:spPr>
          <a:xfrm>
            <a:off x="378618" y="1782657"/>
            <a:ext cx="5717381" cy="2031325"/>
          </a:xfrm>
          <a:prstGeom prst="rect">
            <a:avLst/>
          </a:prstGeom>
          <a:noFill/>
        </p:spPr>
        <p:txBody>
          <a:bodyPr wrap="square">
            <a:spAutoFit/>
          </a:bodyPr>
          <a:lstStyle/>
          <a:p>
            <a:pPr algn="just"/>
            <a:r>
              <a:rPr lang="en-US" sz="1400" dirty="0">
                <a:latin typeface="Times New Roman" panose="02020603050405020304" pitchFamily="18" charset="0"/>
                <a:ea typeface="SimSun" panose="02010600030101010101" pitchFamily="2" charset="-122"/>
              </a:rPr>
              <a:t>In table 1 the</a:t>
            </a:r>
            <a:r>
              <a:rPr lang="en-US" sz="1400" dirty="0">
                <a:effectLst/>
                <a:latin typeface="Times New Roman" panose="02020603050405020304" pitchFamily="18" charset="0"/>
                <a:ea typeface="SimSun" panose="02010600030101010101" pitchFamily="2" charset="-122"/>
              </a:rPr>
              <a:t> efficiency of the </a:t>
            </a:r>
            <a:r>
              <a:rPr lang="en-US" sz="1400" dirty="0" err="1">
                <a:effectLst/>
                <a:latin typeface="Times New Roman" panose="02020603050405020304" pitchFamily="18" charset="0"/>
                <a:ea typeface="SimSun" panose="02010600030101010101" pitchFamily="2" charset="-122"/>
              </a:rPr>
              <a:t>Apriori</a:t>
            </a:r>
            <a:r>
              <a:rPr lang="en-US" sz="1400" dirty="0">
                <a:effectLst/>
                <a:latin typeface="Times New Roman" panose="02020603050405020304" pitchFamily="18" charset="0"/>
                <a:ea typeface="SimSun" panose="02010600030101010101" pitchFamily="2" charset="-122"/>
              </a:rPr>
              <a:t> and FP-Growth algorithms by comparing their total execution times, along with the time spent on object creation and rule generation. It provides insights into the computational efficiency of each algorithm for pattern mining.</a:t>
            </a:r>
            <a:endParaRPr lang="en-IN" sz="1400" dirty="0">
              <a:effectLst/>
              <a:latin typeface="Times New Roman" panose="02020603050405020304" pitchFamily="18" charset="0"/>
              <a:ea typeface="SimSun" panose="02010600030101010101" pitchFamily="2" charset="-122"/>
            </a:endParaRPr>
          </a:p>
          <a:p>
            <a:pPr indent="-457200" algn="just">
              <a:spcBef>
                <a:spcPts val="0"/>
              </a:spcBef>
              <a:buSzPct val="100000"/>
            </a:pPr>
            <a:endParaRPr lang="en-US" sz="1400" dirty="0">
              <a:solidFill>
                <a:srgbClr val="000000"/>
              </a:solidFill>
              <a:latin typeface="Times New Roman" panose="02020603050405020304" pitchFamily="18" charset="0"/>
            </a:endParaRPr>
          </a:p>
          <a:p>
            <a:pPr indent="-457200" algn="just">
              <a:spcBef>
                <a:spcPts val="0"/>
              </a:spcBef>
              <a:buSzPct val="100000"/>
            </a:pPr>
            <a:r>
              <a:rPr lang="en-US" sz="1400" dirty="0">
                <a:effectLst/>
                <a:latin typeface="Times New Roman" panose="02020603050405020304" pitchFamily="18" charset="0"/>
                <a:ea typeface="SimSun" panose="02010600030101010101" pitchFamily="2" charset="-122"/>
              </a:rPr>
              <a:t>In table 2 the summarization different customer segments based on their average spending, transaction frequency, and predominant product choices. It offers a clearer understanding of customer behaviors and preferences, which can guide targeted marketing strategies.</a:t>
            </a:r>
          </a:p>
        </p:txBody>
      </p:sp>
    </p:spTree>
    <p:extLst>
      <p:ext uri="{BB962C8B-B14F-4D97-AF65-F5344CB8AC3E}">
        <p14:creationId xmlns:p14="http://schemas.microsoft.com/office/powerpoint/2010/main" val="1657094315"/>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1702</TotalTime>
  <Words>982</Words>
  <Application>Microsoft Office PowerPoint</Application>
  <PresentationFormat>Widescreen</PresentationFormat>
  <Paragraphs>137</Paragraphs>
  <Slides>11</Slides>
  <Notes>11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11</vt:i4>
      </vt:variant>
    </vt:vector>
  </HeadingPairs>
  <TitlesOfParts>
    <vt:vector size="22" baseType="lpstr">
      <vt:lpstr>Bookman Old Style</vt:lpstr>
      <vt:lpstr>Calibri</vt:lpstr>
      <vt:lpstr>Raleway</vt:lpstr>
      <vt:lpstr>Arial</vt:lpstr>
      <vt:lpstr>Teko</vt:lpstr>
      <vt:lpstr>Times New Roman</vt:lpstr>
      <vt:lpstr>Open Sans</vt:lpstr>
      <vt:lpstr>Libre Baskerville</vt:lpstr>
      <vt:lpstr>Cambria</vt:lpstr>
      <vt:lpstr>1_Office Theme</vt:lpstr>
      <vt:lpstr>Office Theme</vt:lpstr>
      <vt:lpstr> IEEE Conf. I’d - 931 Analyzing Sequential Patterns in Customer Supermarket Transactions </vt:lpstr>
      <vt:lpstr> Contents</vt:lpstr>
      <vt:lpstr>INTRODUCTION</vt:lpstr>
      <vt:lpstr>PROBLEM STATEMENT</vt:lpstr>
      <vt:lpstr>LITERATURE REVIEW(Recent)</vt:lpstr>
      <vt:lpstr>DATASET UTILIZED</vt:lpstr>
      <vt:lpstr>PROPOSED METHODOLOGY</vt:lpstr>
      <vt:lpstr>EXPERIMENTS CONDUCTED</vt:lpstr>
      <vt:lpstr>RESULTS</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(IDCIOT_2024 - 0393)   Decoding OTT: Uncovering global insights for film industry advancement and cultural exchange </dc:title>
  <cp:lastModifiedBy>Ritik Roshan</cp:lastModifiedBy>
  <cp:revision>14</cp:revision>
  <dcterms:modified xsi:type="dcterms:W3CDTF">2024-12-27T21:07:13Z</dcterms:modified>
</cp:coreProperties>
</file>