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4" r:id="rId4"/>
  </p:sldMasterIdLst>
  <p:sldIdLst>
    <p:sldId id="258" r:id="rId5"/>
    <p:sldId id="256" r:id="rId6"/>
    <p:sldId id="257" r:id="rId7"/>
    <p:sldId id="259" r:id="rId8"/>
    <p:sldId id="260" r:id="rId9"/>
    <p:sldId id="261" r:id="rId10"/>
  </p:sldIdLst>
  <p:sldSz cx="12192000" cy="6858000"/>
  <p:notesSz cx="6858000" cy="9144000"/>
  <p:custDataLst>
    <p:tags r:id="rId1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3776CE2-C5C8-415A-A5A4-2214785521A9}">
          <p14:sldIdLst>
            <p14:sldId id="258"/>
            <p14:sldId id="256"/>
            <p14:sldId id="257"/>
            <p14:sldId id="259"/>
            <p14:sldId id="260"/>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1"/>
    <p:restoredTop sz="94647"/>
  </p:normalViewPr>
  <p:slideViewPr>
    <p:cSldViewPr snapToGrid="0" snapToObjects="1">
      <p:cViewPr varScale="1">
        <p:scale>
          <a:sx n="82" d="100"/>
          <a:sy n="82" d="100"/>
        </p:scale>
        <p:origin x="6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9/26/2023</a:t>
            </a:fld>
            <a:endParaRPr lang="en-US"/>
          </a:p>
        </p:txBody>
      </p:sp>
      <p:sp>
        <p:nvSpPr>
          <p:cNvPr id="5" name="Footer Placeholder 4"/>
          <p:cNvSpPr>
            <a:spLocks noGrp="1"/>
          </p:cNvSpPr>
          <p:nvPr>
            <p:ph type="ftr" sz="quarter" idx="11"/>
          </p:nvPr>
        </p:nvSpPr>
        <p:spPr>
          <a:xfrm>
            <a:off x="1451579" y="329307"/>
            <a:ext cx="5626774" cy="309201"/>
          </a:xfrm>
        </p:spPr>
        <p:txBody>
          <a:bodyPr/>
          <a:lstStyle/>
          <a:p>
            <a:endParaRPr lang="en-US"/>
          </a:p>
        </p:txBody>
      </p:sp>
      <p:sp>
        <p:nvSpPr>
          <p:cNvPr id="6" name="Slide Number Placeholder 5"/>
          <p:cNvSpPr>
            <a:spLocks noGrp="1"/>
          </p:cNvSpPr>
          <p:nvPr>
            <p:ph type="sldNum" sz="quarter" idx="12"/>
          </p:nvPr>
        </p:nvSpPr>
        <p:spPr>
          <a:xfrm>
            <a:off x="476834" y="798973"/>
            <a:ext cx="811019" cy="503578"/>
          </a:xfrm>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764934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280697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08193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16622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92931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A2730A-859E-B540-ADF3-E97069AD1FDB}"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628157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A2730A-859E-B540-ADF3-E97069AD1FDB}" type="datetimeFigureOut">
              <a:rPr lang="en-US" smtClean="0"/>
              <a:t>9/26/2023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33337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A2730A-859E-B540-ADF3-E97069AD1FDB}" type="datetimeFigureOut">
              <a:rPr lang="en-US" smtClean="0"/>
              <a:t>9/26/2023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216296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A2730A-859E-B540-ADF3-E97069AD1FDB}" type="datetimeFigureOut">
              <a:rPr lang="en-US" smtClean="0"/>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488077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931999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7A2730A-859E-B540-ADF3-E97069AD1FDB}" type="datetimeFigureOut">
              <a:rPr lang="en-US" smtClean="0"/>
              <a:t>9/26/2023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020465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7A2730A-859E-B540-ADF3-E97069AD1FDB}" type="datetimeFigureOut">
              <a:rPr lang="en-US" smtClean="0"/>
              <a:t>9/26/2023</a:t>
            </a:fld>
            <a:endParaRPr lang="en-US"/>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E05DC9C-C50D-D242-B083-59CEE07163F1}" type="slidenum">
              <a:rPr lang="en-US" smtClean="0"/>
              <a:t>‹#›</a:t>
            </a:fld>
            <a:endParaRPr lang="en-US"/>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2818679"/>
      </p:ext>
    </p:extLst>
  </p:cSld>
  <p:clrMap bg1="dk1" tx1="lt1" bg2="dk2" tx2="lt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1/relationships/webextension" Target="../webextensions/webextension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DEF244-7D7A-F40A-8A46-E6AF881A59ED}"/>
              </a:ext>
            </a:extLst>
          </p:cNvPr>
          <p:cNvPicPr>
            <a:picLocks noChangeAspect="1"/>
          </p:cNvPicPr>
          <p:nvPr/>
        </p:nvPicPr>
        <p:blipFill>
          <a:blip r:embed="rId2">
            <a:alphaModFix amt="96000"/>
            <a:extLst>
              <a:ext uri="{BEBA8EAE-BF5A-486C-A8C5-ECC9F3942E4B}">
                <a14:imgProps xmlns:a14="http://schemas.microsoft.com/office/drawing/2010/main">
                  <a14:imgLayer r:embed="rId3">
                    <a14:imgEffect>
                      <a14:saturation sat="99000"/>
                    </a14:imgEffect>
                    <a14:imgEffect>
                      <a14:brightnessContrast bright="-40000" contrast="40000"/>
                    </a14:imgEffect>
                  </a14:imgLayer>
                </a14:imgProps>
              </a:ext>
            </a:extLst>
          </a:blip>
          <a:stretch>
            <a:fillRect/>
          </a:stretch>
        </p:blipFill>
        <p:spPr>
          <a:xfrm>
            <a:off x="5508833" y="2817844"/>
            <a:ext cx="6546980" cy="3601616"/>
          </a:xfrm>
          <a:prstGeom prst="roundRect">
            <a:avLst>
              <a:gd name="adj" fmla="val 4167"/>
            </a:avLst>
          </a:prstGeom>
          <a:pattFill prst="pct50">
            <a:fgClr>
              <a:schemeClr val="accent1"/>
            </a:fgClr>
            <a:bgClr>
              <a:schemeClr val="bg1"/>
            </a:bgClr>
          </a:patt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6" name="Rectangle 5">
            <a:extLst>
              <a:ext uri="{FF2B5EF4-FFF2-40B4-BE49-F238E27FC236}">
                <a16:creationId xmlns:a16="http://schemas.microsoft.com/office/drawing/2014/main" id="{331D92EF-8EE4-84B5-48A8-EA2E7AB31F25}"/>
              </a:ext>
            </a:extLst>
          </p:cNvPr>
          <p:cNvSpPr/>
          <p:nvPr/>
        </p:nvSpPr>
        <p:spPr>
          <a:xfrm>
            <a:off x="3034905" y="536618"/>
            <a:ext cx="7367338" cy="923330"/>
          </a:xfrm>
          <a:prstGeom prst="rect">
            <a:avLst/>
          </a:prstGeom>
          <a:noFill/>
          <a:effectLst>
            <a:outerShdw blurRad="50800" dist="38100" dir="2700000" algn="tl" rotWithShape="0">
              <a:prstClr val="black">
                <a:alpha val="40000"/>
              </a:prstClr>
            </a:outerShdw>
          </a:effectLst>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Churn Analysis Report</a:t>
            </a:r>
          </a:p>
        </p:txBody>
      </p:sp>
      <p:pic>
        <p:nvPicPr>
          <p:cNvPr id="8" name="Picture 7">
            <a:extLst>
              <a:ext uri="{FF2B5EF4-FFF2-40B4-BE49-F238E27FC236}">
                <a16:creationId xmlns:a16="http://schemas.microsoft.com/office/drawing/2014/main" id="{716E5F29-3166-B1FF-66DB-B091E8E96F28}"/>
              </a:ext>
            </a:extLst>
          </p:cNvPr>
          <p:cNvPicPr>
            <a:picLocks noChangeAspect="1"/>
          </p:cNvPicPr>
          <p:nvPr/>
        </p:nvPicPr>
        <p:blipFill>
          <a:blip r:embed="rId4"/>
          <a:stretch>
            <a:fillRect/>
          </a:stretch>
        </p:blipFill>
        <p:spPr>
          <a:xfrm>
            <a:off x="573989" y="233463"/>
            <a:ext cx="2947424" cy="1994968"/>
          </a:xfrm>
          <a:prstGeom prst="rect">
            <a:avLst/>
          </a:prstGeom>
        </p:spPr>
      </p:pic>
      <p:sp>
        <p:nvSpPr>
          <p:cNvPr id="9" name="TextBox 8">
            <a:extLst>
              <a:ext uri="{FF2B5EF4-FFF2-40B4-BE49-F238E27FC236}">
                <a16:creationId xmlns:a16="http://schemas.microsoft.com/office/drawing/2014/main" id="{59CBEFE4-5316-18AF-C3A4-D6EEFC0562AE}"/>
              </a:ext>
            </a:extLst>
          </p:cNvPr>
          <p:cNvSpPr txBox="1"/>
          <p:nvPr/>
        </p:nvSpPr>
        <p:spPr>
          <a:xfrm>
            <a:off x="136187" y="4675257"/>
            <a:ext cx="3015574" cy="1631216"/>
          </a:xfrm>
          <a:prstGeom prst="rect">
            <a:avLst/>
          </a:prstGeom>
          <a:noFill/>
        </p:spPr>
        <p:txBody>
          <a:bodyPr wrap="square" rtlCol="0">
            <a:spAutoFit/>
          </a:bodyPr>
          <a:lstStyle/>
          <a:p>
            <a:r>
              <a:rPr lang="en-US" sz="4000" dirty="0"/>
              <a:t>Omnistique</a:t>
            </a:r>
          </a:p>
          <a:p>
            <a:r>
              <a:rPr lang="en-US" sz="2000" dirty="0"/>
              <a:t>Data Analysis Unit</a:t>
            </a:r>
          </a:p>
          <a:p>
            <a:r>
              <a:rPr lang="en-US" sz="2000" dirty="0"/>
              <a:t>Ritik Agrawal-OM2301</a:t>
            </a:r>
          </a:p>
          <a:p>
            <a:endParaRPr lang="en-US" sz="2000" dirty="0"/>
          </a:p>
        </p:txBody>
      </p:sp>
    </p:spTree>
    <p:extLst>
      <p:ext uri="{BB962C8B-B14F-4D97-AF65-F5344CB8AC3E}">
        <p14:creationId xmlns:p14="http://schemas.microsoft.com/office/powerpoint/2010/main" val="57105039"/>
      </p:ext>
    </p:extLst>
  </p:cSld>
  <p:clrMapOvr>
    <a:masterClrMapping/>
  </p:clrMapOvr>
  <mc:AlternateContent xmlns:mc="http://schemas.openxmlformats.org/markup-compatibility/2006" xmlns:p14="http://schemas.microsoft.com/office/powerpoint/2010/main">
    <mc:Choice Requires="p14">
      <p:transition spd="slow" p14:dur="2000" advTm="8606"/>
    </mc:Choice>
    <mc:Fallback xmlns="">
      <p:transition spd="slow" advTm="860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p:cNvGraphicFramePr>
                <a:graphicFrameLocks noGrp="1"/>
              </p:cNvGraphicFramePr>
              <p:nvPr>
                <p:extLst>
                  <p:ext uri="{D42A27DB-BD31-4B8C-83A1-F6EECF244321}">
                    <p14:modId xmlns:p14="http://schemas.microsoft.com/office/powerpoint/2010/main" val="502793578"/>
                  </p:ext>
                </p:extLst>
              </p:nvPr>
            </p:nvGraphicFramePr>
            <p:xfrm>
              <a:off x="389106" y="447473"/>
              <a:ext cx="11081882" cy="6059132"/>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descr="Add-in content for Microsoft Power BI."/>
              <p:cNvPicPr>
                <a:picLocks noGrp="1" noRot="1" noChangeAspect="1" noMove="1" noResize="1" noEditPoints="1" noAdjustHandles="1" noChangeArrowheads="1" noChangeShapeType="1"/>
              </p:cNvPicPr>
              <p:nvPr/>
            </p:nvPicPr>
            <p:blipFill>
              <a:blip r:embed="rId3"/>
              <a:stretch>
                <a:fillRect/>
              </a:stretch>
            </p:blipFill>
            <p:spPr>
              <a:xfrm>
                <a:off x="389106" y="447473"/>
                <a:ext cx="11081882" cy="6059132"/>
              </a:xfrm>
              <a:prstGeom prst="rect">
                <a:avLst/>
              </a:prstGeom>
            </p:spPr>
          </p:pic>
        </mc:Fallback>
      </mc:AlternateContent>
    </p:spTree>
    <p:extLst>
      <p:ext uri="{BB962C8B-B14F-4D97-AF65-F5344CB8AC3E}">
        <p14:creationId xmlns:p14="http://schemas.microsoft.com/office/powerpoint/2010/main" val="3211859542"/>
      </p:ext>
    </p:extLst>
  </p:cSld>
  <p:clrMapOvr>
    <a:masterClrMapping/>
  </p:clrMapOvr>
  <mc:AlternateContent xmlns:mc="http://schemas.openxmlformats.org/markup-compatibility/2006" xmlns:p14="http://schemas.microsoft.com/office/powerpoint/2010/main">
    <mc:Choice Requires="p14">
      <p:transition spd="slow" p14:dur="2000" advTm="35355"/>
    </mc:Choice>
    <mc:Fallback xmlns="">
      <p:transition spd="slow" advTm="3535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87F4368-90F3-AC40-3D4F-FD24EFB1CFA2}"/>
              </a:ext>
            </a:extLst>
          </p:cNvPr>
          <p:cNvSpPr txBox="1"/>
          <p:nvPr/>
        </p:nvSpPr>
        <p:spPr>
          <a:xfrm>
            <a:off x="504152" y="1416970"/>
            <a:ext cx="11451142" cy="4524315"/>
          </a:xfrm>
          <a:prstGeom prst="rect">
            <a:avLst/>
          </a:prstGeom>
          <a:noFill/>
        </p:spPr>
        <p:txBody>
          <a:bodyPr wrap="square">
            <a:spAutoFit/>
          </a:bodyPr>
          <a:lstStyle/>
          <a:p>
            <a:pPr marL="285750" indent="-285750">
              <a:buFont typeface="Wingdings" panose="05000000000000000000" pitchFamily="2" charset="2"/>
              <a:buChar char="Ø"/>
            </a:pPr>
            <a:r>
              <a:rPr lang="en-US" dirty="0"/>
              <a:t>Customers having fair credit score  are more likely to be exit customer result in increase in Churn.</a:t>
            </a:r>
          </a:p>
          <a:p>
            <a:endParaRPr lang="en-US" dirty="0"/>
          </a:p>
          <a:p>
            <a:pPr marL="285750" indent="-285750">
              <a:buFont typeface="Wingdings" panose="05000000000000000000" pitchFamily="2" charset="2"/>
              <a:buChar char="Ø"/>
            </a:pPr>
            <a:r>
              <a:rPr lang="en-US" dirty="0"/>
              <a:t>Exit Customer and total Previous Month Exit Customers are positively correlated with each other.</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Active members(5151) are higher than inactive members(4849).</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Customers holding credit card exit more than customers not having credit card.</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France accounted for 50.14% of Total Customers.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Exit of Male (44.08%) is less than exit of Female (55.92%).</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Customers having more than 2 no. of product are less likely to be churn.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More or less Customers having maximum tenure of 4 years</a:t>
            </a:r>
          </a:p>
          <a:p>
            <a:endParaRPr lang="en-US" dirty="0"/>
          </a:p>
        </p:txBody>
      </p:sp>
      <p:sp>
        <p:nvSpPr>
          <p:cNvPr id="8" name="TextBox 7">
            <a:extLst>
              <a:ext uri="{FF2B5EF4-FFF2-40B4-BE49-F238E27FC236}">
                <a16:creationId xmlns:a16="http://schemas.microsoft.com/office/drawing/2014/main" id="{FE21CADC-2EE3-6490-B3FB-61D69F055674}"/>
              </a:ext>
            </a:extLst>
          </p:cNvPr>
          <p:cNvSpPr txBox="1"/>
          <p:nvPr/>
        </p:nvSpPr>
        <p:spPr>
          <a:xfrm>
            <a:off x="3912851" y="321013"/>
            <a:ext cx="5486400" cy="584775"/>
          </a:xfrm>
          <a:prstGeom prst="rect">
            <a:avLst/>
          </a:prstGeom>
          <a:noFill/>
        </p:spPr>
        <p:txBody>
          <a:bodyPr wrap="square" rtlCol="0">
            <a:spAutoFit/>
          </a:bodyPr>
          <a:lstStyle/>
          <a:p>
            <a:r>
              <a:rPr lang="en-US" sz="3200" dirty="0"/>
              <a:t>Churn Analysis - Highlights</a:t>
            </a:r>
          </a:p>
        </p:txBody>
      </p:sp>
    </p:spTree>
    <p:extLst>
      <p:ext uri="{BB962C8B-B14F-4D97-AF65-F5344CB8AC3E}">
        <p14:creationId xmlns:p14="http://schemas.microsoft.com/office/powerpoint/2010/main" val="3439350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37C46D-5BC4-457D-2890-03CCB298BE20}"/>
              </a:ext>
            </a:extLst>
          </p:cNvPr>
          <p:cNvSpPr txBox="1"/>
          <p:nvPr/>
        </p:nvSpPr>
        <p:spPr>
          <a:xfrm>
            <a:off x="240759" y="602399"/>
            <a:ext cx="11733990" cy="369332"/>
          </a:xfrm>
          <a:prstGeom prst="rect">
            <a:avLst/>
          </a:prstGeom>
          <a:noFill/>
        </p:spPr>
        <p:txBody>
          <a:bodyPr wrap="square">
            <a:spAutoFit/>
          </a:bodyPr>
          <a:lstStyle/>
          <a:p>
            <a:pPr marL="285750" indent="-285750">
              <a:buFont typeface="Wingdings" panose="05000000000000000000" pitchFamily="2" charset="2"/>
              <a:buChar char="Ø"/>
            </a:pPr>
            <a:endParaRPr lang="en-US" dirty="0"/>
          </a:p>
        </p:txBody>
      </p:sp>
      <p:sp>
        <p:nvSpPr>
          <p:cNvPr id="4" name="TextBox 3">
            <a:extLst>
              <a:ext uri="{FF2B5EF4-FFF2-40B4-BE49-F238E27FC236}">
                <a16:creationId xmlns:a16="http://schemas.microsoft.com/office/drawing/2014/main" id="{E0185D52-F917-F48A-4E9E-896D796B1FA2}"/>
              </a:ext>
            </a:extLst>
          </p:cNvPr>
          <p:cNvSpPr txBox="1"/>
          <p:nvPr/>
        </p:nvSpPr>
        <p:spPr>
          <a:xfrm>
            <a:off x="515566" y="408562"/>
            <a:ext cx="11459183"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Customers holding credit card is more than for those owing no. of product upto  2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Total Churn is </a:t>
            </a:r>
            <a:r>
              <a:rPr lang="en-US" dirty="0">
                <a:solidFill>
                  <a:srgbClr val="FF0000"/>
                </a:solidFill>
              </a:rPr>
              <a:t>20.37%.</a:t>
            </a:r>
          </a:p>
        </p:txBody>
      </p:sp>
    </p:spTree>
    <p:extLst>
      <p:ext uri="{BB962C8B-B14F-4D97-AF65-F5344CB8AC3E}">
        <p14:creationId xmlns:p14="http://schemas.microsoft.com/office/powerpoint/2010/main" val="112169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B30E52-DC97-5BAC-3334-933BBE8341C1}"/>
              </a:ext>
            </a:extLst>
          </p:cNvPr>
          <p:cNvSpPr txBox="1"/>
          <p:nvPr/>
        </p:nvSpPr>
        <p:spPr>
          <a:xfrm>
            <a:off x="485462" y="1361873"/>
            <a:ext cx="11459183" cy="5078313"/>
          </a:xfrm>
          <a:prstGeom prst="rect">
            <a:avLst/>
          </a:prstGeom>
          <a:noFill/>
        </p:spPr>
        <p:txBody>
          <a:bodyPr wrap="square" rtlCol="0">
            <a:spAutoFit/>
          </a:bodyPr>
          <a:lstStyle/>
          <a:p>
            <a:pPr marL="285750" indent="-285750">
              <a:buFont typeface="Wingdings" panose="05000000000000000000" pitchFamily="2" charset="2"/>
              <a:buChar char="Ø"/>
            </a:pPr>
            <a:r>
              <a:rPr lang="en-US" dirty="0"/>
              <a:t>To stop the churn of Fair &amp; poor credit type, provide customer support , credit counselling, loyalty programs , flexible payment option.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For credit card holders churn , provide customers with loyalty programs including schemes, discount , bouchers, Low Introductory APR(Annual  percentage Rates), provide educational resources to make their credit score better.</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To reduce female churn , provide female customers with exclusive customer support, develop female centric products, create female –focused marketing campaign.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 In short, enhance customer feedback system, run loyalty programs including discounts ,schemes to providing more benefits for long term customers,  make programs to provide education resources to handle their credit more, give competitive  offers , and enhance customer support system and simplify redeem  system.</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3" name="Rectangle 2">
            <a:extLst>
              <a:ext uri="{FF2B5EF4-FFF2-40B4-BE49-F238E27FC236}">
                <a16:creationId xmlns:a16="http://schemas.microsoft.com/office/drawing/2014/main" id="{09F034AC-2FC7-3FE2-BD17-2D2E8AA6D6A0}"/>
              </a:ext>
            </a:extLst>
          </p:cNvPr>
          <p:cNvSpPr/>
          <p:nvPr/>
        </p:nvSpPr>
        <p:spPr>
          <a:xfrm>
            <a:off x="3256925" y="360322"/>
            <a:ext cx="5916258" cy="584775"/>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Recommendations</a:t>
            </a:r>
          </a:p>
        </p:txBody>
      </p:sp>
    </p:spTree>
    <p:extLst>
      <p:ext uri="{BB962C8B-B14F-4D97-AF65-F5344CB8AC3E}">
        <p14:creationId xmlns:p14="http://schemas.microsoft.com/office/powerpoint/2010/main" val="2737116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F66ED9-336D-FC19-4117-3C9A690E16D4}"/>
              </a:ext>
            </a:extLst>
          </p:cNvPr>
          <p:cNvSpPr/>
          <p:nvPr/>
        </p:nvSpPr>
        <p:spPr>
          <a:xfrm>
            <a:off x="3808668" y="2486613"/>
            <a:ext cx="5267238"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38834211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LE_NAME_PARSED_KEY" val="TRUE"/>
</p:tagLst>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5.png"/></Relationships>
</file>

<file path=ppt/webextensions/webextension1.xml><?xml version="1.0" encoding="utf-8"?>
<we:webextension xmlns:we="http://schemas.microsoft.com/office/webextensions/webextension/2010/11" id="{35e1ad7b-c0ae-476a-ba0d-9d7a0cf28c65}">
  <we:reference id="WA200003233" version="2.0.0.3" store="en-US" storeType="OMEX"/>
  <we:alternateReferences/>
  <we:properties>
    <we:property name="Microsoft.Office.CampaignId" value="&quot;none&quot;"/>
    <we:property name="backgroundColor" value="&quot;#6C6C6C&quot;"/>
    <we:property name="bookmark" value="&quot;H4sIAAAAAAAAA+1YbU/bMBD+K5OlfaumOK8N36Ag7cPYEKBJ04Sms30tHmkcOQ60Q/3vOztlGx1QVvG2aZ8any93j+95zrVzyZRumwrm72GKbIvtGHM2BXv2KmEDVl+3FbkQgMMsA1lkQxAFCk5epnHa1C3bumQO7ATdR912UPmAZPx8MmBQVQcw8aMxVC0OWIO2NTVU+hv2zjTlbIeLAcNZUxkLPuSRA4c+7Dm505ig8DceF0inz/EIpeuth9gY65ZjkYusSFWZxLGIUpEOIxXRO20/G2Cu9/dJA7CRqR3omgB4W1pCGvMkUQlEYqhSHongO9aVW7qI+d6ssbRuqsa88eXbVudQS1QsLM5i26/lko1M1U3D0941+5HprMRDHIep2mk3pzC7VIx9aCkPW1CdDqyhKoaZTwi97dRcjCySn2Jb0WLwA8GITBNjtYTq0UDsU6FOg4juQnJrLfYR2s7ifXGMoJJdBT2jK0hGp52tX98A44Qsra4n1VJ0P1k+7tE1+ty4YxAVelmLryQQzym9ZqxCuzMPtO5qe6U8PlhB+8CULk6uxE5zX39VsLloA5gHTkj5+ogPG/1XcZws/GSalGWWybKMIkAe5UnJlQ92Jz96SrvIdWp8rCLDtJRFgYAYFVjEecHXxnI4c8LMfo8Wy6SUpcjySCgYlmkel2LzHn9AXR8bR/tR1zoz9Tg2arM/I3QH6rMvoZ1WsWxPburztQ0G5Ds6Bevu2V/xan89Zjlvbbbl9jnfoCXWVbBvBjHOJc+Ql4oPUaWkYsmf6m/ldoTHWPtSP/d2vlb2/1W3Aae98CCOeTzMUEQyz9QwSaBQzy+89930w5jGqvNMPbf+9mbaXRH2t6tvZS1Pq71VWnsJFhFkRSKzFHme5jwTGMf/JbhyorWoiDiw6q2p1D+wC960oJcgxjwqi3FBh8koV3RCjQq64L2Is9/mdxpJRX4JjF8twFeaiC5zPgYusliInO7TdGyXa4/sEHDudM4RipVze6Dvp4XRBjcJwE3n2gYkHkCNYcFND0pj8CPGoFaols/W/77TRHaf/yNUnU8dvluwkIQgaX9DvPsF/zWDBVheWYvvbZXZrGcRAAA=&quot;"/>
    <we:property name="creatorSessionId" value="&quot;b881f909-a788-4e1e-983d-a6f2dd672c1e&quot;"/>
    <we:property name="creatorTenantId" value="&quot;4fd60770-0a1d-4047-b029-26a2cc4b34e2&quot;"/>
    <we:property name="creatorUserId" value="&quot;10032002F4C87A83&quot;"/>
    <we:property name="datasetId" value="&quot;fb8d0482-b67c-4021-8996-b8631dcc6664&quot;"/>
    <we:property name="embedUrl" value="&quot;/reportEmbed?reportId=de85b2a5-94d7-43b6-9118-f3955fb6715f&amp;config=eyJjbHVzdGVyVXJsIjoiaHR0cHM6Ly9XQUJJLUlORElBLUNFTlRSQUwtQS1QUklNQVJZLXJlZGlyZWN0LmFuYWx5c2lzLndpbmRvd3MubmV0IiwiZW1iZWRGZWF0dXJlcyI6eyJ1c2FnZU1ldHJpY3NWTmV4dCI6dHJ1ZSwiZGlzYWJsZUFuZ3VsYXJKU0Jvb3RzdHJhcFJkbEVtYmVkIjp0cnVlfX0%3D&amp;disableSensitivityBanner=true&quot;"/>
    <we:property name="initialStateBookmark" value="&quot;H4sIAAAAAAAAA+1a328TORD+V6p94SU62bu21+aNpj0OiaKKIqTTCZ3G9myysN2N9kdpD/V/x/am0DYpSWiTSwIvVdd2xjPffLZnxv4S2byZFHD1Bs4xeh4dVtWnc6g/HSTRICrvtiWSmoyBiRPGYmBSW6ndqGrS5lXZRM+/RC3UI2zf500HhRfoGv/5MIigKE5h5L8yKBocRBOsm6qEIv8P+8Guq607vB5EeDkpqhq8yLMWWvRiL9xw9+1UoX94vcC0+QWeoWn71rc4qer25nsQNf1/QaW7fV5YmHBYlS3kpRPs22zCuFBEAyUYU5ZIpNS3N3k5KqYqfv/tu6uJh6XFy1ZXlx4B/dHJ95Kur50J0oLmBolGqyknhhCKC6Xl5w6hWVmWEmOlIYlAKikRoBLuf5vlRTtVXl8dX05qh7TDv5f1wl5AadBGAc4am2Zq+wlC09VBmeM7HWdVVxt8i1noKtu8vXJyhlCYroAeS6/NaV0514W+d1XrUOyatjr3evjecfV5WKPzmY2ek+sPruWHFhuo7V2D3UdtsT68CsYc5fWN1+LBPX3XaYjT3I0QMaSJBQaMpjHjVlqDWwH8i0D+fUB+1pIeehQySUXGYiFFSpBqYpOtgN5hbPN26ND7qyrsboM/z5YefpOhFhnhIrbS7WDExNZsBfxv0W/Z+8D8WUt66DPGiU4Vt8QwZZjVqdyOTedVCXuz7cyzpYefWC6SFJhCIJoonYKVWwH/m6rcp73nAXOma4DrzNqYy5QojBmz7hzeCiccXzqFp5zZYfDvmTGNdrTSjAlkirrdB1jCTLwwZIWg7WHXtiHqvh+5xhQ4Jcyi38yY4CD4QpHNGCZzomBKlKJaKiKVVKmQBvkjouBhVXTn5bJYHjkHn0DTTp1+C8m/EX6KCE2RGyfttpWRc8YouNdCC8GKST9RjqG/7NyI3ByX1n9hMPVL9Dp3avUzvIei88JjQtOjKKB2XllcMPrZkZvFVp/LZ/1P8uZV6bItZ8kZFj0bTxZL8amb/70jk0++ihsaz1jRtM6G9iyA00+wQHLIF6eivX79zu188PFWihcGN2G6J3bthwAKT0hCOQcSEyRCyTg2i4+FoZM9qpy5zqB1EfDEJbHjkLj/ZuE+svC2f3sqkswam2SOkSljGrSlkmyQii+xGtUwGV/d1/Rbx+vKhGPnNyN3mJErubknpkpd1AYSXbqeSpGAIHpx5vJ0xLxbSnig0NDPdvWbmjtMzRUd3ZMzsxjHqZaGKsEN1yRJN0nOl1jaWV371r0k5a6RakkH9WRCZhgnlKeGGG0QqUxgg2SayULvp3b7SKhfbZdbwck9KQ2RTKMl7gBWKU0FuFz+YVJO7/X+DJ1plioR+2PbJAIVoMLUUWDTacwcvg6260JrCXXWXFkYbE12uQ5N1h3DmaLzZqLt1RqOoW6XrMfR+/W4J3a0x3MT0912qd8S5+5a3zBeW0GF0kxRaTMjQREpCCfWbvAIfSzlt6DYvFllTmu8yKuuOQj4HHjdDh51E1TkJW7F+vv/FsRsbQeUS1AyEsduQUjiokuMN7kqfjJL2aplsZB4tiq7dhXmbfQm5un5t3RmM7h5BxZi/hBZR+PcWiz7+NsS/6CJZQr9qwxLJcaLC49bwIh1BCqHUH76dzju6nL+o4qDQLbHRCiHUP9CJF0Wz2mlUUiFAnSc6jTmknMki++Hn8753y+uZ5Tdl01ykq90OO84+5ZyaE89SZkhIkmtv462gMDT8DLqh2jq6evZN3CRj6Ct7tZXgtyUJxnGjs2KMS3AWkXJQrk/vn3X/hGdRiqlZBqQCILb8ZRlhTR7V+6tHlovT3+Yr3gtE5gwr5ZXdW0zAYOnUOKcapiDGlyEsKiid1NdG3g4cl2sUI3zf74C9mz3yXsuAAA=&quot;"/>
    <we:property name="isFiltersActionButtonVisible" value="true"/>
    <we:property name="isFooterCollapsed" value="false"/>
    <we:property name="pageDisplayName" value="&quot;HomePage&quot;"/>
    <we:property name="reportEmbeddedTime" value="&quot;2023-09-26T06:31:08.745Z&quot;"/>
    <we:property name="reportName" value="&quot;Churn Analysis&quot;"/>
    <we:property name="reportState" value="&quot;CONNECTED&quot;"/>
    <we:property name="reportUrl" value="&quot;/links/o3dbNm9ur9?ctid=4fd60770-0a1d-4047-b029-26a2cc4b34e2&amp;pbi_source=linkShare&amp;fromEntryPoint=share&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7AB1FA-2F28-4684-9230-02ACEB6C0B0A}">
  <ds:schemaRefs>
    <ds:schemaRef ds:uri="http://purl.org/dc/elements/1.1/"/>
    <ds:schemaRef ds:uri="http://schemas.microsoft.com/office/2006/metadata/properties"/>
    <ds:schemaRef ds:uri="b1e4d6ee-9f6f-43f8-a618-24f3d84da28f"/>
    <ds:schemaRef ds:uri="http://schemas.microsoft.com/office/2006/documentManagement/types"/>
    <ds:schemaRef ds:uri="http://purl.org/dc/terms/"/>
    <ds:schemaRef ds:uri="http://schemas.openxmlformats.org/package/2006/metadata/core-properties"/>
    <ds:schemaRef ds:uri="f577acbf-5b0b-4b4f-9948-268e97f8d3a4"/>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21AFCC0-734A-4A90-A597-A1CB34860DC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Gallery</Template>
  <TotalTime>1607</TotalTime>
  <Words>284</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Rockwell</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Ritik Agrawal</cp:lastModifiedBy>
  <cp:revision>6</cp:revision>
  <dcterms:created xsi:type="dcterms:W3CDTF">2018-06-07T21:39:02Z</dcterms:created>
  <dcterms:modified xsi:type="dcterms:W3CDTF">2023-09-26T16:23:51Z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