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1" r:id="rId1"/>
    <p:sldMasterId id="2147483738" r:id="rId2"/>
  </p:sldMasterIdLst>
  <p:sldIdLst>
    <p:sldId id="256" r:id="rId3"/>
    <p:sldId id="321" r:id="rId4"/>
    <p:sldId id="322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2" r:id="rId43"/>
    <p:sldId id="363" r:id="rId44"/>
    <p:sldId id="364" r:id="rId45"/>
    <p:sldId id="378" r:id="rId46"/>
    <p:sldId id="365" r:id="rId47"/>
    <p:sldId id="409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393" r:id="rId63"/>
    <p:sldId id="394" r:id="rId64"/>
    <p:sldId id="395" r:id="rId65"/>
    <p:sldId id="396" r:id="rId66"/>
    <p:sldId id="397" r:id="rId67"/>
    <p:sldId id="398" r:id="rId68"/>
    <p:sldId id="399" r:id="rId69"/>
    <p:sldId id="400" r:id="rId70"/>
    <p:sldId id="401" r:id="rId71"/>
    <p:sldId id="402" r:id="rId72"/>
    <p:sldId id="403" r:id="rId73"/>
    <p:sldId id="404" r:id="rId74"/>
    <p:sldId id="405" r:id="rId75"/>
    <p:sldId id="406" r:id="rId76"/>
    <p:sldId id="407" r:id="rId77"/>
    <p:sldId id="408" r:id="rId78"/>
    <p:sldId id="410" r:id="rId79"/>
    <p:sldId id="366" r:id="rId80"/>
    <p:sldId id="367" r:id="rId81"/>
    <p:sldId id="368" r:id="rId82"/>
    <p:sldId id="369" r:id="rId83"/>
    <p:sldId id="370" r:id="rId84"/>
    <p:sldId id="371" r:id="rId85"/>
    <p:sldId id="373" r:id="rId86"/>
    <p:sldId id="374" r:id="rId87"/>
    <p:sldId id="375" r:id="rId88"/>
    <p:sldId id="376" r:id="rId8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>
      <p:cViewPr>
        <p:scale>
          <a:sx n="80" d="100"/>
          <a:sy n="80" d="100"/>
        </p:scale>
        <p:origin x="-1555" y="-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5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5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0" y="2667000"/>
            <a:ext cx="9144000" cy="749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 algn="ctr">
              <a:lnSpc>
                <a:spcPts val="5230"/>
              </a:lnSpc>
              <a:spcBef>
                <a:spcPts val="915"/>
              </a:spcBef>
            </a:pPr>
            <a:r>
              <a:rPr lang="en-IE" sz="4000" spc="-5" dirty="0" smtClean="0"/>
              <a:t>Algorithm Design and </a:t>
            </a:r>
            <a:r>
              <a:rPr sz="4000" dirty="0" smtClean="0"/>
              <a:t>Analysis</a:t>
            </a:r>
            <a:endParaRPr sz="40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8670" y="3962400"/>
            <a:ext cx="4064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E" sz="2800" dirty="0" smtClean="0">
                <a:latin typeface="Arial"/>
                <a:cs typeface="Arial"/>
              </a:rPr>
              <a:t>Divide &amp; Conquer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550" y="0"/>
            <a:ext cx="780351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0890" marR="5080" indent="-329819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Analyzing Divide-and-Conquer Algorithms  (cont.)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534669" y="1329690"/>
            <a:ext cx="14738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Arial"/>
                <a:cs typeface="Arial"/>
              </a:rPr>
              <a:t>w</a:t>
            </a:r>
            <a:r>
              <a:rPr sz="2800" spc="5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ere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1897379"/>
            <a:ext cx="5943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600" baseline="-2604" dirty="0">
                <a:latin typeface="Arial"/>
                <a:cs typeface="Arial"/>
              </a:rPr>
              <a:t>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9069" y="1917700"/>
            <a:ext cx="709358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spc="5" dirty="0">
                <a:latin typeface="Arial"/>
                <a:cs typeface="Arial"/>
              </a:rPr>
              <a:t>number </a:t>
            </a:r>
            <a:r>
              <a:rPr sz="2800" dirty="0">
                <a:latin typeface="Arial"/>
                <a:cs typeface="Arial"/>
              </a:rPr>
              <a:t>of subproblems </a:t>
            </a:r>
            <a:r>
              <a:rPr sz="2800" spc="-10" dirty="0">
                <a:latin typeface="Arial"/>
                <a:cs typeface="Arial"/>
              </a:rPr>
              <a:t>we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break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4669" y="2303779"/>
            <a:ext cx="8033384" cy="387029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900"/>
              </a:spcBef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problem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into</a:t>
            </a:r>
            <a:endParaRPr sz="2800" dirty="0">
              <a:latin typeface="Arial"/>
              <a:cs typeface="Arial"/>
            </a:endParaRPr>
          </a:p>
          <a:p>
            <a:pPr marL="354965" marR="1101725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n/b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the size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subproblems (in  terms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n)</a:t>
            </a:r>
          </a:p>
          <a:p>
            <a:pPr marL="354965" marR="572135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  <a:tab pos="1645285" algn="l"/>
              </a:tabLst>
            </a:pPr>
            <a:r>
              <a:rPr sz="2800" dirty="0">
                <a:latin typeface="Arial"/>
                <a:cs typeface="Arial"/>
              </a:rPr>
              <a:t>D(n)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dirty="0">
                <a:latin typeface="Arial"/>
                <a:cs typeface="Arial"/>
              </a:rPr>
              <a:t>time </a:t>
            </a:r>
            <a:r>
              <a:rPr sz="2800" spc="-5" dirty="0">
                <a:latin typeface="Arial"/>
                <a:cs typeface="Arial"/>
              </a:rPr>
              <a:t>to divide the </a:t>
            </a:r>
            <a:r>
              <a:rPr sz="2800" dirty="0">
                <a:latin typeface="Arial"/>
                <a:cs typeface="Arial"/>
              </a:rPr>
              <a:t>problem </a:t>
            </a:r>
            <a:r>
              <a:rPr sz="2800" spc="-5" dirty="0">
                <a:latin typeface="Arial"/>
                <a:cs typeface="Arial"/>
              </a:rPr>
              <a:t>of  </a:t>
            </a:r>
            <a:r>
              <a:rPr sz="2800" dirty="0">
                <a:latin typeface="Arial"/>
                <a:cs typeface="Arial"/>
              </a:rPr>
              <a:t>size n	</a:t>
            </a:r>
            <a:r>
              <a:rPr sz="2800" spc="-5" dirty="0">
                <a:latin typeface="Arial"/>
                <a:cs typeface="Arial"/>
              </a:rPr>
              <a:t>into the </a:t>
            </a:r>
            <a:r>
              <a:rPr sz="2800" dirty="0">
                <a:latin typeface="Arial"/>
                <a:cs typeface="Arial"/>
              </a:rPr>
              <a:t>subproblems</a:t>
            </a:r>
          </a:p>
          <a:p>
            <a:pPr marL="354965" marR="508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C(n)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dirty="0">
                <a:latin typeface="Arial"/>
                <a:cs typeface="Arial"/>
              </a:rPr>
              <a:t>time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combine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subproblem </a:t>
            </a:r>
            <a:r>
              <a:rPr sz="2800" spc="-5" dirty="0">
                <a:latin typeface="Arial"/>
                <a:cs typeface="Arial"/>
              </a:rPr>
              <a:t>solutions to </a:t>
            </a:r>
            <a:r>
              <a:rPr sz="2800" dirty="0">
                <a:latin typeface="Arial"/>
                <a:cs typeface="Arial"/>
              </a:rPr>
              <a:t>get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answer </a:t>
            </a:r>
            <a:r>
              <a:rPr sz="2800" spc="-5" dirty="0">
                <a:latin typeface="Arial"/>
                <a:cs typeface="Arial"/>
              </a:rPr>
              <a:t>for  the </a:t>
            </a:r>
            <a:r>
              <a:rPr sz="2800" dirty="0">
                <a:latin typeface="Arial"/>
                <a:cs typeface="Arial"/>
              </a:rPr>
              <a:t>problem of </a:t>
            </a:r>
            <a:r>
              <a:rPr sz="2800" spc="-5" dirty="0">
                <a:latin typeface="Arial"/>
                <a:cs typeface="Arial"/>
              </a:rPr>
              <a:t>size </a:t>
            </a:r>
            <a:r>
              <a:rPr sz="2800" dirty="0">
                <a:latin typeface="Arial"/>
                <a:cs typeface="Arial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9510" y="109220"/>
            <a:ext cx="3442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1570" algn="l"/>
              </a:tabLst>
            </a:pPr>
            <a:r>
              <a:rPr sz="4400" dirty="0"/>
              <a:t>The	</a:t>
            </a:r>
            <a:r>
              <a:rPr sz="4400" spc="-5" dirty="0"/>
              <a:t>algorithm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3269" y="1606690"/>
            <a:ext cx="6257925" cy="493522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Lets </a:t>
            </a:r>
            <a:r>
              <a:rPr sz="2800" dirty="0">
                <a:latin typeface="Arial"/>
                <a:cs typeface="Arial"/>
              </a:rPr>
              <a:t>assume </a:t>
            </a:r>
            <a:r>
              <a:rPr sz="2800" spc="-5" dirty="0">
                <a:latin typeface="Arial"/>
                <a:cs typeface="Arial"/>
              </a:rPr>
              <a:t>the following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array</a:t>
            </a:r>
            <a:endParaRPr sz="2800">
              <a:latin typeface="Arial"/>
              <a:cs typeface="Arial"/>
            </a:endParaRPr>
          </a:p>
          <a:p>
            <a:pPr marL="1752600">
              <a:lnSpc>
                <a:spcPct val="100000"/>
              </a:lnSpc>
              <a:spcBef>
                <a:spcPts val="790"/>
              </a:spcBef>
              <a:tabLst>
                <a:tab pos="2158365" algn="l"/>
                <a:tab pos="2563495" algn="l"/>
                <a:tab pos="2969895" algn="l"/>
                <a:tab pos="3376295" algn="l"/>
                <a:tab pos="3789045" algn="l"/>
                <a:tab pos="4121785" algn="l"/>
                <a:tab pos="4533265" algn="l"/>
                <a:tab pos="4973955" algn="l"/>
                <a:tab pos="5379085" algn="l"/>
              </a:tabLst>
            </a:pPr>
            <a:r>
              <a:rPr sz="1800" dirty="0">
                <a:latin typeface="Arial"/>
                <a:cs typeface="Arial"/>
              </a:rPr>
              <a:t>2	6	7	3	5	6	9	2	4	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We divide the values into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pairs</a:t>
            </a:r>
            <a:endParaRPr sz="2800">
              <a:latin typeface="Arial"/>
              <a:cs typeface="Arial"/>
            </a:endParaRPr>
          </a:p>
          <a:p>
            <a:pPr marL="1752600">
              <a:lnSpc>
                <a:spcPct val="100000"/>
              </a:lnSpc>
              <a:spcBef>
                <a:spcPts val="900"/>
              </a:spcBef>
              <a:tabLst>
                <a:tab pos="2158365" algn="l"/>
                <a:tab pos="2562225" algn="l"/>
                <a:tab pos="2969895" algn="l"/>
                <a:tab pos="3376295" algn="l"/>
                <a:tab pos="3787775" algn="l"/>
                <a:tab pos="4162425" algn="l"/>
                <a:tab pos="4573905" algn="l"/>
                <a:tab pos="5013325" algn="l"/>
                <a:tab pos="5418455" algn="l"/>
              </a:tabLst>
            </a:pP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2	6	</a:t>
            </a:r>
            <a:r>
              <a:rPr sz="1800" dirty="0">
                <a:latin typeface="Arial"/>
                <a:cs typeface="Arial"/>
              </a:rPr>
              <a:t>7	3	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5	6	</a:t>
            </a:r>
            <a:r>
              <a:rPr sz="1800" dirty="0">
                <a:latin typeface="Arial"/>
                <a:cs typeface="Arial"/>
              </a:rPr>
              <a:t>9	2	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4	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ts val="3235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sort </a:t>
            </a:r>
            <a:r>
              <a:rPr sz="2800" spc="-5" dirty="0">
                <a:latin typeface="Arial"/>
                <a:cs typeface="Arial"/>
              </a:rPr>
              <a:t>each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pair</a:t>
            </a:r>
            <a:endParaRPr sz="2800">
              <a:latin typeface="Arial"/>
              <a:cs typeface="Arial"/>
            </a:endParaRPr>
          </a:p>
          <a:p>
            <a:pPr marL="2026920">
              <a:lnSpc>
                <a:spcPts val="2035"/>
              </a:lnSpc>
              <a:tabLst>
                <a:tab pos="2411095" algn="l"/>
                <a:tab pos="2793365" algn="l"/>
                <a:tab pos="3176905" algn="l"/>
                <a:tab pos="3561715" algn="l"/>
                <a:tab pos="3950335" algn="l"/>
                <a:tab pos="4304665" algn="l"/>
                <a:tab pos="4693285" algn="l"/>
                <a:tab pos="5109845" algn="l"/>
                <a:tab pos="5492115" algn="l"/>
              </a:tabLst>
            </a:pP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2	6	</a:t>
            </a:r>
            <a:r>
              <a:rPr sz="1800" dirty="0">
                <a:latin typeface="Arial"/>
                <a:cs typeface="Arial"/>
              </a:rPr>
              <a:t>3	7	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5	6	</a:t>
            </a:r>
            <a:r>
              <a:rPr sz="1800" dirty="0">
                <a:latin typeface="Arial"/>
                <a:cs typeface="Arial"/>
              </a:rPr>
              <a:t>2	9	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1	4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Get the </a:t>
            </a:r>
            <a:r>
              <a:rPr sz="2800" dirty="0">
                <a:latin typeface="Arial"/>
                <a:cs typeface="Arial"/>
              </a:rPr>
              <a:t>first </a:t>
            </a:r>
            <a:r>
              <a:rPr sz="2800" spc="-5" dirty="0">
                <a:latin typeface="Arial"/>
                <a:cs typeface="Arial"/>
              </a:rPr>
              <a:t>pair (both </a:t>
            </a:r>
            <a:r>
              <a:rPr sz="2800" spc="-10" dirty="0">
                <a:latin typeface="Arial"/>
                <a:cs typeface="Arial"/>
              </a:rPr>
              <a:t>lowest</a:t>
            </a:r>
            <a:r>
              <a:rPr sz="2800" spc="-5" dirty="0">
                <a:latin typeface="Arial"/>
                <a:cs typeface="Arial"/>
              </a:rPr>
              <a:t> values!)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4210" y="109220"/>
            <a:ext cx="4277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The </a:t>
            </a:r>
            <a:r>
              <a:rPr sz="4400" spc="-5" dirty="0"/>
              <a:t>algorithm</a:t>
            </a:r>
            <a:r>
              <a:rPr sz="4400" spc="-114" dirty="0"/>
              <a:t> </a:t>
            </a:r>
            <a:r>
              <a:rPr sz="4400" dirty="0"/>
              <a:t>(2)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4669" y="1591309"/>
            <a:ext cx="7326630" cy="48425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compare </a:t>
            </a:r>
            <a:r>
              <a:rPr sz="2800" spc="-5" dirty="0">
                <a:latin typeface="Arial"/>
                <a:cs typeface="Arial"/>
              </a:rPr>
              <a:t>these values </a:t>
            </a:r>
            <a:r>
              <a:rPr sz="2800" dirty="0">
                <a:latin typeface="Arial"/>
                <a:cs typeface="Arial"/>
              </a:rPr>
              <a:t>(2 </a:t>
            </a:r>
            <a:r>
              <a:rPr sz="2800" spc="-5" dirty="0">
                <a:latin typeface="Arial"/>
                <a:cs typeface="Arial"/>
              </a:rPr>
              <a:t>and 6) with the  values of the </a:t>
            </a:r>
            <a:r>
              <a:rPr sz="2800" spc="-10" dirty="0">
                <a:latin typeface="Arial"/>
                <a:cs typeface="Arial"/>
              </a:rPr>
              <a:t>next </a:t>
            </a:r>
            <a:r>
              <a:rPr sz="2800" spc="-5" dirty="0">
                <a:latin typeface="Arial"/>
                <a:cs typeface="Arial"/>
              </a:rPr>
              <a:t>pair </a:t>
            </a:r>
            <a:r>
              <a:rPr sz="2800" dirty="0">
                <a:latin typeface="Arial"/>
                <a:cs typeface="Arial"/>
              </a:rPr>
              <a:t>(3 and </a:t>
            </a:r>
            <a:r>
              <a:rPr sz="2800" spc="5" dirty="0">
                <a:latin typeface="Arial"/>
                <a:cs typeface="Arial"/>
              </a:rPr>
              <a:t>7)</a:t>
            </a:r>
            <a:endParaRPr sz="2800">
              <a:latin typeface="Arial"/>
              <a:cs typeface="Arial"/>
            </a:endParaRPr>
          </a:p>
          <a:p>
            <a:pPr marL="2132330">
              <a:lnSpc>
                <a:spcPct val="100000"/>
              </a:lnSpc>
              <a:spcBef>
                <a:spcPts val="760"/>
              </a:spcBef>
              <a:tabLst>
                <a:tab pos="2534285" algn="l"/>
                <a:tab pos="2934335" algn="l"/>
                <a:tab pos="3338195" algn="l"/>
                <a:tab pos="3739515" algn="l"/>
                <a:tab pos="4148454" algn="l"/>
                <a:tab pos="4518025" algn="l"/>
                <a:tab pos="4926965" algn="l"/>
                <a:tab pos="5362575" algn="l"/>
                <a:tab pos="5762625" algn="l"/>
              </a:tabLst>
            </a:pP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2	6	</a:t>
            </a:r>
            <a:r>
              <a:rPr sz="1800" dirty="0">
                <a:latin typeface="Arial"/>
                <a:cs typeface="Arial"/>
              </a:rPr>
              <a:t>3	7	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5	6	</a:t>
            </a:r>
            <a:r>
              <a:rPr sz="1800" dirty="0">
                <a:latin typeface="Arial"/>
                <a:cs typeface="Arial"/>
              </a:rPr>
              <a:t>2	9	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1	4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Lowest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2,3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The next </a:t>
            </a:r>
            <a:r>
              <a:rPr sz="2800" spc="-5" dirty="0">
                <a:latin typeface="Arial"/>
                <a:cs typeface="Arial"/>
              </a:rPr>
              <a:t>one </a:t>
            </a:r>
            <a:r>
              <a:rPr sz="2800" dirty="0">
                <a:latin typeface="Arial"/>
                <a:cs typeface="Arial"/>
              </a:rPr>
              <a:t>(5 </a:t>
            </a:r>
            <a:r>
              <a:rPr sz="2800" spc="-5" dirty="0">
                <a:latin typeface="Arial"/>
                <a:cs typeface="Arial"/>
              </a:rPr>
              <a:t>and 6)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1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Lowest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2,3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The next </a:t>
            </a:r>
            <a:r>
              <a:rPr sz="2800" spc="-5" dirty="0">
                <a:latin typeface="Arial"/>
                <a:cs typeface="Arial"/>
              </a:rPr>
              <a:t>one </a:t>
            </a:r>
            <a:r>
              <a:rPr sz="2800" dirty="0">
                <a:latin typeface="Arial"/>
                <a:cs typeface="Arial"/>
              </a:rPr>
              <a:t>(2 </a:t>
            </a:r>
            <a:r>
              <a:rPr sz="2800" spc="-5" dirty="0">
                <a:latin typeface="Arial"/>
                <a:cs typeface="Arial"/>
              </a:rPr>
              <a:t>and 9)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Lowest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2,2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The next </a:t>
            </a:r>
            <a:r>
              <a:rPr sz="2800" spc="-5" dirty="0">
                <a:latin typeface="Arial"/>
                <a:cs typeface="Arial"/>
              </a:rPr>
              <a:t>one </a:t>
            </a:r>
            <a:r>
              <a:rPr sz="2800" dirty="0">
                <a:latin typeface="Arial"/>
                <a:cs typeface="Arial"/>
              </a:rPr>
              <a:t>(1 </a:t>
            </a:r>
            <a:r>
              <a:rPr sz="2800" spc="-5" dirty="0">
                <a:latin typeface="Arial"/>
                <a:cs typeface="Arial"/>
              </a:rPr>
              <a:t>and 4)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1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Lowest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1,2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90" y="109220"/>
            <a:ext cx="74428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00525" algn="l"/>
              </a:tabLst>
            </a:pPr>
            <a:r>
              <a:rPr sz="4400" spc="-10" dirty="0"/>
              <a:t>Example:</a:t>
            </a:r>
            <a:r>
              <a:rPr sz="4400" spc="15" dirty="0"/>
              <a:t> </a:t>
            </a:r>
            <a:r>
              <a:rPr lang="en-IE" sz="4400" spc="15" dirty="0" smtClean="0"/>
              <a:t>  </a:t>
            </a:r>
            <a:r>
              <a:rPr sz="4400" spc="-5" dirty="0" smtClean="0"/>
              <a:t>Divide</a:t>
            </a:r>
            <a:r>
              <a:rPr sz="4400" spc="-5" dirty="0"/>
              <a:t>	and</a:t>
            </a:r>
            <a:r>
              <a:rPr sz="4400" spc="-65" dirty="0"/>
              <a:t> </a:t>
            </a:r>
            <a:r>
              <a:rPr sz="4400" spc="-10" dirty="0"/>
              <a:t>Conquer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524000"/>
            <a:ext cx="4888230" cy="496802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Binary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Search</a:t>
            </a: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Heap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Construction</a:t>
            </a: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Tower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Hanoi</a:t>
            </a:r>
          </a:p>
          <a:p>
            <a:pPr marL="355600" indent="-342900">
              <a:lnSpc>
                <a:spcPct val="100000"/>
              </a:lnSpc>
              <a:spcBef>
                <a:spcPts val="1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Exponentiation</a:t>
            </a:r>
            <a:endParaRPr sz="2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40"/>
              </a:spcBef>
            </a:pPr>
            <a:r>
              <a:rPr sz="4400" baseline="2777" dirty="0"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Fibonnacci</a:t>
            </a:r>
            <a:r>
              <a:rPr sz="2800" spc="-2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Sequence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Quick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Sort</a:t>
            </a: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Merge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Sort</a:t>
            </a:r>
            <a:endParaRPr sz="2800" b="1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Multiplying large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Integers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Matrix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Multiplications</a:t>
            </a:r>
            <a:endParaRPr sz="2800" b="1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Closest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Pairs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3710" y="2481452"/>
            <a:ext cx="3116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5" dirty="0">
                <a:latin typeface="Calibri"/>
                <a:cs typeface="Calibri"/>
              </a:rPr>
              <a:t>Binary</a:t>
            </a:r>
            <a:r>
              <a:rPr b="0" spc="-11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Search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3710" y="461594"/>
            <a:ext cx="3119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5" dirty="0">
                <a:latin typeface="Calibri"/>
                <a:cs typeface="Calibri"/>
              </a:rPr>
              <a:t>Binary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74025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525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Binary </a:t>
            </a:r>
            <a:r>
              <a:rPr sz="3200" spc="-5" dirty="0">
                <a:latin typeface="Calibri"/>
                <a:cs typeface="Calibri"/>
              </a:rPr>
              <a:t>Search is classical </a:t>
            </a:r>
            <a:r>
              <a:rPr sz="3200" spc="-15" dirty="0">
                <a:latin typeface="Calibri"/>
                <a:cs typeface="Calibri"/>
              </a:rPr>
              <a:t>example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Divide 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Conquer method.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Search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number </a:t>
            </a:r>
            <a:r>
              <a:rPr sz="3200" dirty="0">
                <a:latin typeface="Calibri"/>
                <a:cs typeface="Calibri"/>
              </a:rPr>
              <a:t>x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sorted </a:t>
            </a:r>
            <a:r>
              <a:rPr sz="3200" spc="-25" dirty="0">
                <a:latin typeface="Calibri"/>
                <a:cs typeface="Calibri"/>
              </a:rPr>
              <a:t>array  </a:t>
            </a:r>
            <a:r>
              <a:rPr sz="3200" spc="-5" dirty="0">
                <a:latin typeface="Calibri"/>
                <a:cs typeface="Calibri"/>
              </a:rPr>
              <a:t>A[1..n], </a:t>
            </a:r>
            <a:r>
              <a:rPr sz="3200" spc="-10" dirty="0">
                <a:latin typeface="Calibri"/>
                <a:cs typeface="Calibri"/>
              </a:rPr>
              <a:t>return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index </a:t>
            </a:r>
            <a:r>
              <a:rPr sz="3200" dirty="0">
                <a:latin typeface="Calibri"/>
                <a:cs typeface="Calibri"/>
              </a:rPr>
              <a:t>of x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array </a:t>
            </a:r>
            <a:r>
              <a:rPr sz="3200" spc="-5" dirty="0">
                <a:latin typeface="Calibri"/>
                <a:cs typeface="Calibri"/>
              </a:rPr>
              <a:t>or -1  if not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found.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1560" y="263093"/>
            <a:ext cx="5502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5" dirty="0">
                <a:latin typeface="Calibri"/>
                <a:cs typeface="Calibri"/>
              </a:rPr>
              <a:t>Binary </a:t>
            </a:r>
            <a:r>
              <a:rPr b="0" spc="-10" dirty="0">
                <a:latin typeface="Calibri"/>
                <a:cs typeface="Calibri"/>
              </a:rPr>
              <a:t>Search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080261"/>
            <a:ext cx="2715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Binary-Search(A,x,l,r)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1527" y="1130553"/>
            <a:ext cx="4370070" cy="64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4340" marR="5080" indent="-422275">
              <a:lnSpc>
                <a:spcPts val="2510"/>
              </a:lnSpc>
              <a:spcBef>
                <a:spcPts val="95"/>
              </a:spcBef>
            </a:pPr>
            <a:r>
              <a:rPr sz="2000" b="1" spc="-5" dirty="0">
                <a:latin typeface="Calibri"/>
                <a:cs typeface="Calibri"/>
              </a:rPr>
              <a:t>//intial call </a:t>
            </a:r>
            <a:r>
              <a:rPr sz="2000" b="1" spc="-15" dirty="0">
                <a:latin typeface="Calibri"/>
                <a:cs typeface="Calibri"/>
              </a:rPr>
              <a:t>parameters </a:t>
            </a:r>
            <a:r>
              <a:rPr sz="2000" b="1" spc="-10" dirty="0">
                <a:latin typeface="Calibri"/>
                <a:cs typeface="Calibri"/>
              </a:rPr>
              <a:t>are </a:t>
            </a:r>
            <a:r>
              <a:rPr sz="2000" b="1" spc="-5" dirty="0">
                <a:latin typeface="Calibri"/>
                <a:cs typeface="Calibri"/>
              </a:rPr>
              <a:t>Binary-Search  </a:t>
            </a:r>
            <a:r>
              <a:rPr sz="2000" b="1" dirty="0">
                <a:latin typeface="Calibri"/>
                <a:cs typeface="Calibri"/>
              </a:rPr>
              <a:t>(A,1,n,x)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1750818"/>
            <a:ext cx="5478780" cy="48545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b="1" dirty="0">
                <a:latin typeface="Calibri"/>
                <a:cs typeface="Calibri"/>
              </a:rPr>
              <a:t>if l &gt; r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then</a:t>
            </a:r>
            <a:endParaRPr sz="2400" dirty="0">
              <a:latin typeface="Calibri"/>
              <a:cs typeface="Calibri"/>
            </a:endParaRPr>
          </a:p>
          <a:p>
            <a:pPr marL="927100" indent="-91503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b="1" spc="-10" dirty="0">
                <a:latin typeface="Calibri"/>
                <a:cs typeface="Calibri"/>
              </a:rPr>
              <a:t>return </a:t>
            </a:r>
            <a:r>
              <a:rPr sz="2400" b="1" spc="-5" dirty="0">
                <a:latin typeface="Calibri"/>
                <a:cs typeface="Calibri"/>
              </a:rPr>
              <a:t>−1; //Not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found</a:t>
            </a: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b="1" spc="-5" dirty="0">
                <a:latin typeface="Calibri"/>
                <a:cs typeface="Calibri"/>
              </a:rPr>
              <a:t>end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if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527685" algn="l"/>
              </a:tabLst>
            </a:pPr>
            <a:r>
              <a:rPr sz="2400" b="1" spc="-5" dirty="0">
                <a:latin typeface="Calibri"/>
                <a:cs typeface="Calibri"/>
              </a:rPr>
              <a:t>4.	</a:t>
            </a:r>
            <a:r>
              <a:rPr sz="2400" b="1" dirty="0">
                <a:latin typeface="Calibri"/>
                <a:cs typeface="Calibri"/>
              </a:rPr>
              <a:t>m := [(l + r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)/2];</a:t>
            </a: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75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sz="2400" b="1" dirty="0">
                <a:latin typeface="Calibri"/>
                <a:cs typeface="Calibri"/>
              </a:rPr>
              <a:t>if A[m] = x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then</a:t>
            </a:r>
            <a:endParaRPr sz="2400" dirty="0">
              <a:latin typeface="Calibri"/>
              <a:cs typeface="Calibri"/>
            </a:endParaRPr>
          </a:p>
          <a:p>
            <a:pPr marL="927100" indent="-915035">
              <a:lnSpc>
                <a:spcPct val="100000"/>
              </a:lnSpc>
              <a:spcBef>
                <a:spcPts val="580"/>
              </a:spcBef>
              <a:buAutoNum type="arabicPeriod" startAt="5"/>
              <a:tabLst>
                <a:tab pos="927100" algn="l"/>
                <a:tab pos="927735" algn="l"/>
              </a:tabLst>
            </a:pPr>
            <a:r>
              <a:rPr sz="2400" b="1" spc="-10" dirty="0">
                <a:latin typeface="Calibri"/>
                <a:cs typeface="Calibri"/>
              </a:rPr>
              <a:t>return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</a:t>
            </a: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75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sz="2400" b="1" spc="-5" dirty="0">
                <a:latin typeface="Calibri"/>
                <a:cs typeface="Calibri"/>
              </a:rPr>
              <a:t>else </a:t>
            </a:r>
            <a:r>
              <a:rPr sz="2400" b="1" dirty="0">
                <a:latin typeface="Calibri"/>
                <a:cs typeface="Calibri"/>
              </a:rPr>
              <a:t>if x &lt; A[m]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then</a:t>
            </a:r>
            <a:endParaRPr sz="2400" dirty="0">
              <a:latin typeface="Calibri"/>
              <a:cs typeface="Calibri"/>
            </a:endParaRPr>
          </a:p>
          <a:p>
            <a:pPr marL="927100" indent="-915035">
              <a:lnSpc>
                <a:spcPct val="100000"/>
              </a:lnSpc>
              <a:spcBef>
                <a:spcPts val="575"/>
              </a:spcBef>
              <a:buAutoNum type="arabicPeriod" startAt="5"/>
              <a:tabLst>
                <a:tab pos="927100" algn="l"/>
                <a:tab pos="927735" algn="l"/>
              </a:tabLst>
            </a:pPr>
            <a:r>
              <a:rPr sz="2400" b="1" spc="-10" dirty="0">
                <a:latin typeface="Calibri"/>
                <a:cs typeface="Calibri"/>
              </a:rPr>
              <a:t>return </a:t>
            </a:r>
            <a:r>
              <a:rPr sz="2400" b="1" spc="-5" dirty="0">
                <a:latin typeface="Calibri"/>
                <a:cs typeface="Calibri"/>
              </a:rPr>
              <a:t>Binary-Search(A, x, </a:t>
            </a:r>
            <a:r>
              <a:rPr sz="2400" b="1" dirty="0">
                <a:latin typeface="Calibri"/>
                <a:cs typeface="Calibri"/>
              </a:rPr>
              <a:t>l ,m −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1))</a:t>
            </a: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80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sz="2400" b="1" spc="-5" dirty="0">
                <a:latin typeface="Calibri"/>
                <a:cs typeface="Calibri"/>
              </a:rPr>
              <a:t>else</a:t>
            </a:r>
            <a:endParaRPr sz="2400" dirty="0">
              <a:latin typeface="Calibri"/>
              <a:cs typeface="Calibri"/>
            </a:endParaRPr>
          </a:p>
          <a:p>
            <a:pPr marL="927100" indent="-915035">
              <a:lnSpc>
                <a:spcPct val="100000"/>
              </a:lnSpc>
              <a:spcBef>
                <a:spcPts val="575"/>
              </a:spcBef>
              <a:buAutoNum type="arabicPeriod" startAt="5"/>
              <a:tabLst>
                <a:tab pos="927100" algn="l"/>
                <a:tab pos="927735" algn="l"/>
              </a:tabLst>
            </a:pPr>
            <a:r>
              <a:rPr sz="2400" b="1" spc="-10" dirty="0">
                <a:latin typeface="Calibri"/>
                <a:cs typeface="Calibri"/>
              </a:rPr>
              <a:t>return </a:t>
            </a:r>
            <a:r>
              <a:rPr sz="2400" b="1" spc="-5" dirty="0">
                <a:latin typeface="Calibri"/>
                <a:cs typeface="Calibri"/>
              </a:rPr>
              <a:t>Binary-Search </a:t>
            </a:r>
            <a:r>
              <a:rPr sz="2400" b="1" dirty="0">
                <a:latin typeface="Calibri"/>
                <a:cs typeface="Calibri"/>
              </a:rPr>
              <a:t>(A, </a:t>
            </a:r>
            <a:r>
              <a:rPr sz="2400" b="1" spc="-5" dirty="0">
                <a:latin typeface="Calibri"/>
                <a:cs typeface="Calibri"/>
              </a:rPr>
              <a:t>x,m </a:t>
            </a:r>
            <a:r>
              <a:rPr sz="2400" b="1" dirty="0">
                <a:latin typeface="Calibri"/>
                <a:cs typeface="Calibri"/>
              </a:rPr>
              <a:t>+ </a:t>
            </a:r>
            <a:r>
              <a:rPr sz="2400" b="1" spc="-5" dirty="0">
                <a:latin typeface="Calibri"/>
                <a:cs typeface="Calibri"/>
              </a:rPr>
              <a:t>1, </a:t>
            </a:r>
            <a:r>
              <a:rPr sz="2400" b="1" dirty="0">
                <a:latin typeface="Calibri"/>
                <a:cs typeface="Calibri"/>
              </a:rPr>
              <a:t>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))</a:t>
            </a: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75"/>
              </a:spcBef>
              <a:buAutoNum type="arabicPeriod" startAt="5"/>
              <a:tabLst>
                <a:tab pos="528320" algn="l"/>
              </a:tabLst>
            </a:pPr>
            <a:r>
              <a:rPr sz="2400" b="1" spc="-5" dirty="0">
                <a:latin typeface="Calibri"/>
                <a:cs typeface="Calibri"/>
              </a:rPr>
              <a:t>end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if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975" y="4797425"/>
            <a:ext cx="4535805" cy="647700"/>
          </a:xfrm>
          <a:prstGeom prst="rect">
            <a:avLst/>
          </a:prstGeom>
          <a:solidFill>
            <a:srgbClr val="FF9999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9710">
              <a:lnSpc>
                <a:spcPts val="4700"/>
              </a:lnSpc>
              <a:tabLst>
                <a:tab pos="706755" algn="l"/>
                <a:tab pos="1306830" algn="l"/>
                <a:tab pos="1907539" algn="l"/>
                <a:tab pos="2506980" algn="l"/>
                <a:tab pos="2992755" algn="l"/>
                <a:tab pos="3851910" algn="l"/>
              </a:tabLst>
            </a:pPr>
            <a:r>
              <a:rPr sz="4000" spc="-5" dirty="0">
                <a:solidFill>
                  <a:srgbClr val="0D0D0D"/>
                </a:solidFill>
                <a:latin typeface="Calibri"/>
                <a:cs typeface="Calibri"/>
              </a:rPr>
              <a:t>3	5	7	8	9	12	15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Binary</a:t>
            </a:r>
            <a:r>
              <a:rPr spc="-85" dirty="0"/>
              <a:t> </a:t>
            </a:r>
            <a:r>
              <a:rPr spc="-15" dirty="0"/>
              <a:t>search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10635"/>
            <a:ext cx="6957059" cy="29521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5" dirty="0">
                <a:latin typeface="Calibri"/>
                <a:cs typeface="Calibri"/>
              </a:rPr>
              <a:t>Find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element </a:t>
            </a:r>
            <a:r>
              <a:rPr sz="3200" spc="-10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sorted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array:</a:t>
            </a:r>
            <a:endParaRPr sz="3200">
              <a:latin typeface="Calibri"/>
              <a:cs typeface="Calibri"/>
            </a:endParaRPr>
          </a:p>
          <a:p>
            <a:pPr marL="418465" indent="-4064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19100" algn="l"/>
              </a:tabLst>
            </a:pPr>
            <a:r>
              <a:rPr sz="3200" b="1" i="1" spc="-5" dirty="0">
                <a:solidFill>
                  <a:srgbClr val="FF0000"/>
                </a:solidFill>
                <a:latin typeface="Calibri"/>
                <a:cs typeface="Calibri"/>
              </a:rPr>
              <a:t>Divide: </a:t>
            </a:r>
            <a:r>
              <a:rPr sz="3200" spc="-5" dirty="0">
                <a:latin typeface="Calibri"/>
                <a:cs typeface="Calibri"/>
              </a:rPr>
              <a:t>Check middle element.</a:t>
            </a:r>
            <a:endParaRPr sz="32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18465" algn="l"/>
              </a:tabLst>
            </a:pPr>
            <a:r>
              <a:rPr sz="3200" b="1" i="1" dirty="0">
                <a:solidFill>
                  <a:srgbClr val="FF0000"/>
                </a:solidFill>
                <a:latin typeface="Calibri"/>
                <a:cs typeface="Calibri"/>
              </a:rPr>
              <a:t>Conquer: </a:t>
            </a:r>
            <a:r>
              <a:rPr sz="3200" spc="-15" dirty="0">
                <a:latin typeface="Calibri"/>
                <a:cs typeface="Calibri"/>
              </a:rPr>
              <a:t>Recursively </a:t>
            </a:r>
            <a:r>
              <a:rPr sz="3200" spc="-10" dirty="0">
                <a:latin typeface="Calibri"/>
                <a:cs typeface="Calibri"/>
              </a:rPr>
              <a:t>search </a:t>
            </a:r>
            <a:r>
              <a:rPr sz="3200" dirty="0">
                <a:solidFill>
                  <a:srgbClr val="00CC99"/>
                </a:solidFill>
                <a:latin typeface="Calibri"/>
                <a:cs typeface="Calibri"/>
              </a:rPr>
              <a:t>1</a:t>
            </a:r>
            <a:r>
              <a:rPr sz="3200" spc="-70" dirty="0">
                <a:solidFill>
                  <a:srgbClr val="00CC99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subarray.</a:t>
            </a:r>
            <a:endParaRPr sz="32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18465" algn="l"/>
              </a:tabLst>
            </a:pPr>
            <a:r>
              <a:rPr sz="3200" b="1" i="1" dirty="0">
                <a:solidFill>
                  <a:srgbClr val="FF0000"/>
                </a:solidFill>
                <a:latin typeface="Calibri"/>
                <a:cs typeface="Calibri"/>
              </a:rPr>
              <a:t>Combine:</a:t>
            </a:r>
            <a:r>
              <a:rPr sz="32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Trivial.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b="1" i="1" spc="-10" dirty="0">
                <a:latin typeface="Calibri"/>
                <a:cs typeface="Calibri"/>
              </a:rPr>
              <a:t>Example: </a:t>
            </a:r>
            <a:r>
              <a:rPr sz="3200" spc="-5" dirty="0">
                <a:latin typeface="Calibri"/>
                <a:cs typeface="Calibri"/>
              </a:rPr>
              <a:t>Find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200" y="4572000"/>
            <a:ext cx="4535805" cy="647700"/>
            <a:chOff x="1219200" y="4572000"/>
            <a:chExt cx="4535805" cy="647700"/>
          </a:xfrm>
        </p:grpSpPr>
        <p:sp>
          <p:nvSpPr>
            <p:cNvPr id="3" name="object 3"/>
            <p:cNvSpPr/>
            <p:nvPr/>
          </p:nvSpPr>
          <p:spPr>
            <a:xfrm>
              <a:off x="1219200" y="4572000"/>
              <a:ext cx="4535805" cy="647700"/>
            </a:xfrm>
            <a:custGeom>
              <a:avLst/>
              <a:gdLst/>
              <a:ahLst/>
              <a:cxnLst/>
              <a:rect l="l" t="t" r="r" b="b"/>
              <a:pathLst>
                <a:path w="4535805" h="647700">
                  <a:moveTo>
                    <a:pt x="4535424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4535424" y="647700"/>
                  </a:lnTo>
                  <a:lnTo>
                    <a:pt x="4535424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71800" y="4600575"/>
              <a:ext cx="431800" cy="504825"/>
            </a:xfrm>
            <a:custGeom>
              <a:avLst/>
              <a:gdLst/>
              <a:ahLst/>
              <a:cxnLst/>
              <a:rect l="l" t="t" r="r" b="b"/>
              <a:pathLst>
                <a:path w="431800" h="504825">
                  <a:moveTo>
                    <a:pt x="215900" y="0"/>
                  </a:moveTo>
                  <a:lnTo>
                    <a:pt x="172383" y="5129"/>
                  </a:lnTo>
                  <a:lnTo>
                    <a:pt x="131852" y="19839"/>
                  </a:lnTo>
                  <a:lnTo>
                    <a:pt x="95174" y="43116"/>
                  </a:lnTo>
                  <a:lnTo>
                    <a:pt x="63218" y="73945"/>
                  </a:lnTo>
                  <a:lnTo>
                    <a:pt x="36854" y="111311"/>
                  </a:lnTo>
                  <a:lnTo>
                    <a:pt x="16950" y="154197"/>
                  </a:lnTo>
                  <a:lnTo>
                    <a:pt x="4385" y="201506"/>
                  </a:lnTo>
                  <a:lnTo>
                    <a:pt x="0" y="252349"/>
                  </a:lnTo>
                  <a:lnTo>
                    <a:pt x="4385" y="303318"/>
                  </a:lnTo>
                  <a:lnTo>
                    <a:pt x="16964" y="350680"/>
                  </a:lnTo>
                  <a:lnTo>
                    <a:pt x="36868" y="393544"/>
                  </a:lnTo>
                  <a:lnTo>
                    <a:pt x="63230" y="430895"/>
                  </a:lnTo>
                  <a:lnTo>
                    <a:pt x="95181" y="461714"/>
                  </a:lnTo>
                  <a:lnTo>
                    <a:pt x="131855" y="484987"/>
                  </a:lnTo>
                  <a:lnTo>
                    <a:pt x="172384" y="499696"/>
                  </a:lnTo>
                  <a:lnTo>
                    <a:pt x="215900" y="504825"/>
                  </a:lnTo>
                  <a:lnTo>
                    <a:pt x="259415" y="499696"/>
                  </a:lnTo>
                  <a:lnTo>
                    <a:pt x="299944" y="484987"/>
                  </a:lnTo>
                  <a:lnTo>
                    <a:pt x="336618" y="461714"/>
                  </a:lnTo>
                  <a:lnTo>
                    <a:pt x="368569" y="430895"/>
                  </a:lnTo>
                  <a:lnTo>
                    <a:pt x="394931" y="393544"/>
                  </a:lnTo>
                  <a:lnTo>
                    <a:pt x="414835" y="350680"/>
                  </a:lnTo>
                  <a:lnTo>
                    <a:pt x="427414" y="303318"/>
                  </a:lnTo>
                  <a:lnTo>
                    <a:pt x="431800" y="252475"/>
                  </a:lnTo>
                  <a:lnTo>
                    <a:pt x="427414" y="201591"/>
                  </a:lnTo>
                  <a:lnTo>
                    <a:pt x="414810" y="154144"/>
                  </a:lnTo>
                  <a:lnTo>
                    <a:pt x="394909" y="111280"/>
                  </a:lnTo>
                  <a:lnTo>
                    <a:pt x="368553" y="73929"/>
                  </a:lnTo>
                  <a:lnTo>
                    <a:pt x="336607" y="43110"/>
                  </a:lnTo>
                  <a:lnTo>
                    <a:pt x="299938" y="19837"/>
                  </a:lnTo>
                  <a:lnTo>
                    <a:pt x="259413" y="5128"/>
                  </a:lnTo>
                  <a:lnTo>
                    <a:pt x="2159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71800" y="4600575"/>
              <a:ext cx="431800" cy="504825"/>
            </a:xfrm>
            <a:custGeom>
              <a:avLst/>
              <a:gdLst/>
              <a:ahLst/>
              <a:cxnLst/>
              <a:rect l="l" t="t" r="r" b="b"/>
              <a:pathLst>
                <a:path w="431800" h="504825">
                  <a:moveTo>
                    <a:pt x="0" y="252349"/>
                  </a:moveTo>
                  <a:lnTo>
                    <a:pt x="4385" y="201506"/>
                  </a:lnTo>
                  <a:lnTo>
                    <a:pt x="16964" y="154144"/>
                  </a:lnTo>
                  <a:lnTo>
                    <a:pt x="36868" y="111280"/>
                  </a:lnTo>
                  <a:lnTo>
                    <a:pt x="63230" y="73929"/>
                  </a:lnTo>
                  <a:lnTo>
                    <a:pt x="95181" y="43110"/>
                  </a:lnTo>
                  <a:lnTo>
                    <a:pt x="131855" y="19837"/>
                  </a:lnTo>
                  <a:lnTo>
                    <a:pt x="172384" y="5128"/>
                  </a:lnTo>
                  <a:lnTo>
                    <a:pt x="215900" y="0"/>
                  </a:lnTo>
                  <a:lnTo>
                    <a:pt x="259415" y="5129"/>
                  </a:lnTo>
                  <a:lnTo>
                    <a:pt x="299944" y="19839"/>
                  </a:lnTo>
                  <a:lnTo>
                    <a:pt x="336618" y="43116"/>
                  </a:lnTo>
                  <a:lnTo>
                    <a:pt x="368569" y="73945"/>
                  </a:lnTo>
                  <a:lnTo>
                    <a:pt x="394931" y="111311"/>
                  </a:lnTo>
                  <a:lnTo>
                    <a:pt x="414835" y="154197"/>
                  </a:lnTo>
                  <a:lnTo>
                    <a:pt x="427414" y="201591"/>
                  </a:lnTo>
                  <a:lnTo>
                    <a:pt x="431800" y="252475"/>
                  </a:lnTo>
                  <a:lnTo>
                    <a:pt x="427414" y="303318"/>
                  </a:lnTo>
                  <a:lnTo>
                    <a:pt x="414835" y="350680"/>
                  </a:lnTo>
                  <a:lnTo>
                    <a:pt x="394931" y="393544"/>
                  </a:lnTo>
                  <a:lnTo>
                    <a:pt x="368569" y="430895"/>
                  </a:lnTo>
                  <a:lnTo>
                    <a:pt x="336618" y="461714"/>
                  </a:lnTo>
                  <a:lnTo>
                    <a:pt x="299944" y="484987"/>
                  </a:lnTo>
                  <a:lnTo>
                    <a:pt x="259415" y="499696"/>
                  </a:lnTo>
                  <a:lnTo>
                    <a:pt x="215900" y="504825"/>
                  </a:lnTo>
                  <a:lnTo>
                    <a:pt x="172384" y="499696"/>
                  </a:lnTo>
                  <a:lnTo>
                    <a:pt x="131855" y="484987"/>
                  </a:lnTo>
                  <a:lnTo>
                    <a:pt x="95181" y="461714"/>
                  </a:lnTo>
                  <a:lnTo>
                    <a:pt x="63230" y="430895"/>
                  </a:lnTo>
                  <a:lnTo>
                    <a:pt x="36868" y="393544"/>
                  </a:lnTo>
                  <a:lnTo>
                    <a:pt x="16964" y="350680"/>
                  </a:lnTo>
                  <a:lnTo>
                    <a:pt x="4385" y="303318"/>
                  </a:lnTo>
                  <a:lnTo>
                    <a:pt x="0" y="252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Binary</a:t>
            </a:r>
            <a:r>
              <a:rPr spc="-85" dirty="0"/>
              <a:t> </a:t>
            </a:r>
            <a:r>
              <a:rPr spc="-15" dirty="0"/>
              <a:t>search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510635"/>
            <a:ext cx="6957059" cy="29521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5" dirty="0">
                <a:latin typeface="Calibri"/>
                <a:cs typeface="Calibri"/>
              </a:rPr>
              <a:t>Find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element </a:t>
            </a:r>
            <a:r>
              <a:rPr sz="3200" spc="-10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sorted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array:</a:t>
            </a:r>
            <a:endParaRPr sz="3200">
              <a:latin typeface="Calibri"/>
              <a:cs typeface="Calibri"/>
            </a:endParaRPr>
          </a:p>
          <a:p>
            <a:pPr marL="418465" indent="-4064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19100" algn="l"/>
              </a:tabLst>
            </a:pPr>
            <a:r>
              <a:rPr sz="3200" b="1" i="1" spc="-5" dirty="0">
                <a:solidFill>
                  <a:srgbClr val="FF0000"/>
                </a:solidFill>
                <a:latin typeface="Calibri"/>
                <a:cs typeface="Calibri"/>
              </a:rPr>
              <a:t>Divide: </a:t>
            </a:r>
            <a:r>
              <a:rPr sz="3200" spc="-5" dirty="0">
                <a:latin typeface="Calibri"/>
                <a:cs typeface="Calibri"/>
              </a:rPr>
              <a:t>Check middle element.</a:t>
            </a:r>
            <a:endParaRPr sz="32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18465" algn="l"/>
              </a:tabLst>
            </a:pPr>
            <a:r>
              <a:rPr sz="3200" b="1" i="1" dirty="0">
                <a:solidFill>
                  <a:srgbClr val="FF0000"/>
                </a:solidFill>
                <a:latin typeface="Calibri"/>
                <a:cs typeface="Calibri"/>
              </a:rPr>
              <a:t>Conquer: </a:t>
            </a:r>
            <a:r>
              <a:rPr sz="3200" spc="-15" dirty="0">
                <a:latin typeface="Calibri"/>
                <a:cs typeface="Calibri"/>
              </a:rPr>
              <a:t>Recursively </a:t>
            </a:r>
            <a:r>
              <a:rPr sz="3200" spc="-10" dirty="0">
                <a:latin typeface="Calibri"/>
                <a:cs typeface="Calibri"/>
              </a:rPr>
              <a:t>search </a:t>
            </a:r>
            <a:r>
              <a:rPr sz="3200" dirty="0">
                <a:solidFill>
                  <a:srgbClr val="00CC99"/>
                </a:solidFill>
                <a:latin typeface="Calibri"/>
                <a:cs typeface="Calibri"/>
              </a:rPr>
              <a:t>1</a:t>
            </a:r>
            <a:r>
              <a:rPr sz="3200" spc="-70" dirty="0">
                <a:solidFill>
                  <a:srgbClr val="00CC99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subarray.</a:t>
            </a:r>
            <a:endParaRPr sz="32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18465" algn="l"/>
              </a:tabLst>
            </a:pPr>
            <a:r>
              <a:rPr sz="3200" b="1" i="1" dirty="0">
                <a:solidFill>
                  <a:srgbClr val="FF0000"/>
                </a:solidFill>
                <a:latin typeface="Calibri"/>
                <a:cs typeface="Calibri"/>
              </a:rPr>
              <a:t>Combine:</a:t>
            </a:r>
            <a:r>
              <a:rPr sz="32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Trivial.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b="1" i="1" spc="-10" dirty="0">
                <a:latin typeface="Calibri"/>
                <a:cs typeface="Calibri"/>
              </a:rPr>
              <a:t>Example: </a:t>
            </a:r>
            <a:r>
              <a:rPr sz="3200" spc="-5" dirty="0">
                <a:latin typeface="Calibri"/>
                <a:cs typeface="Calibri"/>
              </a:rPr>
              <a:t>Find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CC99"/>
                </a:solidFill>
                <a:latin typeface="Calibri"/>
                <a:cs typeface="Calibri"/>
              </a:rPr>
              <a:t>9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200" y="4572000"/>
            <a:ext cx="4535805" cy="647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6075">
              <a:lnSpc>
                <a:spcPts val="4195"/>
              </a:lnSpc>
              <a:tabLst>
                <a:tab pos="782955" algn="l"/>
                <a:tab pos="1324610" algn="l"/>
                <a:tab pos="1866900" algn="l"/>
                <a:tab pos="2408555" algn="l"/>
                <a:tab pos="2845435" algn="l"/>
                <a:tab pos="3619500" algn="l"/>
              </a:tabLst>
            </a:pP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3	5	7	8	9	12	15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Binary</a:t>
            </a:r>
            <a:r>
              <a:rPr spc="-85" dirty="0"/>
              <a:t> </a:t>
            </a:r>
            <a:r>
              <a:rPr spc="-1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6957059" cy="35375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5" dirty="0">
                <a:latin typeface="Calibri"/>
                <a:cs typeface="Calibri"/>
              </a:rPr>
              <a:t>Find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element </a:t>
            </a:r>
            <a:r>
              <a:rPr sz="3200" spc="-10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sorted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array:</a:t>
            </a:r>
            <a:endParaRPr sz="3200">
              <a:latin typeface="Calibri"/>
              <a:cs typeface="Calibri"/>
            </a:endParaRPr>
          </a:p>
          <a:p>
            <a:pPr marL="418465" indent="-4064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19100" algn="l"/>
              </a:tabLst>
            </a:pPr>
            <a:r>
              <a:rPr sz="3200" b="1" i="1" spc="-5" dirty="0">
                <a:solidFill>
                  <a:srgbClr val="FF0000"/>
                </a:solidFill>
                <a:latin typeface="Calibri"/>
                <a:cs typeface="Calibri"/>
              </a:rPr>
              <a:t>Divide: </a:t>
            </a:r>
            <a:r>
              <a:rPr sz="3200" spc="-5" dirty="0">
                <a:latin typeface="Calibri"/>
                <a:cs typeface="Calibri"/>
              </a:rPr>
              <a:t>Check middle element.</a:t>
            </a:r>
            <a:endParaRPr sz="32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18465" algn="l"/>
              </a:tabLst>
            </a:pPr>
            <a:r>
              <a:rPr sz="3200" b="1" i="1" dirty="0">
                <a:solidFill>
                  <a:srgbClr val="FF0000"/>
                </a:solidFill>
                <a:latin typeface="Calibri"/>
                <a:cs typeface="Calibri"/>
              </a:rPr>
              <a:t>Conquer: </a:t>
            </a:r>
            <a:r>
              <a:rPr sz="3200" spc="-15" dirty="0">
                <a:latin typeface="Calibri"/>
                <a:cs typeface="Calibri"/>
              </a:rPr>
              <a:t>Recursively </a:t>
            </a:r>
            <a:r>
              <a:rPr sz="3200" spc="-10" dirty="0">
                <a:latin typeface="Calibri"/>
                <a:cs typeface="Calibri"/>
              </a:rPr>
              <a:t>search </a:t>
            </a:r>
            <a:r>
              <a:rPr sz="3200" dirty="0">
                <a:solidFill>
                  <a:srgbClr val="00CC99"/>
                </a:solidFill>
                <a:latin typeface="Calibri"/>
                <a:cs typeface="Calibri"/>
              </a:rPr>
              <a:t>1</a:t>
            </a:r>
            <a:r>
              <a:rPr sz="3200" spc="-70" dirty="0">
                <a:solidFill>
                  <a:srgbClr val="00CC99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subarray.</a:t>
            </a:r>
            <a:endParaRPr sz="32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18465" algn="l"/>
              </a:tabLst>
            </a:pPr>
            <a:r>
              <a:rPr sz="3200" b="1" i="1" dirty="0">
                <a:solidFill>
                  <a:srgbClr val="FF0000"/>
                </a:solidFill>
                <a:latin typeface="Calibri"/>
                <a:cs typeface="Calibri"/>
              </a:rPr>
              <a:t>Combine:</a:t>
            </a:r>
            <a:r>
              <a:rPr sz="32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Trivial.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b="1" i="1" spc="-10" dirty="0">
                <a:latin typeface="Calibri"/>
                <a:cs typeface="Calibri"/>
              </a:rPr>
              <a:t>Example: </a:t>
            </a:r>
            <a:r>
              <a:rPr sz="3200" spc="-5" dirty="0">
                <a:latin typeface="Calibri"/>
                <a:cs typeface="Calibri"/>
              </a:rPr>
              <a:t>Find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CC99"/>
                </a:solidFill>
                <a:latin typeface="Calibri"/>
                <a:cs typeface="Calibri"/>
              </a:rPr>
              <a:t>9</a:t>
            </a:r>
            <a:endParaRPr sz="3200">
              <a:latin typeface="Calibri"/>
              <a:cs typeface="Calibri"/>
            </a:endParaRPr>
          </a:p>
          <a:p>
            <a:pPr marL="1017269">
              <a:lnSpc>
                <a:spcPct val="100000"/>
              </a:lnSpc>
              <a:spcBef>
                <a:spcPts val="765"/>
              </a:spcBef>
              <a:tabLst>
                <a:tab pos="1408430" algn="l"/>
                <a:tab pos="1890395" algn="l"/>
                <a:tab pos="2372995" algn="l"/>
                <a:tab pos="2856865" algn="l"/>
                <a:tab pos="3246755" algn="l"/>
                <a:tab pos="3935729" algn="l"/>
              </a:tabLst>
            </a:pPr>
            <a:r>
              <a:rPr sz="3200" dirty="0">
                <a:solidFill>
                  <a:srgbClr val="00CC99"/>
                </a:solidFill>
                <a:latin typeface="Calibri"/>
                <a:cs typeface="Calibri"/>
              </a:rPr>
              <a:t>3	5	7	8	</a:t>
            </a:r>
            <a:r>
              <a:rPr sz="3200" dirty="0">
                <a:solidFill>
                  <a:srgbClr val="0D0D0D"/>
                </a:solidFill>
                <a:latin typeface="Calibri"/>
                <a:cs typeface="Calibri"/>
              </a:rPr>
              <a:t>9	12	15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4582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090" marR="5080" indent="-453390">
              <a:lnSpc>
                <a:spcPct val="100000"/>
              </a:lnSpc>
              <a:spcBef>
                <a:spcPts val="100"/>
              </a:spcBef>
            </a:pPr>
            <a:r>
              <a:rPr sz="7200" spc="-10" dirty="0">
                <a:solidFill>
                  <a:srgbClr val="FF3300"/>
                </a:solidFill>
                <a:latin typeface="Bauhaus 93"/>
                <a:cs typeface="Bauhaus 93"/>
              </a:rPr>
              <a:t>Divide</a:t>
            </a:r>
            <a:r>
              <a:rPr sz="7200" spc="-80" dirty="0">
                <a:solidFill>
                  <a:srgbClr val="FF3300"/>
                </a:solidFill>
                <a:latin typeface="Bauhaus 93"/>
                <a:cs typeface="Bauhaus 93"/>
              </a:rPr>
              <a:t> </a:t>
            </a:r>
            <a:r>
              <a:rPr sz="7200" spc="-10" dirty="0">
                <a:solidFill>
                  <a:srgbClr val="FF3300"/>
                </a:solidFill>
                <a:latin typeface="Bauhaus 93"/>
                <a:cs typeface="Bauhaus 93"/>
              </a:rPr>
              <a:t>and  Conquer</a:t>
            </a:r>
            <a:endParaRPr sz="7200" dirty="0">
              <a:latin typeface="Bauhaus 93"/>
              <a:cs typeface="Bauhaus 93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11450" y="3116579"/>
            <a:ext cx="3326129" cy="2180590"/>
          </a:xfrm>
          <a:custGeom>
            <a:avLst/>
            <a:gdLst/>
            <a:ahLst/>
            <a:cxnLst/>
            <a:rect l="l" t="t" r="r" b="b"/>
            <a:pathLst>
              <a:path w="3326129" h="2180590">
                <a:moveTo>
                  <a:pt x="39369" y="0"/>
                </a:moveTo>
                <a:lnTo>
                  <a:pt x="0" y="11430"/>
                </a:lnTo>
                <a:lnTo>
                  <a:pt x="422910" y="163830"/>
                </a:lnTo>
                <a:lnTo>
                  <a:pt x="939800" y="396240"/>
                </a:lnTo>
                <a:lnTo>
                  <a:pt x="1181100" y="528320"/>
                </a:lnTo>
                <a:lnTo>
                  <a:pt x="1351279" y="615950"/>
                </a:lnTo>
                <a:lnTo>
                  <a:pt x="1531620" y="748030"/>
                </a:lnTo>
                <a:lnTo>
                  <a:pt x="1729739" y="906780"/>
                </a:lnTo>
                <a:lnTo>
                  <a:pt x="1911350" y="1042670"/>
                </a:lnTo>
                <a:lnTo>
                  <a:pt x="2305050" y="1351280"/>
                </a:lnTo>
                <a:lnTo>
                  <a:pt x="2496820" y="1531620"/>
                </a:lnTo>
                <a:lnTo>
                  <a:pt x="2694940" y="1670050"/>
                </a:lnTo>
                <a:lnTo>
                  <a:pt x="2896870" y="1828800"/>
                </a:lnTo>
                <a:lnTo>
                  <a:pt x="3067050" y="1967230"/>
                </a:lnTo>
                <a:lnTo>
                  <a:pt x="3265170" y="2159000"/>
                </a:lnTo>
                <a:lnTo>
                  <a:pt x="3304540" y="2180590"/>
                </a:lnTo>
                <a:lnTo>
                  <a:pt x="3326129" y="2147570"/>
                </a:lnTo>
                <a:lnTo>
                  <a:pt x="3035300" y="1893570"/>
                </a:lnTo>
                <a:lnTo>
                  <a:pt x="2491740" y="1482090"/>
                </a:lnTo>
                <a:lnTo>
                  <a:pt x="2283460" y="1296670"/>
                </a:lnTo>
                <a:lnTo>
                  <a:pt x="2032000" y="1092200"/>
                </a:lnTo>
                <a:lnTo>
                  <a:pt x="1816100" y="939800"/>
                </a:lnTo>
                <a:lnTo>
                  <a:pt x="1564639" y="730250"/>
                </a:lnTo>
                <a:lnTo>
                  <a:pt x="1339850" y="571500"/>
                </a:lnTo>
                <a:lnTo>
                  <a:pt x="1098550" y="450850"/>
                </a:lnTo>
                <a:lnTo>
                  <a:pt x="844550" y="318770"/>
                </a:lnTo>
                <a:lnTo>
                  <a:pt x="553720" y="187960"/>
                </a:lnTo>
                <a:lnTo>
                  <a:pt x="330200" y="92710"/>
                </a:lnTo>
                <a:lnTo>
                  <a:pt x="3936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42210" y="3194050"/>
            <a:ext cx="3205480" cy="2313940"/>
          </a:xfrm>
          <a:custGeom>
            <a:avLst/>
            <a:gdLst/>
            <a:ahLst/>
            <a:cxnLst/>
            <a:rect l="l" t="t" r="r" b="b"/>
            <a:pathLst>
              <a:path w="3205479" h="2313940">
                <a:moveTo>
                  <a:pt x="33019" y="0"/>
                </a:moveTo>
                <a:lnTo>
                  <a:pt x="0" y="7620"/>
                </a:lnTo>
                <a:lnTo>
                  <a:pt x="0" y="21589"/>
                </a:lnTo>
                <a:lnTo>
                  <a:pt x="198119" y="110489"/>
                </a:lnTo>
                <a:lnTo>
                  <a:pt x="500379" y="259079"/>
                </a:lnTo>
                <a:lnTo>
                  <a:pt x="822960" y="422910"/>
                </a:lnTo>
                <a:lnTo>
                  <a:pt x="1109979" y="586739"/>
                </a:lnTo>
                <a:lnTo>
                  <a:pt x="1344929" y="723900"/>
                </a:lnTo>
                <a:lnTo>
                  <a:pt x="1475739" y="806450"/>
                </a:lnTo>
                <a:lnTo>
                  <a:pt x="1713229" y="1014730"/>
                </a:lnTo>
                <a:lnTo>
                  <a:pt x="1971039" y="1228089"/>
                </a:lnTo>
                <a:lnTo>
                  <a:pt x="2119629" y="1348739"/>
                </a:lnTo>
                <a:lnTo>
                  <a:pt x="2293619" y="1512570"/>
                </a:lnTo>
                <a:lnTo>
                  <a:pt x="2513329" y="1692910"/>
                </a:lnTo>
                <a:lnTo>
                  <a:pt x="2772410" y="1940560"/>
                </a:lnTo>
                <a:lnTo>
                  <a:pt x="2967990" y="2104390"/>
                </a:lnTo>
                <a:lnTo>
                  <a:pt x="3177540" y="2313940"/>
                </a:lnTo>
                <a:lnTo>
                  <a:pt x="3205479" y="2274570"/>
                </a:lnTo>
                <a:lnTo>
                  <a:pt x="2655569" y="1781810"/>
                </a:lnTo>
                <a:lnTo>
                  <a:pt x="2432050" y="1586230"/>
                </a:lnTo>
                <a:lnTo>
                  <a:pt x="2113279" y="1310639"/>
                </a:lnTo>
                <a:lnTo>
                  <a:pt x="1779269" y="1036319"/>
                </a:lnTo>
                <a:lnTo>
                  <a:pt x="1574800" y="844550"/>
                </a:lnTo>
                <a:lnTo>
                  <a:pt x="1438910" y="735330"/>
                </a:lnTo>
                <a:lnTo>
                  <a:pt x="1256029" y="642619"/>
                </a:lnTo>
                <a:lnTo>
                  <a:pt x="943610" y="466089"/>
                </a:lnTo>
                <a:lnTo>
                  <a:pt x="631189" y="284479"/>
                </a:lnTo>
                <a:lnTo>
                  <a:pt x="379729" y="153670"/>
                </a:lnTo>
                <a:lnTo>
                  <a:pt x="148589" y="54610"/>
                </a:lnTo>
                <a:lnTo>
                  <a:pt x="3301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0640" y="2686050"/>
            <a:ext cx="728980" cy="1859280"/>
          </a:xfrm>
          <a:custGeom>
            <a:avLst/>
            <a:gdLst/>
            <a:ahLst/>
            <a:cxnLst/>
            <a:rect l="l" t="t" r="r" b="b"/>
            <a:pathLst>
              <a:path w="728979" h="1859279">
                <a:moveTo>
                  <a:pt x="398780" y="0"/>
                </a:moveTo>
                <a:lnTo>
                  <a:pt x="370839" y="0"/>
                </a:lnTo>
                <a:lnTo>
                  <a:pt x="297180" y="43179"/>
                </a:lnTo>
                <a:lnTo>
                  <a:pt x="168910" y="160020"/>
                </a:lnTo>
                <a:lnTo>
                  <a:pt x="73660" y="297179"/>
                </a:lnTo>
                <a:lnTo>
                  <a:pt x="21589" y="467360"/>
                </a:lnTo>
                <a:lnTo>
                  <a:pt x="0" y="643889"/>
                </a:lnTo>
                <a:lnTo>
                  <a:pt x="7620" y="885189"/>
                </a:lnTo>
                <a:lnTo>
                  <a:pt x="27939" y="1017269"/>
                </a:lnTo>
                <a:lnTo>
                  <a:pt x="77470" y="1154430"/>
                </a:lnTo>
                <a:lnTo>
                  <a:pt x="157480" y="1292860"/>
                </a:lnTo>
                <a:lnTo>
                  <a:pt x="269239" y="1441450"/>
                </a:lnTo>
                <a:lnTo>
                  <a:pt x="414020" y="1593850"/>
                </a:lnTo>
                <a:lnTo>
                  <a:pt x="599439" y="1766570"/>
                </a:lnTo>
                <a:lnTo>
                  <a:pt x="728980" y="1859280"/>
                </a:lnTo>
                <a:lnTo>
                  <a:pt x="609600" y="1732280"/>
                </a:lnTo>
                <a:lnTo>
                  <a:pt x="476250" y="1611630"/>
                </a:lnTo>
                <a:lnTo>
                  <a:pt x="346710" y="1490980"/>
                </a:lnTo>
                <a:lnTo>
                  <a:pt x="224789" y="1336039"/>
                </a:lnTo>
                <a:lnTo>
                  <a:pt x="123189" y="1182370"/>
                </a:lnTo>
                <a:lnTo>
                  <a:pt x="73660" y="1073150"/>
                </a:lnTo>
                <a:lnTo>
                  <a:pt x="45720" y="956310"/>
                </a:lnTo>
                <a:lnTo>
                  <a:pt x="27939" y="847089"/>
                </a:lnTo>
                <a:lnTo>
                  <a:pt x="35560" y="704850"/>
                </a:lnTo>
                <a:lnTo>
                  <a:pt x="35560" y="588010"/>
                </a:lnTo>
                <a:lnTo>
                  <a:pt x="63500" y="435610"/>
                </a:lnTo>
                <a:lnTo>
                  <a:pt x="91439" y="318770"/>
                </a:lnTo>
                <a:lnTo>
                  <a:pt x="151130" y="226060"/>
                </a:lnTo>
                <a:lnTo>
                  <a:pt x="218439" y="142239"/>
                </a:lnTo>
                <a:lnTo>
                  <a:pt x="326389" y="60960"/>
                </a:lnTo>
                <a:lnTo>
                  <a:pt x="39878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85590" y="2664460"/>
            <a:ext cx="636270" cy="1549400"/>
          </a:xfrm>
          <a:custGeom>
            <a:avLst/>
            <a:gdLst/>
            <a:ahLst/>
            <a:cxnLst/>
            <a:rect l="l" t="t" r="r" b="b"/>
            <a:pathLst>
              <a:path w="636270" h="1549400">
                <a:moveTo>
                  <a:pt x="337820" y="0"/>
                </a:moveTo>
                <a:lnTo>
                  <a:pt x="287020" y="6350"/>
                </a:lnTo>
                <a:lnTo>
                  <a:pt x="203200" y="92710"/>
                </a:lnTo>
                <a:lnTo>
                  <a:pt x="107950" y="187960"/>
                </a:lnTo>
                <a:lnTo>
                  <a:pt x="45720" y="308610"/>
                </a:lnTo>
                <a:lnTo>
                  <a:pt x="17780" y="430529"/>
                </a:lnTo>
                <a:lnTo>
                  <a:pt x="0" y="600710"/>
                </a:lnTo>
                <a:lnTo>
                  <a:pt x="11430" y="760729"/>
                </a:lnTo>
                <a:lnTo>
                  <a:pt x="49530" y="943609"/>
                </a:lnTo>
                <a:lnTo>
                  <a:pt x="139700" y="1103629"/>
                </a:lnTo>
                <a:lnTo>
                  <a:pt x="241300" y="1240789"/>
                </a:lnTo>
                <a:lnTo>
                  <a:pt x="367030" y="1355089"/>
                </a:lnTo>
                <a:lnTo>
                  <a:pt x="556260" y="1510029"/>
                </a:lnTo>
                <a:lnTo>
                  <a:pt x="636270" y="1549400"/>
                </a:lnTo>
                <a:lnTo>
                  <a:pt x="398780" y="1361439"/>
                </a:lnTo>
                <a:lnTo>
                  <a:pt x="293370" y="1245870"/>
                </a:lnTo>
                <a:lnTo>
                  <a:pt x="209550" y="1156970"/>
                </a:lnTo>
                <a:lnTo>
                  <a:pt x="139700" y="1042669"/>
                </a:lnTo>
                <a:lnTo>
                  <a:pt x="83820" y="948689"/>
                </a:lnTo>
                <a:lnTo>
                  <a:pt x="45720" y="816610"/>
                </a:lnTo>
                <a:lnTo>
                  <a:pt x="21589" y="693419"/>
                </a:lnTo>
                <a:lnTo>
                  <a:pt x="17780" y="594360"/>
                </a:lnTo>
                <a:lnTo>
                  <a:pt x="34289" y="501650"/>
                </a:lnTo>
                <a:lnTo>
                  <a:pt x="39370" y="402589"/>
                </a:lnTo>
                <a:lnTo>
                  <a:pt x="67310" y="314960"/>
                </a:lnTo>
                <a:lnTo>
                  <a:pt x="101600" y="231139"/>
                </a:lnTo>
                <a:lnTo>
                  <a:pt x="175260" y="154939"/>
                </a:lnTo>
                <a:lnTo>
                  <a:pt x="259080" y="67310"/>
                </a:lnTo>
                <a:lnTo>
                  <a:pt x="33782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5750" y="5143500"/>
            <a:ext cx="671830" cy="224790"/>
          </a:xfrm>
          <a:custGeom>
            <a:avLst/>
            <a:gdLst/>
            <a:ahLst/>
            <a:cxnLst/>
            <a:rect l="l" t="t" r="r" b="b"/>
            <a:pathLst>
              <a:path w="671829" h="224789">
                <a:moveTo>
                  <a:pt x="609600" y="0"/>
                </a:moveTo>
                <a:lnTo>
                  <a:pt x="0" y="176530"/>
                </a:lnTo>
                <a:lnTo>
                  <a:pt x="21589" y="224790"/>
                </a:lnTo>
                <a:lnTo>
                  <a:pt x="671829" y="40639"/>
                </a:lnTo>
                <a:lnTo>
                  <a:pt x="60960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24450" y="4941570"/>
            <a:ext cx="671830" cy="223520"/>
          </a:xfrm>
          <a:custGeom>
            <a:avLst/>
            <a:gdLst/>
            <a:ahLst/>
            <a:cxnLst/>
            <a:rect l="l" t="t" r="r" b="b"/>
            <a:pathLst>
              <a:path w="671829" h="223520">
                <a:moveTo>
                  <a:pt x="609600" y="0"/>
                </a:moveTo>
                <a:lnTo>
                  <a:pt x="0" y="176529"/>
                </a:lnTo>
                <a:lnTo>
                  <a:pt x="21589" y="223519"/>
                </a:lnTo>
                <a:lnTo>
                  <a:pt x="671829" y="40639"/>
                </a:lnTo>
                <a:lnTo>
                  <a:pt x="60960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14900" y="4766309"/>
            <a:ext cx="674370" cy="224790"/>
          </a:xfrm>
          <a:custGeom>
            <a:avLst/>
            <a:gdLst/>
            <a:ahLst/>
            <a:cxnLst/>
            <a:rect l="l" t="t" r="r" b="b"/>
            <a:pathLst>
              <a:path w="674370" h="224789">
                <a:moveTo>
                  <a:pt x="612139" y="0"/>
                </a:moveTo>
                <a:lnTo>
                  <a:pt x="0" y="176529"/>
                </a:lnTo>
                <a:lnTo>
                  <a:pt x="21589" y="224789"/>
                </a:lnTo>
                <a:lnTo>
                  <a:pt x="674370" y="41909"/>
                </a:lnTo>
                <a:lnTo>
                  <a:pt x="61213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32020" y="4610100"/>
            <a:ext cx="627380" cy="191770"/>
          </a:xfrm>
          <a:custGeom>
            <a:avLst/>
            <a:gdLst/>
            <a:ahLst/>
            <a:cxnLst/>
            <a:rect l="l" t="t" r="r" b="b"/>
            <a:pathLst>
              <a:path w="627379" h="191770">
                <a:moveTo>
                  <a:pt x="568959" y="0"/>
                </a:moveTo>
                <a:lnTo>
                  <a:pt x="0" y="149860"/>
                </a:lnTo>
                <a:lnTo>
                  <a:pt x="21589" y="191769"/>
                </a:lnTo>
                <a:lnTo>
                  <a:pt x="627379" y="34289"/>
                </a:lnTo>
                <a:lnTo>
                  <a:pt x="56895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33900" y="4461509"/>
            <a:ext cx="628650" cy="191770"/>
          </a:xfrm>
          <a:custGeom>
            <a:avLst/>
            <a:gdLst/>
            <a:ahLst/>
            <a:cxnLst/>
            <a:rect l="l" t="t" r="r" b="b"/>
            <a:pathLst>
              <a:path w="628650" h="191770">
                <a:moveTo>
                  <a:pt x="570229" y="0"/>
                </a:moveTo>
                <a:lnTo>
                  <a:pt x="0" y="149859"/>
                </a:lnTo>
                <a:lnTo>
                  <a:pt x="21589" y="191769"/>
                </a:lnTo>
                <a:lnTo>
                  <a:pt x="628650" y="34289"/>
                </a:lnTo>
                <a:lnTo>
                  <a:pt x="57022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3250" y="4348479"/>
            <a:ext cx="628650" cy="190500"/>
          </a:xfrm>
          <a:custGeom>
            <a:avLst/>
            <a:gdLst/>
            <a:ahLst/>
            <a:cxnLst/>
            <a:rect l="l" t="t" r="r" b="b"/>
            <a:pathLst>
              <a:path w="628650" h="190500">
                <a:moveTo>
                  <a:pt x="570229" y="0"/>
                </a:moveTo>
                <a:lnTo>
                  <a:pt x="0" y="148590"/>
                </a:lnTo>
                <a:lnTo>
                  <a:pt x="21589" y="190500"/>
                </a:lnTo>
                <a:lnTo>
                  <a:pt x="628650" y="35560"/>
                </a:lnTo>
                <a:lnTo>
                  <a:pt x="57022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950" y="4245609"/>
            <a:ext cx="575310" cy="167640"/>
          </a:xfrm>
          <a:custGeom>
            <a:avLst/>
            <a:gdLst/>
            <a:ahLst/>
            <a:cxnLst/>
            <a:rect l="l" t="t" r="r" b="b"/>
            <a:pathLst>
              <a:path w="575310" h="167639">
                <a:moveTo>
                  <a:pt x="523239" y="0"/>
                </a:moveTo>
                <a:lnTo>
                  <a:pt x="0" y="133350"/>
                </a:lnTo>
                <a:lnTo>
                  <a:pt x="19050" y="167639"/>
                </a:lnTo>
                <a:lnTo>
                  <a:pt x="575310" y="30479"/>
                </a:lnTo>
                <a:lnTo>
                  <a:pt x="52323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89729" y="4142740"/>
            <a:ext cx="574040" cy="167640"/>
          </a:xfrm>
          <a:custGeom>
            <a:avLst/>
            <a:gdLst/>
            <a:ahLst/>
            <a:cxnLst/>
            <a:rect l="l" t="t" r="r" b="b"/>
            <a:pathLst>
              <a:path w="574039" h="167639">
                <a:moveTo>
                  <a:pt x="523240" y="0"/>
                </a:moveTo>
                <a:lnTo>
                  <a:pt x="0" y="133350"/>
                </a:lnTo>
                <a:lnTo>
                  <a:pt x="19050" y="167640"/>
                </a:lnTo>
                <a:lnTo>
                  <a:pt x="574040" y="29210"/>
                </a:lnTo>
                <a:lnTo>
                  <a:pt x="52324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81779" y="4038600"/>
            <a:ext cx="529590" cy="168910"/>
          </a:xfrm>
          <a:custGeom>
            <a:avLst/>
            <a:gdLst/>
            <a:ahLst/>
            <a:cxnLst/>
            <a:rect l="l" t="t" r="r" b="b"/>
            <a:pathLst>
              <a:path w="529589" h="168910">
                <a:moveTo>
                  <a:pt x="480060" y="0"/>
                </a:moveTo>
                <a:lnTo>
                  <a:pt x="0" y="133350"/>
                </a:lnTo>
                <a:lnTo>
                  <a:pt x="16510" y="168910"/>
                </a:lnTo>
                <a:lnTo>
                  <a:pt x="529590" y="30480"/>
                </a:lnTo>
                <a:lnTo>
                  <a:pt x="48006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86529" y="3967479"/>
            <a:ext cx="525780" cy="157480"/>
          </a:xfrm>
          <a:custGeom>
            <a:avLst/>
            <a:gdLst/>
            <a:ahLst/>
            <a:cxnLst/>
            <a:rect l="l" t="t" r="r" b="b"/>
            <a:pathLst>
              <a:path w="525779" h="157479">
                <a:moveTo>
                  <a:pt x="478790" y="0"/>
                </a:moveTo>
                <a:lnTo>
                  <a:pt x="0" y="125730"/>
                </a:lnTo>
                <a:lnTo>
                  <a:pt x="17780" y="157480"/>
                </a:lnTo>
                <a:lnTo>
                  <a:pt x="525780" y="27940"/>
                </a:lnTo>
                <a:lnTo>
                  <a:pt x="47879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0009" y="3895090"/>
            <a:ext cx="523240" cy="161290"/>
          </a:xfrm>
          <a:custGeom>
            <a:avLst/>
            <a:gdLst/>
            <a:ahLst/>
            <a:cxnLst/>
            <a:rect l="l" t="t" r="r" b="b"/>
            <a:pathLst>
              <a:path w="523239" h="161289">
                <a:moveTo>
                  <a:pt x="476250" y="0"/>
                </a:moveTo>
                <a:lnTo>
                  <a:pt x="0" y="127000"/>
                </a:lnTo>
                <a:lnTo>
                  <a:pt x="17779" y="161290"/>
                </a:lnTo>
                <a:lnTo>
                  <a:pt x="523239" y="29210"/>
                </a:lnTo>
                <a:lnTo>
                  <a:pt x="47625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59989" y="3144520"/>
            <a:ext cx="562610" cy="120650"/>
          </a:xfrm>
          <a:custGeom>
            <a:avLst/>
            <a:gdLst/>
            <a:ahLst/>
            <a:cxnLst/>
            <a:rect l="l" t="t" r="r" b="b"/>
            <a:pathLst>
              <a:path w="562610" h="120650">
                <a:moveTo>
                  <a:pt x="488950" y="0"/>
                </a:moveTo>
                <a:lnTo>
                  <a:pt x="0" y="107950"/>
                </a:lnTo>
                <a:lnTo>
                  <a:pt x="38100" y="120650"/>
                </a:lnTo>
                <a:lnTo>
                  <a:pt x="562610" y="26669"/>
                </a:lnTo>
                <a:lnTo>
                  <a:pt x="48895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8570" y="3186429"/>
            <a:ext cx="565150" cy="120650"/>
          </a:xfrm>
          <a:custGeom>
            <a:avLst/>
            <a:gdLst/>
            <a:ahLst/>
            <a:cxnLst/>
            <a:rect l="l" t="t" r="r" b="b"/>
            <a:pathLst>
              <a:path w="565150" h="120650">
                <a:moveTo>
                  <a:pt x="491490" y="0"/>
                </a:moveTo>
                <a:lnTo>
                  <a:pt x="0" y="106680"/>
                </a:lnTo>
                <a:lnTo>
                  <a:pt x="39369" y="120650"/>
                </a:lnTo>
                <a:lnTo>
                  <a:pt x="565150" y="25400"/>
                </a:lnTo>
                <a:lnTo>
                  <a:pt x="49149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23820" y="3230879"/>
            <a:ext cx="561340" cy="120650"/>
          </a:xfrm>
          <a:custGeom>
            <a:avLst/>
            <a:gdLst/>
            <a:ahLst/>
            <a:cxnLst/>
            <a:rect l="l" t="t" r="r" b="b"/>
            <a:pathLst>
              <a:path w="561339" h="120650">
                <a:moveTo>
                  <a:pt x="488950" y="0"/>
                </a:moveTo>
                <a:lnTo>
                  <a:pt x="0" y="107950"/>
                </a:lnTo>
                <a:lnTo>
                  <a:pt x="38100" y="120650"/>
                </a:lnTo>
                <a:lnTo>
                  <a:pt x="561340" y="26670"/>
                </a:lnTo>
                <a:lnTo>
                  <a:pt x="48895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38120" y="3270250"/>
            <a:ext cx="561340" cy="120650"/>
          </a:xfrm>
          <a:custGeom>
            <a:avLst/>
            <a:gdLst/>
            <a:ahLst/>
            <a:cxnLst/>
            <a:rect l="l" t="t" r="r" b="b"/>
            <a:pathLst>
              <a:path w="561339" h="120650">
                <a:moveTo>
                  <a:pt x="488950" y="0"/>
                </a:moveTo>
                <a:lnTo>
                  <a:pt x="0" y="107950"/>
                </a:lnTo>
                <a:lnTo>
                  <a:pt x="38100" y="120650"/>
                </a:lnTo>
                <a:lnTo>
                  <a:pt x="561340" y="25400"/>
                </a:lnTo>
                <a:lnTo>
                  <a:pt x="48895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02889" y="3319779"/>
            <a:ext cx="563880" cy="120650"/>
          </a:xfrm>
          <a:custGeom>
            <a:avLst/>
            <a:gdLst/>
            <a:ahLst/>
            <a:cxnLst/>
            <a:rect l="l" t="t" r="r" b="b"/>
            <a:pathLst>
              <a:path w="563879" h="120650">
                <a:moveTo>
                  <a:pt x="490220" y="0"/>
                </a:moveTo>
                <a:lnTo>
                  <a:pt x="0" y="107950"/>
                </a:lnTo>
                <a:lnTo>
                  <a:pt x="38100" y="120650"/>
                </a:lnTo>
                <a:lnTo>
                  <a:pt x="563880" y="25400"/>
                </a:lnTo>
                <a:lnTo>
                  <a:pt x="49022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12110" y="3362959"/>
            <a:ext cx="562610" cy="120650"/>
          </a:xfrm>
          <a:custGeom>
            <a:avLst/>
            <a:gdLst/>
            <a:ahLst/>
            <a:cxnLst/>
            <a:rect l="l" t="t" r="r" b="b"/>
            <a:pathLst>
              <a:path w="562610" h="120650">
                <a:moveTo>
                  <a:pt x="488950" y="0"/>
                </a:moveTo>
                <a:lnTo>
                  <a:pt x="0" y="107950"/>
                </a:lnTo>
                <a:lnTo>
                  <a:pt x="39369" y="120650"/>
                </a:lnTo>
                <a:lnTo>
                  <a:pt x="562610" y="25400"/>
                </a:lnTo>
                <a:lnTo>
                  <a:pt x="48895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08629" y="3406140"/>
            <a:ext cx="565150" cy="120650"/>
          </a:xfrm>
          <a:custGeom>
            <a:avLst/>
            <a:gdLst/>
            <a:ahLst/>
            <a:cxnLst/>
            <a:rect l="l" t="t" r="r" b="b"/>
            <a:pathLst>
              <a:path w="565150" h="120650">
                <a:moveTo>
                  <a:pt x="491490" y="0"/>
                </a:moveTo>
                <a:lnTo>
                  <a:pt x="0" y="106680"/>
                </a:lnTo>
                <a:lnTo>
                  <a:pt x="39369" y="120650"/>
                </a:lnTo>
                <a:lnTo>
                  <a:pt x="565149" y="25400"/>
                </a:lnTo>
                <a:lnTo>
                  <a:pt x="49149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07689" y="3455670"/>
            <a:ext cx="565150" cy="120650"/>
          </a:xfrm>
          <a:custGeom>
            <a:avLst/>
            <a:gdLst/>
            <a:ahLst/>
            <a:cxnLst/>
            <a:rect l="l" t="t" r="r" b="b"/>
            <a:pathLst>
              <a:path w="565150" h="120650">
                <a:moveTo>
                  <a:pt x="491489" y="0"/>
                </a:moveTo>
                <a:lnTo>
                  <a:pt x="0" y="106679"/>
                </a:lnTo>
                <a:lnTo>
                  <a:pt x="39370" y="120650"/>
                </a:lnTo>
                <a:lnTo>
                  <a:pt x="565150" y="25400"/>
                </a:lnTo>
                <a:lnTo>
                  <a:pt x="49148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11829" y="3498850"/>
            <a:ext cx="563880" cy="120650"/>
          </a:xfrm>
          <a:custGeom>
            <a:avLst/>
            <a:gdLst/>
            <a:ahLst/>
            <a:cxnLst/>
            <a:rect l="l" t="t" r="r" b="b"/>
            <a:pathLst>
              <a:path w="563879" h="120650">
                <a:moveTo>
                  <a:pt x="490219" y="0"/>
                </a:moveTo>
                <a:lnTo>
                  <a:pt x="0" y="106679"/>
                </a:lnTo>
                <a:lnTo>
                  <a:pt x="38100" y="120650"/>
                </a:lnTo>
                <a:lnTo>
                  <a:pt x="563880" y="25400"/>
                </a:lnTo>
                <a:lnTo>
                  <a:pt x="49021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04540" y="3545840"/>
            <a:ext cx="563880" cy="120650"/>
          </a:xfrm>
          <a:custGeom>
            <a:avLst/>
            <a:gdLst/>
            <a:ahLst/>
            <a:cxnLst/>
            <a:rect l="l" t="t" r="r" b="b"/>
            <a:pathLst>
              <a:path w="563879" h="120650">
                <a:moveTo>
                  <a:pt x="490220" y="0"/>
                </a:moveTo>
                <a:lnTo>
                  <a:pt x="0" y="107950"/>
                </a:lnTo>
                <a:lnTo>
                  <a:pt x="38100" y="120650"/>
                </a:lnTo>
                <a:lnTo>
                  <a:pt x="563880" y="25400"/>
                </a:lnTo>
                <a:lnTo>
                  <a:pt x="49022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66770" y="3595370"/>
            <a:ext cx="561340" cy="120650"/>
          </a:xfrm>
          <a:custGeom>
            <a:avLst/>
            <a:gdLst/>
            <a:ahLst/>
            <a:cxnLst/>
            <a:rect l="l" t="t" r="r" b="b"/>
            <a:pathLst>
              <a:path w="561339" h="120650">
                <a:moveTo>
                  <a:pt x="488950" y="0"/>
                </a:moveTo>
                <a:lnTo>
                  <a:pt x="0" y="107949"/>
                </a:lnTo>
                <a:lnTo>
                  <a:pt x="38100" y="120649"/>
                </a:lnTo>
                <a:lnTo>
                  <a:pt x="561339" y="25399"/>
                </a:lnTo>
                <a:lnTo>
                  <a:pt x="48895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63290" y="3633470"/>
            <a:ext cx="563880" cy="120650"/>
          </a:xfrm>
          <a:custGeom>
            <a:avLst/>
            <a:gdLst/>
            <a:ahLst/>
            <a:cxnLst/>
            <a:rect l="l" t="t" r="r" b="b"/>
            <a:pathLst>
              <a:path w="563879" h="120650">
                <a:moveTo>
                  <a:pt x="491489" y="0"/>
                </a:moveTo>
                <a:lnTo>
                  <a:pt x="0" y="107949"/>
                </a:lnTo>
                <a:lnTo>
                  <a:pt x="39370" y="120649"/>
                </a:lnTo>
                <a:lnTo>
                  <a:pt x="563880" y="26669"/>
                </a:lnTo>
                <a:lnTo>
                  <a:pt x="49148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45840" y="3688079"/>
            <a:ext cx="561340" cy="120650"/>
          </a:xfrm>
          <a:custGeom>
            <a:avLst/>
            <a:gdLst/>
            <a:ahLst/>
            <a:cxnLst/>
            <a:rect l="l" t="t" r="r" b="b"/>
            <a:pathLst>
              <a:path w="561339" h="120650">
                <a:moveTo>
                  <a:pt x="488950" y="0"/>
                </a:moveTo>
                <a:lnTo>
                  <a:pt x="0" y="107950"/>
                </a:lnTo>
                <a:lnTo>
                  <a:pt x="38100" y="120650"/>
                </a:lnTo>
                <a:lnTo>
                  <a:pt x="561339" y="25400"/>
                </a:lnTo>
                <a:lnTo>
                  <a:pt x="48895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27120" y="3754120"/>
            <a:ext cx="563880" cy="120650"/>
          </a:xfrm>
          <a:custGeom>
            <a:avLst/>
            <a:gdLst/>
            <a:ahLst/>
            <a:cxnLst/>
            <a:rect l="l" t="t" r="r" b="b"/>
            <a:pathLst>
              <a:path w="563879" h="120650">
                <a:moveTo>
                  <a:pt x="491489" y="0"/>
                </a:moveTo>
                <a:lnTo>
                  <a:pt x="0" y="107949"/>
                </a:lnTo>
                <a:lnTo>
                  <a:pt x="39369" y="120649"/>
                </a:lnTo>
                <a:lnTo>
                  <a:pt x="563879" y="26669"/>
                </a:lnTo>
                <a:lnTo>
                  <a:pt x="49148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37609" y="3818890"/>
            <a:ext cx="561340" cy="120650"/>
          </a:xfrm>
          <a:custGeom>
            <a:avLst/>
            <a:gdLst/>
            <a:ahLst/>
            <a:cxnLst/>
            <a:rect l="l" t="t" r="r" b="b"/>
            <a:pathLst>
              <a:path w="561339" h="120650">
                <a:moveTo>
                  <a:pt x="487679" y="0"/>
                </a:moveTo>
                <a:lnTo>
                  <a:pt x="0" y="107950"/>
                </a:lnTo>
                <a:lnTo>
                  <a:pt x="38100" y="120650"/>
                </a:lnTo>
                <a:lnTo>
                  <a:pt x="561339" y="26670"/>
                </a:lnTo>
                <a:lnTo>
                  <a:pt x="48767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31309" y="2697479"/>
            <a:ext cx="278130" cy="50800"/>
          </a:xfrm>
          <a:custGeom>
            <a:avLst/>
            <a:gdLst/>
            <a:ahLst/>
            <a:cxnLst/>
            <a:rect l="l" t="t" r="r" b="b"/>
            <a:pathLst>
              <a:path w="278129" h="50800">
                <a:moveTo>
                  <a:pt x="46989" y="0"/>
                </a:moveTo>
                <a:lnTo>
                  <a:pt x="0" y="25400"/>
                </a:lnTo>
                <a:lnTo>
                  <a:pt x="236219" y="50800"/>
                </a:lnTo>
                <a:lnTo>
                  <a:pt x="278129" y="16510"/>
                </a:lnTo>
                <a:lnTo>
                  <a:pt x="4698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81779" y="2735579"/>
            <a:ext cx="278130" cy="49530"/>
          </a:xfrm>
          <a:custGeom>
            <a:avLst/>
            <a:gdLst/>
            <a:ahLst/>
            <a:cxnLst/>
            <a:rect l="l" t="t" r="r" b="b"/>
            <a:pathLst>
              <a:path w="278129" h="49530">
                <a:moveTo>
                  <a:pt x="46990" y="0"/>
                </a:moveTo>
                <a:lnTo>
                  <a:pt x="0" y="26670"/>
                </a:lnTo>
                <a:lnTo>
                  <a:pt x="236220" y="49530"/>
                </a:lnTo>
                <a:lnTo>
                  <a:pt x="278130" y="17780"/>
                </a:lnTo>
                <a:lnTo>
                  <a:pt x="4699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04309" y="2778760"/>
            <a:ext cx="279400" cy="49530"/>
          </a:xfrm>
          <a:custGeom>
            <a:avLst/>
            <a:gdLst/>
            <a:ahLst/>
            <a:cxnLst/>
            <a:rect l="l" t="t" r="r" b="b"/>
            <a:pathLst>
              <a:path w="279400" h="49530">
                <a:moveTo>
                  <a:pt x="46989" y="0"/>
                </a:moveTo>
                <a:lnTo>
                  <a:pt x="0" y="26669"/>
                </a:lnTo>
                <a:lnTo>
                  <a:pt x="238760" y="49529"/>
                </a:lnTo>
                <a:lnTo>
                  <a:pt x="279400" y="17779"/>
                </a:lnTo>
                <a:lnTo>
                  <a:pt x="4698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71290" y="2828289"/>
            <a:ext cx="280670" cy="49530"/>
          </a:xfrm>
          <a:custGeom>
            <a:avLst/>
            <a:gdLst/>
            <a:ahLst/>
            <a:cxnLst/>
            <a:rect l="l" t="t" r="r" b="b"/>
            <a:pathLst>
              <a:path w="280670" h="49530">
                <a:moveTo>
                  <a:pt x="48260" y="0"/>
                </a:moveTo>
                <a:lnTo>
                  <a:pt x="0" y="26670"/>
                </a:lnTo>
                <a:lnTo>
                  <a:pt x="240030" y="49530"/>
                </a:lnTo>
                <a:lnTo>
                  <a:pt x="280670" y="17780"/>
                </a:lnTo>
                <a:lnTo>
                  <a:pt x="4826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49700" y="2889250"/>
            <a:ext cx="278130" cy="49530"/>
          </a:xfrm>
          <a:custGeom>
            <a:avLst/>
            <a:gdLst/>
            <a:ahLst/>
            <a:cxnLst/>
            <a:rect l="l" t="t" r="r" b="b"/>
            <a:pathLst>
              <a:path w="278129" h="49530">
                <a:moveTo>
                  <a:pt x="48260" y="0"/>
                </a:moveTo>
                <a:lnTo>
                  <a:pt x="0" y="25400"/>
                </a:lnTo>
                <a:lnTo>
                  <a:pt x="237489" y="49529"/>
                </a:lnTo>
                <a:lnTo>
                  <a:pt x="278129" y="16510"/>
                </a:lnTo>
                <a:lnTo>
                  <a:pt x="4826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05250" y="2946400"/>
            <a:ext cx="279400" cy="49530"/>
          </a:xfrm>
          <a:custGeom>
            <a:avLst/>
            <a:gdLst/>
            <a:ahLst/>
            <a:cxnLst/>
            <a:rect l="l" t="t" r="r" b="b"/>
            <a:pathLst>
              <a:path w="279400" h="49530">
                <a:moveTo>
                  <a:pt x="46989" y="0"/>
                </a:moveTo>
                <a:lnTo>
                  <a:pt x="0" y="26670"/>
                </a:lnTo>
                <a:lnTo>
                  <a:pt x="238760" y="49529"/>
                </a:lnTo>
                <a:lnTo>
                  <a:pt x="279400" y="17779"/>
                </a:lnTo>
                <a:lnTo>
                  <a:pt x="4698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83659" y="3013710"/>
            <a:ext cx="279400" cy="49530"/>
          </a:xfrm>
          <a:custGeom>
            <a:avLst/>
            <a:gdLst/>
            <a:ahLst/>
            <a:cxnLst/>
            <a:rect l="l" t="t" r="r" b="b"/>
            <a:pathLst>
              <a:path w="279400" h="49530">
                <a:moveTo>
                  <a:pt x="46989" y="0"/>
                </a:moveTo>
                <a:lnTo>
                  <a:pt x="0" y="25400"/>
                </a:lnTo>
                <a:lnTo>
                  <a:pt x="238760" y="49529"/>
                </a:lnTo>
                <a:lnTo>
                  <a:pt x="279400" y="17779"/>
                </a:lnTo>
                <a:lnTo>
                  <a:pt x="4698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65879" y="3067050"/>
            <a:ext cx="281940" cy="49530"/>
          </a:xfrm>
          <a:custGeom>
            <a:avLst/>
            <a:gdLst/>
            <a:ahLst/>
            <a:cxnLst/>
            <a:rect l="l" t="t" r="r" b="b"/>
            <a:pathLst>
              <a:path w="281939" h="49530">
                <a:moveTo>
                  <a:pt x="48260" y="0"/>
                </a:moveTo>
                <a:lnTo>
                  <a:pt x="0" y="26670"/>
                </a:lnTo>
                <a:lnTo>
                  <a:pt x="241300" y="49529"/>
                </a:lnTo>
                <a:lnTo>
                  <a:pt x="281940" y="17779"/>
                </a:lnTo>
                <a:lnTo>
                  <a:pt x="4826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65879" y="3131820"/>
            <a:ext cx="281940" cy="52069"/>
          </a:xfrm>
          <a:custGeom>
            <a:avLst/>
            <a:gdLst/>
            <a:ahLst/>
            <a:cxnLst/>
            <a:rect l="l" t="t" r="r" b="b"/>
            <a:pathLst>
              <a:path w="281939" h="52069">
                <a:moveTo>
                  <a:pt x="48260" y="0"/>
                </a:moveTo>
                <a:lnTo>
                  <a:pt x="0" y="26669"/>
                </a:lnTo>
                <a:lnTo>
                  <a:pt x="241300" y="52069"/>
                </a:lnTo>
                <a:lnTo>
                  <a:pt x="281940" y="17779"/>
                </a:lnTo>
                <a:lnTo>
                  <a:pt x="4826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58259" y="3202939"/>
            <a:ext cx="276860" cy="49530"/>
          </a:xfrm>
          <a:custGeom>
            <a:avLst/>
            <a:gdLst/>
            <a:ahLst/>
            <a:cxnLst/>
            <a:rect l="l" t="t" r="r" b="b"/>
            <a:pathLst>
              <a:path w="276860" h="49529">
                <a:moveTo>
                  <a:pt x="46989" y="0"/>
                </a:moveTo>
                <a:lnTo>
                  <a:pt x="0" y="26670"/>
                </a:lnTo>
                <a:lnTo>
                  <a:pt x="236219" y="49530"/>
                </a:lnTo>
                <a:lnTo>
                  <a:pt x="276860" y="17780"/>
                </a:lnTo>
                <a:lnTo>
                  <a:pt x="4698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50640" y="3280409"/>
            <a:ext cx="280670" cy="49530"/>
          </a:xfrm>
          <a:custGeom>
            <a:avLst/>
            <a:gdLst/>
            <a:ahLst/>
            <a:cxnLst/>
            <a:rect l="l" t="t" r="r" b="b"/>
            <a:pathLst>
              <a:path w="280670" h="49529">
                <a:moveTo>
                  <a:pt x="48260" y="0"/>
                </a:moveTo>
                <a:lnTo>
                  <a:pt x="0" y="26669"/>
                </a:lnTo>
                <a:lnTo>
                  <a:pt x="240030" y="49529"/>
                </a:lnTo>
                <a:lnTo>
                  <a:pt x="280670" y="17779"/>
                </a:lnTo>
                <a:lnTo>
                  <a:pt x="4826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58259" y="3356609"/>
            <a:ext cx="276860" cy="49530"/>
          </a:xfrm>
          <a:custGeom>
            <a:avLst/>
            <a:gdLst/>
            <a:ahLst/>
            <a:cxnLst/>
            <a:rect l="l" t="t" r="r" b="b"/>
            <a:pathLst>
              <a:path w="276860" h="49529">
                <a:moveTo>
                  <a:pt x="46989" y="0"/>
                </a:moveTo>
                <a:lnTo>
                  <a:pt x="0" y="25400"/>
                </a:lnTo>
                <a:lnTo>
                  <a:pt x="236219" y="49529"/>
                </a:lnTo>
                <a:lnTo>
                  <a:pt x="276860" y="16510"/>
                </a:lnTo>
                <a:lnTo>
                  <a:pt x="4698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40479" y="3437890"/>
            <a:ext cx="334010" cy="45720"/>
          </a:xfrm>
          <a:custGeom>
            <a:avLst/>
            <a:gdLst/>
            <a:ahLst/>
            <a:cxnLst/>
            <a:rect l="l" t="t" r="r" b="b"/>
            <a:pathLst>
              <a:path w="334010" h="45720">
                <a:moveTo>
                  <a:pt x="288290" y="0"/>
                </a:moveTo>
                <a:lnTo>
                  <a:pt x="10160" y="0"/>
                </a:lnTo>
                <a:lnTo>
                  <a:pt x="0" y="45720"/>
                </a:lnTo>
                <a:lnTo>
                  <a:pt x="334010" y="27939"/>
                </a:lnTo>
                <a:lnTo>
                  <a:pt x="28829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40479" y="3509009"/>
            <a:ext cx="334010" cy="45720"/>
          </a:xfrm>
          <a:custGeom>
            <a:avLst/>
            <a:gdLst/>
            <a:ahLst/>
            <a:cxnLst/>
            <a:rect l="l" t="t" r="r" b="b"/>
            <a:pathLst>
              <a:path w="334010" h="45720">
                <a:moveTo>
                  <a:pt x="288290" y="0"/>
                </a:moveTo>
                <a:lnTo>
                  <a:pt x="10160" y="0"/>
                </a:lnTo>
                <a:lnTo>
                  <a:pt x="0" y="45719"/>
                </a:lnTo>
                <a:lnTo>
                  <a:pt x="334010" y="27939"/>
                </a:lnTo>
                <a:lnTo>
                  <a:pt x="28829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58259" y="3595370"/>
            <a:ext cx="332740" cy="45720"/>
          </a:xfrm>
          <a:custGeom>
            <a:avLst/>
            <a:gdLst/>
            <a:ahLst/>
            <a:cxnLst/>
            <a:rect l="l" t="t" r="r" b="b"/>
            <a:pathLst>
              <a:path w="332739" h="45720">
                <a:moveTo>
                  <a:pt x="288289" y="0"/>
                </a:moveTo>
                <a:lnTo>
                  <a:pt x="10160" y="0"/>
                </a:lnTo>
                <a:lnTo>
                  <a:pt x="0" y="45719"/>
                </a:lnTo>
                <a:lnTo>
                  <a:pt x="332739" y="27939"/>
                </a:lnTo>
                <a:lnTo>
                  <a:pt x="28828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90009" y="3679190"/>
            <a:ext cx="334010" cy="43180"/>
          </a:xfrm>
          <a:custGeom>
            <a:avLst/>
            <a:gdLst/>
            <a:ahLst/>
            <a:cxnLst/>
            <a:rect l="l" t="t" r="r" b="b"/>
            <a:pathLst>
              <a:path w="334010" h="43179">
                <a:moveTo>
                  <a:pt x="288289" y="0"/>
                </a:moveTo>
                <a:lnTo>
                  <a:pt x="10160" y="0"/>
                </a:lnTo>
                <a:lnTo>
                  <a:pt x="0" y="43180"/>
                </a:lnTo>
                <a:lnTo>
                  <a:pt x="334010" y="25400"/>
                </a:lnTo>
                <a:lnTo>
                  <a:pt x="288289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43350" y="3759200"/>
            <a:ext cx="334010" cy="44450"/>
          </a:xfrm>
          <a:custGeom>
            <a:avLst/>
            <a:gdLst/>
            <a:ahLst/>
            <a:cxnLst/>
            <a:rect l="l" t="t" r="r" b="b"/>
            <a:pathLst>
              <a:path w="334010" h="44450">
                <a:moveTo>
                  <a:pt x="289560" y="0"/>
                </a:moveTo>
                <a:lnTo>
                  <a:pt x="11429" y="0"/>
                </a:lnTo>
                <a:lnTo>
                  <a:pt x="0" y="44450"/>
                </a:lnTo>
                <a:lnTo>
                  <a:pt x="334010" y="27939"/>
                </a:lnTo>
                <a:lnTo>
                  <a:pt x="28956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41670" y="2884170"/>
            <a:ext cx="544830" cy="519430"/>
          </a:xfrm>
          <a:custGeom>
            <a:avLst/>
            <a:gdLst/>
            <a:ahLst/>
            <a:cxnLst/>
            <a:rect l="l" t="t" r="r" b="b"/>
            <a:pathLst>
              <a:path w="544829" h="519429">
                <a:moveTo>
                  <a:pt x="491951" y="368300"/>
                </a:moveTo>
                <a:lnTo>
                  <a:pt x="153669" y="368300"/>
                </a:lnTo>
                <a:lnTo>
                  <a:pt x="153669" y="417829"/>
                </a:lnTo>
                <a:lnTo>
                  <a:pt x="172719" y="476250"/>
                </a:lnTo>
                <a:lnTo>
                  <a:pt x="190500" y="504189"/>
                </a:lnTo>
                <a:lnTo>
                  <a:pt x="231139" y="519429"/>
                </a:lnTo>
                <a:lnTo>
                  <a:pt x="297179" y="519429"/>
                </a:lnTo>
                <a:lnTo>
                  <a:pt x="351789" y="501650"/>
                </a:lnTo>
                <a:lnTo>
                  <a:pt x="398779" y="476250"/>
                </a:lnTo>
                <a:lnTo>
                  <a:pt x="444500" y="438150"/>
                </a:lnTo>
                <a:lnTo>
                  <a:pt x="478789" y="392429"/>
                </a:lnTo>
                <a:lnTo>
                  <a:pt x="491951" y="368300"/>
                </a:lnTo>
                <a:close/>
              </a:path>
              <a:path w="544829" h="519429">
                <a:moveTo>
                  <a:pt x="374650" y="0"/>
                </a:moveTo>
                <a:lnTo>
                  <a:pt x="330200" y="6350"/>
                </a:lnTo>
                <a:lnTo>
                  <a:pt x="289559" y="26669"/>
                </a:lnTo>
                <a:lnTo>
                  <a:pt x="246379" y="58419"/>
                </a:lnTo>
                <a:lnTo>
                  <a:pt x="203200" y="114300"/>
                </a:lnTo>
                <a:lnTo>
                  <a:pt x="181609" y="168909"/>
                </a:lnTo>
                <a:lnTo>
                  <a:pt x="163829" y="224789"/>
                </a:lnTo>
                <a:lnTo>
                  <a:pt x="162559" y="295909"/>
                </a:lnTo>
                <a:lnTo>
                  <a:pt x="127000" y="317500"/>
                </a:lnTo>
                <a:lnTo>
                  <a:pt x="63500" y="342900"/>
                </a:lnTo>
                <a:lnTo>
                  <a:pt x="8889" y="368300"/>
                </a:lnTo>
                <a:lnTo>
                  <a:pt x="0" y="420369"/>
                </a:lnTo>
                <a:lnTo>
                  <a:pt x="0" y="445769"/>
                </a:lnTo>
                <a:lnTo>
                  <a:pt x="26669" y="463550"/>
                </a:lnTo>
                <a:lnTo>
                  <a:pt x="60959" y="445769"/>
                </a:lnTo>
                <a:lnTo>
                  <a:pt x="97789" y="405129"/>
                </a:lnTo>
                <a:lnTo>
                  <a:pt x="153669" y="368300"/>
                </a:lnTo>
                <a:lnTo>
                  <a:pt x="491951" y="368300"/>
                </a:lnTo>
                <a:lnTo>
                  <a:pt x="509269" y="336550"/>
                </a:lnTo>
                <a:lnTo>
                  <a:pt x="534669" y="284479"/>
                </a:lnTo>
                <a:lnTo>
                  <a:pt x="544829" y="203200"/>
                </a:lnTo>
                <a:lnTo>
                  <a:pt x="544829" y="135889"/>
                </a:lnTo>
                <a:lnTo>
                  <a:pt x="534669" y="83819"/>
                </a:lnTo>
                <a:lnTo>
                  <a:pt x="510539" y="49529"/>
                </a:lnTo>
                <a:lnTo>
                  <a:pt x="469900" y="21589"/>
                </a:lnTo>
                <a:lnTo>
                  <a:pt x="426719" y="6350"/>
                </a:lnTo>
                <a:lnTo>
                  <a:pt x="374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08040" y="3437890"/>
            <a:ext cx="378460" cy="842010"/>
          </a:xfrm>
          <a:custGeom>
            <a:avLst/>
            <a:gdLst/>
            <a:ahLst/>
            <a:cxnLst/>
            <a:rect l="l" t="t" r="r" b="b"/>
            <a:pathLst>
              <a:path w="378460" h="842010">
                <a:moveTo>
                  <a:pt x="241300" y="0"/>
                </a:moveTo>
                <a:lnTo>
                  <a:pt x="186689" y="0"/>
                </a:lnTo>
                <a:lnTo>
                  <a:pt x="137160" y="8889"/>
                </a:lnTo>
                <a:lnTo>
                  <a:pt x="102870" y="36830"/>
                </a:lnTo>
                <a:lnTo>
                  <a:pt x="71120" y="77470"/>
                </a:lnTo>
                <a:lnTo>
                  <a:pt x="59689" y="116839"/>
                </a:lnTo>
                <a:lnTo>
                  <a:pt x="43180" y="191770"/>
                </a:lnTo>
                <a:lnTo>
                  <a:pt x="27939" y="284480"/>
                </a:lnTo>
                <a:lnTo>
                  <a:pt x="16510" y="393700"/>
                </a:lnTo>
                <a:lnTo>
                  <a:pt x="0" y="504190"/>
                </a:lnTo>
                <a:lnTo>
                  <a:pt x="0" y="612140"/>
                </a:lnTo>
                <a:lnTo>
                  <a:pt x="19050" y="695960"/>
                </a:lnTo>
                <a:lnTo>
                  <a:pt x="53339" y="769620"/>
                </a:lnTo>
                <a:lnTo>
                  <a:pt x="123189" y="816610"/>
                </a:lnTo>
                <a:lnTo>
                  <a:pt x="166370" y="833120"/>
                </a:lnTo>
                <a:lnTo>
                  <a:pt x="238760" y="842010"/>
                </a:lnTo>
                <a:lnTo>
                  <a:pt x="299720" y="825500"/>
                </a:lnTo>
                <a:lnTo>
                  <a:pt x="335280" y="801370"/>
                </a:lnTo>
                <a:lnTo>
                  <a:pt x="361950" y="758190"/>
                </a:lnTo>
                <a:lnTo>
                  <a:pt x="377189" y="720090"/>
                </a:lnTo>
                <a:lnTo>
                  <a:pt x="378460" y="659130"/>
                </a:lnTo>
                <a:lnTo>
                  <a:pt x="368300" y="603250"/>
                </a:lnTo>
                <a:lnTo>
                  <a:pt x="344170" y="551180"/>
                </a:lnTo>
                <a:lnTo>
                  <a:pt x="307339" y="500380"/>
                </a:lnTo>
                <a:lnTo>
                  <a:pt x="284480" y="443230"/>
                </a:lnTo>
                <a:lnTo>
                  <a:pt x="281939" y="392430"/>
                </a:lnTo>
                <a:lnTo>
                  <a:pt x="299720" y="318770"/>
                </a:lnTo>
                <a:lnTo>
                  <a:pt x="318770" y="259080"/>
                </a:lnTo>
                <a:lnTo>
                  <a:pt x="342900" y="182880"/>
                </a:lnTo>
                <a:lnTo>
                  <a:pt x="344170" y="133350"/>
                </a:lnTo>
                <a:lnTo>
                  <a:pt x="334010" y="83820"/>
                </a:lnTo>
                <a:lnTo>
                  <a:pt x="300989" y="33020"/>
                </a:lnTo>
                <a:lnTo>
                  <a:pt x="241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27750" y="3481070"/>
            <a:ext cx="368300" cy="736600"/>
          </a:xfrm>
          <a:custGeom>
            <a:avLst/>
            <a:gdLst/>
            <a:ahLst/>
            <a:cxnLst/>
            <a:rect l="l" t="t" r="r" b="b"/>
            <a:pathLst>
              <a:path w="368300" h="736600">
                <a:moveTo>
                  <a:pt x="25400" y="0"/>
                </a:moveTo>
                <a:lnTo>
                  <a:pt x="0" y="25400"/>
                </a:lnTo>
                <a:lnTo>
                  <a:pt x="0" y="74929"/>
                </a:lnTo>
                <a:lnTo>
                  <a:pt x="16510" y="123189"/>
                </a:lnTo>
                <a:lnTo>
                  <a:pt x="53339" y="172719"/>
                </a:lnTo>
                <a:lnTo>
                  <a:pt x="102870" y="191769"/>
                </a:lnTo>
                <a:lnTo>
                  <a:pt x="173989" y="234949"/>
                </a:lnTo>
                <a:lnTo>
                  <a:pt x="260350" y="284479"/>
                </a:lnTo>
                <a:lnTo>
                  <a:pt x="278129" y="327659"/>
                </a:lnTo>
                <a:lnTo>
                  <a:pt x="275589" y="358139"/>
                </a:lnTo>
                <a:lnTo>
                  <a:pt x="260350" y="389889"/>
                </a:lnTo>
                <a:lnTo>
                  <a:pt x="217170" y="441959"/>
                </a:lnTo>
                <a:lnTo>
                  <a:pt x="148589" y="482599"/>
                </a:lnTo>
                <a:lnTo>
                  <a:pt x="114300" y="516889"/>
                </a:lnTo>
                <a:lnTo>
                  <a:pt x="96520" y="553719"/>
                </a:lnTo>
                <a:lnTo>
                  <a:pt x="120650" y="584199"/>
                </a:lnTo>
                <a:lnTo>
                  <a:pt x="165100" y="633729"/>
                </a:lnTo>
                <a:lnTo>
                  <a:pt x="217170" y="668019"/>
                </a:lnTo>
                <a:lnTo>
                  <a:pt x="257810" y="717549"/>
                </a:lnTo>
                <a:lnTo>
                  <a:pt x="293370" y="736599"/>
                </a:lnTo>
                <a:lnTo>
                  <a:pt x="328929" y="734059"/>
                </a:lnTo>
                <a:lnTo>
                  <a:pt x="344170" y="699769"/>
                </a:lnTo>
                <a:lnTo>
                  <a:pt x="335279" y="676909"/>
                </a:lnTo>
                <a:lnTo>
                  <a:pt x="300989" y="650239"/>
                </a:lnTo>
                <a:lnTo>
                  <a:pt x="226060" y="612139"/>
                </a:lnTo>
                <a:lnTo>
                  <a:pt x="180339" y="568959"/>
                </a:lnTo>
                <a:lnTo>
                  <a:pt x="163829" y="544829"/>
                </a:lnTo>
                <a:lnTo>
                  <a:pt x="200660" y="516889"/>
                </a:lnTo>
                <a:lnTo>
                  <a:pt x="278129" y="464819"/>
                </a:lnTo>
                <a:lnTo>
                  <a:pt x="337820" y="415289"/>
                </a:lnTo>
                <a:lnTo>
                  <a:pt x="363220" y="374649"/>
                </a:lnTo>
                <a:lnTo>
                  <a:pt x="368300" y="351427"/>
                </a:lnTo>
                <a:lnTo>
                  <a:pt x="368300" y="318769"/>
                </a:lnTo>
                <a:lnTo>
                  <a:pt x="361950" y="293369"/>
                </a:lnTo>
                <a:lnTo>
                  <a:pt x="328929" y="265429"/>
                </a:lnTo>
                <a:lnTo>
                  <a:pt x="269239" y="207009"/>
                </a:lnTo>
                <a:lnTo>
                  <a:pt x="214629" y="142239"/>
                </a:lnTo>
                <a:lnTo>
                  <a:pt x="165100" y="74929"/>
                </a:lnTo>
                <a:lnTo>
                  <a:pt x="120650" y="30479"/>
                </a:lnTo>
                <a:lnTo>
                  <a:pt x="71120" y="12700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52720" y="3487420"/>
            <a:ext cx="828040" cy="850900"/>
          </a:xfrm>
          <a:custGeom>
            <a:avLst/>
            <a:gdLst/>
            <a:ahLst/>
            <a:cxnLst/>
            <a:rect l="l" t="t" r="r" b="b"/>
            <a:pathLst>
              <a:path w="828039" h="850900">
                <a:moveTo>
                  <a:pt x="162559" y="643889"/>
                </a:moveTo>
                <a:lnTo>
                  <a:pt x="95250" y="661669"/>
                </a:lnTo>
                <a:lnTo>
                  <a:pt x="20319" y="708659"/>
                </a:lnTo>
                <a:lnTo>
                  <a:pt x="0" y="767079"/>
                </a:lnTo>
                <a:lnTo>
                  <a:pt x="2539" y="822959"/>
                </a:lnTo>
                <a:lnTo>
                  <a:pt x="45719" y="850899"/>
                </a:lnTo>
                <a:lnTo>
                  <a:pt x="134619" y="833119"/>
                </a:lnTo>
                <a:lnTo>
                  <a:pt x="175259" y="795019"/>
                </a:lnTo>
                <a:lnTo>
                  <a:pt x="218439" y="745489"/>
                </a:lnTo>
                <a:lnTo>
                  <a:pt x="287019" y="690879"/>
                </a:lnTo>
                <a:lnTo>
                  <a:pt x="319817" y="670559"/>
                </a:lnTo>
                <a:lnTo>
                  <a:pt x="212089" y="670559"/>
                </a:lnTo>
                <a:lnTo>
                  <a:pt x="162559" y="643889"/>
                </a:lnTo>
                <a:close/>
              </a:path>
              <a:path w="828039" h="850900">
                <a:moveTo>
                  <a:pt x="788669" y="0"/>
                </a:moveTo>
                <a:lnTo>
                  <a:pt x="751839" y="2539"/>
                </a:lnTo>
                <a:lnTo>
                  <a:pt x="704850" y="45719"/>
                </a:lnTo>
                <a:lnTo>
                  <a:pt x="643889" y="135889"/>
                </a:lnTo>
                <a:lnTo>
                  <a:pt x="586739" y="232409"/>
                </a:lnTo>
                <a:lnTo>
                  <a:pt x="525779" y="334009"/>
                </a:lnTo>
                <a:lnTo>
                  <a:pt x="463550" y="436879"/>
                </a:lnTo>
                <a:lnTo>
                  <a:pt x="383539" y="542289"/>
                </a:lnTo>
                <a:lnTo>
                  <a:pt x="295909" y="609599"/>
                </a:lnTo>
                <a:lnTo>
                  <a:pt x="212089" y="670559"/>
                </a:lnTo>
                <a:lnTo>
                  <a:pt x="319817" y="670559"/>
                </a:lnTo>
                <a:lnTo>
                  <a:pt x="403859" y="618489"/>
                </a:lnTo>
                <a:lnTo>
                  <a:pt x="552450" y="450849"/>
                </a:lnTo>
                <a:lnTo>
                  <a:pt x="685800" y="293369"/>
                </a:lnTo>
                <a:lnTo>
                  <a:pt x="754379" y="228599"/>
                </a:lnTo>
                <a:lnTo>
                  <a:pt x="814069" y="142239"/>
                </a:lnTo>
                <a:lnTo>
                  <a:pt x="828039" y="60959"/>
                </a:lnTo>
                <a:lnTo>
                  <a:pt x="788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48679" y="4043679"/>
            <a:ext cx="355600" cy="923290"/>
          </a:xfrm>
          <a:custGeom>
            <a:avLst/>
            <a:gdLst/>
            <a:ahLst/>
            <a:cxnLst/>
            <a:rect l="l" t="t" r="r" b="b"/>
            <a:pathLst>
              <a:path w="355600" h="923289">
                <a:moveTo>
                  <a:pt x="234950" y="0"/>
                </a:moveTo>
                <a:lnTo>
                  <a:pt x="191770" y="25400"/>
                </a:lnTo>
                <a:lnTo>
                  <a:pt x="200660" y="142240"/>
                </a:lnTo>
                <a:lnTo>
                  <a:pt x="200660" y="191770"/>
                </a:lnTo>
                <a:lnTo>
                  <a:pt x="187960" y="275590"/>
                </a:lnTo>
                <a:lnTo>
                  <a:pt x="182880" y="387350"/>
                </a:lnTo>
                <a:lnTo>
                  <a:pt x="170180" y="462280"/>
                </a:lnTo>
                <a:lnTo>
                  <a:pt x="170180" y="520700"/>
                </a:lnTo>
                <a:lnTo>
                  <a:pt x="195580" y="570230"/>
                </a:lnTo>
                <a:lnTo>
                  <a:pt x="247650" y="647700"/>
                </a:lnTo>
                <a:lnTo>
                  <a:pt x="260350" y="730250"/>
                </a:lnTo>
                <a:lnTo>
                  <a:pt x="252730" y="770890"/>
                </a:lnTo>
                <a:lnTo>
                  <a:pt x="179070" y="779780"/>
                </a:lnTo>
                <a:lnTo>
                  <a:pt x="101600" y="811530"/>
                </a:lnTo>
                <a:lnTo>
                  <a:pt x="40640" y="824230"/>
                </a:lnTo>
                <a:lnTo>
                  <a:pt x="0" y="871220"/>
                </a:lnTo>
                <a:lnTo>
                  <a:pt x="26670" y="897890"/>
                </a:lnTo>
                <a:lnTo>
                  <a:pt x="58420" y="914400"/>
                </a:lnTo>
                <a:lnTo>
                  <a:pt x="92710" y="923290"/>
                </a:lnTo>
                <a:lnTo>
                  <a:pt x="120650" y="913130"/>
                </a:lnTo>
                <a:lnTo>
                  <a:pt x="187960" y="882650"/>
                </a:lnTo>
                <a:lnTo>
                  <a:pt x="269240" y="863600"/>
                </a:lnTo>
                <a:lnTo>
                  <a:pt x="330200" y="863600"/>
                </a:lnTo>
                <a:lnTo>
                  <a:pt x="355600" y="836930"/>
                </a:lnTo>
                <a:lnTo>
                  <a:pt x="355600" y="807720"/>
                </a:lnTo>
                <a:lnTo>
                  <a:pt x="344170" y="765810"/>
                </a:lnTo>
                <a:lnTo>
                  <a:pt x="309880" y="665480"/>
                </a:lnTo>
                <a:lnTo>
                  <a:pt x="265430" y="582930"/>
                </a:lnTo>
                <a:lnTo>
                  <a:pt x="247650" y="516890"/>
                </a:lnTo>
                <a:lnTo>
                  <a:pt x="252730" y="458470"/>
                </a:lnTo>
                <a:lnTo>
                  <a:pt x="290830" y="347980"/>
                </a:lnTo>
                <a:lnTo>
                  <a:pt x="318770" y="214630"/>
                </a:lnTo>
                <a:lnTo>
                  <a:pt x="330200" y="93980"/>
                </a:lnTo>
                <a:lnTo>
                  <a:pt x="309880" y="25400"/>
                </a:lnTo>
                <a:lnTo>
                  <a:pt x="234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90259" y="4057650"/>
            <a:ext cx="237490" cy="784860"/>
          </a:xfrm>
          <a:custGeom>
            <a:avLst/>
            <a:gdLst/>
            <a:ahLst/>
            <a:cxnLst/>
            <a:rect l="l" t="t" r="r" b="b"/>
            <a:pathLst>
              <a:path w="237489" h="784860">
                <a:moveTo>
                  <a:pt x="144779" y="0"/>
                </a:moveTo>
                <a:lnTo>
                  <a:pt x="99060" y="17780"/>
                </a:lnTo>
                <a:lnTo>
                  <a:pt x="99060" y="101600"/>
                </a:lnTo>
                <a:lnTo>
                  <a:pt x="114300" y="252730"/>
                </a:lnTo>
                <a:lnTo>
                  <a:pt x="116839" y="306069"/>
                </a:lnTo>
                <a:lnTo>
                  <a:pt x="133350" y="386080"/>
                </a:lnTo>
                <a:lnTo>
                  <a:pt x="132079" y="474980"/>
                </a:lnTo>
                <a:lnTo>
                  <a:pt x="125729" y="549910"/>
                </a:lnTo>
                <a:lnTo>
                  <a:pt x="107950" y="612139"/>
                </a:lnTo>
                <a:lnTo>
                  <a:pt x="63500" y="651510"/>
                </a:lnTo>
                <a:lnTo>
                  <a:pt x="8889" y="708660"/>
                </a:lnTo>
                <a:lnTo>
                  <a:pt x="0" y="750569"/>
                </a:lnTo>
                <a:lnTo>
                  <a:pt x="48260" y="784860"/>
                </a:lnTo>
                <a:lnTo>
                  <a:pt x="105410" y="775969"/>
                </a:lnTo>
                <a:lnTo>
                  <a:pt x="144779" y="717550"/>
                </a:lnTo>
                <a:lnTo>
                  <a:pt x="196850" y="652780"/>
                </a:lnTo>
                <a:lnTo>
                  <a:pt x="203200" y="601980"/>
                </a:lnTo>
                <a:lnTo>
                  <a:pt x="185419" y="491489"/>
                </a:lnTo>
                <a:lnTo>
                  <a:pt x="196850" y="386080"/>
                </a:lnTo>
                <a:lnTo>
                  <a:pt x="213360" y="196850"/>
                </a:lnTo>
                <a:lnTo>
                  <a:pt x="237489" y="125730"/>
                </a:lnTo>
                <a:lnTo>
                  <a:pt x="213360" y="54610"/>
                </a:lnTo>
                <a:lnTo>
                  <a:pt x="144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78909" y="3625850"/>
            <a:ext cx="600710" cy="483870"/>
          </a:xfrm>
          <a:custGeom>
            <a:avLst/>
            <a:gdLst/>
            <a:ahLst/>
            <a:cxnLst/>
            <a:rect l="l" t="t" r="r" b="b"/>
            <a:pathLst>
              <a:path w="600710" h="483870">
                <a:moveTo>
                  <a:pt x="161289" y="0"/>
                </a:moveTo>
                <a:lnTo>
                  <a:pt x="90169" y="7619"/>
                </a:lnTo>
                <a:lnTo>
                  <a:pt x="50800" y="50800"/>
                </a:lnTo>
                <a:lnTo>
                  <a:pt x="6350" y="130810"/>
                </a:lnTo>
                <a:lnTo>
                  <a:pt x="0" y="204469"/>
                </a:lnTo>
                <a:lnTo>
                  <a:pt x="7619" y="297180"/>
                </a:lnTo>
                <a:lnTo>
                  <a:pt x="38100" y="382269"/>
                </a:lnTo>
                <a:lnTo>
                  <a:pt x="74929" y="431800"/>
                </a:lnTo>
                <a:lnTo>
                  <a:pt x="152400" y="468630"/>
                </a:lnTo>
                <a:lnTo>
                  <a:pt x="227329" y="483869"/>
                </a:lnTo>
                <a:lnTo>
                  <a:pt x="300989" y="483869"/>
                </a:lnTo>
                <a:lnTo>
                  <a:pt x="354329" y="468630"/>
                </a:lnTo>
                <a:lnTo>
                  <a:pt x="402589" y="427989"/>
                </a:lnTo>
                <a:lnTo>
                  <a:pt x="421639" y="359410"/>
                </a:lnTo>
                <a:lnTo>
                  <a:pt x="421639" y="307339"/>
                </a:lnTo>
                <a:lnTo>
                  <a:pt x="430529" y="279400"/>
                </a:lnTo>
                <a:lnTo>
                  <a:pt x="600710" y="279400"/>
                </a:lnTo>
                <a:lnTo>
                  <a:pt x="600710" y="248919"/>
                </a:lnTo>
                <a:lnTo>
                  <a:pt x="579919" y="232410"/>
                </a:lnTo>
                <a:lnTo>
                  <a:pt x="511810" y="232410"/>
                </a:lnTo>
                <a:lnTo>
                  <a:pt x="453389" y="229869"/>
                </a:lnTo>
                <a:lnTo>
                  <a:pt x="406400" y="223519"/>
                </a:lnTo>
                <a:lnTo>
                  <a:pt x="372110" y="146050"/>
                </a:lnTo>
                <a:lnTo>
                  <a:pt x="320039" y="87630"/>
                </a:lnTo>
                <a:lnTo>
                  <a:pt x="270510" y="50800"/>
                </a:lnTo>
                <a:lnTo>
                  <a:pt x="218439" y="25400"/>
                </a:lnTo>
                <a:lnTo>
                  <a:pt x="161289" y="0"/>
                </a:lnTo>
                <a:close/>
              </a:path>
              <a:path w="600710" h="483870">
                <a:moveTo>
                  <a:pt x="600710" y="279400"/>
                </a:moveTo>
                <a:lnTo>
                  <a:pt x="430529" y="279400"/>
                </a:lnTo>
                <a:lnTo>
                  <a:pt x="508000" y="292100"/>
                </a:lnTo>
                <a:lnTo>
                  <a:pt x="574039" y="297180"/>
                </a:lnTo>
                <a:lnTo>
                  <a:pt x="600710" y="279400"/>
                </a:lnTo>
                <a:close/>
              </a:path>
              <a:path w="600710" h="483870">
                <a:moveTo>
                  <a:pt x="557529" y="214630"/>
                </a:moveTo>
                <a:lnTo>
                  <a:pt x="511810" y="232410"/>
                </a:lnTo>
                <a:lnTo>
                  <a:pt x="579919" y="232410"/>
                </a:lnTo>
                <a:lnTo>
                  <a:pt x="557529" y="214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71009" y="4118609"/>
            <a:ext cx="495300" cy="773430"/>
          </a:xfrm>
          <a:custGeom>
            <a:avLst/>
            <a:gdLst/>
            <a:ahLst/>
            <a:cxnLst/>
            <a:rect l="l" t="t" r="r" b="b"/>
            <a:pathLst>
              <a:path w="495300" h="773429">
                <a:moveTo>
                  <a:pt x="135889" y="0"/>
                </a:moveTo>
                <a:lnTo>
                  <a:pt x="71119" y="6350"/>
                </a:lnTo>
                <a:lnTo>
                  <a:pt x="36829" y="25400"/>
                </a:lnTo>
                <a:lnTo>
                  <a:pt x="2539" y="67309"/>
                </a:lnTo>
                <a:lnTo>
                  <a:pt x="0" y="116839"/>
                </a:lnTo>
                <a:lnTo>
                  <a:pt x="8889" y="158750"/>
                </a:lnTo>
                <a:lnTo>
                  <a:pt x="27939" y="207009"/>
                </a:lnTo>
                <a:lnTo>
                  <a:pt x="74929" y="256539"/>
                </a:lnTo>
                <a:lnTo>
                  <a:pt x="118110" y="299719"/>
                </a:lnTo>
                <a:lnTo>
                  <a:pt x="144779" y="355600"/>
                </a:lnTo>
                <a:lnTo>
                  <a:pt x="154939" y="398779"/>
                </a:lnTo>
                <a:lnTo>
                  <a:pt x="163829" y="445769"/>
                </a:lnTo>
                <a:lnTo>
                  <a:pt x="146050" y="516889"/>
                </a:lnTo>
                <a:lnTo>
                  <a:pt x="129539" y="566419"/>
                </a:lnTo>
                <a:lnTo>
                  <a:pt x="135889" y="633729"/>
                </a:lnTo>
                <a:lnTo>
                  <a:pt x="146050" y="689609"/>
                </a:lnTo>
                <a:lnTo>
                  <a:pt x="181610" y="734059"/>
                </a:lnTo>
                <a:lnTo>
                  <a:pt x="223519" y="755650"/>
                </a:lnTo>
                <a:lnTo>
                  <a:pt x="271779" y="773429"/>
                </a:lnTo>
                <a:lnTo>
                  <a:pt x="358139" y="767079"/>
                </a:lnTo>
                <a:lnTo>
                  <a:pt x="424179" y="734059"/>
                </a:lnTo>
                <a:lnTo>
                  <a:pt x="458469" y="697229"/>
                </a:lnTo>
                <a:lnTo>
                  <a:pt x="478789" y="631189"/>
                </a:lnTo>
                <a:lnTo>
                  <a:pt x="495300" y="548639"/>
                </a:lnTo>
                <a:lnTo>
                  <a:pt x="486410" y="463550"/>
                </a:lnTo>
                <a:lnTo>
                  <a:pt x="478789" y="370839"/>
                </a:lnTo>
                <a:lnTo>
                  <a:pt x="450850" y="279400"/>
                </a:lnTo>
                <a:lnTo>
                  <a:pt x="407669" y="189229"/>
                </a:lnTo>
                <a:lnTo>
                  <a:pt x="340360" y="109219"/>
                </a:lnTo>
                <a:lnTo>
                  <a:pt x="271779" y="46989"/>
                </a:lnTo>
                <a:lnTo>
                  <a:pt x="198119" y="12700"/>
                </a:lnTo>
                <a:lnTo>
                  <a:pt x="135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81779" y="4189729"/>
            <a:ext cx="361950" cy="767080"/>
          </a:xfrm>
          <a:custGeom>
            <a:avLst/>
            <a:gdLst/>
            <a:ahLst/>
            <a:cxnLst/>
            <a:rect l="l" t="t" r="r" b="b"/>
            <a:pathLst>
              <a:path w="361950" h="767079">
                <a:moveTo>
                  <a:pt x="223520" y="0"/>
                </a:moveTo>
                <a:lnTo>
                  <a:pt x="191770" y="27940"/>
                </a:lnTo>
                <a:lnTo>
                  <a:pt x="154940" y="77470"/>
                </a:lnTo>
                <a:lnTo>
                  <a:pt x="114300" y="133350"/>
                </a:lnTo>
                <a:lnTo>
                  <a:pt x="71120" y="200660"/>
                </a:lnTo>
                <a:lnTo>
                  <a:pt x="36830" y="281940"/>
                </a:lnTo>
                <a:lnTo>
                  <a:pt x="2540" y="359410"/>
                </a:lnTo>
                <a:lnTo>
                  <a:pt x="0" y="406400"/>
                </a:lnTo>
                <a:lnTo>
                  <a:pt x="19050" y="464820"/>
                </a:lnTo>
                <a:lnTo>
                  <a:pt x="120650" y="491490"/>
                </a:lnTo>
                <a:lnTo>
                  <a:pt x="200660" y="499110"/>
                </a:lnTo>
                <a:lnTo>
                  <a:pt x="266700" y="532130"/>
                </a:lnTo>
                <a:lnTo>
                  <a:pt x="278130" y="560070"/>
                </a:lnTo>
                <a:lnTo>
                  <a:pt x="234950" y="590550"/>
                </a:lnTo>
                <a:lnTo>
                  <a:pt x="198120" y="641350"/>
                </a:lnTo>
                <a:lnTo>
                  <a:pt x="172720" y="708660"/>
                </a:lnTo>
                <a:lnTo>
                  <a:pt x="180340" y="740410"/>
                </a:lnTo>
                <a:lnTo>
                  <a:pt x="207010" y="767080"/>
                </a:lnTo>
                <a:lnTo>
                  <a:pt x="232410" y="753110"/>
                </a:lnTo>
                <a:lnTo>
                  <a:pt x="234950" y="711200"/>
                </a:lnTo>
                <a:lnTo>
                  <a:pt x="266700" y="659130"/>
                </a:lnTo>
                <a:lnTo>
                  <a:pt x="321310" y="612140"/>
                </a:lnTo>
                <a:lnTo>
                  <a:pt x="361950" y="594360"/>
                </a:lnTo>
                <a:lnTo>
                  <a:pt x="346710" y="568960"/>
                </a:lnTo>
                <a:lnTo>
                  <a:pt x="335280" y="532130"/>
                </a:lnTo>
                <a:lnTo>
                  <a:pt x="303530" y="501650"/>
                </a:lnTo>
                <a:lnTo>
                  <a:pt x="266700" y="473710"/>
                </a:lnTo>
                <a:lnTo>
                  <a:pt x="208280" y="448310"/>
                </a:lnTo>
                <a:lnTo>
                  <a:pt x="146050" y="433070"/>
                </a:lnTo>
                <a:lnTo>
                  <a:pt x="102870" y="424180"/>
                </a:lnTo>
                <a:lnTo>
                  <a:pt x="86360" y="408940"/>
                </a:lnTo>
                <a:lnTo>
                  <a:pt x="80010" y="377190"/>
                </a:lnTo>
                <a:lnTo>
                  <a:pt x="105410" y="322580"/>
                </a:lnTo>
                <a:lnTo>
                  <a:pt x="154940" y="256540"/>
                </a:lnTo>
                <a:lnTo>
                  <a:pt x="223520" y="191770"/>
                </a:lnTo>
                <a:lnTo>
                  <a:pt x="275590" y="120650"/>
                </a:lnTo>
                <a:lnTo>
                  <a:pt x="285750" y="86360"/>
                </a:lnTo>
                <a:lnTo>
                  <a:pt x="260350" y="34290"/>
                </a:lnTo>
                <a:lnTo>
                  <a:pt x="223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95470" y="4133850"/>
            <a:ext cx="1023619" cy="266700"/>
          </a:xfrm>
          <a:custGeom>
            <a:avLst/>
            <a:gdLst/>
            <a:ahLst/>
            <a:cxnLst/>
            <a:rect l="l" t="t" r="r" b="b"/>
            <a:pathLst>
              <a:path w="1023620" h="266700">
                <a:moveTo>
                  <a:pt x="57150" y="0"/>
                </a:moveTo>
                <a:lnTo>
                  <a:pt x="7619" y="53339"/>
                </a:lnTo>
                <a:lnTo>
                  <a:pt x="0" y="93980"/>
                </a:lnTo>
                <a:lnTo>
                  <a:pt x="99059" y="154939"/>
                </a:lnTo>
                <a:lnTo>
                  <a:pt x="200659" y="163830"/>
                </a:lnTo>
                <a:lnTo>
                  <a:pt x="299719" y="194310"/>
                </a:lnTo>
                <a:lnTo>
                  <a:pt x="401319" y="241300"/>
                </a:lnTo>
                <a:lnTo>
                  <a:pt x="448309" y="266700"/>
                </a:lnTo>
                <a:lnTo>
                  <a:pt x="532129" y="266700"/>
                </a:lnTo>
                <a:lnTo>
                  <a:pt x="673100" y="257810"/>
                </a:lnTo>
                <a:lnTo>
                  <a:pt x="786129" y="243839"/>
                </a:lnTo>
                <a:lnTo>
                  <a:pt x="890269" y="243839"/>
                </a:lnTo>
                <a:lnTo>
                  <a:pt x="965200" y="226060"/>
                </a:lnTo>
                <a:lnTo>
                  <a:pt x="990600" y="200660"/>
                </a:lnTo>
                <a:lnTo>
                  <a:pt x="614679" y="200660"/>
                </a:lnTo>
                <a:lnTo>
                  <a:pt x="524509" y="185419"/>
                </a:lnTo>
                <a:lnTo>
                  <a:pt x="439419" y="154939"/>
                </a:lnTo>
                <a:lnTo>
                  <a:pt x="184150" y="25400"/>
                </a:lnTo>
                <a:lnTo>
                  <a:pt x="57150" y="0"/>
                </a:lnTo>
                <a:close/>
              </a:path>
              <a:path w="1023620" h="266700">
                <a:moveTo>
                  <a:pt x="986789" y="43180"/>
                </a:moveTo>
                <a:lnTo>
                  <a:pt x="920750" y="71119"/>
                </a:lnTo>
                <a:lnTo>
                  <a:pt x="814069" y="139700"/>
                </a:lnTo>
                <a:lnTo>
                  <a:pt x="745489" y="185419"/>
                </a:lnTo>
                <a:lnTo>
                  <a:pt x="614679" y="200660"/>
                </a:lnTo>
                <a:lnTo>
                  <a:pt x="990600" y="200660"/>
                </a:lnTo>
                <a:lnTo>
                  <a:pt x="1023619" y="167639"/>
                </a:lnTo>
                <a:lnTo>
                  <a:pt x="1014729" y="62230"/>
                </a:lnTo>
                <a:lnTo>
                  <a:pt x="986789" y="43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58029" y="4676140"/>
            <a:ext cx="427990" cy="952500"/>
          </a:xfrm>
          <a:custGeom>
            <a:avLst/>
            <a:gdLst/>
            <a:ahLst/>
            <a:cxnLst/>
            <a:rect l="l" t="t" r="r" b="b"/>
            <a:pathLst>
              <a:path w="427989" h="952500">
                <a:moveTo>
                  <a:pt x="96520" y="0"/>
                </a:moveTo>
                <a:lnTo>
                  <a:pt x="34290" y="2540"/>
                </a:lnTo>
                <a:lnTo>
                  <a:pt x="0" y="86360"/>
                </a:lnTo>
                <a:lnTo>
                  <a:pt x="53340" y="151130"/>
                </a:lnTo>
                <a:lnTo>
                  <a:pt x="59690" y="194310"/>
                </a:lnTo>
                <a:lnTo>
                  <a:pt x="87630" y="290830"/>
                </a:lnTo>
                <a:lnTo>
                  <a:pt x="114300" y="402590"/>
                </a:lnTo>
                <a:lnTo>
                  <a:pt x="111760" y="494030"/>
                </a:lnTo>
                <a:lnTo>
                  <a:pt x="96520" y="584200"/>
                </a:lnTo>
                <a:lnTo>
                  <a:pt x="114300" y="670560"/>
                </a:lnTo>
                <a:lnTo>
                  <a:pt x="114300" y="777240"/>
                </a:lnTo>
                <a:lnTo>
                  <a:pt x="102870" y="853440"/>
                </a:lnTo>
                <a:lnTo>
                  <a:pt x="86360" y="891540"/>
                </a:lnTo>
                <a:lnTo>
                  <a:pt x="86360" y="934720"/>
                </a:lnTo>
                <a:lnTo>
                  <a:pt x="111760" y="952500"/>
                </a:lnTo>
                <a:lnTo>
                  <a:pt x="146050" y="952500"/>
                </a:lnTo>
                <a:lnTo>
                  <a:pt x="182880" y="941070"/>
                </a:lnTo>
                <a:lnTo>
                  <a:pt x="242570" y="900430"/>
                </a:lnTo>
                <a:lnTo>
                  <a:pt x="320040" y="866140"/>
                </a:lnTo>
                <a:lnTo>
                  <a:pt x="365810" y="844550"/>
                </a:lnTo>
                <a:lnTo>
                  <a:pt x="208280" y="844550"/>
                </a:lnTo>
                <a:lnTo>
                  <a:pt x="191770" y="834390"/>
                </a:lnTo>
                <a:lnTo>
                  <a:pt x="180340" y="786130"/>
                </a:lnTo>
                <a:lnTo>
                  <a:pt x="189230" y="711200"/>
                </a:lnTo>
                <a:lnTo>
                  <a:pt x="198120" y="615950"/>
                </a:lnTo>
                <a:lnTo>
                  <a:pt x="199390" y="519430"/>
                </a:lnTo>
                <a:lnTo>
                  <a:pt x="214630" y="401320"/>
                </a:lnTo>
                <a:lnTo>
                  <a:pt x="208280" y="302260"/>
                </a:lnTo>
                <a:lnTo>
                  <a:pt x="199390" y="209550"/>
                </a:lnTo>
                <a:lnTo>
                  <a:pt x="171450" y="99060"/>
                </a:lnTo>
                <a:lnTo>
                  <a:pt x="154940" y="19050"/>
                </a:lnTo>
                <a:lnTo>
                  <a:pt x="96520" y="0"/>
                </a:lnTo>
                <a:close/>
              </a:path>
              <a:path w="427989" h="952500">
                <a:moveTo>
                  <a:pt x="384810" y="699770"/>
                </a:moveTo>
                <a:lnTo>
                  <a:pt x="350520" y="702310"/>
                </a:lnTo>
                <a:lnTo>
                  <a:pt x="303530" y="758190"/>
                </a:lnTo>
                <a:lnTo>
                  <a:pt x="247650" y="825500"/>
                </a:lnTo>
                <a:lnTo>
                  <a:pt x="208280" y="844550"/>
                </a:lnTo>
                <a:lnTo>
                  <a:pt x="365810" y="844550"/>
                </a:lnTo>
                <a:lnTo>
                  <a:pt x="387350" y="834390"/>
                </a:lnTo>
                <a:lnTo>
                  <a:pt x="427990" y="791210"/>
                </a:lnTo>
                <a:lnTo>
                  <a:pt x="411480" y="751840"/>
                </a:lnTo>
                <a:lnTo>
                  <a:pt x="405130" y="715010"/>
                </a:lnTo>
                <a:lnTo>
                  <a:pt x="384810" y="699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10709" y="4693920"/>
            <a:ext cx="295910" cy="929640"/>
          </a:xfrm>
          <a:custGeom>
            <a:avLst/>
            <a:gdLst/>
            <a:ahLst/>
            <a:cxnLst/>
            <a:rect l="l" t="t" r="r" b="b"/>
            <a:pathLst>
              <a:path w="295910" h="929639">
                <a:moveTo>
                  <a:pt x="129539" y="0"/>
                </a:moveTo>
                <a:lnTo>
                  <a:pt x="60960" y="10159"/>
                </a:lnTo>
                <a:lnTo>
                  <a:pt x="27939" y="68579"/>
                </a:lnTo>
                <a:lnTo>
                  <a:pt x="45719" y="148589"/>
                </a:lnTo>
                <a:lnTo>
                  <a:pt x="52069" y="223519"/>
                </a:lnTo>
                <a:lnTo>
                  <a:pt x="55879" y="359409"/>
                </a:lnTo>
                <a:lnTo>
                  <a:pt x="52069" y="464819"/>
                </a:lnTo>
                <a:lnTo>
                  <a:pt x="45719" y="572769"/>
                </a:lnTo>
                <a:lnTo>
                  <a:pt x="36829" y="675639"/>
                </a:lnTo>
                <a:lnTo>
                  <a:pt x="17779" y="765809"/>
                </a:lnTo>
                <a:lnTo>
                  <a:pt x="0" y="850899"/>
                </a:lnTo>
                <a:lnTo>
                  <a:pt x="8889" y="897889"/>
                </a:lnTo>
                <a:lnTo>
                  <a:pt x="17779" y="913129"/>
                </a:lnTo>
                <a:lnTo>
                  <a:pt x="36829" y="929639"/>
                </a:lnTo>
                <a:lnTo>
                  <a:pt x="73660" y="923289"/>
                </a:lnTo>
                <a:lnTo>
                  <a:pt x="107950" y="916939"/>
                </a:lnTo>
                <a:lnTo>
                  <a:pt x="134619" y="873759"/>
                </a:lnTo>
                <a:lnTo>
                  <a:pt x="176529" y="824229"/>
                </a:lnTo>
                <a:lnTo>
                  <a:pt x="185387" y="814069"/>
                </a:lnTo>
                <a:lnTo>
                  <a:pt x="99060" y="814069"/>
                </a:lnTo>
                <a:lnTo>
                  <a:pt x="91439" y="781049"/>
                </a:lnTo>
                <a:lnTo>
                  <a:pt x="91439" y="716279"/>
                </a:lnTo>
                <a:lnTo>
                  <a:pt x="113029" y="618489"/>
                </a:lnTo>
                <a:lnTo>
                  <a:pt x="138429" y="476249"/>
                </a:lnTo>
                <a:lnTo>
                  <a:pt x="157479" y="298449"/>
                </a:lnTo>
                <a:lnTo>
                  <a:pt x="176529" y="135889"/>
                </a:lnTo>
                <a:lnTo>
                  <a:pt x="176529" y="50799"/>
                </a:lnTo>
                <a:lnTo>
                  <a:pt x="129539" y="0"/>
                </a:lnTo>
                <a:close/>
              </a:path>
              <a:path w="295910" h="929639">
                <a:moveTo>
                  <a:pt x="226060" y="659129"/>
                </a:moveTo>
                <a:lnTo>
                  <a:pt x="185419" y="659129"/>
                </a:lnTo>
                <a:lnTo>
                  <a:pt x="166369" y="715009"/>
                </a:lnTo>
                <a:lnTo>
                  <a:pt x="129539" y="774699"/>
                </a:lnTo>
                <a:lnTo>
                  <a:pt x="99060" y="814069"/>
                </a:lnTo>
                <a:lnTo>
                  <a:pt x="185387" y="814069"/>
                </a:lnTo>
                <a:lnTo>
                  <a:pt x="219710" y="774699"/>
                </a:lnTo>
                <a:lnTo>
                  <a:pt x="269239" y="742949"/>
                </a:lnTo>
                <a:lnTo>
                  <a:pt x="295910" y="684529"/>
                </a:lnTo>
                <a:lnTo>
                  <a:pt x="271779" y="665479"/>
                </a:lnTo>
                <a:lnTo>
                  <a:pt x="226060" y="65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24200" y="4565650"/>
            <a:ext cx="2016125" cy="517525"/>
            <a:chOff x="3124200" y="4565650"/>
            <a:chExt cx="2016125" cy="517525"/>
          </a:xfrm>
        </p:grpSpPr>
        <p:sp>
          <p:nvSpPr>
            <p:cNvPr id="3" name="object 3"/>
            <p:cNvSpPr/>
            <p:nvPr/>
          </p:nvSpPr>
          <p:spPr>
            <a:xfrm>
              <a:off x="3124200" y="4572000"/>
              <a:ext cx="2016125" cy="504825"/>
            </a:xfrm>
            <a:custGeom>
              <a:avLst/>
              <a:gdLst/>
              <a:ahLst/>
              <a:cxnLst/>
              <a:rect l="l" t="t" r="r" b="b"/>
              <a:pathLst>
                <a:path w="2016125" h="504825">
                  <a:moveTo>
                    <a:pt x="2016125" y="0"/>
                  </a:moveTo>
                  <a:lnTo>
                    <a:pt x="0" y="0"/>
                  </a:lnTo>
                  <a:lnTo>
                    <a:pt x="0" y="504825"/>
                  </a:lnTo>
                  <a:lnTo>
                    <a:pt x="2016125" y="504825"/>
                  </a:lnTo>
                  <a:lnTo>
                    <a:pt x="20161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57600" y="4572000"/>
              <a:ext cx="574675" cy="504825"/>
            </a:xfrm>
            <a:custGeom>
              <a:avLst/>
              <a:gdLst/>
              <a:ahLst/>
              <a:cxnLst/>
              <a:rect l="l" t="t" r="r" b="b"/>
              <a:pathLst>
                <a:path w="574675" h="504825">
                  <a:moveTo>
                    <a:pt x="287400" y="0"/>
                  </a:moveTo>
                  <a:lnTo>
                    <a:pt x="235734" y="4067"/>
                  </a:lnTo>
                  <a:lnTo>
                    <a:pt x="187108" y="15793"/>
                  </a:lnTo>
                  <a:lnTo>
                    <a:pt x="142334" y="34464"/>
                  </a:lnTo>
                  <a:lnTo>
                    <a:pt x="102222" y="59365"/>
                  </a:lnTo>
                  <a:lnTo>
                    <a:pt x="67585" y="89784"/>
                  </a:lnTo>
                  <a:lnTo>
                    <a:pt x="39233" y="125005"/>
                  </a:lnTo>
                  <a:lnTo>
                    <a:pt x="17977" y="164316"/>
                  </a:lnTo>
                  <a:lnTo>
                    <a:pt x="4629" y="207001"/>
                  </a:lnTo>
                  <a:lnTo>
                    <a:pt x="0" y="252349"/>
                  </a:lnTo>
                  <a:lnTo>
                    <a:pt x="4629" y="297823"/>
                  </a:lnTo>
                  <a:lnTo>
                    <a:pt x="17977" y="340508"/>
                  </a:lnTo>
                  <a:lnTo>
                    <a:pt x="39233" y="379819"/>
                  </a:lnTo>
                  <a:lnTo>
                    <a:pt x="67585" y="415040"/>
                  </a:lnTo>
                  <a:lnTo>
                    <a:pt x="102222" y="445459"/>
                  </a:lnTo>
                  <a:lnTo>
                    <a:pt x="142334" y="470360"/>
                  </a:lnTo>
                  <a:lnTo>
                    <a:pt x="187108" y="489031"/>
                  </a:lnTo>
                  <a:lnTo>
                    <a:pt x="235734" y="500757"/>
                  </a:lnTo>
                  <a:lnTo>
                    <a:pt x="287400" y="504825"/>
                  </a:lnTo>
                  <a:lnTo>
                    <a:pt x="339029" y="500757"/>
                  </a:lnTo>
                  <a:lnTo>
                    <a:pt x="387626" y="489031"/>
                  </a:lnTo>
                  <a:lnTo>
                    <a:pt x="432378" y="470360"/>
                  </a:lnTo>
                  <a:lnTo>
                    <a:pt x="472473" y="445459"/>
                  </a:lnTo>
                  <a:lnTo>
                    <a:pt x="507100" y="415040"/>
                  </a:lnTo>
                  <a:lnTo>
                    <a:pt x="535446" y="379819"/>
                  </a:lnTo>
                  <a:lnTo>
                    <a:pt x="556698" y="340508"/>
                  </a:lnTo>
                  <a:lnTo>
                    <a:pt x="570045" y="297823"/>
                  </a:lnTo>
                  <a:lnTo>
                    <a:pt x="574675" y="252475"/>
                  </a:lnTo>
                  <a:lnTo>
                    <a:pt x="570045" y="207001"/>
                  </a:lnTo>
                  <a:lnTo>
                    <a:pt x="556698" y="164316"/>
                  </a:lnTo>
                  <a:lnTo>
                    <a:pt x="535446" y="125005"/>
                  </a:lnTo>
                  <a:lnTo>
                    <a:pt x="507100" y="89784"/>
                  </a:lnTo>
                  <a:lnTo>
                    <a:pt x="472473" y="59365"/>
                  </a:lnTo>
                  <a:lnTo>
                    <a:pt x="432378" y="34464"/>
                  </a:lnTo>
                  <a:lnTo>
                    <a:pt x="387626" y="15793"/>
                  </a:lnTo>
                  <a:lnTo>
                    <a:pt x="339029" y="4067"/>
                  </a:lnTo>
                  <a:lnTo>
                    <a:pt x="287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7600" y="4572000"/>
              <a:ext cx="574675" cy="504825"/>
            </a:xfrm>
            <a:custGeom>
              <a:avLst/>
              <a:gdLst/>
              <a:ahLst/>
              <a:cxnLst/>
              <a:rect l="l" t="t" r="r" b="b"/>
              <a:pathLst>
                <a:path w="574675" h="504825">
                  <a:moveTo>
                    <a:pt x="0" y="252349"/>
                  </a:moveTo>
                  <a:lnTo>
                    <a:pt x="4629" y="207001"/>
                  </a:lnTo>
                  <a:lnTo>
                    <a:pt x="17977" y="164316"/>
                  </a:lnTo>
                  <a:lnTo>
                    <a:pt x="39233" y="125005"/>
                  </a:lnTo>
                  <a:lnTo>
                    <a:pt x="67585" y="89784"/>
                  </a:lnTo>
                  <a:lnTo>
                    <a:pt x="102222" y="59365"/>
                  </a:lnTo>
                  <a:lnTo>
                    <a:pt x="142334" y="34464"/>
                  </a:lnTo>
                  <a:lnTo>
                    <a:pt x="187108" y="15793"/>
                  </a:lnTo>
                  <a:lnTo>
                    <a:pt x="235734" y="4067"/>
                  </a:lnTo>
                  <a:lnTo>
                    <a:pt x="287400" y="0"/>
                  </a:lnTo>
                  <a:lnTo>
                    <a:pt x="339029" y="4067"/>
                  </a:lnTo>
                  <a:lnTo>
                    <a:pt x="387626" y="15793"/>
                  </a:lnTo>
                  <a:lnTo>
                    <a:pt x="432378" y="34464"/>
                  </a:lnTo>
                  <a:lnTo>
                    <a:pt x="472473" y="59365"/>
                  </a:lnTo>
                  <a:lnTo>
                    <a:pt x="507100" y="89784"/>
                  </a:lnTo>
                  <a:lnTo>
                    <a:pt x="535446" y="125005"/>
                  </a:lnTo>
                  <a:lnTo>
                    <a:pt x="556698" y="164316"/>
                  </a:lnTo>
                  <a:lnTo>
                    <a:pt x="570045" y="207001"/>
                  </a:lnTo>
                  <a:lnTo>
                    <a:pt x="574675" y="252349"/>
                  </a:lnTo>
                  <a:lnTo>
                    <a:pt x="570045" y="297823"/>
                  </a:lnTo>
                  <a:lnTo>
                    <a:pt x="556698" y="340508"/>
                  </a:lnTo>
                  <a:lnTo>
                    <a:pt x="535446" y="379819"/>
                  </a:lnTo>
                  <a:lnTo>
                    <a:pt x="507100" y="415040"/>
                  </a:lnTo>
                  <a:lnTo>
                    <a:pt x="472473" y="445459"/>
                  </a:lnTo>
                  <a:lnTo>
                    <a:pt x="432378" y="470360"/>
                  </a:lnTo>
                  <a:lnTo>
                    <a:pt x="387626" y="489031"/>
                  </a:lnTo>
                  <a:lnTo>
                    <a:pt x="339029" y="500757"/>
                  </a:lnTo>
                  <a:lnTo>
                    <a:pt x="287400" y="504825"/>
                  </a:lnTo>
                  <a:lnTo>
                    <a:pt x="235734" y="500757"/>
                  </a:lnTo>
                  <a:lnTo>
                    <a:pt x="187108" y="489031"/>
                  </a:lnTo>
                  <a:lnTo>
                    <a:pt x="142334" y="470360"/>
                  </a:lnTo>
                  <a:lnTo>
                    <a:pt x="102222" y="445459"/>
                  </a:lnTo>
                  <a:lnTo>
                    <a:pt x="67585" y="415040"/>
                  </a:lnTo>
                  <a:lnTo>
                    <a:pt x="39233" y="379819"/>
                  </a:lnTo>
                  <a:lnTo>
                    <a:pt x="17977" y="340508"/>
                  </a:lnTo>
                  <a:lnTo>
                    <a:pt x="4629" y="297823"/>
                  </a:lnTo>
                  <a:lnTo>
                    <a:pt x="0" y="252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Binary</a:t>
            </a:r>
            <a:r>
              <a:rPr spc="-85" dirty="0"/>
              <a:t> </a:t>
            </a:r>
            <a:r>
              <a:rPr spc="-15" dirty="0"/>
              <a:t>search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510635"/>
            <a:ext cx="6957059" cy="35375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5" dirty="0">
                <a:latin typeface="Calibri"/>
                <a:cs typeface="Calibri"/>
              </a:rPr>
              <a:t>Find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element </a:t>
            </a:r>
            <a:r>
              <a:rPr sz="3200" spc="-10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sorted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array:</a:t>
            </a:r>
            <a:endParaRPr sz="3200">
              <a:latin typeface="Calibri"/>
              <a:cs typeface="Calibri"/>
            </a:endParaRPr>
          </a:p>
          <a:p>
            <a:pPr marL="418465" indent="-4064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19100" algn="l"/>
              </a:tabLst>
            </a:pPr>
            <a:r>
              <a:rPr sz="3200" b="1" i="1" spc="-5" dirty="0">
                <a:solidFill>
                  <a:srgbClr val="FF0000"/>
                </a:solidFill>
                <a:latin typeface="Calibri"/>
                <a:cs typeface="Calibri"/>
              </a:rPr>
              <a:t>Divide: </a:t>
            </a:r>
            <a:r>
              <a:rPr sz="3200" spc="-5" dirty="0">
                <a:latin typeface="Calibri"/>
                <a:cs typeface="Calibri"/>
              </a:rPr>
              <a:t>Check middle element.</a:t>
            </a:r>
            <a:endParaRPr sz="32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18465" algn="l"/>
              </a:tabLst>
            </a:pPr>
            <a:r>
              <a:rPr sz="3200" b="1" i="1" dirty="0">
                <a:solidFill>
                  <a:srgbClr val="FF0000"/>
                </a:solidFill>
                <a:latin typeface="Calibri"/>
                <a:cs typeface="Calibri"/>
              </a:rPr>
              <a:t>Conquer: </a:t>
            </a:r>
            <a:r>
              <a:rPr sz="3200" spc="-15" dirty="0">
                <a:latin typeface="Calibri"/>
                <a:cs typeface="Calibri"/>
              </a:rPr>
              <a:t>Recursively </a:t>
            </a:r>
            <a:r>
              <a:rPr sz="3200" spc="-10" dirty="0">
                <a:latin typeface="Calibri"/>
                <a:cs typeface="Calibri"/>
              </a:rPr>
              <a:t>search </a:t>
            </a:r>
            <a:r>
              <a:rPr sz="3200" dirty="0">
                <a:solidFill>
                  <a:srgbClr val="00CC99"/>
                </a:solidFill>
                <a:latin typeface="Calibri"/>
                <a:cs typeface="Calibri"/>
              </a:rPr>
              <a:t>1</a:t>
            </a:r>
            <a:r>
              <a:rPr sz="3200" spc="-70" dirty="0">
                <a:solidFill>
                  <a:srgbClr val="00CC99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subarray.</a:t>
            </a:r>
            <a:endParaRPr sz="32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18465" algn="l"/>
              </a:tabLst>
            </a:pPr>
            <a:r>
              <a:rPr sz="3200" b="1" i="1" dirty="0">
                <a:solidFill>
                  <a:srgbClr val="FF0000"/>
                </a:solidFill>
                <a:latin typeface="Calibri"/>
                <a:cs typeface="Calibri"/>
              </a:rPr>
              <a:t>Combine:</a:t>
            </a:r>
            <a:r>
              <a:rPr sz="32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Trivial.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b="1" i="1" spc="-10" dirty="0">
                <a:latin typeface="Calibri"/>
                <a:cs typeface="Calibri"/>
              </a:rPr>
              <a:t>Example: </a:t>
            </a:r>
            <a:r>
              <a:rPr sz="3200" spc="-5" dirty="0">
                <a:latin typeface="Calibri"/>
                <a:cs typeface="Calibri"/>
              </a:rPr>
              <a:t>Find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CC99"/>
                </a:solidFill>
                <a:latin typeface="Calibri"/>
                <a:cs typeface="Calibri"/>
              </a:rPr>
              <a:t>9</a:t>
            </a:r>
            <a:endParaRPr sz="3200">
              <a:latin typeface="Calibri"/>
              <a:cs typeface="Calibri"/>
            </a:endParaRPr>
          </a:p>
          <a:p>
            <a:pPr marL="1017269">
              <a:lnSpc>
                <a:spcPct val="100000"/>
              </a:lnSpc>
              <a:spcBef>
                <a:spcPts val="765"/>
              </a:spcBef>
              <a:tabLst>
                <a:tab pos="1408430" algn="l"/>
                <a:tab pos="1890395" algn="l"/>
                <a:tab pos="2372995" algn="l"/>
                <a:tab pos="2856865" algn="l"/>
                <a:tab pos="3246755" algn="l"/>
                <a:tab pos="3935729" algn="l"/>
              </a:tabLst>
            </a:pPr>
            <a:r>
              <a:rPr sz="3200" dirty="0">
                <a:solidFill>
                  <a:srgbClr val="00CC99"/>
                </a:solidFill>
                <a:latin typeface="Calibri"/>
                <a:cs typeface="Calibri"/>
              </a:rPr>
              <a:t>3	5	7	8	</a:t>
            </a:r>
            <a:r>
              <a:rPr sz="3200" dirty="0">
                <a:solidFill>
                  <a:srgbClr val="0D0D0D"/>
                </a:solidFill>
                <a:latin typeface="Calibri"/>
                <a:cs typeface="Calibri"/>
              </a:rPr>
              <a:t>9	12	15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4050" y="4565650"/>
            <a:ext cx="516255" cy="517525"/>
            <a:chOff x="3194050" y="4565650"/>
            <a:chExt cx="516255" cy="517525"/>
          </a:xfrm>
        </p:grpSpPr>
        <p:sp>
          <p:nvSpPr>
            <p:cNvPr id="3" name="object 3"/>
            <p:cNvSpPr/>
            <p:nvPr/>
          </p:nvSpPr>
          <p:spPr>
            <a:xfrm>
              <a:off x="3200400" y="4572000"/>
              <a:ext cx="503555" cy="504825"/>
            </a:xfrm>
            <a:custGeom>
              <a:avLst/>
              <a:gdLst/>
              <a:ahLst/>
              <a:cxnLst/>
              <a:rect l="l" t="t" r="r" b="b"/>
              <a:pathLst>
                <a:path w="503554" h="504825">
                  <a:moveTo>
                    <a:pt x="503237" y="0"/>
                  </a:moveTo>
                  <a:lnTo>
                    <a:pt x="0" y="0"/>
                  </a:lnTo>
                  <a:lnTo>
                    <a:pt x="0" y="504825"/>
                  </a:lnTo>
                  <a:lnTo>
                    <a:pt x="503237" y="504825"/>
                  </a:lnTo>
                  <a:lnTo>
                    <a:pt x="503237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0400" y="4572000"/>
              <a:ext cx="503555" cy="504825"/>
            </a:xfrm>
            <a:custGeom>
              <a:avLst/>
              <a:gdLst/>
              <a:ahLst/>
              <a:cxnLst/>
              <a:rect l="l" t="t" r="r" b="b"/>
              <a:pathLst>
                <a:path w="503554" h="504825">
                  <a:moveTo>
                    <a:pt x="0" y="504825"/>
                  </a:moveTo>
                  <a:lnTo>
                    <a:pt x="503237" y="504825"/>
                  </a:lnTo>
                  <a:lnTo>
                    <a:pt x="503237" y="0"/>
                  </a:lnTo>
                  <a:lnTo>
                    <a:pt x="0" y="0"/>
                  </a:lnTo>
                  <a:lnTo>
                    <a:pt x="0" y="5048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Binary</a:t>
            </a:r>
            <a:r>
              <a:rPr spc="-85" dirty="0"/>
              <a:t> </a:t>
            </a:r>
            <a:r>
              <a:rPr spc="-15" dirty="0"/>
              <a:t>search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510635"/>
            <a:ext cx="6957059" cy="35375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5" dirty="0">
                <a:latin typeface="Calibri"/>
                <a:cs typeface="Calibri"/>
              </a:rPr>
              <a:t>Find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element </a:t>
            </a:r>
            <a:r>
              <a:rPr sz="3200" spc="-10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sorted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array:</a:t>
            </a:r>
            <a:endParaRPr sz="3200">
              <a:latin typeface="Calibri"/>
              <a:cs typeface="Calibri"/>
            </a:endParaRPr>
          </a:p>
          <a:p>
            <a:pPr marL="418465" indent="-4064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19100" algn="l"/>
              </a:tabLst>
            </a:pPr>
            <a:r>
              <a:rPr sz="3200" b="1" i="1" spc="-5" dirty="0">
                <a:solidFill>
                  <a:srgbClr val="FF0000"/>
                </a:solidFill>
                <a:latin typeface="Calibri"/>
                <a:cs typeface="Calibri"/>
              </a:rPr>
              <a:t>Divide: </a:t>
            </a:r>
            <a:r>
              <a:rPr sz="3200" spc="-5" dirty="0">
                <a:latin typeface="Calibri"/>
                <a:cs typeface="Calibri"/>
              </a:rPr>
              <a:t>Check middle element.</a:t>
            </a:r>
            <a:endParaRPr sz="32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18465" algn="l"/>
              </a:tabLst>
            </a:pPr>
            <a:r>
              <a:rPr sz="3200" b="1" i="1" dirty="0">
                <a:solidFill>
                  <a:srgbClr val="FF0000"/>
                </a:solidFill>
                <a:latin typeface="Calibri"/>
                <a:cs typeface="Calibri"/>
              </a:rPr>
              <a:t>Conquer: </a:t>
            </a:r>
            <a:r>
              <a:rPr sz="3200" spc="-15" dirty="0">
                <a:latin typeface="Calibri"/>
                <a:cs typeface="Calibri"/>
              </a:rPr>
              <a:t>Recursively </a:t>
            </a:r>
            <a:r>
              <a:rPr sz="3200" spc="-10" dirty="0">
                <a:latin typeface="Calibri"/>
                <a:cs typeface="Calibri"/>
              </a:rPr>
              <a:t>search </a:t>
            </a:r>
            <a:r>
              <a:rPr sz="3200" dirty="0">
                <a:solidFill>
                  <a:srgbClr val="00CC99"/>
                </a:solidFill>
                <a:latin typeface="Calibri"/>
                <a:cs typeface="Calibri"/>
              </a:rPr>
              <a:t>1</a:t>
            </a:r>
            <a:r>
              <a:rPr sz="3200" spc="-70" dirty="0">
                <a:solidFill>
                  <a:srgbClr val="00CC99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subarray.</a:t>
            </a:r>
            <a:endParaRPr sz="32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18465" algn="l"/>
              </a:tabLst>
            </a:pPr>
            <a:r>
              <a:rPr sz="3200" b="1" i="1" dirty="0">
                <a:solidFill>
                  <a:srgbClr val="FF0000"/>
                </a:solidFill>
                <a:latin typeface="Calibri"/>
                <a:cs typeface="Calibri"/>
              </a:rPr>
              <a:t>Combine:</a:t>
            </a:r>
            <a:r>
              <a:rPr sz="32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Trivial.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b="1" i="1" spc="-10" dirty="0">
                <a:latin typeface="Calibri"/>
                <a:cs typeface="Calibri"/>
              </a:rPr>
              <a:t>Example: </a:t>
            </a:r>
            <a:r>
              <a:rPr sz="3200" spc="-5" dirty="0">
                <a:latin typeface="Calibri"/>
                <a:cs typeface="Calibri"/>
              </a:rPr>
              <a:t>Find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CC99"/>
                </a:solidFill>
                <a:latin typeface="Calibri"/>
                <a:cs typeface="Calibri"/>
              </a:rPr>
              <a:t>9</a:t>
            </a:r>
            <a:endParaRPr sz="3200">
              <a:latin typeface="Calibri"/>
              <a:cs typeface="Calibri"/>
            </a:endParaRPr>
          </a:p>
          <a:p>
            <a:pPr marL="1017269">
              <a:lnSpc>
                <a:spcPct val="100000"/>
              </a:lnSpc>
              <a:spcBef>
                <a:spcPts val="765"/>
              </a:spcBef>
              <a:tabLst>
                <a:tab pos="1408430" algn="l"/>
                <a:tab pos="1890395" algn="l"/>
                <a:tab pos="2372995" algn="l"/>
                <a:tab pos="2856865" algn="l"/>
                <a:tab pos="3246755" algn="l"/>
                <a:tab pos="3935729" algn="l"/>
              </a:tabLst>
            </a:pPr>
            <a:r>
              <a:rPr sz="3200" dirty="0">
                <a:solidFill>
                  <a:srgbClr val="00CC99"/>
                </a:solidFill>
                <a:latin typeface="Calibri"/>
                <a:cs typeface="Calibri"/>
              </a:rPr>
              <a:t>3	5	7	8	</a:t>
            </a:r>
            <a:r>
              <a:rPr sz="3200" dirty="0">
                <a:solidFill>
                  <a:srgbClr val="0D0D0D"/>
                </a:solidFill>
                <a:latin typeface="Calibri"/>
                <a:cs typeface="Calibri"/>
              </a:rPr>
              <a:t>9	</a:t>
            </a:r>
            <a:r>
              <a:rPr sz="3200" dirty="0">
                <a:solidFill>
                  <a:srgbClr val="00CC99"/>
                </a:solidFill>
                <a:latin typeface="Calibri"/>
                <a:cs typeface="Calibri"/>
              </a:rPr>
              <a:t>12	15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4050" y="4518025"/>
            <a:ext cx="516255" cy="517525"/>
            <a:chOff x="3194050" y="4518025"/>
            <a:chExt cx="516255" cy="517525"/>
          </a:xfrm>
        </p:grpSpPr>
        <p:sp>
          <p:nvSpPr>
            <p:cNvPr id="3" name="object 3"/>
            <p:cNvSpPr/>
            <p:nvPr/>
          </p:nvSpPr>
          <p:spPr>
            <a:xfrm>
              <a:off x="3200400" y="4524375"/>
              <a:ext cx="503555" cy="504825"/>
            </a:xfrm>
            <a:custGeom>
              <a:avLst/>
              <a:gdLst/>
              <a:ahLst/>
              <a:cxnLst/>
              <a:rect l="l" t="t" r="r" b="b"/>
              <a:pathLst>
                <a:path w="503554" h="504825">
                  <a:moveTo>
                    <a:pt x="503237" y="0"/>
                  </a:moveTo>
                  <a:lnTo>
                    <a:pt x="0" y="0"/>
                  </a:lnTo>
                  <a:lnTo>
                    <a:pt x="0" y="504825"/>
                  </a:lnTo>
                  <a:lnTo>
                    <a:pt x="503237" y="504825"/>
                  </a:lnTo>
                  <a:lnTo>
                    <a:pt x="503237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0400" y="4524375"/>
              <a:ext cx="503555" cy="504825"/>
            </a:xfrm>
            <a:custGeom>
              <a:avLst/>
              <a:gdLst/>
              <a:ahLst/>
              <a:cxnLst/>
              <a:rect l="l" t="t" r="r" b="b"/>
              <a:pathLst>
                <a:path w="503554" h="504825">
                  <a:moveTo>
                    <a:pt x="0" y="504825"/>
                  </a:moveTo>
                  <a:lnTo>
                    <a:pt x="503237" y="504825"/>
                  </a:lnTo>
                  <a:lnTo>
                    <a:pt x="503237" y="0"/>
                  </a:lnTo>
                  <a:lnTo>
                    <a:pt x="0" y="0"/>
                  </a:lnTo>
                  <a:lnTo>
                    <a:pt x="0" y="5048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0400" y="45720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900" y="0"/>
                  </a:moveTo>
                  <a:lnTo>
                    <a:pt x="166391" y="5701"/>
                  </a:lnTo>
                  <a:lnTo>
                    <a:pt x="120946" y="21941"/>
                  </a:lnTo>
                  <a:lnTo>
                    <a:pt x="80859" y="47426"/>
                  </a:lnTo>
                  <a:lnTo>
                    <a:pt x="47426" y="80859"/>
                  </a:lnTo>
                  <a:lnTo>
                    <a:pt x="21941" y="120946"/>
                  </a:lnTo>
                  <a:lnTo>
                    <a:pt x="5701" y="166391"/>
                  </a:lnTo>
                  <a:lnTo>
                    <a:pt x="0" y="215900"/>
                  </a:lnTo>
                  <a:lnTo>
                    <a:pt x="5701" y="265408"/>
                  </a:lnTo>
                  <a:lnTo>
                    <a:pt x="21941" y="310853"/>
                  </a:lnTo>
                  <a:lnTo>
                    <a:pt x="47426" y="350940"/>
                  </a:lnTo>
                  <a:lnTo>
                    <a:pt x="80859" y="384373"/>
                  </a:lnTo>
                  <a:lnTo>
                    <a:pt x="120946" y="409858"/>
                  </a:lnTo>
                  <a:lnTo>
                    <a:pt x="166391" y="426098"/>
                  </a:lnTo>
                  <a:lnTo>
                    <a:pt x="215900" y="431800"/>
                  </a:lnTo>
                  <a:lnTo>
                    <a:pt x="265408" y="426098"/>
                  </a:lnTo>
                  <a:lnTo>
                    <a:pt x="310853" y="409858"/>
                  </a:lnTo>
                  <a:lnTo>
                    <a:pt x="350940" y="384373"/>
                  </a:lnTo>
                  <a:lnTo>
                    <a:pt x="384373" y="350940"/>
                  </a:lnTo>
                  <a:lnTo>
                    <a:pt x="409858" y="310853"/>
                  </a:lnTo>
                  <a:lnTo>
                    <a:pt x="426098" y="265408"/>
                  </a:lnTo>
                  <a:lnTo>
                    <a:pt x="431800" y="215900"/>
                  </a:lnTo>
                  <a:lnTo>
                    <a:pt x="426098" y="166391"/>
                  </a:lnTo>
                  <a:lnTo>
                    <a:pt x="409858" y="120946"/>
                  </a:lnTo>
                  <a:lnTo>
                    <a:pt x="384373" y="80859"/>
                  </a:lnTo>
                  <a:lnTo>
                    <a:pt x="350940" y="47426"/>
                  </a:lnTo>
                  <a:lnTo>
                    <a:pt x="310853" y="21941"/>
                  </a:lnTo>
                  <a:lnTo>
                    <a:pt x="265408" y="5701"/>
                  </a:lnTo>
                  <a:lnTo>
                    <a:pt x="2159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400" y="45720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900"/>
                  </a:moveTo>
                  <a:lnTo>
                    <a:pt x="5701" y="166391"/>
                  </a:lnTo>
                  <a:lnTo>
                    <a:pt x="21941" y="120946"/>
                  </a:lnTo>
                  <a:lnTo>
                    <a:pt x="47426" y="80859"/>
                  </a:lnTo>
                  <a:lnTo>
                    <a:pt x="80859" y="47426"/>
                  </a:lnTo>
                  <a:lnTo>
                    <a:pt x="120946" y="21941"/>
                  </a:lnTo>
                  <a:lnTo>
                    <a:pt x="166391" y="5701"/>
                  </a:lnTo>
                  <a:lnTo>
                    <a:pt x="215900" y="0"/>
                  </a:lnTo>
                  <a:lnTo>
                    <a:pt x="265408" y="5701"/>
                  </a:lnTo>
                  <a:lnTo>
                    <a:pt x="310853" y="21941"/>
                  </a:lnTo>
                  <a:lnTo>
                    <a:pt x="350940" y="47426"/>
                  </a:lnTo>
                  <a:lnTo>
                    <a:pt x="384373" y="80859"/>
                  </a:lnTo>
                  <a:lnTo>
                    <a:pt x="409858" y="120946"/>
                  </a:lnTo>
                  <a:lnTo>
                    <a:pt x="426098" y="166391"/>
                  </a:lnTo>
                  <a:lnTo>
                    <a:pt x="431800" y="215900"/>
                  </a:lnTo>
                  <a:lnTo>
                    <a:pt x="426098" y="265408"/>
                  </a:lnTo>
                  <a:lnTo>
                    <a:pt x="409858" y="310853"/>
                  </a:lnTo>
                  <a:lnTo>
                    <a:pt x="384373" y="350940"/>
                  </a:lnTo>
                  <a:lnTo>
                    <a:pt x="350940" y="384373"/>
                  </a:lnTo>
                  <a:lnTo>
                    <a:pt x="310853" y="409858"/>
                  </a:lnTo>
                  <a:lnTo>
                    <a:pt x="265408" y="426098"/>
                  </a:lnTo>
                  <a:lnTo>
                    <a:pt x="215900" y="431800"/>
                  </a:lnTo>
                  <a:lnTo>
                    <a:pt x="166391" y="426098"/>
                  </a:lnTo>
                  <a:lnTo>
                    <a:pt x="120946" y="409858"/>
                  </a:lnTo>
                  <a:lnTo>
                    <a:pt x="80859" y="384373"/>
                  </a:lnTo>
                  <a:lnTo>
                    <a:pt x="47426" y="350940"/>
                  </a:lnTo>
                  <a:lnTo>
                    <a:pt x="21941" y="310853"/>
                  </a:lnTo>
                  <a:lnTo>
                    <a:pt x="5701" y="265408"/>
                  </a:lnTo>
                  <a:lnTo>
                    <a:pt x="0" y="215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Binary</a:t>
            </a:r>
            <a:r>
              <a:rPr spc="-85" dirty="0"/>
              <a:t> </a:t>
            </a:r>
            <a:r>
              <a:rPr spc="-15" dirty="0"/>
              <a:t>search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510635"/>
            <a:ext cx="6957059" cy="35375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5" dirty="0">
                <a:latin typeface="Calibri"/>
                <a:cs typeface="Calibri"/>
              </a:rPr>
              <a:t>Find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element </a:t>
            </a:r>
            <a:r>
              <a:rPr sz="3200" spc="-10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sorted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array:</a:t>
            </a:r>
            <a:endParaRPr sz="3200">
              <a:latin typeface="Calibri"/>
              <a:cs typeface="Calibri"/>
            </a:endParaRPr>
          </a:p>
          <a:p>
            <a:pPr marL="419100" indent="-40703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19734" algn="l"/>
              </a:tabLst>
            </a:pPr>
            <a:r>
              <a:rPr sz="3200" b="1" i="1" dirty="0">
                <a:solidFill>
                  <a:srgbClr val="FF0000"/>
                </a:solidFill>
                <a:latin typeface="Calibri"/>
                <a:cs typeface="Calibri"/>
              </a:rPr>
              <a:t>Divide: </a:t>
            </a:r>
            <a:r>
              <a:rPr sz="3200" spc="-5" dirty="0">
                <a:latin typeface="Calibri"/>
                <a:cs typeface="Calibri"/>
              </a:rPr>
              <a:t>Check middle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element.</a:t>
            </a:r>
            <a:endParaRPr sz="3200">
              <a:latin typeface="Calibri"/>
              <a:cs typeface="Calibri"/>
            </a:endParaRPr>
          </a:p>
          <a:p>
            <a:pPr marL="418465" indent="-4064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19100" algn="l"/>
              </a:tabLst>
            </a:pPr>
            <a:r>
              <a:rPr sz="3200" b="1" i="1" spc="-5" dirty="0">
                <a:solidFill>
                  <a:srgbClr val="FF0000"/>
                </a:solidFill>
                <a:latin typeface="Calibri"/>
                <a:cs typeface="Calibri"/>
              </a:rPr>
              <a:t>Conquer: </a:t>
            </a:r>
            <a:r>
              <a:rPr sz="3200" spc="-15" dirty="0">
                <a:latin typeface="Calibri"/>
                <a:cs typeface="Calibri"/>
              </a:rPr>
              <a:t>Recursively </a:t>
            </a:r>
            <a:r>
              <a:rPr sz="3200" spc="-10" dirty="0">
                <a:latin typeface="Calibri"/>
                <a:cs typeface="Calibri"/>
              </a:rPr>
              <a:t>search </a:t>
            </a:r>
            <a:r>
              <a:rPr sz="3200" dirty="0">
                <a:solidFill>
                  <a:srgbClr val="00CC99"/>
                </a:solidFill>
                <a:latin typeface="Calibri"/>
                <a:cs typeface="Calibri"/>
              </a:rPr>
              <a:t>1</a:t>
            </a:r>
            <a:r>
              <a:rPr sz="3200" spc="-45" dirty="0">
                <a:solidFill>
                  <a:srgbClr val="00CC99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subarray.</a:t>
            </a:r>
            <a:endParaRPr sz="3200">
              <a:latin typeface="Calibri"/>
              <a:cs typeface="Calibri"/>
            </a:endParaRPr>
          </a:p>
          <a:p>
            <a:pPr marL="418465" indent="-4064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19100" algn="l"/>
              </a:tabLst>
            </a:pPr>
            <a:r>
              <a:rPr sz="3200" b="1" i="1" spc="-5" dirty="0">
                <a:solidFill>
                  <a:srgbClr val="FF0000"/>
                </a:solidFill>
                <a:latin typeface="Calibri"/>
                <a:cs typeface="Calibri"/>
              </a:rPr>
              <a:t>Combine: </a:t>
            </a:r>
            <a:r>
              <a:rPr sz="3200" spc="-30" dirty="0">
                <a:latin typeface="Calibri"/>
                <a:cs typeface="Calibri"/>
              </a:rPr>
              <a:t>Trivial.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b="1" i="1" spc="-10" dirty="0">
                <a:latin typeface="Calibri"/>
                <a:cs typeface="Calibri"/>
              </a:rPr>
              <a:t>Example: </a:t>
            </a:r>
            <a:r>
              <a:rPr sz="3200" spc="-5" dirty="0">
                <a:latin typeface="Calibri"/>
                <a:cs typeface="Calibri"/>
              </a:rPr>
              <a:t>Find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CC99"/>
                </a:solidFill>
                <a:latin typeface="Calibri"/>
                <a:cs typeface="Calibri"/>
              </a:rPr>
              <a:t>9</a:t>
            </a:r>
            <a:endParaRPr sz="3200">
              <a:latin typeface="Calibri"/>
              <a:cs typeface="Calibri"/>
            </a:endParaRPr>
          </a:p>
          <a:p>
            <a:pPr marL="1017269">
              <a:lnSpc>
                <a:spcPct val="100000"/>
              </a:lnSpc>
              <a:spcBef>
                <a:spcPts val="765"/>
              </a:spcBef>
              <a:tabLst>
                <a:tab pos="1408430" algn="l"/>
                <a:tab pos="1890395" algn="l"/>
                <a:tab pos="2372995" algn="l"/>
                <a:tab pos="2856865" algn="l"/>
                <a:tab pos="3246755" algn="l"/>
                <a:tab pos="3935729" algn="l"/>
              </a:tabLst>
            </a:pPr>
            <a:r>
              <a:rPr sz="3200" dirty="0">
                <a:solidFill>
                  <a:srgbClr val="00CC99"/>
                </a:solidFill>
                <a:latin typeface="Calibri"/>
                <a:cs typeface="Calibri"/>
              </a:rPr>
              <a:t>3	5	7	8	</a:t>
            </a:r>
            <a:r>
              <a:rPr sz="3200" dirty="0">
                <a:solidFill>
                  <a:srgbClr val="0D0D0D"/>
                </a:solidFill>
                <a:latin typeface="Calibri"/>
                <a:cs typeface="Calibri"/>
              </a:rPr>
              <a:t>9	</a:t>
            </a:r>
            <a:r>
              <a:rPr sz="3200" dirty="0">
                <a:solidFill>
                  <a:srgbClr val="00CC99"/>
                </a:solidFill>
                <a:latin typeface="Calibri"/>
                <a:cs typeface="Calibri"/>
              </a:rPr>
              <a:t>12	15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3585" y="461594"/>
            <a:ext cx="5118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5" dirty="0">
                <a:latin typeface="Calibri"/>
                <a:cs typeface="Calibri"/>
              </a:rPr>
              <a:t>Binary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Search-Analysis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570990"/>
            <a:ext cx="8161020" cy="365587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93700" marR="55244" indent="-342900" algn="just">
              <a:lnSpc>
                <a:spcPts val="2920"/>
              </a:lnSpc>
              <a:spcBef>
                <a:spcPts val="459"/>
              </a:spcBef>
              <a:buFont typeface="Arial"/>
              <a:buChar char="•"/>
              <a:tabLst>
                <a:tab pos="393700" algn="l"/>
              </a:tabLst>
            </a:pPr>
            <a:r>
              <a:rPr sz="2700" spc="-5" dirty="0">
                <a:latin typeface="Calibri"/>
                <a:cs typeface="Calibri"/>
              </a:rPr>
              <a:t>The time </a:t>
            </a:r>
            <a:r>
              <a:rPr sz="2700" spc="-15" dirty="0">
                <a:latin typeface="Calibri"/>
                <a:cs typeface="Calibri"/>
              </a:rPr>
              <a:t>required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latin typeface="Calibri"/>
                <a:cs typeface="Calibri"/>
              </a:rPr>
              <a:t>call </a:t>
            </a:r>
            <a:r>
              <a:rPr sz="2700" spc="-5" dirty="0">
                <a:latin typeface="Calibri"/>
                <a:cs typeface="Calibri"/>
              </a:rPr>
              <a:t>on Binary-Search(A[1..n],x) 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T(n) </a:t>
            </a:r>
            <a:r>
              <a:rPr sz="2700" spc="-15" dirty="0">
                <a:latin typeface="Calibri"/>
                <a:cs typeface="Calibri"/>
              </a:rPr>
              <a:t>upto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small additive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constant.</a:t>
            </a:r>
            <a:endParaRPr sz="2700" dirty="0">
              <a:latin typeface="Calibri"/>
              <a:cs typeface="Calibri"/>
            </a:endParaRPr>
          </a:p>
          <a:p>
            <a:pPr marL="393700" marR="53975" indent="-342900" algn="just">
              <a:lnSpc>
                <a:spcPts val="2920"/>
              </a:lnSpc>
              <a:spcBef>
                <a:spcPts val="645"/>
              </a:spcBef>
              <a:buFont typeface="Arial"/>
              <a:buChar char="•"/>
              <a:tabLst>
                <a:tab pos="393700" algn="l"/>
              </a:tabLst>
            </a:pPr>
            <a:r>
              <a:rPr sz="2700" spc="-5" dirty="0">
                <a:latin typeface="Calibri"/>
                <a:cs typeface="Calibri"/>
              </a:rPr>
              <a:t>Let T(m) be </a:t>
            </a:r>
            <a:r>
              <a:rPr sz="2700" spc="-1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time </a:t>
            </a:r>
            <a:r>
              <a:rPr sz="2700" spc="-15" dirty="0">
                <a:latin typeface="Calibri"/>
                <a:cs typeface="Calibri"/>
              </a:rPr>
              <a:t>required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latin typeface="Calibri"/>
                <a:cs typeface="Calibri"/>
              </a:rPr>
              <a:t>call </a:t>
            </a:r>
            <a:r>
              <a:rPr sz="2700" dirty="0">
                <a:latin typeface="Calibri"/>
                <a:cs typeface="Calibri"/>
              </a:rPr>
              <a:t>on </a:t>
            </a:r>
            <a:r>
              <a:rPr sz="2700" spc="-5" dirty="0">
                <a:latin typeface="Calibri"/>
                <a:cs typeface="Calibri"/>
              </a:rPr>
              <a:t>Binary-  </a:t>
            </a:r>
            <a:r>
              <a:rPr sz="2700" spc="-10" dirty="0">
                <a:latin typeface="Calibri"/>
                <a:cs typeface="Calibri"/>
              </a:rPr>
              <a:t>Search(A[l…j],x) where </a:t>
            </a:r>
            <a:r>
              <a:rPr sz="2700" spc="-5" dirty="0">
                <a:latin typeface="Calibri"/>
                <a:cs typeface="Calibri"/>
              </a:rPr>
              <a:t>m=r-l+1 </a:t>
            </a:r>
            <a:r>
              <a:rPr sz="2700" dirty="0">
                <a:latin typeface="Calibri"/>
                <a:cs typeface="Calibri"/>
              </a:rPr>
              <a:t>is the </a:t>
            </a:r>
            <a:r>
              <a:rPr sz="2700" spc="-5" dirty="0">
                <a:latin typeface="Calibri"/>
                <a:cs typeface="Calibri"/>
              </a:rPr>
              <a:t>number </a:t>
            </a:r>
            <a:r>
              <a:rPr sz="2700" dirty="0">
                <a:latin typeface="Calibri"/>
                <a:cs typeface="Calibri"/>
              </a:rPr>
              <a:t>of  </a:t>
            </a:r>
            <a:r>
              <a:rPr sz="2700" spc="-5" dirty="0">
                <a:latin typeface="Calibri"/>
                <a:cs typeface="Calibri"/>
              </a:rPr>
              <a:t>elements </a:t>
            </a:r>
            <a:r>
              <a:rPr sz="2700" spc="-10" dirty="0">
                <a:latin typeface="Calibri"/>
                <a:cs typeface="Calibri"/>
              </a:rPr>
              <a:t>still </a:t>
            </a:r>
            <a:r>
              <a:rPr sz="2700" spc="-5" dirty="0">
                <a:latin typeface="Calibri"/>
                <a:cs typeface="Calibri"/>
              </a:rPr>
              <a:t>under </a:t>
            </a:r>
            <a:r>
              <a:rPr sz="2700" spc="-15" dirty="0">
                <a:latin typeface="Calibri"/>
                <a:cs typeface="Calibri"/>
              </a:rPr>
              <a:t>consideration </a:t>
            </a:r>
            <a:r>
              <a:rPr sz="2700" dirty="0">
                <a:latin typeface="Calibri"/>
                <a:cs typeface="Calibri"/>
              </a:rPr>
              <a:t>in the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search.</a:t>
            </a:r>
            <a:endParaRPr sz="2700" dirty="0">
              <a:latin typeface="Calibri"/>
              <a:cs typeface="Calibri"/>
            </a:endParaRPr>
          </a:p>
          <a:p>
            <a:pPr marL="393700" marR="53975" indent="-342900" algn="just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93700" algn="l"/>
              </a:tabLst>
            </a:pPr>
            <a:r>
              <a:rPr sz="2700" spc="-5" dirty="0">
                <a:latin typeface="Calibri"/>
                <a:cs typeface="Calibri"/>
              </a:rPr>
              <a:t>When m&gt;1,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algorithm </a:t>
            </a:r>
            <a:r>
              <a:rPr sz="2700" spc="-30" dirty="0">
                <a:latin typeface="Calibri"/>
                <a:cs typeface="Calibri"/>
              </a:rPr>
              <a:t>takes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25" dirty="0">
                <a:latin typeface="Calibri"/>
                <a:cs typeface="Calibri"/>
              </a:rPr>
              <a:t>constant </a:t>
            </a:r>
            <a:r>
              <a:rPr sz="2700" spc="-5" dirty="0">
                <a:latin typeface="Calibri"/>
                <a:cs typeface="Calibri"/>
              </a:rPr>
              <a:t>amount </a:t>
            </a:r>
            <a:r>
              <a:rPr sz="2700" dirty="0">
                <a:latin typeface="Calibri"/>
                <a:cs typeface="Calibri"/>
              </a:rPr>
              <a:t>of  time in </a:t>
            </a:r>
            <a:r>
              <a:rPr sz="2700" spc="-10" dirty="0">
                <a:latin typeface="Calibri"/>
                <a:cs typeface="Calibri"/>
              </a:rPr>
              <a:t>addition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5" dirty="0">
                <a:latin typeface="Calibri"/>
                <a:cs typeface="Calibri"/>
              </a:rPr>
              <a:t>one </a:t>
            </a:r>
            <a:r>
              <a:rPr sz="2700" spc="-20" dirty="0">
                <a:latin typeface="Calibri"/>
                <a:cs typeface="Calibri"/>
              </a:rPr>
              <a:t>recursive </a:t>
            </a:r>
            <a:r>
              <a:rPr sz="2700" spc="-10" dirty="0">
                <a:latin typeface="Calibri"/>
                <a:cs typeface="Calibri"/>
              </a:rPr>
              <a:t>call </a:t>
            </a:r>
            <a:r>
              <a:rPr sz="2700" dirty="0">
                <a:latin typeface="Calibri"/>
                <a:cs typeface="Calibri"/>
              </a:rPr>
              <a:t>on </a:t>
            </a:r>
            <a:r>
              <a:rPr sz="2700" spc="-5" dirty="0">
                <a:latin typeface="Cambria Math"/>
                <a:cs typeface="Cambria Math"/>
              </a:rPr>
              <a:t>⌊</a:t>
            </a:r>
            <a:r>
              <a:rPr sz="2700" spc="-5" dirty="0">
                <a:latin typeface="Calibri"/>
                <a:cs typeface="Calibri"/>
              </a:rPr>
              <a:t>m/2</a:t>
            </a:r>
            <a:r>
              <a:rPr sz="2700" spc="-5" dirty="0">
                <a:latin typeface="Cambria Math"/>
                <a:cs typeface="Cambria Math"/>
              </a:rPr>
              <a:t>⌋ </a:t>
            </a:r>
            <a:r>
              <a:rPr sz="2700" dirty="0">
                <a:latin typeface="Calibri"/>
                <a:cs typeface="Calibri"/>
              </a:rPr>
              <a:t>or </a:t>
            </a:r>
            <a:r>
              <a:rPr sz="2700" spc="-5" dirty="0">
                <a:latin typeface="Cambria Math"/>
                <a:cs typeface="Cambria Math"/>
              </a:rPr>
              <a:t>⌈</a:t>
            </a:r>
            <a:r>
              <a:rPr sz="2700" spc="-5" dirty="0">
                <a:latin typeface="Calibri"/>
                <a:cs typeface="Calibri"/>
              </a:rPr>
              <a:t>m/2</a:t>
            </a:r>
            <a:r>
              <a:rPr sz="2700" spc="-5" dirty="0">
                <a:latin typeface="Cambria Math"/>
                <a:cs typeface="Cambria Math"/>
              </a:rPr>
              <a:t>⌉  </a:t>
            </a:r>
            <a:r>
              <a:rPr sz="2700" spc="-5" dirty="0">
                <a:latin typeface="Calibri"/>
                <a:cs typeface="Calibri"/>
              </a:rPr>
              <a:t>elements, depending whether </a:t>
            </a:r>
            <a:r>
              <a:rPr sz="2700" dirty="0">
                <a:latin typeface="Calibri"/>
                <a:cs typeface="Calibri"/>
              </a:rPr>
              <a:t>or </a:t>
            </a:r>
            <a:r>
              <a:rPr sz="2700" spc="-5" dirty="0">
                <a:latin typeface="Calibri"/>
                <a:cs typeface="Calibri"/>
              </a:rPr>
              <a:t>not</a:t>
            </a:r>
            <a:r>
              <a:rPr sz="2700" spc="-114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x&lt;=A[m].</a:t>
            </a:r>
            <a:endParaRPr sz="2700" dirty="0">
              <a:latin typeface="Calibri"/>
              <a:cs typeface="Calibri"/>
            </a:endParaRPr>
          </a:p>
          <a:p>
            <a:pPr marL="393700" marR="55880" indent="-342900" algn="just">
              <a:lnSpc>
                <a:spcPts val="2920"/>
              </a:lnSpc>
              <a:spcBef>
                <a:spcPts val="685"/>
              </a:spcBef>
              <a:buFont typeface="Arial"/>
              <a:buChar char="•"/>
              <a:tabLst>
                <a:tab pos="393700" algn="l"/>
              </a:tabLst>
            </a:pPr>
            <a:r>
              <a:rPr sz="2700" spc="-25" dirty="0">
                <a:latin typeface="Calibri"/>
                <a:cs typeface="Calibri"/>
              </a:rPr>
              <a:t>Therefore </a:t>
            </a:r>
            <a:r>
              <a:rPr sz="2700" spc="-5" dirty="0">
                <a:latin typeface="Calibri"/>
                <a:cs typeface="Calibri"/>
              </a:rPr>
              <a:t>T(m)=T(m/2) </a:t>
            </a:r>
            <a:r>
              <a:rPr sz="2700" dirty="0">
                <a:latin typeface="Calibri"/>
                <a:cs typeface="Calibri"/>
              </a:rPr>
              <a:t>+ g(m</a:t>
            </a:r>
            <a:r>
              <a:rPr sz="2700" dirty="0" smtClean="0">
                <a:latin typeface="Calibri"/>
                <a:cs typeface="Calibri"/>
              </a:rPr>
              <a:t>)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19474" y="1989201"/>
            <a:ext cx="2809875" cy="504825"/>
            <a:chOff x="3419474" y="1989201"/>
            <a:chExt cx="2809875" cy="504825"/>
          </a:xfrm>
        </p:grpSpPr>
        <p:sp>
          <p:nvSpPr>
            <p:cNvPr id="4" name="object 4"/>
            <p:cNvSpPr/>
            <p:nvPr/>
          </p:nvSpPr>
          <p:spPr>
            <a:xfrm>
              <a:off x="5292724" y="1989201"/>
              <a:ext cx="936625" cy="504825"/>
            </a:xfrm>
            <a:custGeom>
              <a:avLst/>
              <a:gdLst/>
              <a:ahLst/>
              <a:cxnLst/>
              <a:rect l="l" t="t" r="r" b="b"/>
              <a:pathLst>
                <a:path w="936625" h="504825">
                  <a:moveTo>
                    <a:pt x="468375" y="0"/>
                  </a:moveTo>
                  <a:lnTo>
                    <a:pt x="409619" y="1964"/>
                  </a:lnTo>
                  <a:lnTo>
                    <a:pt x="353042" y="7702"/>
                  </a:lnTo>
                  <a:lnTo>
                    <a:pt x="299082" y="16976"/>
                  </a:lnTo>
                  <a:lnTo>
                    <a:pt x="248180" y="29551"/>
                  </a:lnTo>
                  <a:lnTo>
                    <a:pt x="200773" y="45191"/>
                  </a:lnTo>
                  <a:lnTo>
                    <a:pt x="157299" y="63660"/>
                  </a:lnTo>
                  <a:lnTo>
                    <a:pt x="118199" y="84722"/>
                  </a:lnTo>
                  <a:lnTo>
                    <a:pt x="83911" y="108142"/>
                  </a:lnTo>
                  <a:lnTo>
                    <a:pt x="54873" y="133684"/>
                  </a:lnTo>
                  <a:lnTo>
                    <a:pt x="14303" y="190188"/>
                  </a:lnTo>
                  <a:lnTo>
                    <a:pt x="0" y="252349"/>
                  </a:lnTo>
                  <a:lnTo>
                    <a:pt x="3648" y="284020"/>
                  </a:lnTo>
                  <a:lnTo>
                    <a:pt x="31524" y="343603"/>
                  </a:lnTo>
                  <a:lnTo>
                    <a:pt x="83911" y="396597"/>
                  </a:lnTo>
                  <a:lnTo>
                    <a:pt x="118199" y="420031"/>
                  </a:lnTo>
                  <a:lnTo>
                    <a:pt x="157299" y="441108"/>
                  </a:lnTo>
                  <a:lnTo>
                    <a:pt x="200773" y="459591"/>
                  </a:lnTo>
                  <a:lnTo>
                    <a:pt x="248180" y="475244"/>
                  </a:lnTo>
                  <a:lnTo>
                    <a:pt x="299082" y="487831"/>
                  </a:lnTo>
                  <a:lnTo>
                    <a:pt x="353042" y="497114"/>
                  </a:lnTo>
                  <a:lnTo>
                    <a:pt x="409619" y="502857"/>
                  </a:lnTo>
                  <a:lnTo>
                    <a:pt x="468375" y="504825"/>
                  </a:lnTo>
                  <a:lnTo>
                    <a:pt x="527105" y="502857"/>
                  </a:lnTo>
                  <a:lnTo>
                    <a:pt x="583659" y="497114"/>
                  </a:lnTo>
                  <a:lnTo>
                    <a:pt x="637599" y="487831"/>
                  </a:lnTo>
                  <a:lnTo>
                    <a:pt x="688486" y="475244"/>
                  </a:lnTo>
                  <a:lnTo>
                    <a:pt x="735881" y="459591"/>
                  </a:lnTo>
                  <a:lnTo>
                    <a:pt x="779344" y="441108"/>
                  </a:lnTo>
                  <a:lnTo>
                    <a:pt x="818437" y="420031"/>
                  </a:lnTo>
                  <a:lnTo>
                    <a:pt x="852720" y="396597"/>
                  </a:lnTo>
                  <a:lnTo>
                    <a:pt x="881755" y="371042"/>
                  </a:lnTo>
                  <a:lnTo>
                    <a:pt x="922322" y="314517"/>
                  </a:lnTo>
                  <a:lnTo>
                    <a:pt x="936625" y="252349"/>
                  </a:lnTo>
                  <a:lnTo>
                    <a:pt x="932976" y="220679"/>
                  </a:lnTo>
                  <a:lnTo>
                    <a:pt x="905102" y="161111"/>
                  </a:lnTo>
                  <a:lnTo>
                    <a:pt x="852720" y="108142"/>
                  </a:lnTo>
                  <a:lnTo>
                    <a:pt x="818437" y="84722"/>
                  </a:lnTo>
                  <a:lnTo>
                    <a:pt x="779344" y="63660"/>
                  </a:lnTo>
                  <a:lnTo>
                    <a:pt x="735881" y="45191"/>
                  </a:lnTo>
                  <a:lnTo>
                    <a:pt x="688486" y="29551"/>
                  </a:lnTo>
                  <a:lnTo>
                    <a:pt x="637599" y="16976"/>
                  </a:lnTo>
                  <a:lnTo>
                    <a:pt x="583659" y="7702"/>
                  </a:lnTo>
                  <a:lnTo>
                    <a:pt x="527105" y="1964"/>
                  </a:lnTo>
                  <a:lnTo>
                    <a:pt x="46837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92724" y="1989201"/>
              <a:ext cx="936625" cy="504825"/>
            </a:xfrm>
            <a:custGeom>
              <a:avLst/>
              <a:gdLst/>
              <a:ahLst/>
              <a:cxnLst/>
              <a:rect l="l" t="t" r="r" b="b"/>
              <a:pathLst>
                <a:path w="936625" h="504825">
                  <a:moveTo>
                    <a:pt x="0" y="252349"/>
                  </a:moveTo>
                  <a:lnTo>
                    <a:pt x="14303" y="190188"/>
                  </a:lnTo>
                  <a:lnTo>
                    <a:pt x="54873" y="133684"/>
                  </a:lnTo>
                  <a:lnTo>
                    <a:pt x="83911" y="108142"/>
                  </a:lnTo>
                  <a:lnTo>
                    <a:pt x="118199" y="84722"/>
                  </a:lnTo>
                  <a:lnTo>
                    <a:pt x="157299" y="63660"/>
                  </a:lnTo>
                  <a:lnTo>
                    <a:pt x="200773" y="45191"/>
                  </a:lnTo>
                  <a:lnTo>
                    <a:pt x="248180" y="29551"/>
                  </a:lnTo>
                  <a:lnTo>
                    <a:pt x="299082" y="16976"/>
                  </a:lnTo>
                  <a:lnTo>
                    <a:pt x="353042" y="7702"/>
                  </a:lnTo>
                  <a:lnTo>
                    <a:pt x="409619" y="1964"/>
                  </a:lnTo>
                  <a:lnTo>
                    <a:pt x="468375" y="0"/>
                  </a:lnTo>
                  <a:lnTo>
                    <a:pt x="527105" y="1964"/>
                  </a:lnTo>
                  <a:lnTo>
                    <a:pt x="583659" y="7702"/>
                  </a:lnTo>
                  <a:lnTo>
                    <a:pt x="637599" y="16976"/>
                  </a:lnTo>
                  <a:lnTo>
                    <a:pt x="688486" y="29551"/>
                  </a:lnTo>
                  <a:lnTo>
                    <a:pt x="735881" y="45191"/>
                  </a:lnTo>
                  <a:lnTo>
                    <a:pt x="779344" y="63660"/>
                  </a:lnTo>
                  <a:lnTo>
                    <a:pt x="818437" y="84722"/>
                  </a:lnTo>
                  <a:lnTo>
                    <a:pt x="852720" y="108142"/>
                  </a:lnTo>
                  <a:lnTo>
                    <a:pt x="881755" y="133684"/>
                  </a:lnTo>
                  <a:lnTo>
                    <a:pt x="922322" y="190188"/>
                  </a:lnTo>
                  <a:lnTo>
                    <a:pt x="936625" y="252349"/>
                  </a:lnTo>
                  <a:lnTo>
                    <a:pt x="932976" y="284020"/>
                  </a:lnTo>
                  <a:lnTo>
                    <a:pt x="922322" y="314517"/>
                  </a:lnTo>
                  <a:lnTo>
                    <a:pt x="881755" y="371042"/>
                  </a:lnTo>
                  <a:lnTo>
                    <a:pt x="852720" y="396597"/>
                  </a:lnTo>
                  <a:lnTo>
                    <a:pt x="818437" y="420031"/>
                  </a:lnTo>
                  <a:lnTo>
                    <a:pt x="779344" y="441108"/>
                  </a:lnTo>
                  <a:lnTo>
                    <a:pt x="735881" y="459591"/>
                  </a:lnTo>
                  <a:lnTo>
                    <a:pt x="688486" y="475244"/>
                  </a:lnTo>
                  <a:lnTo>
                    <a:pt x="637599" y="487831"/>
                  </a:lnTo>
                  <a:lnTo>
                    <a:pt x="583659" y="497114"/>
                  </a:lnTo>
                  <a:lnTo>
                    <a:pt x="527105" y="502857"/>
                  </a:lnTo>
                  <a:lnTo>
                    <a:pt x="468375" y="504825"/>
                  </a:lnTo>
                  <a:lnTo>
                    <a:pt x="409619" y="502857"/>
                  </a:lnTo>
                  <a:lnTo>
                    <a:pt x="353042" y="497114"/>
                  </a:lnTo>
                  <a:lnTo>
                    <a:pt x="299082" y="487831"/>
                  </a:lnTo>
                  <a:lnTo>
                    <a:pt x="248180" y="475244"/>
                  </a:lnTo>
                  <a:lnTo>
                    <a:pt x="200773" y="459591"/>
                  </a:lnTo>
                  <a:lnTo>
                    <a:pt x="157299" y="441108"/>
                  </a:lnTo>
                  <a:lnTo>
                    <a:pt x="118199" y="420031"/>
                  </a:lnTo>
                  <a:lnTo>
                    <a:pt x="83911" y="396597"/>
                  </a:lnTo>
                  <a:lnTo>
                    <a:pt x="54873" y="371042"/>
                  </a:lnTo>
                  <a:lnTo>
                    <a:pt x="14303" y="314517"/>
                  </a:lnTo>
                  <a:lnTo>
                    <a:pt x="0" y="252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11701" y="1989201"/>
              <a:ext cx="576580" cy="504825"/>
            </a:xfrm>
            <a:custGeom>
              <a:avLst/>
              <a:gdLst/>
              <a:ahLst/>
              <a:cxnLst/>
              <a:rect l="l" t="t" r="r" b="b"/>
              <a:pathLst>
                <a:path w="576579" h="504825">
                  <a:moveTo>
                    <a:pt x="288036" y="0"/>
                  </a:moveTo>
                  <a:lnTo>
                    <a:pt x="236247" y="4063"/>
                  </a:lnTo>
                  <a:lnTo>
                    <a:pt x="187509" y="15778"/>
                  </a:lnTo>
                  <a:lnTo>
                    <a:pt x="142635" y="34435"/>
                  </a:lnTo>
                  <a:lnTo>
                    <a:pt x="102436" y="59323"/>
                  </a:lnTo>
                  <a:lnTo>
                    <a:pt x="67724" y="89731"/>
                  </a:lnTo>
                  <a:lnTo>
                    <a:pt x="39313" y="124949"/>
                  </a:lnTo>
                  <a:lnTo>
                    <a:pt x="18014" y="164265"/>
                  </a:lnTo>
                  <a:lnTo>
                    <a:pt x="4638" y="206968"/>
                  </a:lnTo>
                  <a:lnTo>
                    <a:pt x="0" y="252349"/>
                  </a:lnTo>
                  <a:lnTo>
                    <a:pt x="4638" y="297733"/>
                  </a:lnTo>
                  <a:lnTo>
                    <a:pt x="18014" y="340449"/>
                  </a:lnTo>
                  <a:lnTo>
                    <a:pt x="39313" y="379781"/>
                  </a:lnTo>
                  <a:lnTo>
                    <a:pt x="67724" y="415019"/>
                  </a:lnTo>
                  <a:lnTo>
                    <a:pt x="102436" y="445448"/>
                  </a:lnTo>
                  <a:lnTo>
                    <a:pt x="142635" y="470356"/>
                  </a:lnTo>
                  <a:lnTo>
                    <a:pt x="187509" y="489030"/>
                  </a:lnTo>
                  <a:lnTo>
                    <a:pt x="236247" y="500757"/>
                  </a:lnTo>
                  <a:lnTo>
                    <a:pt x="288036" y="504825"/>
                  </a:lnTo>
                  <a:lnTo>
                    <a:pt x="339829" y="500757"/>
                  </a:lnTo>
                  <a:lnTo>
                    <a:pt x="388578" y="489030"/>
                  </a:lnTo>
                  <a:lnTo>
                    <a:pt x="433469" y="470356"/>
                  </a:lnTo>
                  <a:lnTo>
                    <a:pt x="473688" y="445448"/>
                  </a:lnTo>
                  <a:lnTo>
                    <a:pt x="508421" y="415019"/>
                  </a:lnTo>
                  <a:lnTo>
                    <a:pt x="536852" y="379781"/>
                  </a:lnTo>
                  <a:lnTo>
                    <a:pt x="558168" y="340449"/>
                  </a:lnTo>
                  <a:lnTo>
                    <a:pt x="571555" y="297733"/>
                  </a:lnTo>
                  <a:lnTo>
                    <a:pt x="576199" y="252349"/>
                  </a:lnTo>
                  <a:lnTo>
                    <a:pt x="571555" y="206968"/>
                  </a:lnTo>
                  <a:lnTo>
                    <a:pt x="558168" y="164265"/>
                  </a:lnTo>
                  <a:lnTo>
                    <a:pt x="536852" y="124949"/>
                  </a:lnTo>
                  <a:lnTo>
                    <a:pt x="508421" y="89731"/>
                  </a:lnTo>
                  <a:lnTo>
                    <a:pt x="473688" y="59323"/>
                  </a:lnTo>
                  <a:lnTo>
                    <a:pt x="433469" y="34435"/>
                  </a:lnTo>
                  <a:lnTo>
                    <a:pt x="388578" y="15778"/>
                  </a:lnTo>
                  <a:lnTo>
                    <a:pt x="339829" y="4063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11701" y="1989201"/>
              <a:ext cx="576580" cy="504825"/>
            </a:xfrm>
            <a:custGeom>
              <a:avLst/>
              <a:gdLst/>
              <a:ahLst/>
              <a:cxnLst/>
              <a:rect l="l" t="t" r="r" b="b"/>
              <a:pathLst>
                <a:path w="576579" h="504825">
                  <a:moveTo>
                    <a:pt x="0" y="252349"/>
                  </a:moveTo>
                  <a:lnTo>
                    <a:pt x="4638" y="206968"/>
                  </a:lnTo>
                  <a:lnTo>
                    <a:pt x="18014" y="164265"/>
                  </a:lnTo>
                  <a:lnTo>
                    <a:pt x="39313" y="124949"/>
                  </a:lnTo>
                  <a:lnTo>
                    <a:pt x="67724" y="89731"/>
                  </a:lnTo>
                  <a:lnTo>
                    <a:pt x="102436" y="59323"/>
                  </a:lnTo>
                  <a:lnTo>
                    <a:pt x="142635" y="34435"/>
                  </a:lnTo>
                  <a:lnTo>
                    <a:pt x="187509" y="15778"/>
                  </a:lnTo>
                  <a:lnTo>
                    <a:pt x="236247" y="4063"/>
                  </a:lnTo>
                  <a:lnTo>
                    <a:pt x="288036" y="0"/>
                  </a:lnTo>
                  <a:lnTo>
                    <a:pt x="339829" y="4063"/>
                  </a:lnTo>
                  <a:lnTo>
                    <a:pt x="388578" y="15778"/>
                  </a:lnTo>
                  <a:lnTo>
                    <a:pt x="433469" y="34435"/>
                  </a:lnTo>
                  <a:lnTo>
                    <a:pt x="473688" y="59323"/>
                  </a:lnTo>
                  <a:lnTo>
                    <a:pt x="508421" y="89731"/>
                  </a:lnTo>
                  <a:lnTo>
                    <a:pt x="536852" y="124949"/>
                  </a:lnTo>
                  <a:lnTo>
                    <a:pt x="558168" y="164265"/>
                  </a:lnTo>
                  <a:lnTo>
                    <a:pt x="571555" y="206968"/>
                  </a:lnTo>
                  <a:lnTo>
                    <a:pt x="576199" y="252349"/>
                  </a:lnTo>
                  <a:lnTo>
                    <a:pt x="571555" y="297733"/>
                  </a:lnTo>
                  <a:lnTo>
                    <a:pt x="558168" y="340449"/>
                  </a:lnTo>
                  <a:lnTo>
                    <a:pt x="536852" y="379781"/>
                  </a:lnTo>
                  <a:lnTo>
                    <a:pt x="508421" y="415019"/>
                  </a:lnTo>
                  <a:lnTo>
                    <a:pt x="473688" y="445448"/>
                  </a:lnTo>
                  <a:lnTo>
                    <a:pt x="433469" y="470356"/>
                  </a:lnTo>
                  <a:lnTo>
                    <a:pt x="388578" y="489030"/>
                  </a:lnTo>
                  <a:lnTo>
                    <a:pt x="339829" y="500757"/>
                  </a:lnTo>
                  <a:lnTo>
                    <a:pt x="288036" y="504825"/>
                  </a:lnTo>
                  <a:lnTo>
                    <a:pt x="236247" y="500757"/>
                  </a:lnTo>
                  <a:lnTo>
                    <a:pt x="187509" y="489030"/>
                  </a:lnTo>
                  <a:lnTo>
                    <a:pt x="142635" y="470356"/>
                  </a:lnTo>
                  <a:lnTo>
                    <a:pt x="102436" y="445448"/>
                  </a:lnTo>
                  <a:lnTo>
                    <a:pt x="67724" y="415019"/>
                  </a:lnTo>
                  <a:lnTo>
                    <a:pt x="39313" y="379781"/>
                  </a:lnTo>
                  <a:lnTo>
                    <a:pt x="18014" y="340449"/>
                  </a:lnTo>
                  <a:lnTo>
                    <a:pt x="4638" y="297733"/>
                  </a:lnTo>
                  <a:lnTo>
                    <a:pt x="0" y="252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19474" y="1989201"/>
              <a:ext cx="431800" cy="433705"/>
            </a:xfrm>
            <a:custGeom>
              <a:avLst/>
              <a:gdLst/>
              <a:ahLst/>
              <a:cxnLst/>
              <a:rect l="l" t="t" r="r" b="b"/>
              <a:pathLst>
                <a:path w="431800" h="433705">
                  <a:moveTo>
                    <a:pt x="215900" y="0"/>
                  </a:moveTo>
                  <a:lnTo>
                    <a:pt x="166391" y="5716"/>
                  </a:lnTo>
                  <a:lnTo>
                    <a:pt x="120946" y="22003"/>
                  </a:lnTo>
                  <a:lnTo>
                    <a:pt x="80859" y="47566"/>
                  </a:lnTo>
                  <a:lnTo>
                    <a:pt x="47426" y="81108"/>
                  </a:lnTo>
                  <a:lnTo>
                    <a:pt x="21941" y="121334"/>
                  </a:lnTo>
                  <a:lnTo>
                    <a:pt x="5701" y="166951"/>
                  </a:lnTo>
                  <a:lnTo>
                    <a:pt x="0" y="216662"/>
                  </a:lnTo>
                  <a:lnTo>
                    <a:pt x="5701" y="266332"/>
                  </a:lnTo>
                  <a:lnTo>
                    <a:pt x="21941" y="311933"/>
                  </a:lnTo>
                  <a:lnTo>
                    <a:pt x="47426" y="352162"/>
                  </a:lnTo>
                  <a:lnTo>
                    <a:pt x="80859" y="385717"/>
                  </a:lnTo>
                  <a:lnTo>
                    <a:pt x="120946" y="411297"/>
                  </a:lnTo>
                  <a:lnTo>
                    <a:pt x="166391" y="427600"/>
                  </a:lnTo>
                  <a:lnTo>
                    <a:pt x="215900" y="433324"/>
                  </a:lnTo>
                  <a:lnTo>
                    <a:pt x="265408" y="427600"/>
                  </a:lnTo>
                  <a:lnTo>
                    <a:pt x="310853" y="411297"/>
                  </a:lnTo>
                  <a:lnTo>
                    <a:pt x="350940" y="385717"/>
                  </a:lnTo>
                  <a:lnTo>
                    <a:pt x="384373" y="352162"/>
                  </a:lnTo>
                  <a:lnTo>
                    <a:pt x="409858" y="311933"/>
                  </a:lnTo>
                  <a:lnTo>
                    <a:pt x="426098" y="266332"/>
                  </a:lnTo>
                  <a:lnTo>
                    <a:pt x="431800" y="216662"/>
                  </a:lnTo>
                  <a:lnTo>
                    <a:pt x="426098" y="166951"/>
                  </a:lnTo>
                  <a:lnTo>
                    <a:pt x="409858" y="121334"/>
                  </a:lnTo>
                  <a:lnTo>
                    <a:pt x="384373" y="81108"/>
                  </a:lnTo>
                  <a:lnTo>
                    <a:pt x="350940" y="47566"/>
                  </a:lnTo>
                  <a:lnTo>
                    <a:pt x="310853" y="22003"/>
                  </a:lnTo>
                  <a:lnTo>
                    <a:pt x="265408" y="5716"/>
                  </a:lnTo>
                  <a:lnTo>
                    <a:pt x="2159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19474" y="1989201"/>
              <a:ext cx="431800" cy="433705"/>
            </a:xfrm>
            <a:custGeom>
              <a:avLst/>
              <a:gdLst/>
              <a:ahLst/>
              <a:cxnLst/>
              <a:rect l="l" t="t" r="r" b="b"/>
              <a:pathLst>
                <a:path w="431800" h="433705">
                  <a:moveTo>
                    <a:pt x="0" y="216662"/>
                  </a:moveTo>
                  <a:lnTo>
                    <a:pt x="5701" y="166951"/>
                  </a:lnTo>
                  <a:lnTo>
                    <a:pt x="21941" y="121334"/>
                  </a:lnTo>
                  <a:lnTo>
                    <a:pt x="47426" y="81108"/>
                  </a:lnTo>
                  <a:lnTo>
                    <a:pt x="80859" y="47566"/>
                  </a:lnTo>
                  <a:lnTo>
                    <a:pt x="120946" y="22003"/>
                  </a:lnTo>
                  <a:lnTo>
                    <a:pt x="166391" y="5716"/>
                  </a:lnTo>
                  <a:lnTo>
                    <a:pt x="215900" y="0"/>
                  </a:lnTo>
                  <a:lnTo>
                    <a:pt x="265408" y="5716"/>
                  </a:lnTo>
                  <a:lnTo>
                    <a:pt x="310853" y="22003"/>
                  </a:lnTo>
                  <a:lnTo>
                    <a:pt x="350940" y="47566"/>
                  </a:lnTo>
                  <a:lnTo>
                    <a:pt x="384373" y="81108"/>
                  </a:lnTo>
                  <a:lnTo>
                    <a:pt x="409858" y="121334"/>
                  </a:lnTo>
                  <a:lnTo>
                    <a:pt x="426098" y="166951"/>
                  </a:lnTo>
                  <a:lnTo>
                    <a:pt x="431800" y="216662"/>
                  </a:lnTo>
                  <a:lnTo>
                    <a:pt x="426098" y="266332"/>
                  </a:lnTo>
                  <a:lnTo>
                    <a:pt x="409858" y="311933"/>
                  </a:lnTo>
                  <a:lnTo>
                    <a:pt x="384373" y="352162"/>
                  </a:lnTo>
                  <a:lnTo>
                    <a:pt x="350940" y="385717"/>
                  </a:lnTo>
                  <a:lnTo>
                    <a:pt x="310853" y="411297"/>
                  </a:lnTo>
                  <a:lnTo>
                    <a:pt x="265408" y="427600"/>
                  </a:lnTo>
                  <a:lnTo>
                    <a:pt x="215900" y="433324"/>
                  </a:lnTo>
                  <a:lnTo>
                    <a:pt x="166391" y="427600"/>
                  </a:lnTo>
                  <a:lnTo>
                    <a:pt x="120946" y="411297"/>
                  </a:lnTo>
                  <a:lnTo>
                    <a:pt x="80859" y="385717"/>
                  </a:lnTo>
                  <a:lnTo>
                    <a:pt x="47426" y="352162"/>
                  </a:lnTo>
                  <a:lnTo>
                    <a:pt x="21941" y="311933"/>
                  </a:lnTo>
                  <a:lnTo>
                    <a:pt x="5701" y="266332"/>
                  </a:lnTo>
                  <a:lnTo>
                    <a:pt x="0" y="2166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5343" y="735838"/>
            <a:ext cx="850625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Black"/>
                <a:cs typeface="Arial Black"/>
              </a:rPr>
              <a:t>Recurrence </a:t>
            </a:r>
            <a:r>
              <a:rPr sz="3600" b="0" spc="5" dirty="0">
                <a:latin typeface="Arial Black"/>
                <a:cs typeface="Arial Black"/>
              </a:rPr>
              <a:t>for </a:t>
            </a:r>
            <a:r>
              <a:rPr sz="3600" b="0" dirty="0">
                <a:latin typeface="Arial Black"/>
                <a:cs typeface="Arial Black"/>
              </a:rPr>
              <a:t>binary</a:t>
            </a:r>
            <a:r>
              <a:rPr sz="3600" b="0" spc="-165" dirty="0">
                <a:latin typeface="Arial Black"/>
                <a:cs typeface="Arial Black"/>
              </a:rPr>
              <a:t> </a:t>
            </a:r>
            <a:r>
              <a:rPr sz="3600" b="0" dirty="0">
                <a:latin typeface="Arial Black"/>
                <a:cs typeface="Arial Black"/>
              </a:rPr>
              <a:t>search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4994" y="1916430"/>
            <a:ext cx="37344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i="1" spc="-50" dirty="0">
                <a:solidFill>
                  <a:srgbClr val="158578"/>
                </a:solidFill>
                <a:latin typeface="Tahoma"/>
                <a:cs typeface="Tahoma"/>
              </a:rPr>
              <a:t>T</a:t>
            </a:r>
            <a:r>
              <a:rPr sz="2800" spc="-50" dirty="0">
                <a:solidFill>
                  <a:srgbClr val="158578"/>
                </a:solidFill>
                <a:latin typeface="Tahoma"/>
                <a:cs typeface="Tahoma"/>
              </a:rPr>
              <a:t>(</a:t>
            </a:r>
            <a:r>
              <a:rPr sz="2950" i="1" spc="-50" dirty="0">
                <a:solidFill>
                  <a:srgbClr val="158578"/>
                </a:solidFill>
                <a:latin typeface="Tahoma"/>
                <a:cs typeface="Tahoma"/>
              </a:rPr>
              <a:t>n</a:t>
            </a:r>
            <a:r>
              <a:rPr sz="2800" spc="-50" dirty="0">
                <a:solidFill>
                  <a:srgbClr val="158578"/>
                </a:solidFill>
                <a:latin typeface="Tahoma"/>
                <a:cs typeface="Tahoma"/>
              </a:rPr>
              <a:t>) </a:t>
            </a:r>
            <a:r>
              <a:rPr sz="2800" spc="-5" dirty="0">
                <a:solidFill>
                  <a:srgbClr val="158578"/>
                </a:solidFill>
                <a:latin typeface="Tahoma"/>
                <a:cs typeface="Tahoma"/>
              </a:rPr>
              <a:t>= 1 </a:t>
            </a:r>
            <a:r>
              <a:rPr sz="2950" i="1" spc="-35" dirty="0">
                <a:solidFill>
                  <a:srgbClr val="158578"/>
                </a:solidFill>
                <a:latin typeface="Tahoma"/>
                <a:cs typeface="Tahoma"/>
              </a:rPr>
              <a:t>T</a:t>
            </a:r>
            <a:r>
              <a:rPr sz="2800" spc="-35" dirty="0">
                <a:solidFill>
                  <a:srgbClr val="158578"/>
                </a:solidFill>
                <a:latin typeface="Tahoma"/>
                <a:cs typeface="Tahoma"/>
              </a:rPr>
              <a:t>(</a:t>
            </a:r>
            <a:r>
              <a:rPr sz="2950" i="1" spc="-35" dirty="0">
                <a:solidFill>
                  <a:srgbClr val="158578"/>
                </a:solidFill>
                <a:latin typeface="Tahoma"/>
                <a:cs typeface="Tahoma"/>
              </a:rPr>
              <a:t>n</a:t>
            </a:r>
            <a:r>
              <a:rPr sz="2800" spc="-35" dirty="0">
                <a:solidFill>
                  <a:srgbClr val="158578"/>
                </a:solidFill>
                <a:latin typeface="Tahoma"/>
                <a:cs typeface="Tahoma"/>
              </a:rPr>
              <a:t>/2) </a:t>
            </a:r>
            <a:r>
              <a:rPr sz="2800" spc="-5" dirty="0">
                <a:solidFill>
                  <a:srgbClr val="158578"/>
                </a:solidFill>
                <a:latin typeface="Tahoma"/>
                <a:cs typeface="Tahoma"/>
              </a:rPr>
              <a:t>+</a:t>
            </a:r>
            <a:r>
              <a:rPr sz="2800" spc="60" dirty="0">
                <a:solidFill>
                  <a:srgbClr val="158578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158578"/>
                </a:solidFill>
                <a:latin typeface="Tahoma"/>
                <a:cs typeface="Tahoma"/>
              </a:rPr>
              <a:t>O</a:t>
            </a:r>
            <a:r>
              <a:rPr sz="2800" spc="-25" dirty="0">
                <a:solidFill>
                  <a:srgbClr val="158578"/>
                </a:solidFill>
                <a:latin typeface="Tahoma"/>
                <a:cs typeface="Tahoma"/>
              </a:rPr>
              <a:t>(</a:t>
            </a:r>
            <a:r>
              <a:rPr sz="2950" i="1" spc="-25" dirty="0">
                <a:solidFill>
                  <a:srgbClr val="158578"/>
                </a:solidFill>
                <a:latin typeface="Tahoma"/>
                <a:cs typeface="Tahoma"/>
              </a:rPr>
              <a:t>1</a:t>
            </a:r>
            <a:r>
              <a:rPr sz="2800" spc="-25" dirty="0">
                <a:solidFill>
                  <a:srgbClr val="158578"/>
                </a:solidFill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540" y="4972724"/>
            <a:ext cx="4356735" cy="96774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5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8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b=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8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75" spc="7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log</a:t>
            </a:r>
            <a:r>
              <a:rPr sz="1950" i="1" spc="22" baseline="1282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950" i="1" spc="7" baseline="128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75" i="1" spc="15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75" spc="15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75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75" spc="-254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⇒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CA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E 2</a:t>
            </a:r>
            <a:endParaRPr sz="2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Cambria Math"/>
                <a:cs typeface="Cambria Math"/>
              </a:rPr>
              <a:t>⇒ </a:t>
            </a:r>
            <a:r>
              <a:rPr sz="2500" i="1" spc="-30" dirty="0">
                <a:solidFill>
                  <a:srgbClr val="158578"/>
                </a:solidFill>
                <a:latin typeface="Tahoma"/>
                <a:cs typeface="Tahoma"/>
              </a:rPr>
              <a:t>T</a:t>
            </a:r>
            <a:r>
              <a:rPr sz="2400" spc="-30" dirty="0">
                <a:solidFill>
                  <a:srgbClr val="158578"/>
                </a:solidFill>
                <a:latin typeface="Tahoma"/>
                <a:cs typeface="Tahoma"/>
              </a:rPr>
              <a:t>(</a:t>
            </a:r>
            <a:r>
              <a:rPr sz="2500" i="1" spc="-30" dirty="0">
                <a:solidFill>
                  <a:srgbClr val="158578"/>
                </a:solidFill>
                <a:latin typeface="Tahoma"/>
                <a:cs typeface="Tahoma"/>
              </a:rPr>
              <a:t>n</a:t>
            </a:r>
            <a:r>
              <a:rPr sz="2400" spc="-30" dirty="0">
                <a:solidFill>
                  <a:srgbClr val="158578"/>
                </a:solidFill>
                <a:latin typeface="Tahoma"/>
                <a:cs typeface="Tahoma"/>
              </a:rPr>
              <a:t>) </a:t>
            </a:r>
            <a:r>
              <a:rPr sz="2400" dirty="0">
                <a:solidFill>
                  <a:srgbClr val="158578"/>
                </a:solidFill>
                <a:latin typeface="Tahoma"/>
                <a:cs typeface="Tahoma"/>
              </a:rPr>
              <a:t>= Θ(lg </a:t>
            </a:r>
            <a:r>
              <a:rPr sz="2500" i="1" spc="-30" dirty="0">
                <a:solidFill>
                  <a:srgbClr val="158578"/>
                </a:solidFill>
                <a:latin typeface="Tahoma"/>
                <a:cs typeface="Tahoma"/>
              </a:rPr>
              <a:t>n</a:t>
            </a:r>
            <a:r>
              <a:rPr sz="2400" spc="-30" dirty="0">
                <a:solidFill>
                  <a:srgbClr val="158578"/>
                </a:solidFill>
                <a:latin typeface="Tahoma"/>
                <a:cs typeface="Tahoma"/>
              </a:rPr>
              <a:t>)</a:t>
            </a:r>
            <a:r>
              <a:rPr sz="2400" spc="-325" dirty="0">
                <a:solidFill>
                  <a:srgbClr val="158578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158578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3016" y="4026789"/>
            <a:ext cx="1800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#</a:t>
            </a:r>
            <a:r>
              <a:rPr sz="2400" i="1" spc="-8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subproblems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79522" y="4387088"/>
            <a:ext cx="1986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latin typeface="Times New Roman"/>
                <a:cs typeface="Times New Roman"/>
              </a:rPr>
              <a:t>subproblem</a:t>
            </a:r>
            <a:r>
              <a:rPr sz="2400" i="1" spc="-9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size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07328" y="4028313"/>
            <a:ext cx="18446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work </a:t>
            </a:r>
            <a:r>
              <a:rPr sz="2400" i="1" dirty="0">
                <a:latin typeface="Times New Roman"/>
                <a:cs typeface="Times New Roman"/>
              </a:rPr>
              <a:t>dividing  and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combining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02714" y="2492374"/>
            <a:ext cx="5195570" cy="1586865"/>
          </a:xfrm>
          <a:custGeom>
            <a:avLst/>
            <a:gdLst/>
            <a:ahLst/>
            <a:cxnLst/>
            <a:rect l="l" t="t" r="r" b="b"/>
            <a:pathLst>
              <a:path w="5195570" h="1586864">
                <a:moveTo>
                  <a:pt x="726186" y="0"/>
                </a:moveTo>
                <a:lnTo>
                  <a:pt x="654685" y="46355"/>
                </a:lnTo>
                <a:lnTo>
                  <a:pt x="681990" y="62420"/>
                </a:lnTo>
                <a:lnTo>
                  <a:pt x="0" y="1220724"/>
                </a:lnTo>
                <a:lnTo>
                  <a:pt x="10922" y="1227201"/>
                </a:lnTo>
                <a:lnTo>
                  <a:pt x="692937" y="68859"/>
                </a:lnTo>
                <a:lnTo>
                  <a:pt x="720344" y="84963"/>
                </a:lnTo>
                <a:lnTo>
                  <a:pt x="722642" y="51435"/>
                </a:lnTo>
                <a:lnTo>
                  <a:pt x="726186" y="0"/>
                </a:lnTo>
                <a:close/>
              </a:path>
              <a:path w="5195570" h="1586864">
                <a:moveTo>
                  <a:pt x="2535682" y="228981"/>
                </a:moveTo>
                <a:lnTo>
                  <a:pt x="2532227" y="202311"/>
                </a:lnTo>
                <a:lnTo>
                  <a:pt x="2524760" y="144399"/>
                </a:lnTo>
                <a:lnTo>
                  <a:pt x="2463673" y="203835"/>
                </a:lnTo>
                <a:lnTo>
                  <a:pt x="2493645" y="214312"/>
                </a:lnTo>
                <a:lnTo>
                  <a:pt x="2015617" y="1582166"/>
                </a:lnTo>
                <a:lnTo>
                  <a:pt x="2027555" y="1586357"/>
                </a:lnTo>
                <a:lnTo>
                  <a:pt x="2505697" y="218516"/>
                </a:lnTo>
                <a:lnTo>
                  <a:pt x="2535682" y="228981"/>
                </a:lnTo>
                <a:close/>
              </a:path>
              <a:path w="5195570" h="1586864">
                <a:moveTo>
                  <a:pt x="5195062" y="1148334"/>
                </a:moveTo>
                <a:lnTo>
                  <a:pt x="4308335" y="126504"/>
                </a:lnTo>
                <a:lnTo>
                  <a:pt x="4319460" y="116840"/>
                </a:lnTo>
                <a:lnTo>
                  <a:pt x="4332351" y="105664"/>
                </a:lnTo>
                <a:lnTo>
                  <a:pt x="4253611" y="73025"/>
                </a:lnTo>
                <a:lnTo>
                  <a:pt x="4274820" y="155575"/>
                </a:lnTo>
                <a:lnTo>
                  <a:pt x="4298810" y="134759"/>
                </a:lnTo>
                <a:lnTo>
                  <a:pt x="5185410" y="1156716"/>
                </a:lnTo>
                <a:lnTo>
                  <a:pt x="5195062" y="1148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377" y="461594"/>
            <a:ext cx="6162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5" dirty="0">
                <a:latin typeface="Calibri"/>
                <a:cs typeface="Calibri"/>
              </a:rPr>
              <a:t>Binary </a:t>
            </a:r>
            <a:r>
              <a:rPr b="0" spc="-10" dirty="0">
                <a:latin typeface="Calibri"/>
                <a:cs typeface="Calibri"/>
              </a:rPr>
              <a:t>Search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Complexities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4166"/>
            <a:ext cx="7408545" cy="45142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Successful Searches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solidFill>
                  <a:srgbClr val="158578"/>
                </a:solidFill>
                <a:latin typeface="Calibri"/>
                <a:cs typeface="Calibri"/>
              </a:rPr>
              <a:t>Best Case:</a:t>
            </a:r>
            <a:r>
              <a:rPr sz="2600" spc="-50" dirty="0">
                <a:solidFill>
                  <a:srgbClr val="158578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58578"/>
                </a:solidFill>
                <a:latin typeface="Calibri"/>
                <a:cs typeface="Calibri"/>
              </a:rPr>
              <a:t>Θ(1)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25" dirty="0">
                <a:solidFill>
                  <a:srgbClr val="158578"/>
                </a:solidFill>
                <a:latin typeface="Calibri"/>
                <a:cs typeface="Calibri"/>
              </a:rPr>
              <a:t>Average </a:t>
            </a:r>
            <a:r>
              <a:rPr sz="2600" spc="-5" dirty="0">
                <a:solidFill>
                  <a:srgbClr val="158578"/>
                </a:solidFill>
                <a:latin typeface="Calibri"/>
                <a:cs typeface="Calibri"/>
              </a:rPr>
              <a:t>Case: Θ(log</a:t>
            </a:r>
            <a:r>
              <a:rPr sz="2600" spc="-40" dirty="0">
                <a:solidFill>
                  <a:srgbClr val="158578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58578"/>
                </a:solidFill>
                <a:latin typeface="Calibri"/>
                <a:cs typeface="Calibri"/>
              </a:rPr>
              <a:t>n)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40" dirty="0">
                <a:solidFill>
                  <a:srgbClr val="158578"/>
                </a:solidFill>
                <a:latin typeface="Calibri"/>
                <a:cs typeface="Calibri"/>
              </a:rPr>
              <a:t>Worst </a:t>
            </a:r>
            <a:r>
              <a:rPr sz="2600" spc="-5" dirty="0">
                <a:solidFill>
                  <a:srgbClr val="158578"/>
                </a:solidFill>
                <a:latin typeface="Calibri"/>
                <a:cs typeface="Calibri"/>
              </a:rPr>
              <a:t>Case: Θ(log</a:t>
            </a:r>
            <a:r>
              <a:rPr sz="2600" spc="5" dirty="0">
                <a:solidFill>
                  <a:srgbClr val="158578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58578"/>
                </a:solidFill>
                <a:latin typeface="Calibri"/>
                <a:cs typeface="Calibri"/>
              </a:rPr>
              <a:t>n)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Unsuccessful </a:t>
            </a:r>
            <a:r>
              <a:rPr sz="3000" spc="-15" dirty="0">
                <a:latin typeface="Calibri"/>
                <a:cs typeface="Calibri"/>
              </a:rPr>
              <a:t>Search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solidFill>
                  <a:srgbClr val="158578"/>
                </a:solidFill>
                <a:latin typeface="Calibri"/>
                <a:cs typeface="Calibri"/>
              </a:rPr>
              <a:t>Best, </a:t>
            </a:r>
            <a:r>
              <a:rPr sz="2600" spc="-25" dirty="0">
                <a:solidFill>
                  <a:srgbClr val="158578"/>
                </a:solidFill>
                <a:latin typeface="Calibri"/>
                <a:cs typeface="Calibri"/>
              </a:rPr>
              <a:t>Average </a:t>
            </a:r>
            <a:r>
              <a:rPr sz="2600" dirty="0">
                <a:solidFill>
                  <a:srgbClr val="158578"/>
                </a:solidFill>
                <a:latin typeface="Calibri"/>
                <a:cs typeface="Calibri"/>
              </a:rPr>
              <a:t>and </a:t>
            </a:r>
            <a:r>
              <a:rPr sz="2600" spc="-40" dirty="0">
                <a:solidFill>
                  <a:srgbClr val="158578"/>
                </a:solidFill>
                <a:latin typeface="Calibri"/>
                <a:cs typeface="Calibri"/>
              </a:rPr>
              <a:t>Worst </a:t>
            </a:r>
            <a:r>
              <a:rPr sz="2600" spc="-5" dirty="0">
                <a:solidFill>
                  <a:srgbClr val="158578"/>
                </a:solidFill>
                <a:latin typeface="Calibri"/>
                <a:cs typeface="Calibri"/>
              </a:rPr>
              <a:t>Cases </a:t>
            </a:r>
            <a:r>
              <a:rPr sz="2600" dirty="0">
                <a:solidFill>
                  <a:srgbClr val="158578"/>
                </a:solidFill>
                <a:latin typeface="Calibri"/>
                <a:cs typeface="Calibri"/>
              </a:rPr>
              <a:t>: Θ </a:t>
            </a:r>
            <a:r>
              <a:rPr sz="2600" spc="-5" dirty="0">
                <a:solidFill>
                  <a:srgbClr val="158578"/>
                </a:solidFill>
                <a:latin typeface="Calibri"/>
                <a:cs typeface="Calibri"/>
              </a:rPr>
              <a:t>(log</a:t>
            </a:r>
            <a:r>
              <a:rPr sz="2600" spc="-40" dirty="0">
                <a:solidFill>
                  <a:srgbClr val="158578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58578"/>
                </a:solidFill>
                <a:latin typeface="Calibri"/>
                <a:cs typeface="Calibri"/>
              </a:rPr>
              <a:t>n).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Recurrence Relation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600" dirty="0">
                <a:solidFill>
                  <a:srgbClr val="158578"/>
                </a:solidFill>
                <a:latin typeface="Arial"/>
                <a:cs typeface="Arial"/>
              </a:rPr>
              <a:t>–</a:t>
            </a:r>
            <a:r>
              <a:rPr sz="2600" spc="20" dirty="0">
                <a:solidFill>
                  <a:srgbClr val="158578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158578"/>
                </a:solidFill>
                <a:latin typeface="Calibri"/>
                <a:cs typeface="Calibri"/>
              </a:rPr>
              <a:t>T(n)=T(n/2)+O(1)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ts val="2810"/>
              </a:lnSpc>
              <a:spcBef>
                <a:spcPts val="66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solidFill>
                  <a:srgbClr val="158578"/>
                </a:solidFill>
                <a:latin typeface="Calibri"/>
                <a:cs typeface="Calibri"/>
              </a:rPr>
              <a:t>By </a:t>
            </a:r>
            <a:r>
              <a:rPr sz="2600" dirty="0">
                <a:solidFill>
                  <a:srgbClr val="158578"/>
                </a:solidFill>
                <a:latin typeface="Calibri"/>
                <a:cs typeface="Calibri"/>
              </a:rPr>
              <a:t>applying </a:t>
            </a:r>
            <a:r>
              <a:rPr sz="2600" spc="-15" dirty="0">
                <a:solidFill>
                  <a:srgbClr val="158578"/>
                </a:solidFill>
                <a:latin typeface="Calibri"/>
                <a:cs typeface="Calibri"/>
              </a:rPr>
              <a:t>Masters </a:t>
            </a:r>
            <a:r>
              <a:rPr sz="2600" spc="-5" dirty="0">
                <a:solidFill>
                  <a:srgbClr val="158578"/>
                </a:solidFill>
                <a:latin typeface="Calibri"/>
                <a:cs typeface="Calibri"/>
              </a:rPr>
              <a:t>theorem (case 2), </a:t>
            </a:r>
            <a:r>
              <a:rPr sz="2600" dirty="0">
                <a:solidFill>
                  <a:srgbClr val="158578"/>
                </a:solidFill>
                <a:latin typeface="Calibri"/>
                <a:cs typeface="Calibri"/>
              </a:rPr>
              <a:t>log n is</a:t>
            </a:r>
            <a:r>
              <a:rPr sz="2600" spc="-110" dirty="0">
                <a:solidFill>
                  <a:srgbClr val="158578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58578"/>
                </a:solidFill>
                <a:latin typeface="Calibri"/>
                <a:cs typeface="Calibri"/>
              </a:rPr>
              <a:t>the  </a:t>
            </a:r>
            <a:r>
              <a:rPr sz="2600" spc="-10" dirty="0">
                <a:solidFill>
                  <a:srgbClr val="158578"/>
                </a:solidFill>
                <a:latin typeface="Calibri"/>
                <a:cs typeface="Calibri"/>
              </a:rPr>
              <a:t>complexity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286000"/>
            <a:ext cx="7772400" cy="1143000"/>
          </a:xfrm>
          <a:custGeom>
            <a:avLst/>
            <a:gdLst/>
            <a:ahLst/>
            <a:cxnLst/>
            <a:rect l="l" t="t" r="r" b="b"/>
            <a:pathLst>
              <a:path w="7772400" h="1143000">
                <a:moveTo>
                  <a:pt x="7772400" y="0"/>
                </a:moveTo>
                <a:lnTo>
                  <a:pt x="0" y="0"/>
                </a:lnTo>
                <a:lnTo>
                  <a:pt x="0" y="1143000"/>
                </a:lnTo>
                <a:lnTo>
                  <a:pt x="7772400" y="1143000"/>
                </a:lnTo>
                <a:lnTo>
                  <a:pt x="77724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1540" y="2509520"/>
            <a:ext cx="23850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Quicksort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2779" y="109220"/>
            <a:ext cx="17659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Des</a:t>
            </a:r>
            <a:r>
              <a:rPr sz="4400" spc="5" dirty="0"/>
              <a:t>i</a:t>
            </a:r>
            <a:r>
              <a:rPr sz="4400" spc="-5" dirty="0"/>
              <a:t>gn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4500" y="869950"/>
            <a:ext cx="8080375" cy="5228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20"/>
              </a:spcBef>
              <a:buFont typeface="Symbol"/>
              <a:buChar char=""/>
              <a:tabLst>
                <a:tab pos="368300" algn="l"/>
              </a:tabLst>
            </a:pPr>
            <a:r>
              <a:rPr sz="2500" spc="-10" dirty="0">
                <a:latin typeface="Arial"/>
                <a:cs typeface="Arial"/>
              </a:rPr>
              <a:t>Follows </a:t>
            </a:r>
            <a:r>
              <a:rPr sz="2500" spc="-5" dirty="0">
                <a:latin typeface="Arial"/>
                <a:cs typeface="Arial"/>
              </a:rPr>
              <a:t>the </a:t>
            </a:r>
            <a:r>
              <a:rPr sz="2500" b="1" spc="-5" dirty="0">
                <a:solidFill>
                  <a:srgbClr val="CC3300"/>
                </a:solidFill>
                <a:latin typeface="Arial"/>
                <a:cs typeface="Arial"/>
              </a:rPr>
              <a:t>divide-and-conquer</a:t>
            </a:r>
            <a:r>
              <a:rPr sz="2500" b="1" spc="2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paradigm.</a:t>
            </a:r>
            <a:endParaRPr sz="2500" dirty="0">
              <a:latin typeface="Arial"/>
              <a:cs typeface="Arial"/>
            </a:endParaRPr>
          </a:p>
          <a:p>
            <a:pPr marL="368300" marR="17780" indent="-342900">
              <a:lnSpc>
                <a:spcPts val="2700"/>
              </a:lnSpc>
              <a:spcBef>
                <a:spcPts val="660"/>
              </a:spcBef>
              <a:buFont typeface="Symbol"/>
              <a:buChar char=""/>
              <a:tabLst>
                <a:tab pos="368300" algn="l"/>
              </a:tabLst>
            </a:pPr>
            <a:r>
              <a:rPr sz="2500" b="1" i="1" spc="-5" dirty="0">
                <a:solidFill>
                  <a:srgbClr val="CC3300"/>
                </a:solidFill>
                <a:latin typeface="Arial"/>
                <a:cs typeface="Arial"/>
              </a:rPr>
              <a:t>Divide</a:t>
            </a:r>
            <a:r>
              <a:rPr sz="2500" b="1" spc="-5" dirty="0">
                <a:solidFill>
                  <a:srgbClr val="CC3300"/>
                </a:solidFill>
                <a:latin typeface="Arial"/>
                <a:cs typeface="Arial"/>
              </a:rPr>
              <a:t>: </a:t>
            </a:r>
            <a:r>
              <a:rPr sz="2500" spc="-5" dirty="0">
                <a:solidFill>
                  <a:srgbClr val="009999"/>
                </a:solidFill>
                <a:latin typeface="Arial"/>
                <a:cs typeface="Arial"/>
              </a:rPr>
              <a:t>Partition </a:t>
            </a:r>
            <a:r>
              <a:rPr sz="2500" spc="-5" dirty="0">
                <a:latin typeface="Arial"/>
                <a:cs typeface="Arial"/>
              </a:rPr>
              <a:t>(separate) the array </a:t>
            </a:r>
            <a:r>
              <a:rPr sz="2500" i="1" spc="-5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[</a:t>
            </a:r>
            <a:r>
              <a:rPr sz="2500" i="1" spc="-5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..</a:t>
            </a:r>
            <a:r>
              <a:rPr sz="2500" i="1" spc="-5" dirty="0">
                <a:latin typeface="Arial"/>
                <a:cs typeface="Arial"/>
              </a:rPr>
              <a:t>r</a:t>
            </a:r>
            <a:r>
              <a:rPr sz="2500" spc="-5" dirty="0">
                <a:latin typeface="Arial"/>
                <a:cs typeface="Arial"/>
              </a:rPr>
              <a:t>] into </a:t>
            </a:r>
            <a:r>
              <a:rPr sz="2500" spc="-10" dirty="0">
                <a:latin typeface="Arial"/>
                <a:cs typeface="Arial"/>
              </a:rPr>
              <a:t>two  </a:t>
            </a:r>
            <a:r>
              <a:rPr sz="2500" spc="-5" dirty="0">
                <a:latin typeface="Arial"/>
                <a:cs typeface="Arial"/>
              </a:rPr>
              <a:t>(possibly nonempty) subarrays </a:t>
            </a:r>
            <a:r>
              <a:rPr sz="2500" i="1" spc="-5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[</a:t>
            </a:r>
            <a:r>
              <a:rPr sz="2500" i="1" spc="-5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..</a:t>
            </a:r>
            <a:r>
              <a:rPr sz="2500" i="1" spc="-5" dirty="0">
                <a:latin typeface="Arial"/>
                <a:cs typeface="Arial"/>
              </a:rPr>
              <a:t>q–</a:t>
            </a:r>
            <a:r>
              <a:rPr sz="2500" spc="-5" dirty="0">
                <a:latin typeface="Arial"/>
                <a:cs typeface="Arial"/>
              </a:rPr>
              <a:t>1] and</a:t>
            </a:r>
            <a:r>
              <a:rPr sz="2500" spc="35" dirty="0">
                <a:latin typeface="Arial"/>
                <a:cs typeface="Arial"/>
              </a:rPr>
              <a:t> </a:t>
            </a:r>
            <a:r>
              <a:rPr sz="2500" i="1" spc="-5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[</a:t>
            </a:r>
            <a:r>
              <a:rPr sz="2500" i="1" spc="-5" dirty="0">
                <a:latin typeface="Arial"/>
                <a:cs typeface="Arial"/>
              </a:rPr>
              <a:t>q+</a:t>
            </a:r>
            <a:r>
              <a:rPr sz="2500" spc="-5" dirty="0">
                <a:latin typeface="Arial"/>
                <a:cs typeface="Arial"/>
              </a:rPr>
              <a:t>1</a:t>
            </a:r>
            <a:r>
              <a:rPr sz="2500" i="1" spc="-5" dirty="0">
                <a:latin typeface="Arial"/>
                <a:cs typeface="Arial"/>
              </a:rPr>
              <a:t>..r</a:t>
            </a:r>
            <a:r>
              <a:rPr sz="2500" spc="-5" dirty="0">
                <a:latin typeface="Arial"/>
                <a:cs typeface="Arial"/>
              </a:rPr>
              <a:t>].</a:t>
            </a:r>
            <a:endParaRPr sz="2500" dirty="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59"/>
              </a:spcBef>
            </a:pPr>
            <a:r>
              <a:rPr sz="3600" spc="292" baseline="5787" dirty="0">
                <a:latin typeface="Symbol"/>
                <a:cs typeface="Symbol"/>
              </a:rPr>
              <a:t></a:t>
            </a:r>
            <a:r>
              <a:rPr sz="2400" spc="195" dirty="0">
                <a:latin typeface="Arial"/>
                <a:cs typeface="Arial"/>
              </a:rPr>
              <a:t>Each </a:t>
            </a:r>
            <a:r>
              <a:rPr sz="2400" spc="-5" dirty="0">
                <a:latin typeface="Arial"/>
                <a:cs typeface="Arial"/>
              </a:rPr>
              <a:t>element in </a:t>
            </a:r>
            <a:r>
              <a:rPr sz="2400" i="1" spc="-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[</a:t>
            </a:r>
            <a:r>
              <a:rPr sz="2400" i="1" spc="-5" dirty="0">
                <a:solidFill>
                  <a:srgbClr val="009999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..</a:t>
            </a:r>
            <a:r>
              <a:rPr sz="2400" i="1" spc="-5" dirty="0">
                <a:solidFill>
                  <a:srgbClr val="009999"/>
                </a:solidFill>
                <a:latin typeface="Arial"/>
                <a:cs typeface="Arial"/>
              </a:rPr>
              <a:t>q–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1] </a:t>
            </a:r>
            <a:r>
              <a:rPr sz="24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2400" spc="-9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[</a:t>
            </a:r>
            <a:r>
              <a:rPr sz="2400" i="1" spc="-5" dirty="0">
                <a:solidFill>
                  <a:srgbClr val="009999"/>
                </a:solidFill>
                <a:latin typeface="Arial"/>
                <a:cs typeface="Arial"/>
              </a:rPr>
              <a:t>q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]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309"/>
              </a:spcBef>
            </a:pPr>
            <a:r>
              <a:rPr sz="3600" spc="292" baseline="5787" dirty="0">
                <a:solidFill>
                  <a:srgbClr val="009999"/>
                </a:solidFill>
                <a:latin typeface="Symbol"/>
                <a:cs typeface="Symbol"/>
              </a:rPr>
              <a:t></a:t>
            </a:r>
            <a:r>
              <a:rPr sz="2400" i="1" spc="19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400" spc="195" dirty="0">
                <a:solidFill>
                  <a:srgbClr val="009999"/>
                </a:solidFill>
                <a:latin typeface="Arial"/>
                <a:cs typeface="Arial"/>
              </a:rPr>
              <a:t>[</a:t>
            </a:r>
            <a:r>
              <a:rPr sz="2400" i="1" spc="195" dirty="0">
                <a:solidFill>
                  <a:srgbClr val="009999"/>
                </a:solidFill>
                <a:latin typeface="Arial"/>
                <a:cs typeface="Arial"/>
              </a:rPr>
              <a:t>q</a:t>
            </a:r>
            <a:r>
              <a:rPr sz="2400" spc="195" dirty="0">
                <a:solidFill>
                  <a:srgbClr val="009999"/>
                </a:solidFill>
                <a:latin typeface="Arial"/>
                <a:cs typeface="Arial"/>
              </a:rPr>
              <a:t>] </a:t>
            </a:r>
            <a:r>
              <a:rPr sz="2400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each element </a:t>
            </a:r>
            <a:r>
              <a:rPr sz="2400" spc="-10" dirty="0">
                <a:latin typeface="Arial"/>
                <a:cs typeface="Arial"/>
              </a:rPr>
              <a:t>in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[</a:t>
            </a:r>
            <a:r>
              <a:rPr sz="2400" i="1" spc="-5" dirty="0">
                <a:solidFill>
                  <a:srgbClr val="009999"/>
                </a:solidFill>
                <a:latin typeface="Arial"/>
                <a:cs typeface="Arial"/>
              </a:rPr>
              <a:t>q+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1</a:t>
            </a:r>
            <a:r>
              <a:rPr sz="2400" i="1" spc="-5" dirty="0">
                <a:solidFill>
                  <a:srgbClr val="009999"/>
                </a:solidFill>
                <a:latin typeface="Arial"/>
                <a:cs typeface="Arial"/>
              </a:rPr>
              <a:t>..r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]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768350" marR="1139190" indent="-285750">
              <a:lnSpc>
                <a:spcPts val="2590"/>
              </a:lnSpc>
              <a:spcBef>
                <a:spcPts val="635"/>
              </a:spcBef>
            </a:pPr>
            <a:r>
              <a:rPr sz="3600" spc="240" baseline="5787" dirty="0">
                <a:latin typeface="Symbol"/>
                <a:cs typeface="Symbol"/>
              </a:rPr>
              <a:t></a:t>
            </a:r>
            <a:r>
              <a:rPr sz="2400" spc="160" dirty="0">
                <a:latin typeface="Arial"/>
                <a:cs typeface="Arial"/>
              </a:rPr>
              <a:t>Index </a:t>
            </a:r>
            <a:r>
              <a:rPr sz="2400" i="1" dirty="0">
                <a:latin typeface="Arial"/>
                <a:cs typeface="Arial"/>
              </a:rPr>
              <a:t>q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computed as part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partitioning  procedure.</a:t>
            </a:r>
            <a:endParaRPr sz="2400" dirty="0">
              <a:latin typeface="Arial"/>
              <a:cs typeface="Arial"/>
            </a:endParaRPr>
          </a:p>
          <a:p>
            <a:pPr marL="368300" indent="-342900">
              <a:lnSpc>
                <a:spcPts val="2965"/>
              </a:lnSpc>
              <a:spcBef>
                <a:spcPts val="275"/>
              </a:spcBef>
              <a:buFont typeface="Symbol"/>
              <a:buChar char=""/>
              <a:tabLst>
                <a:tab pos="368300" algn="l"/>
                <a:tab pos="1952625" algn="l"/>
              </a:tabLst>
            </a:pPr>
            <a:r>
              <a:rPr sz="2500" b="1" i="1" spc="-5" dirty="0">
                <a:solidFill>
                  <a:srgbClr val="CC3300"/>
                </a:solidFill>
                <a:latin typeface="Arial"/>
                <a:cs typeface="Arial"/>
              </a:rPr>
              <a:t>Conquer</a:t>
            </a:r>
            <a:r>
              <a:rPr sz="2500" b="1" spc="-5" dirty="0">
                <a:solidFill>
                  <a:srgbClr val="CC3300"/>
                </a:solidFill>
                <a:latin typeface="Arial"/>
                <a:cs typeface="Arial"/>
              </a:rPr>
              <a:t>:	</a:t>
            </a:r>
            <a:r>
              <a:rPr sz="2500" spc="-5" dirty="0">
                <a:latin typeface="Arial"/>
                <a:cs typeface="Arial"/>
              </a:rPr>
              <a:t>Sort the </a:t>
            </a:r>
            <a:r>
              <a:rPr sz="2500" spc="-10" dirty="0">
                <a:latin typeface="Arial"/>
                <a:cs typeface="Arial"/>
              </a:rPr>
              <a:t>two </a:t>
            </a:r>
            <a:r>
              <a:rPr sz="2500" spc="-5" dirty="0">
                <a:latin typeface="Arial"/>
                <a:cs typeface="Arial"/>
              </a:rPr>
              <a:t>subarrays </a:t>
            </a:r>
            <a:r>
              <a:rPr sz="2600" i="1" spc="-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009999"/>
                </a:solidFill>
                <a:latin typeface="Arial"/>
                <a:cs typeface="Arial"/>
              </a:rPr>
              <a:t>[</a:t>
            </a:r>
            <a:r>
              <a:rPr sz="2600" i="1" spc="-5" dirty="0">
                <a:solidFill>
                  <a:srgbClr val="009999"/>
                </a:solidFill>
                <a:latin typeface="Arial"/>
                <a:cs typeface="Arial"/>
              </a:rPr>
              <a:t>p</a:t>
            </a:r>
            <a:r>
              <a:rPr sz="2600" spc="-5" dirty="0">
                <a:solidFill>
                  <a:srgbClr val="009999"/>
                </a:solidFill>
                <a:latin typeface="Arial"/>
                <a:cs typeface="Arial"/>
              </a:rPr>
              <a:t>..</a:t>
            </a:r>
            <a:r>
              <a:rPr sz="2600" i="1" spc="-5" dirty="0">
                <a:solidFill>
                  <a:srgbClr val="009999"/>
                </a:solidFill>
                <a:latin typeface="Arial"/>
                <a:cs typeface="Arial"/>
              </a:rPr>
              <a:t>q–</a:t>
            </a:r>
            <a:r>
              <a:rPr sz="2600" spc="-5" dirty="0">
                <a:solidFill>
                  <a:srgbClr val="009999"/>
                </a:solidFill>
                <a:latin typeface="Arial"/>
                <a:cs typeface="Arial"/>
              </a:rPr>
              <a:t>1]</a:t>
            </a:r>
            <a:r>
              <a:rPr sz="2600" spc="4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9999"/>
                </a:solidFill>
                <a:latin typeface="Arial"/>
                <a:cs typeface="Arial"/>
              </a:rPr>
              <a:t>&amp;</a:t>
            </a:r>
            <a:endParaRPr sz="2600" dirty="0">
              <a:latin typeface="Arial"/>
              <a:cs typeface="Arial"/>
            </a:endParaRPr>
          </a:p>
          <a:p>
            <a:pPr marL="368300">
              <a:lnSpc>
                <a:spcPts val="2965"/>
              </a:lnSpc>
            </a:pPr>
            <a:r>
              <a:rPr sz="2600" i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009999"/>
                </a:solidFill>
                <a:latin typeface="Arial"/>
                <a:cs typeface="Arial"/>
              </a:rPr>
              <a:t>[</a:t>
            </a:r>
            <a:r>
              <a:rPr sz="2600" i="1" dirty="0">
                <a:solidFill>
                  <a:srgbClr val="009999"/>
                </a:solidFill>
                <a:latin typeface="Arial"/>
                <a:cs typeface="Arial"/>
              </a:rPr>
              <a:t>q+</a:t>
            </a:r>
            <a:r>
              <a:rPr sz="2600" dirty="0">
                <a:solidFill>
                  <a:srgbClr val="009999"/>
                </a:solidFill>
                <a:latin typeface="Arial"/>
                <a:cs typeface="Arial"/>
              </a:rPr>
              <a:t>1</a:t>
            </a:r>
            <a:r>
              <a:rPr sz="2600" i="1" dirty="0">
                <a:solidFill>
                  <a:srgbClr val="009999"/>
                </a:solidFill>
                <a:latin typeface="Arial"/>
                <a:cs typeface="Arial"/>
              </a:rPr>
              <a:t>..r</a:t>
            </a:r>
            <a:r>
              <a:rPr sz="2600" dirty="0">
                <a:solidFill>
                  <a:srgbClr val="009999"/>
                </a:solidFill>
                <a:latin typeface="Arial"/>
                <a:cs typeface="Arial"/>
              </a:rPr>
              <a:t>] </a:t>
            </a:r>
            <a:r>
              <a:rPr sz="2500" spc="-5" dirty="0">
                <a:latin typeface="Arial"/>
                <a:cs typeface="Arial"/>
              </a:rPr>
              <a:t>by recursive calls </a:t>
            </a:r>
            <a:r>
              <a:rPr sz="2500" dirty="0">
                <a:latin typeface="Arial"/>
                <a:cs typeface="Arial"/>
              </a:rPr>
              <a:t>to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quicksort.</a:t>
            </a:r>
            <a:endParaRPr sz="2500" dirty="0">
              <a:latin typeface="Arial"/>
              <a:cs typeface="Arial"/>
            </a:endParaRPr>
          </a:p>
          <a:p>
            <a:pPr marL="368300" marR="386080" indent="-342900">
              <a:lnSpc>
                <a:spcPts val="2690"/>
              </a:lnSpc>
              <a:spcBef>
                <a:spcPts val="1864"/>
              </a:spcBef>
              <a:buFont typeface="Symbol"/>
              <a:buChar char=""/>
              <a:tabLst>
                <a:tab pos="368300" algn="l"/>
              </a:tabLst>
            </a:pPr>
            <a:r>
              <a:rPr sz="2500" b="1" i="1" spc="-5" dirty="0">
                <a:solidFill>
                  <a:srgbClr val="CC3300"/>
                </a:solidFill>
                <a:latin typeface="Arial"/>
                <a:cs typeface="Arial"/>
              </a:rPr>
              <a:t>Combine</a:t>
            </a:r>
            <a:r>
              <a:rPr sz="2500" b="1" spc="-5" dirty="0">
                <a:solidFill>
                  <a:srgbClr val="CC3300"/>
                </a:solidFill>
                <a:latin typeface="Arial"/>
                <a:cs typeface="Arial"/>
              </a:rPr>
              <a:t>: </a:t>
            </a:r>
            <a:r>
              <a:rPr sz="2500" spc="-5" dirty="0">
                <a:latin typeface="Arial"/>
                <a:cs typeface="Arial"/>
              </a:rPr>
              <a:t>Since the subarrays are sorted in place </a:t>
            </a:r>
            <a:r>
              <a:rPr sz="2500" dirty="0">
                <a:latin typeface="Arial"/>
                <a:cs typeface="Arial"/>
              </a:rPr>
              <a:t>–  no </a:t>
            </a:r>
            <a:r>
              <a:rPr sz="2500" spc="-10" dirty="0">
                <a:latin typeface="Arial"/>
                <a:cs typeface="Arial"/>
              </a:rPr>
              <a:t>work </a:t>
            </a:r>
            <a:r>
              <a:rPr sz="2500" dirty="0">
                <a:latin typeface="Arial"/>
                <a:cs typeface="Arial"/>
              </a:rPr>
              <a:t>is </a:t>
            </a:r>
            <a:r>
              <a:rPr sz="2500" spc="-5" dirty="0">
                <a:latin typeface="Arial"/>
                <a:cs typeface="Arial"/>
              </a:rPr>
              <a:t>needed to combine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them.</a:t>
            </a:r>
            <a:endParaRPr sz="2500" dirty="0">
              <a:latin typeface="Arial"/>
              <a:cs typeface="Arial"/>
            </a:endParaRPr>
          </a:p>
          <a:p>
            <a:pPr marL="368300" marR="719455" indent="-342900">
              <a:lnSpc>
                <a:spcPts val="2700"/>
              </a:lnSpc>
              <a:spcBef>
                <a:spcPts val="635"/>
              </a:spcBef>
              <a:buFont typeface="Symbol"/>
              <a:buChar char=""/>
              <a:tabLst>
                <a:tab pos="368300" algn="l"/>
              </a:tabLst>
            </a:pPr>
            <a:r>
              <a:rPr sz="2500" spc="-5" dirty="0">
                <a:solidFill>
                  <a:srgbClr val="CC3300"/>
                </a:solidFill>
                <a:latin typeface="Arial"/>
                <a:cs typeface="Arial"/>
              </a:rPr>
              <a:t>How do the divide and combine steps of quicksort  compare </a:t>
            </a:r>
            <a:r>
              <a:rPr sz="2500" spc="-10" dirty="0">
                <a:solidFill>
                  <a:srgbClr val="CC3300"/>
                </a:solidFill>
                <a:latin typeface="Arial"/>
                <a:cs typeface="Arial"/>
              </a:rPr>
              <a:t>with </a:t>
            </a:r>
            <a:r>
              <a:rPr sz="2500" spc="-5" dirty="0">
                <a:solidFill>
                  <a:srgbClr val="CC3300"/>
                </a:solidFill>
                <a:latin typeface="Arial"/>
                <a:cs typeface="Arial"/>
              </a:rPr>
              <a:t>those of merge</a:t>
            </a:r>
            <a:r>
              <a:rPr sz="2500" spc="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CC3300"/>
                </a:solidFill>
                <a:latin typeface="Arial"/>
                <a:cs typeface="Arial"/>
              </a:rPr>
              <a:t>sort?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0650" y="109220"/>
            <a:ext cx="31324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Pseudocode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059180" y="1271269"/>
            <a:ext cx="3417570" cy="1924050"/>
          </a:xfrm>
          <a:custGeom>
            <a:avLst/>
            <a:gdLst/>
            <a:ahLst/>
            <a:cxnLst/>
            <a:rect l="l" t="t" r="r" b="b"/>
            <a:pathLst>
              <a:path w="3417570" h="1924050">
                <a:moveTo>
                  <a:pt x="0" y="0"/>
                </a:moveTo>
                <a:lnTo>
                  <a:pt x="3417570" y="0"/>
                </a:lnTo>
                <a:lnTo>
                  <a:pt x="3417570" y="1924050"/>
                </a:lnTo>
                <a:lnTo>
                  <a:pt x="0" y="19240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9180" y="1271269"/>
            <a:ext cx="3417570" cy="1924050"/>
          </a:xfrm>
          <a:custGeom>
            <a:avLst/>
            <a:gdLst/>
            <a:ahLst/>
            <a:cxnLst/>
            <a:rect l="l" t="t" r="r" b="b"/>
            <a:pathLst>
              <a:path w="3417570" h="1924050">
                <a:moveTo>
                  <a:pt x="0" y="0"/>
                </a:moveTo>
                <a:lnTo>
                  <a:pt x="3417570" y="0"/>
                </a:lnTo>
                <a:lnTo>
                  <a:pt x="3417570" y="1924050"/>
                </a:lnTo>
                <a:lnTo>
                  <a:pt x="0" y="192405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6750" y="3195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2980" y="1195069"/>
            <a:ext cx="3417570" cy="1924050"/>
          </a:xfrm>
          <a:prstGeom prst="rect">
            <a:avLst/>
          </a:prstGeom>
          <a:solidFill>
            <a:srgbClr val="CCEBFF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Quicksort(A,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p,</a:t>
            </a:r>
            <a:r>
              <a:rPr sz="20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r)</a:t>
            </a:r>
            <a:endParaRPr sz="2000" dirty="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p &lt; 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then</a:t>
            </a:r>
            <a:endParaRPr sz="2000" dirty="0">
              <a:latin typeface="Times New Roman"/>
              <a:cs typeface="Times New Roman"/>
            </a:endParaRPr>
          </a:p>
          <a:p>
            <a:pPr marL="998855" marR="8699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q </a:t>
            </a:r>
            <a:r>
              <a:rPr sz="2000" spc="-5" dirty="0">
                <a:latin typeface="Times New Roman"/>
                <a:cs typeface="Times New Roman"/>
              </a:rPr>
              <a:t>:= Partition(A, </a:t>
            </a:r>
            <a:r>
              <a:rPr sz="2000" dirty="0">
                <a:latin typeface="Times New Roman"/>
                <a:cs typeface="Times New Roman"/>
              </a:rPr>
              <a:t>p, r);  </a:t>
            </a:r>
            <a:r>
              <a:rPr sz="2000" spc="-5" dirty="0">
                <a:latin typeface="Times New Roman"/>
                <a:cs typeface="Times New Roman"/>
              </a:rPr>
              <a:t>Quicksort(A, </a:t>
            </a:r>
            <a:r>
              <a:rPr sz="2000" dirty="0">
                <a:latin typeface="Times New Roman"/>
                <a:cs typeface="Times New Roman"/>
              </a:rPr>
              <a:t>p, q – 1);  </a:t>
            </a:r>
            <a:r>
              <a:rPr sz="2000" spc="-5" dirty="0">
                <a:latin typeface="Times New Roman"/>
                <a:cs typeface="Times New Roman"/>
              </a:rPr>
              <a:t>Quicksort(A, </a:t>
            </a:r>
            <a:r>
              <a:rPr sz="2000" dirty="0">
                <a:latin typeface="Times New Roman"/>
                <a:cs typeface="Times New Roman"/>
              </a:rPr>
              <a:t>q + 1,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r)</a:t>
            </a:r>
          </a:p>
          <a:p>
            <a:pPr marL="552450">
              <a:lnSpc>
                <a:spcPct val="100000"/>
              </a:lnSpc>
              <a:spcBef>
                <a:spcPts val="10"/>
              </a:spcBef>
            </a:pPr>
            <a:r>
              <a:rPr lang="en-IE" sz="2000" b="1" spc="-5" dirty="0" err="1" smtClean="0">
                <a:latin typeface="Times New Roman"/>
                <a:cs typeface="Times New Roman"/>
              </a:rPr>
              <a:t>EndIf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90540" y="1243330"/>
            <a:ext cx="2804160" cy="3448050"/>
          </a:xfrm>
          <a:custGeom>
            <a:avLst/>
            <a:gdLst/>
            <a:ahLst/>
            <a:cxnLst/>
            <a:rect l="l" t="t" r="r" b="b"/>
            <a:pathLst>
              <a:path w="2804159" h="3448050">
                <a:moveTo>
                  <a:pt x="0" y="0"/>
                </a:moveTo>
                <a:lnTo>
                  <a:pt x="2804160" y="0"/>
                </a:lnTo>
                <a:lnTo>
                  <a:pt x="2804160" y="3448050"/>
                </a:lnTo>
                <a:lnTo>
                  <a:pt x="0" y="34480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90540" y="1243330"/>
            <a:ext cx="2804160" cy="3448050"/>
          </a:xfrm>
          <a:custGeom>
            <a:avLst/>
            <a:gdLst/>
            <a:ahLst/>
            <a:cxnLst/>
            <a:rect l="l" t="t" r="r" b="b"/>
            <a:pathLst>
              <a:path w="2804159" h="3448050">
                <a:moveTo>
                  <a:pt x="0" y="0"/>
                </a:moveTo>
                <a:lnTo>
                  <a:pt x="2804160" y="0"/>
                </a:lnTo>
                <a:lnTo>
                  <a:pt x="2804160" y="3448050"/>
                </a:lnTo>
                <a:lnTo>
                  <a:pt x="0" y="344805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94700" y="4691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14340" y="1167130"/>
            <a:ext cx="2804160" cy="3448050"/>
          </a:xfrm>
          <a:prstGeom prst="rect">
            <a:avLst/>
          </a:prstGeom>
          <a:solidFill>
            <a:srgbClr val="CCEBFF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552450" marR="1008380" indent="-462280">
              <a:lnSpc>
                <a:spcPct val="100000"/>
              </a:lnSpc>
              <a:spcBef>
                <a:spcPts val="370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Partition(A,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p, r)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x:=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A[r],</a:t>
            </a:r>
            <a:endParaRPr sz="2000" dirty="0">
              <a:latin typeface="Times New Roman"/>
              <a:cs typeface="Times New Roman"/>
            </a:endParaRPr>
          </a:p>
          <a:p>
            <a:pPr marL="615950">
              <a:lnSpc>
                <a:spcPct val="100000"/>
              </a:lnSpc>
            </a:pPr>
            <a:r>
              <a:rPr sz="1800" dirty="0">
                <a:latin typeface="Bauhaus 93"/>
                <a:cs typeface="Bauhaus 93"/>
              </a:rPr>
              <a:t>i :=</a:t>
            </a:r>
            <a:r>
              <a:rPr sz="2000" dirty="0">
                <a:latin typeface="Times New Roman"/>
                <a:cs typeface="Times New Roman"/>
              </a:rPr>
              <a:t>p –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1;</a:t>
            </a:r>
          </a:p>
          <a:p>
            <a:pPr marL="998855" marR="85090" indent="-447040">
              <a:lnSpc>
                <a:spcPct val="100000"/>
              </a:lnSpc>
              <a:tabLst>
                <a:tab pos="1769745" algn="l"/>
                <a:tab pos="203898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j </a:t>
            </a:r>
            <a:r>
              <a:rPr sz="2000" spc="-5" dirty="0">
                <a:latin typeface="Times New Roman"/>
                <a:cs typeface="Times New Roman"/>
              </a:rPr>
              <a:t>:= </a:t>
            </a:r>
            <a:r>
              <a:rPr sz="2000" dirty="0">
                <a:latin typeface="Times New Roman"/>
                <a:cs typeface="Times New Roman"/>
              </a:rPr>
              <a:t>p </a:t>
            </a:r>
            <a:r>
              <a:rPr sz="2000" b="1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 – 1 </a:t>
            </a:r>
            <a:r>
              <a:rPr sz="2000" b="1" dirty="0">
                <a:latin typeface="Times New Roman"/>
                <a:cs typeface="Times New Roman"/>
              </a:rPr>
              <a:t>do  </a:t>
            </a:r>
            <a:r>
              <a:rPr sz="2000" b="1" spc="-5" dirty="0">
                <a:latin typeface="Times New Roman"/>
                <a:cs typeface="Times New Roman"/>
              </a:rPr>
              <a:t>if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A[j]	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dirty="0">
                <a:latin typeface="Times New Roman"/>
                <a:cs typeface="Times New Roman"/>
              </a:rPr>
              <a:t>	x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then</a:t>
            </a:r>
            <a:endParaRPr sz="2000" dirty="0">
              <a:latin typeface="Times New Roman"/>
              <a:cs typeface="Times New Roman"/>
            </a:endParaRPr>
          </a:p>
          <a:p>
            <a:pPr marL="14611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 </a:t>
            </a:r>
            <a:r>
              <a:rPr sz="2000" spc="-5" dirty="0">
                <a:latin typeface="Times New Roman"/>
                <a:cs typeface="Times New Roman"/>
              </a:rPr>
              <a:t>:= </a:t>
            </a:r>
            <a:r>
              <a:rPr sz="2000" dirty="0">
                <a:latin typeface="Times New Roman"/>
                <a:cs typeface="Times New Roman"/>
              </a:rPr>
              <a:t>i +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1;</a:t>
            </a:r>
          </a:p>
          <a:p>
            <a:pPr marL="14611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A[i] </a:t>
            </a:r>
            <a:r>
              <a:rPr sz="2000" dirty="0">
                <a:latin typeface="Symbol"/>
                <a:cs typeface="Symbol"/>
              </a:rPr>
              <a:t>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A[j]</a:t>
            </a:r>
          </a:p>
          <a:p>
            <a:pPr marL="998855">
              <a:lnSpc>
                <a:spcPct val="100000"/>
              </a:lnSpc>
            </a:pPr>
            <a:r>
              <a:rPr lang="en-IE" sz="2000" b="1" spc="-5" dirty="0" err="1" smtClean="0">
                <a:latin typeface="Times New Roman"/>
                <a:cs typeface="Times New Roman"/>
              </a:rPr>
              <a:t>endi</a:t>
            </a:r>
            <a:r>
              <a:rPr sz="2000" b="1" spc="-5" dirty="0" smtClean="0">
                <a:latin typeface="Times New Roman"/>
                <a:cs typeface="Times New Roman"/>
              </a:rPr>
              <a:t>f</a:t>
            </a:r>
            <a:endParaRPr sz="2000" dirty="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</a:pPr>
            <a:r>
              <a:rPr lang="en-IE" sz="2000" b="1" dirty="0" smtClean="0">
                <a:latin typeface="Times New Roman"/>
                <a:cs typeface="Times New Roman"/>
              </a:rPr>
              <a:t>en</a:t>
            </a:r>
            <a:r>
              <a:rPr sz="2000" b="1" dirty="0" smtClean="0">
                <a:latin typeface="Times New Roman"/>
                <a:cs typeface="Times New Roman"/>
              </a:rPr>
              <a:t>d</a:t>
            </a:r>
            <a:r>
              <a:rPr lang="en-IE" sz="2000" b="1" dirty="0" smtClean="0">
                <a:latin typeface="Times New Roman"/>
                <a:cs typeface="Times New Roman"/>
              </a:rPr>
              <a:t>for</a:t>
            </a:r>
            <a:r>
              <a:rPr sz="2000" dirty="0" smtClean="0">
                <a:latin typeface="Times New Roman"/>
                <a:cs typeface="Times New Roman"/>
              </a:rPr>
              <a:t>;</a:t>
            </a:r>
            <a:endParaRPr sz="2000" dirty="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Times New Roman"/>
                <a:cs typeface="Times New Roman"/>
              </a:rPr>
              <a:t>A[i + 1] </a:t>
            </a:r>
            <a:r>
              <a:rPr sz="2000" dirty="0">
                <a:latin typeface="Symbol"/>
                <a:cs typeface="Symbol"/>
              </a:rPr>
              <a:t>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A[r];</a:t>
            </a:r>
          </a:p>
          <a:p>
            <a:pPr marL="55245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return </a:t>
            </a:r>
            <a:r>
              <a:rPr sz="2000" dirty="0">
                <a:latin typeface="Times New Roman"/>
                <a:cs typeface="Times New Roman"/>
              </a:rPr>
              <a:t>i 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1" name="object 11"/>
          <p:cNvSpPr/>
          <p:nvPr/>
        </p:nvSpPr>
        <p:spPr>
          <a:xfrm>
            <a:off x="270509" y="3752850"/>
            <a:ext cx="1790700" cy="201930"/>
          </a:xfrm>
          <a:custGeom>
            <a:avLst/>
            <a:gdLst/>
            <a:ahLst/>
            <a:cxnLst/>
            <a:rect l="l" t="t" r="r" b="b"/>
            <a:pathLst>
              <a:path w="1790700" h="201929">
                <a:moveTo>
                  <a:pt x="1790700" y="201930"/>
                </a:moveTo>
                <a:lnTo>
                  <a:pt x="1777821" y="164623"/>
                </a:lnTo>
                <a:lnTo>
                  <a:pt x="1743868" y="132080"/>
                </a:lnTo>
                <a:lnTo>
                  <a:pt x="1695866" y="109061"/>
                </a:lnTo>
                <a:lnTo>
                  <a:pt x="1640839" y="100330"/>
                </a:lnTo>
                <a:lnTo>
                  <a:pt x="1043940" y="100330"/>
                </a:lnTo>
                <a:lnTo>
                  <a:pt x="989647" y="91797"/>
                </a:lnTo>
                <a:lnTo>
                  <a:pt x="942022" y="69215"/>
                </a:lnTo>
                <a:lnTo>
                  <a:pt x="908208" y="37107"/>
                </a:lnTo>
                <a:lnTo>
                  <a:pt x="895350" y="0"/>
                </a:lnTo>
                <a:lnTo>
                  <a:pt x="882491" y="37107"/>
                </a:lnTo>
                <a:lnTo>
                  <a:pt x="848677" y="69214"/>
                </a:lnTo>
                <a:lnTo>
                  <a:pt x="801052" y="91797"/>
                </a:lnTo>
                <a:lnTo>
                  <a:pt x="746760" y="100330"/>
                </a:lnTo>
                <a:lnTo>
                  <a:pt x="149860" y="100330"/>
                </a:lnTo>
                <a:lnTo>
                  <a:pt x="94833" y="109061"/>
                </a:lnTo>
                <a:lnTo>
                  <a:pt x="46831" y="132080"/>
                </a:lnTo>
                <a:lnTo>
                  <a:pt x="12878" y="164623"/>
                </a:lnTo>
                <a:lnTo>
                  <a:pt x="0" y="2019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61210" y="3752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82347" y="3978047"/>
          <a:ext cx="1762759" cy="302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060"/>
                <a:gridCol w="351790"/>
                <a:gridCol w="353059"/>
                <a:gridCol w="351790"/>
                <a:gridCol w="353060"/>
              </a:tblGrid>
              <a:tr h="3028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275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763269" y="3394709"/>
            <a:ext cx="720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A[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r]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5729" y="5113020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2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65729" y="5126990"/>
            <a:ext cx="0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7520" y="512317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9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70579" y="5118100"/>
            <a:ext cx="0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5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22370" y="5113020"/>
            <a:ext cx="0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5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75429" y="512317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9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27220" y="5118100"/>
            <a:ext cx="0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5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49220" y="4883150"/>
            <a:ext cx="706120" cy="215900"/>
          </a:xfrm>
          <a:custGeom>
            <a:avLst/>
            <a:gdLst/>
            <a:ahLst/>
            <a:cxnLst/>
            <a:rect l="l" t="t" r="r" b="b"/>
            <a:pathLst>
              <a:path w="706120" h="215900">
                <a:moveTo>
                  <a:pt x="706119" y="215900"/>
                </a:moveTo>
                <a:lnTo>
                  <a:pt x="701099" y="175994"/>
                </a:lnTo>
                <a:lnTo>
                  <a:pt x="687863" y="141446"/>
                </a:lnTo>
                <a:lnTo>
                  <a:pt x="669151" y="117137"/>
                </a:lnTo>
                <a:lnTo>
                  <a:pt x="647700" y="107950"/>
                </a:lnTo>
                <a:lnTo>
                  <a:pt x="412750" y="107950"/>
                </a:lnTo>
                <a:lnTo>
                  <a:pt x="391100" y="98583"/>
                </a:lnTo>
                <a:lnTo>
                  <a:pt x="371951" y="73977"/>
                </a:lnTo>
                <a:lnTo>
                  <a:pt x="358278" y="39369"/>
                </a:lnTo>
                <a:lnTo>
                  <a:pt x="353060" y="0"/>
                </a:lnTo>
                <a:lnTo>
                  <a:pt x="348039" y="39369"/>
                </a:lnTo>
                <a:lnTo>
                  <a:pt x="334803" y="73977"/>
                </a:lnTo>
                <a:lnTo>
                  <a:pt x="316091" y="98583"/>
                </a:lnTo>
                <a:lnTo>
                  <a:pt x="294640" y="107950"/>
                </a:lnTo>
                <a:lnTo>
                  <a:pt x="59690" y="107950"/>
                </a:lnTo>
                <a:lnTo>
                  <a:pt x="37504" y="117137"/>
                </a:lnTo>
                <a:lnTo>
                  <a:pt x="18414" y="141446"/>
                </a:lnTo>
                <a:lnTo>
                  <a:pt x="5040" y="175994"/>
                </a:lnTo>
                <a:lnTo>
                  <a:pt x="0" y="2159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55340" y="4883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49220" y="5099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04590" y="4864100"/>
            <a:ext cx="707390" cy="243840"/>
          </a:xfrm>
          <a:custGeom>
            <a:avLst/>
            <a:gdLst/>
            <a:ahLst/>
            <a:cxnLst/>
            <a:rect l="l" t="t" r="r" b="b"/>
            <a:pathLst>
              <a:path w="707389" h="243839">
                <a:moveTo>
                  <a:pt x="707389" y="243839"/>
                </a:moveTo>
                <a:lnTo>
                  <a:pt x="702349" y="199072"/>
                </a:lnTo>
                <a:lnTo>
                  <a:pt x="688975" y="160019"/>
                </a:lnTo>
                <a:lnTo>
                  <a:pt x="669885" y="132397"/>
                </a:lnTo>
                <a:lnTo>
                  <a:pt x="647700" y="121919"/>
                </a:lnTo>
                <a:lnTo>
                  <a:pt x="412750" y="121919"/>
                </a:lnTo>
                <a:lnTo>
                  <a:pt x="390564" y="111442"/>
                </a:lnTo>
                <a:lnTo>
                  <a:pt x="371475" y="83820"/>
                </a:lnTo>
                <a:lnTo>
                  <a:pt x="358100" y="44767"/>
                </a:lnTo>
                <a:lnTo>
                  <a:pt x="353060" y="0"/>
                </a:lnTo>
                <a:lnTo>
                  <a:pt x="348039" y="44767"/>
                </a:lnTo>
                <a:lnTo>
                  <a:pt x="334803" y="83819"/>
                </a:lnTo>
                <a:lnTo>
                  <a:pt x="316091" y="111442"/>
                </a:lnTo>
                <a:lnTo>
                  <a:pt x="294639" y="121919"/>
                </a:lnTo>
                <a:lnTo>
                  <a:pt x="58420" y="121919"/>
                </a:lnTo>
                <a:lnTo>
                  <a:pt x="36968" y="132397"/>
                </a:lnTo>
                <a:lnTo>
                  <a:pt x="18256" y="160019"/>
                </a:lnTo>
                <a:lnTo>
                  <a:pt x="5020" y="199072"/>
                </a:lnTo>
                <a:lnTo>
                  <a:pt x="0" y="24383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1979" y="4864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04590" y="5107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73350" y="5463540"/>
            <a:ext cx="706120" cy="217170"/>
          </a:xfrm>
          <a:custGeom>
            <a:avLst/>
            <a:gdLst/>
            <a:ahLst/>
            <a:cxnLst/>
            <a:rect l="l" t="t" r="r" b="b"/>
            <a:pathLst>
              <a:path w="706120" h="217170">
                <a:moveTo>
                  <a:pt x="706120" y="0"/>
                </a:moveTo>
                <a:lnTo>
                  <a:pt x="701099" y="39905"/>
                </a:lnTo>
                <a:lnTo>
                  <a:pt x="687863" y="74453"/>
                </a:lnTo>
                <a:lnTo>
                  <a:pt x="669151" y="98762"/>
                </a:lnTo>
                <a:lnTo>
                  <a:pt x="647700" y="107950"/>
                </a:lnTo>
                <a:lnTo>
                  <a:pt x="412750" y="107950"/>
                </a:lnTo>
                <a:lnTo>
                  <a:pt x="390564" y="117336"/>
                </a:lnTo>
                <a:lnTo>
                  <a:pt x="371475" y="142081"/>
                </a:lnTo>
                <a:lnTo>
                  <a:pt x="358100" y="177065"/>
                </a:lnTo>
                <a:lnTo>
                  <a:pt x="353060" y="217170"/>
                </a:lnTo>
                <a:lnTo>
                  <a:pt x="348039" y="177065"/>
                </a:lnTo>
                <a:lnTo>
                  <a:pt x="334803" y="142081"/>
                </a:lnTo>
                <a:lnTo>
                  <a:pt x="316091" y="117336"/>
                </a:lnTo>
                <a:lnTo>
                  <a:pt x="294639" y="107950"/>
                </a:lnTo>
                <a:lnTo>
                  <a:pt x="58419" y="107950"/>
                </a:lnTo>
                <a:lnTo>
                  <a:pt x="36968" y="98762"/>
                </a:lnTo>
                <a:lnTo>
                  <a:pt x="18256" y="74453"/>
                </a:lnTo>
                <a:lnTo>
                  <a:pt x="5020" y="39905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79470" y="56807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73350" y="5463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14750" y="5458459"/>
            <a:ext cx="721360" cy="187960"/>
          </a:xfrm>
          <a:custGeom>
            <a:avLst/>
            <a:gdLst/>
            <a:ahLst/>
            <a:cxnLst/>
            <a:rect l="l" t="t" r="r" b="b"/>
            <a:pathLst>
              <a:path w="721360" h="187960">
                <a:moveTo>
                  <a:pt x="721360" y="0"/>
                </a:moveTo>
                <a:lnTo>
                  <a:pt x="716141" y="35044"/>
                </a:lnTo>
                <a:lnTo>
                  <a:pt x="702468" y="65087"/>
                </a:lnTo>
                <a:lnTo>
                  <a:pt x="683319" y="86082"/>
                </a:lnTo>
                <a:lnTo>
                  <a:pt x="661670" y="93979"/>
                </a:lnTo>
                <a:lnTo>
                  <a:pt x="420370" y="93979"/>
                </a:lnTo>
                <a:lnTo>
                  <a:pt x="398184" y="102056"/>
                </a:lnTo>
                <a:lnTo>
                  <a:pt x="379094" y="123348"/>
                </a:lnTo>
                <a:lnTo>
                  <a:pt x="365720" y="153451"/>
                </a:lnTo>
                <a:lnTo>
                  <a:pt x="360679" y="187959"/>
                </a:lnTo>
                <a:lnTo>
                  <a:pt x="355441" y="153451"/>
                </a:lnTo>
                <a:lnTo>
                  <a:pt x="341629" y="123348"/>
                </a:lnTo>
                <a:lnTo>
                  <a:pt x="322103" y="102056"/>
                </a:lnTo>
                <a:lnTo>
                  <a:pt x="299720" y="93979"/>
                </a:lnTo>
                <a:lnTo>
                  <a:pt x="59689" y="93979"/>
                </a:lnTo>
                <a:lnTo>
                  <a:pt x="38040" y="86082"/>
                </a:lnTo>
                <a:lnTo>
                  <a:pt x="18891" y="65087"/>
                </a:lnTo>
                <a:lnTo>
                  <a:pt x="5218" y="35044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36109" y="564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14750" y="5458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57530" y="4958079"/>
            <a:ext cx="1234440" cy="459740"/>
          </a:xfrm>
          <a:prstGeom prst="rect">
            <a:avLst/>
          </a:prstGeom>
          <a:ln w="28393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Times New Roman"/>
                <a:cs typeface="Times New Roman"/>
              </a:rPr>
              <a:t>Partition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917700" y="4992370"/>
            <a:ext cx="515620" cy="486409"/>
          </a:xfrm>
          <a:custGeom>
            <a:avLst/>
            <a:gdLst/>
            <a:ahLst/>
            <a:cxnLst/>
            <a:rect l="l" t="t" r="r" b="b"/>
            <a:pathLst>
              <a:path w="515619" h="486410">
                <a:moveTo>
                  <a:pt x="2539" y="116839"/>
                </a:moveTo>
                <a:lnTo>
                  <a:pt x="64769" y="238759"/>
                </a:lnTo>
                <a:lnTo>
                  <a:pt x="0" y="359409"/>
                </a:lnTo>
                <a:lnTo>
                  <a:pt x="386080" y="364489"/>
                </a:lnTo>
                <a:lnTo>
                  <a:pt x="383539" y="486409"/>
                </a:lnTo>
                <a:lnTo>
                  <a:pt x="515619" y="245109"/>
                </a:lnTo>
                <a:lnTo>
                  <a:pt x="451777" y="120649"/>
                </a:lnTo>
                <a:lnTo>
                  <a:pt x="388619" y="120649"/>
                </a:lnTo>
                <a:lnTo>
                  <a:pt x="2539" y="116839"/>
                </a:lnTo>
                <a:close/>
              </a:path>
              <a:path w="515619" h="486410">
                <a:moveTo>
                  <a:pt x="389889" y="0"/>
                </a:moveTo>
                <a:lnTo>
                  <a:pt x="388619" y="120649"/>
                </a:lnTo>
                <a:lnTo>
                  <a:pt x="451777" y="120649"/>
                </a:lnTo>
                <a:lnTo>
                  <a:pt x="38988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17700" y="4992370"/>
            <a:ext cx="515620" cy="486409"/>
          </a:xfrm>
          <a:custGeom>
            <a:avLst/>
            <a:gdLst/>
            <a:ahLst/>
            <a:cxnLst/>
            <a:rect l="l" t="t" r="r" b="b"/>
            <a:pathLst>
              <a:path w="515619" h="486410">
                <a:moveTo>
                  <a:pt x="2539" y="116839"/>
                </a:moveTo>
                <a:lnTo>
                  <a:pt x="388619" y="120649"/>
                </a:lnTo>
                <a:lnTo>
                  <a:pt x="389889" y="0"/>
                </a:lnTo>
                <a:lnTo>
                  <a:pt x="515619" y="245109"/>
                </a:lnTo>
                <a:lnTo>
                  <a:pt x="383539" y="486409"/>
                </a:lnTo>
                <a:lnTo>
                  <a:pt x="386080" y="364489"/>
                </a:lnTo>
                <a:lnTo>
                  <a:pt x="0" y="359409"/>
                </a:lnTo>
                <a:lnTo>
                  <a:pt x="64769" y="238759"/>
                </a:lnTo>
                <a:lnTo>
                  <a:pt x="2539" y="116839"/>
                </a:lnTo>
                <a:close/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21510" y="4987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30779" y="5480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4400" y="4334509"/>
            <a:ext cx="486409" cy="515620"/>
          </a:xfrm>
          <a:custGeom>
            <a:avLst/>
            <a:gdLst/>
            <a:ahLst/>
            <a:cxnLst/>
            <a:rect l="l" t="t" r="r" b="b"/>
            <a:pathLst>
              <a:path w="486409" h="515620">
                <a:moveTo>
                  <a:pt x="124459" y="0"/>
                </a:moveTo>
                <a:lnTo>
                  <a:pt x="121919" y="386079"/>
                </a:lnTo>
                <a:lnTo>
                  <a:pt x="0" y="386079"/>
                </a:lnTo>
                <a:lnTo>
                  <a:pt x="243840" y="515619"/>
                </a:lnTo>
                <a:lnTo>
                  <a:pt x="486409" y="387350"/>
                </a:lnTo>
                <a:lnTo>
                  <a:pt x="365759" y="387350"/>
                </a:lnTo>
                <a:lnTo>
                  <a:pt x="366821" y="64769"/>
                </a:lnTo>
                <a:lnTo>
                  <a:pt x="245109" y="64769"/>
                </a:lnTo>
                <a:lnTo>
                  <a:pt x="124459" y="0"/>
                </a:lnTo>
                <a:close/>
              </a:path>
              <a:path w="486409" h="515620">
                <a:moveTo>
                  <a:pt x="367030" y="1269"/>
                </a:moveTo>
                <a:lnTo>
                  <a:pt x="245109" y="64769"/>
                </a:lnTo>
                <a:lnTo>
                  <a:pt x="366821" y="64769"/>
                </a:lnTo>
                <a:lnTo>
                  <a:pt x="367030" y="126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4400" y="4334509"/>
            <a:ext cx="486409" cy="515620"/>
          </a:xfrm>
          <a:custGeom>
            <a:avLst/>
            <a:gdLst/>
            <a:ahLst/>
            <a:cxnLst/>
            <a:rect l="l" t="t" r="r" b="b"/>
            <a:pathLst>
              <a:path w="486409" h="515620">
                <a:moveTo>
                  <a:pt x="367030" y="1269"/>
                </a:moveTo>
                <a:lnTo>
                  <a:pt x="365759" y="387350"/>
                </a:lnTo>
                <a:lnTo>
                  <a:pt x="486409" y="387350"/>
                </a:lnTo>
                <a:lnTo>
                  <a:pt x="243840" y="515619"/>
                </a:lnTo>
                <a:lnTo>
                  <a:pt x="0" y="386079"/>
                </a:lnTo>
                <a:lnTo>
                  <a:pt x="121919" y="386079"/>
                </a:lnTo>
                <a:lnTo>
                  <a:pt x="124459" y="0"/>
                </a:lnTo>
                <a:lnTo>
                  <a:pt x="245109" y="64769"/>
                </a:lnTo>
                <a:lnTo>
                  <a:pt x="367030" y="1269"/>
                </a:lnTo>
                <a:close/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3350" y="4335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4400" y="484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339339" y="4535170"/>
            <a:ext cx="2329815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0645" algn="l"/>
              </a:tabLst>
            </a:pPr>
            <a:r>
              <a:rPr sz="3000" baseline="2777" dirty="0">
                <a:latin typeface="Times New Roman"/>
                <a:cs typeface="Times New Roman"/>
              </a:rPr>
              <a:t>A[</a:t>
            </a:r>
            <a:r>
              <a:rPr sz="3000" spc="7" baseline="2777" dirty="0">
                <a:latin typeface="Times New Roman"/>
                <a:cs typeface="Times New Roman"/>
              </a:rPr>
              <a:t>p.</a:t>
            </a:r>
            <a:r>
              <a:rPr sz="3000" baseline="2777" dirty="0">
                <a:latin typeface="Times New Roman"/>
                <a:cs typeface="Times New Roman"/>
              </a:rPr>
              <a:t>.q</a:t>
            </a:r>
            <a:r>
              <a:rPr sz="3000" spc="7" baseline="2777" dirty="0">
                <a:latin typeface="Times New Roman"/>
                <a:cs typeface="Times New Roman"/>
              </a:rPr>
              <a:t> </a:t>
            </a:r>
            <a:r>
              <a:rPr sz="3000" baseline="2777" dirty="0">
                <a:latin typeface="Times New Roman"/>
                <a:cs typeface="Times New Roman"/>
              </a:rPr>
              <a:t>–</a:t>
            </a:r>
            <a:r>
              <a:rPr sz="3000" spc="7" baseline="2777" dirty="0">
                <a:latin typeface="Times New Roman"/>
                <a:cs typeface="Times New Roman"/>
              </a:rPr>
              <a:t> 1</a:t>
            </a:r>
            <a:r>
              <a:rPr sz="3000" baseline="2777" dirty="0">
                <a:latin typeface="Times New Roman"/>
                <a:cs typeface="Times New Roman"/>
              </a:rPr>
              <a:t>]	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[</a:t>
            </a:r>
            <a:r>
              <a:rPr sz="2000" spc="5" dirty="0">
                <a:latin typeface="Times New Roman"/>
                <a:cs typeface="Times New Roman"/>
              </a:rPr>
              <a:t>q</a:t>
            </a:r>
            <a:r>
              <a:rPr sz="2000" spc="-10" dirty="0">
                <a:latin typeface="Times New Roman"/>
                <a:cs typeface="Times New Roman"/>
              </a:rPr>
              <a:t>+</a:t>
            </a: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r]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02235" algn="ctr">
              <a:lnSpc>
                <a:spcPct val="100000"/>
              </a:lnSpc>
              <a:tabLst>
                <a:tab pos="923925" algn="l"/>
                <a:tab pos="186372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	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84455" algn="ctr">
              <a:lnSpc>
                <a:spcPct val="100000"/>
              </a:lnSpc>
              <a:tabLst>
                <a:tab pos="1136015" algn="l"/>
              </a:tabLst>
            </a:pPr>
            <a:r>
              <a:rPr sz="2000" dirty="0">
                <a:latin typeface="Symbol"/>
                <a:cs typeface="Symbol"/>
              </a:rPr>
              <a:t>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	</a:t>
            </a:r>
            <a:r>
              <a:rPr sz="2000" dirty="0">
                <a:latin typeface="Symbol"/>
                <a:cs typeface="Symbol"/>
              </a:rPr>
              <a:t>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150" y="109220"/>
            <a:ext cx="21945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</a:t>
            </a:r>
            <a:r>
              <a:rPr sz="4400" spc="-40" dirty="0"/>
              <a:t>x</a:t>
            </a:r>
            <a:r>
              <a:rPr sz="4400" spc="-5" dirty="0"/>
              <a:t>ample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8009" y="1366237"/>
          <a:ext cx="4900288" cy="4304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1820"/>
                <a:gridCol w="401319"/>
                <a:gridCol w="239394"/>
                <a:gridCol w="255905"/>
                <a:gridCol w="255269"/>
                <a:gridCol w="255269"/>
                <a:gridCol w="255904"/>
                <a:gridCol w="254635"/>
                <a:gridCol w="255904"/>
                <a:gridCol w="255270"/>
                <a:gridCol w="383539"/>
                <a:gridCol w="226060"/>
              </a:tblGrid>
              <a:tr h="598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u="heavy" spc="-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initially: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2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2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8528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next</a:t>
                      </a:r>
                      <a:r>
                        <a:rPr sz="2000" b="1" u="heavy" spc="-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 iteration: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</a:tr>
              <a:tr h="8534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next</a:t>
                      </a:r>
                      <a:r>
                        <a:rPr sz="2000" b="1" u="heavy" spc="-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 iteration: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</a:tr>
              <a:tr h="8534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next</a:t>
                      </a:r>
                      <a:r>
                        <a:rPr sz="2000" b="1" u="heavy" spc="-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 iteration: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</a:tr>
              <a:tr h="71976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next</a:t>
                      </a:r>
                      <a:r>
                        <a:rPr sz="2000" b="1" u="heavy" spc="-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 iteration: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3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ts val="233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087109" y="1630679"/>
            <a:ext cx="19259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note: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pivot (x) =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9679" y="2809239"/>
            <a:ext cx="2802890" cy="3144520"/>
          </a:xfrm>
          <a:custGeom>
            <a:avLst/>
            <a:gdLst/>
            <a:ahLst/>
            <a:cxnLst/>
            <a:rect l="l" t="t" r="r" b="b"/>
            <a:pathLst>
              <a:path w="2802890" h="3144520">
                <a:moveTo>
                  <a:pt x="0" y="0"/>
                </a:moveTo>
                <a:lnTo>
                  <a:pt x="2802890" y="0"/>
                </a:lnTo>
                <a:lnTo>
                  <a:pt x="2802890" y="3144520"/>
                </a:lnTo>
                <a:lnTo>
                  <a:pt x="0" y="314452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9679" y="2809239"/>
            <a:ext cx="2802890" cy="3144520"/>
          </a:xfrm>
          <a:custGeom>
            <a:avLst/>
            <a:gdLst/>
            <a:ahLst/>
            <a:cxnLst/>
            <a:rect l="l" t="t" r="r" b="b"/>
            <a:pathLst>
              <a:path w="2802890" h="3144520">
                <a:moveTo>
                  <a:pt x="0" y="0"/>
                </a:moveTo>
                <a:lnTo>
                  <a:pt x="2802890" y="0"/>
                </a:lnTo>
                <a:lnTo>
                  <a:pt x="2802890" y="3144520"/>
                </a:lnTo>
                <a:lnTo>
                  <a:pt x="0" y="314452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52209" y="2733039"/>
            <a:ext cx="2804160" cy="3144520"/>
          </a:xfrm>
          <a:prstGeom prst="rect">
            <a:avLst/>
          </a:prstGeom>
          <a:solidFill>
            <a:srgbClr val="CCEBFF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Partition(A,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p,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r)</a:t>
            </a:r>
            <a:endParaRPr sz="2000" dirty="0">
              <a:latin typeface="Times New Roman"/>
              <a:cs typeface="Times New Roman"/>
            </a:endParaRPr>
          </a:p>
          <a:p>
            <a:pPr marL="551815">
              <a:lnSpc>
                <a:spcPct val="100000"/>
              </a:lnSpc>
              <a:tabLst>
                <a:tab pos="1005840" algn="l"/>
              </a:tabLst>
            </a:pPr>
            <a:r>
              <a:rPr sz="2000" dirty="0">
                <a:latin typeface="Times New Roman"/>
                <a:cs typeface="Times New Roman"/>
              </a:rPr>
              <a:t>x,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	</a:t>
            </a:r>
            <a:r>
              <a:rPr sz="2000" spc="-5" dirty="0">
                <a:latin typeface="Times New Roman"/>
                <a:cs typeface="Times New Roman"/>
              </a:rPr>
              <a:t>:= </a:t>
            </a:r>
            <a:r>
              <a:rPr sz="2000" dirty="0">
                <a:latin typeface="Times New Roman"/>
                <a:cs typeface="Times New Roman"/>
              </a:rPr>
              <a:t>A[r], p –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1;</a:t>
            </a:r>
          </a:p>
          <a:p>
            <a:pPr marL="998855" marR="83820" indent="-447040">
              <a:lnSpc>
                <a:spcPct val="100000"/>
              </a:lnSpc>
              <a:spcBef>
                <a:spcPts val="10"/>
              </a:spcBef>
              <a:tabLst>
                <a:tab pos="1771014" algn="l"/>
                <a:tab pos="203898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j </a:t>
            </a:r>
            <a:r>
              <a:rPr sz="2000" spc="-5" dirty="0">
                <a:latin typeface="Times New Roman"/>
                <a:cs typeface="Times New Roman"/>
              </a:rPr>
              <a:t>:= </a:t>
            </a:r>
            <a:r>
              <a:rPr sz="2000" dirty="0">
                <a:latin typeface="Times New Roman"/>
                <a:cs typeface="Times New Roman"/>
              </a:rPr>
              <a:t>p </a:t>
            </a:r>
            <a:r>
              <a:rPr sz="2000" b="1" spc="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 – 1 </a:t>
            </a:r>
            <a:r>
              <a:rPr sz="2000" b="1" spc="-5" dirty="0">
                <a:latin typeface="Times New Roman"/>
                <a:cs typeface="Times New Roman"/>
              </a:rPr>
              <a:t>do  </a:t>
            </a:r>
            <a:r>
              <a:rPr sz="2000" b="1" dirty="0">
                <a:latin typeface="Times New Roman"/>
                <a:cs typeface="Times New Roman"/>
              </a:rPr>
              <a:t>if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A[j]	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dirty="0">
                <a:latin typeface="Times New Roman"/>
                <a:cs typeface="Times New Roman"/>
              </a:rPr>
              <a:t>	x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then</a:t>
            </a:r>
            <a:endParaRPr sz="2000" dirty="0">
              <a:latin typeface="Times New Roman"/>
              <a:cs typeface="Times New Roman"/>
            </a:endParaRPr>
          </a:p>
          <a:p>
            <a:pPr marL="14611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 </a:t>
            </a:r>
            <a:r>
              <a:rPr sz="2000" spc="-5" dirty="0">
                <a:latin typeface="Times New Roman"/>
                <a:cs typeface="Times New Roman"/>
              </a:rPr>
              <a:t>:= </a:t>
            </a:r>
            <a:r>
              <a:rPr sz="2000" dirty="0">
                <a:latin typeface="Times New Roman"/>
                <a:cs typeface="Times New Roman"/>
              </a:rPr>
              <a:t>i +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1;</a:t>
            </a:r>
          </a:p>
          <a:p>
            <a:pPr marL="14611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A[i] </a:t>
            </a:r>
            <a:r>
              <a:rPr sz="2000" dirty="0">
                <a:latin typeface="Symbol"/>
                <a:cs typeface="Symbol"/>
              </a:rPr>
              <a:t>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A[j]</a:t>
            </a:r>
          </a:p>
          <a:p>
            <a:pPr marL="998855">
              <a:lnSpc>
                <a:spcPct val="100000"/>
              </a:lnSpc>
            </a:pPr>
            <a:r>
              <a:rPr lang="en-IE" sz="2000" b="1" spc="-5" dirty="0" err="1" smtClean="0">
                <a:latin typeface="Times New Roman"/>
                <a:cs typeface="Times New Roman"/>
              </a:rPr>
              <a:t>Endi</a:t>
            </a:r>
            <a:r>
              <a:rPr sz="2000" b="1" spc="-5" dirty="0" smtClean="0">
                <a:latin typeface="Times New Roman"/>
                <a:cs typeface="Times New Roman"/>
              </a:rPr>
              <a:t>f</a:t>
            </a:r>
            <a:endParaRPr sz="2000" dirty="0">
              <a:latin typeface="Times New Roman"/>
              <a:cs typeface="Times New Roman"/>
            </a:endParaRPr>
          </a:p>
          <a:p>
            <a:pPr marL="551815">
              <a:lnSpc>
                <a:spcPct val="100000"/>
              </a:lnSpc>
            </a:pPr>
            <a:r>
              <a:rPr lang="en-IE" sz="2000" b="1" dirty="0" smtClean="0">
                <a:latin typeface="Times New Roman"/>
                <a:cs typeface="Times New Roman"/>
              </a:rPr>
              <a:t>en</a:t>
            </a:r>
            <a:r>
              <a:rPr sz="2000" b="1" dirty="0" smtClean="0">
                <a:latin typeface="Times New Roman"/>
                <a:cs typeface="Times New Roman"/>
              </a:rPr>
              <a:t>d</a:t>
            </a:r>
            <a:r>
              <a:rPr lang="en-IE" sz="2000" b="1" dirty="0" smtClean="0">
                <a:latin typeface="Times New Roman"/>
                <a:cs typeface="Times New Roman"/>
              </a:rPr>
              <a:t>for</a:t>
            </a:r>
            <a:r>
              <a:rPr sz="2000" dirty="0" smtClean="0">
                <a:latin typeface="Times New Roman"/>
                <a:cs typeface="Times New Roman"/>
              </a:rPr>
              <a:t>;</a:t>
            </a:r>
            <a:endParaRPr sz="2000" dirty="0">
              <a:latin typeface="Times New Roman"/>
              <a:cs typeface="Times New Roman"/>
            </a:endParaRPr>
          </a:p>
          <a:p>
            <a:pPr marL="55181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A[i + 1] </a:t>
            </a:r>
            <a:r>
              <a:rPr sz="2000" dirty="0">
                <a:latin typeface="Symbol"/>
                <a:cs typeface="Symbol"/>
              </a:rPr>
              <a:t>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A[r];</a:t>
            </a:r>
            <a:endParaRPr sz="2000" dirty="0">
              <a:latin typeface="Times New Roman"/>
              <a:cs typeface="Times New Roman"/>
            </a:endParaRPr>
          </a:p>
          <a:p>
            <a:pPr marL="551815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return </a:t>
            </a:r>
            <a:r>
              <a:rPr sz="2000" dirty="0">
                <a:latin typeface="Times New Roman"/>
                <a:cs typeface="Times New Roman"/>
              </a:rPr>
              <a:t>i +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8779" y="109220"/>
            <a:ext cx="4961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Divide and</a:t>
            </a:r>
            <a:r>
              <a:rPr sz="4400" spc="-70" dirty="0"/>
              <a:t> </a:t>
            </a:r>
            <a:r>
              <a:rPr sz="4400" spc="-10" dirty="0"/>
              <a:t>Conquer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2400" y="1634490"/>
            <a:ext cx="8991599" cy="2654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41097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divide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 problem </a:t>
            </a:r>
            <a:r>
              <a:rPr sz="2400" dirty="0">
                <a:latin typeface="Arial"/>
                <a:cs typeface="Arial"/>
              </a:rPr>
              <a:t>into a </a:t>
            </a:r>
            <a:r>
              <a:rPr sz="2400" spc="-5" dirty="0">
                <a:latin typeface="Arial"/>
                <a:cs typeface="Arial"/>
              </a:rPr>
              <a:t>number of </a:t>
            </a:r>
            <a:r>
              <a:rPr sz="2400" spc="-5" dirty="0" smtClean="0">
                <a:latin typeface="Arial"/>
                <a:cs typeface="Arial"/>
              </a:rPr>
              <a:t>sub</a:t>
            </a:r>
            <a:r>
              <a:rPr lang="en-IE" sz="2400" spc="-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problems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conquer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 subproblems (solve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them)</a:t>
            </a: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combine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 subproblem solutions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get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the</a:t>
            </a:r>
            <a:r>
              <a:rPr lang="en-IE" sz="2400" spc="-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solution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 original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problem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354965" marR="101346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b="1" i="1" spc="-5" dirty="0">
                <a:latin typeface="Arial"/>
                <a:cs typeface="Arial"/>
              </a:rPr>
              <a:t>Note: often the </a:t>
            </a:r>
            <a:r>
              <a:rPr sz="2400" b="1" i="1" spc="5" dirty="0">
                <a:latin typeface="Arial"/>
                <a:cs typeface="Arial"/>
              </a:rPr>
              <a:t>“</a:t>
            </a:r>
            <a:r>
              <a:rPr sz="2400" b="1" i="1" spc="5" dirty="0">
                <a:solidFill>
                  <a:srgbClr val="0033CC"/>
                </a:solidFill>
                <a:latin typeface="Arial"/>
                <a:cs typeface="Arial"/>
              </a:rPr>
              <a:t>conquer</a:t>
            </a:r>
            <a:r>
              <a:rPr sz="2400" b="1" i="1" spc="5" dirty="0">
                <a:latin typeface="Arial"/>
                <a:cs typeface="Arial"/>
              </a:rPr>
              <a:t>” </a:t>
            </a:r>
            <a:r>
              <a:rPr sz="2400" b="1" i="1" dirty="0">
                <a:latin typeface="Arial"/>
                <a:cs typeface="Arial"/>
              </a:rPr>
              <a:t>step </a:t>
            </a:r>
            <a:r>
              <a:rPr sz="2400" b="1" i="1" spc="-5" dirty="0">
                <a:latin typeface="Arial"/>
                <a:cs typeface="Arial"/>
              </a:rPr>
              <a:t>is </a:t>
            </a:r>
            <a:r>
              <a:rPr sz="2400" b="1" i="1" spc="-5" dirty="0" smtClean="0">
                <a:latin typeface="Arial"/>
                <a:cs typeface="Arial"/>
              </a:rPr>
              <a:t>done recursively</a:t>
            </a:r>
            <a:endParaRPr sz="2400" b="1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5110" y="109220"/>
            <a:ext cx="5269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7435" algn="l"/>
              </a:tabLst>
            </a:pPr>
            <a:r>
              <a:rPr sz="4400" spc="-10" dirty="0"/>
              <a:t>Example	</a:t>
            </a:r>
            <a:r>
              <a:rPr sz="4400" spc="-5" dirty="0"/>
              <a:t>(Continued)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1150" y="995397"/>
          <a:ext cx="4906641" cy="5523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1210"/>
                <a:gridCol w="441325"/>
                <a:gridCol w="255905"/>
                <a:gridCol w="256539"/>
                <a:gridCol w="256540"/>
                <a:gridCol w="255904"/>
                <a:gridCol w="256539"/>
                <a:gridCol w="255270"/>
                <a:gridCol w="256539"/>
                <a:gridCol w="385445"/>
                <a:gridCol w="225425"/>
              </a:tblGrid>
              <a:tr h="704522">
                <a:tc>
                  <a:txBody>
                    <a:bodyPr/>
                    <a:lstStyle/>
                    <a:p>
                      <a:pPr marL="31750">
                        <a:lnSpc>
                          <a:spcPts val="2180"/>
                        </a:lnSpc>
                      </a:pPr>
                      <a:r>
                        <a:rPr sz="20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next </a:t>
                      </a:r>
                      <a:r>
                        <a:rPr sz="2000" b="1" u="heavy" spc="-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iteration: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2180"/>
                        </a:lnSpc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2180"/>
                        </a:lnSpc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218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8229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next </a:t>
                      </a:r>
                      <a:r>
                        <a:rPr sz="2000" b="1" u="heavy" spc="-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iteration: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</a:tr>
              <a:tr h="8229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next </a:t>
                      </a:r>
                      <a:r>
                        <a:rPr sz="2000" b="1" u="heavy" spc="-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iteration: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</a:tr>
              <a:tr h="8229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next </a:t>
                      </a:r>
                      <a:r>
                        <a:rPr sz="2000" b="1" u="heavy" spc="-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iteration: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</a:tr>
              <a:tr h="8229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next </a:t>
                      </a:r>
                      <a:r>
                        <a:rPr sz="2000" b="1" u="heavy" spc="-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iteration: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</a:tr>
              <a:tr h="8229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next </a:t>
                      </a:r>
                      <a:r>
                        <a:rPr sz="2000" b="1" u="heavy" spc="-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iteration: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</a:tr>
              <a:tr h="70452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b="1" u="heavy" spc="-5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after final</a:t>
                      </a:r>
                      <a:r>
                        <a:rPr sz="2000" b="1" u="heavy" spc="-30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u="heavy" dirty="0">
                          <a:solidFill>
                            <a:srgbClr val="CC0000"/>
                          </a:solidFill>
                          <a:uFill>
                            <a:solidFill>
                              <a:srgbClr val="CC0000"/>
                            </a:solidFill>
                          </a:uFill>
                          <a:latin typeface="Times New Roman"/>
                          <a:cs typeface="Times New Roman"/>
                        </a:rPr>
                        <a:t>swap: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3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ts val="233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29679" y="2809239"/>
            <a:ext cx="2802890" cy="3144520"/>
          </a:xfrm>
          <a:custGeom>
            <a:avLst/>
            <a:gdLst/>
            <a:ahLst/>
            <a:cxnLst/>
            <a:rect l="l" t="t" r="r" b="b"/>
            <a:pathLst>
              <a:path w="2802890" h="3144520">
                <a:moveTo>
                  <a:pt x="0" y="0"/>
                </a:moveTo>
                <a:lnTo>
                  <a:pt x="2802890" y="0"/>
                </a:lnTo>
                <a:lnTo>
                  <a:pt x="2802890" y="3144520"/>
                </a:lnTo>
                <a:lnTo>
                  <a:pt x="0" y="314452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9679" y="2809239"/>
            <a:ext cx="2802890" cy="3144520"/>
          </a:xfrm>
          <a:custGeom>
            <a:avLst/>
            <a:gdLst/>
            <a:ahLst/>
            <a:cxnLst/>
            <a:rect l="l" t="t" r="r" b="b"/>
            <a:pathLst>
              <a:path w="2802890" h="3144520">
                <a:moveTo>
                  <a:pt x="0" y="0"/>
                </a:moveTo>
                <a:lnTo>
                  <a:pt x="2802890" y="0"/>
                </a:lnTo>
                <a:lnTo>
                  <a:pt x="2802890" y="3144520"/>
                </a:lnTo>
                <a:lnTo>
                  <a:pt x="0" y="314452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52209" y="2733039"/>
            <a:ext cx="2804160" cy="3144520"/>
          </a:xfrm>
          <a:prstGeom prst="rect">
            <a:avLst/>
          </a:prstGeom>
          <a:solidFill>
            <a:srgbClr val="CCEBFF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Partition(A,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p,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r)</a:t>
            </a:r>
            <a:endParaRPr sz="2000" dirty="0">
              <a:latin typeface="Times New Roman"/>
              <a:cs typeface="Times New Roman"/>
            </a:endParaRPr>
          </a:p>
          <a:p>
            <a:pPr marL="551815">
              <a:lnSpc>
                <a:spcPct val="100000"/>
              </a:lnSpc>
              <a:tabLst>
                <a:tab pos="1005840" algn="l"/>
              </a:tabLst>
            </a:pPr>
            <a:r>
              <a:rPr sz="2000" dirty="0">
                <a:latin typeface="Times New Roman"/>
                <a:cs typeface="Times New Roman"/>
              </a:rPr>
              <a:t>x,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	</a:t>
            </a:r>
            <a:r>
              <a:rPr sz="2000" spc="-5" dirty="0">
                <a:latin typeface="Times New Roman"/>
                <a:cs typeface="Times New Roman"/>
              </a:rPr>
              <a:t>:= </a:t>
            </a:r>
            <a:r>
              <a:rPr sz="2000" dirty="0">
                <a:latin typeface="Times New Roman"/>
                <a:cs typeface="Times New Roman"/>
              </a:rPr>
              <a:t>A[r], p –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1;</a:t>
            </a:r>
          </a:p>
          <a:p>
            <a:pPr marL="998855" marR="83820" indent="-447040">
              <a:lnSpc>
                <a:spcPct val="100000"/>
              </a:lnSpc>
              <a:spcBef>
                <a:spcPts val="10"/>
              </a:spcBef>
              <a:tabLst>
                <a:tab pos="1771014" algn="l"/>
                <a:tab pos="203898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j </a:t>
            </a:r>
            <a:r>
              <a:rPr sz="2000" spc="-5" dirty="0">
                <a:latin typeface="Times New Roman"/>
                <a:cs typeface="Times New Roman"/>
              </a:rPr>
              <a:t>:= </a:t>
            </a:r>
            <a:r>
              <a:rPr sz="2000" dirty="0">
                <a:latin typeface="Times New Roman"/>
                <a:cs typeface="Times New Roman"/>
              </a:rPr>
              <a:t>p </a:t>
            </a:r>
            <a:r>
              <a:rPr sz="2000" b="1" spc="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 – 1 </a:t>
            </a:r>
            <a:r>
              <a:rPr sz="2000" b="1" spc="-5" dirty="0">
                <a:latin typeface="Times New Roman"/>
                <a:cs typeface="Times New Roman"/>
              </a:rPr>
              <a:t>do  </a:t>
            </a:r>
            <a:r>
              <a:rPr sz="2000" b="1" dirty="0">
                <a:latin typeface="Times New Roman"/>
                <a:cs typeface="Times New Roman"/>
              </a:rPr>
              <a:t>if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A[j]	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dirty="0">
                <a:latin typeface="Times New Roman"/>
                <a:cs typeface="Times New Roman"/>
              </a:rPr>
              <a:t>	x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then</a:t>
            </a:r>
            <a:endParaRPr sz="2000" dirty="0">
              <a:latin typeface="Times New Roman"/>
              <a:cs typeface="Times New Roman"/>
            </a:endParaRPr>
          </a:p>
          <a:p>
            <a:pPr marL="14611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 </a:t>
            </a:r>
            <a:r>
              <a:rPr sz="2000" spc="-5" dirty="0">
                <a:latin typeface="Times New Roman"/>
                <a:cs typeface="Times New Roman"/>
              </a:rPr>
              <a:t>:= </a:t>
            </a:r>
            <a:r>
              <a:rPr sz="2000" dirty="0">
                <a:latin typeface="Times New Roman"/>
                <a:cs typeface="Times New Roman"/>
              </a:rPr>
              <a:t>i +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1;</a:t>
            </a:r>
          </a:p>
          <a:p>
            <a:pPr marL="14611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A[i] </a:t>
            </a:r>
            <a:r>
              <a:rPr sz="2000" dirty="0">
                <a:latin typeface="Symbol"/>
                <a:cs typeface="Symbol"/>
              </a:rPr>
              <a:t>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A[j]</a:t>
            </a:r>
          </a:p>
          <a:p>
            <a:pPr marL="998855">
              <a:lnSpc>
                <a:spcPct val="100000"/>
              </a:lnSpc>
            </a:pPr>
            <a:r>
              <a:rPr lang="en-IE" sz="2000" b="1" spc="-5" dirty="0" err="1" smtClean="0">
                <a:latin typeface="Times New Roman"/>
                <a:cs typeface="Times New Roman"/>
              </a:rPr>
              <a:t>endi</a:t>
            </a:r>
            <a:r>
              <a:rPr sz="2000" b="1" spc="-5" dirty="0" smtClean="0">
                <a:latin typeface="Times New Roman"/>
                <a:cs typeface="Times New Roman"/>
              </a:rPr>
              <a:t>f</a:t>
            </a:r>
            <a:endParaRPr sz="2000" dirty="0">
              <a:latin typeface="Times New Roman"/>
              <a:cs typeface="Times New Roman"/>
            </a:endParaRPr>
          </a:p>
          <a:p>
            <a:pPr marL="551815">
              <a:lnSpc>
                <a:spcPct val="100000"/>
              </a:lnSpc>
            </a:pPr>
            <a:r>
              <a:rPr lang="en-IE" sz="2000" b="1" dirty="0" err="1" smtClean="0">
                <a:latin typeface="Times New Roman"/>
                <a:cs typeface="Times New Roman"/>
              </a:rPr>
              <a:t>endfor</a:t>
            </a:r>
            <a:r>
              <a:rPr sz="2000" dirty="0" smtClean="0">
                <a:latin typeface="Times New Roman"/>
                <a:cs typeface="Times New Roman"/>
              </a:rPr>
              <a:t>;</a:t>
            </a:r>
            <a:endParaRPr sz="2000" dirty="0">
              <a:latin typeface="Times New Roman"/>
              <a:cs typeface="Times New Roman"/>
            </a:endParaRPr>
          </a:p>
          <a:p>
            <a:pPr marL="55181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A[i + 1] </a:t>
            </a:r>
            <a:r>
              <a:rPr sz="2000" dirty="0">
                <a:latin typeface="Symbol"/>
                <a:cs typeface="Symbol"/>
              </a:rPr>
              <a:t>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A[r];</a:t>
            </a:r>
            <a:endParaRPr sz="2000" dirty="0">
              <a:latin typeface="Times New Roman"/>
              <a:cs typeface="Times New Roman"/>
            </a:endParaRPr>
          </a:p>
          <a:p>
            <a:pPr marL="551815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return </a:t>
            </a:r>
            <a:r>
              <a:rPr sz="2000" dirty="0">
                <a:latin typeface="Times New Roman"/>
                <a:cs typeface="Times New Roman"/>
              </a:rPr>
              <a:t>i +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9389" y="109220"/>
            <a:ext cx="2821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Partitioning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68300" y="956309"/>
            <a:ext cx="3162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505" dirty="0">
                <a:latin typeface="Symbol"/>
                <a:cs typeface="Symbol"/>
              </a:rPr>
              <a:t>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797050"/>
            <a:ext cx="3162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505" dirty="0">
                <a:latin typeface="Symbol"/>
                <a:cs typeface="Symbol"/>
              </a:rPr>
              <a:t>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900" y="988059"/>
            <a:ext cx="7369809" cy="1628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"/>
                <a:cs typeface="Arial"/>
              </a:rPr>
              <a:t>Select </a:t>
            </a:r>
            <a:r>
              <a:rPr sz="2500" dirty="0">
                <a:latin typeface="Arial"/>
                <a:cs typeface="Arial"/>
              </a:rPr>
              <a:t>the </a:t>
            </a:r>
            <a:r>
              <a:rPr sz="2500" spc="-5" dirty="0">
                <a:solidFill>
                  <a:srgbClr val="CC3300"/>
                </a:solidFill>
                <a:latin typeface="Arial"/>
                <a:cs typeface="Arial"/>
              </a:rPr>
              <a:t>last element </a:t>
            </a:r>
            <a:r>
              <a:rPr sz="2500" spc="-5" dirty="0">
                <a:latin typeface="Arial"/>
                <a:cs typeface="Arial"/>
              </a:rPr>
              <a:t>A[</a:t>
            </a:r>
            <a:r>
              <a:rPr sz="2500" i="1" spc="-5" dirty="0">
                <a:latin typeface="Arial"/>
                <a:cs typeface="Arial"/>
              </a:rPr>
              <a:t>r</a:t>
            </a:r>
            <a:r>
              <a:rPr sz="2500" spc="-5" dirty="0">
                <a:latin typeface="Arial"/>
                <a:cs typeface="Arial"/>
              </a:rPr>
              <a:t>] </a:t>
            </a:r>
            <a:r>
              <a:rPr sz="2500" dirty="0">
                <a:latin typeface="Arial"/>
                <a:cs typeface="Arial"/>
              </a:rPr>
              <a:t>in </a:t>
            </a:r>
            <a:r>
              <a:rPr sz="2500" spc="-5" dirty="0">
                <a:latin typeface="Arial"/>
                <a:cs typeface="Arial"/>
              </a:rPr>
              <a:t>the subarray </a:t>
            </a:r>
            <a:r>
              <a:rPr sz="2500" i="1" spc="-5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[</a:t>
            </a:r>
            <a:r>
              <a:rPr sz="2500" i="1" spc="-5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..</a:t>
            </a:r>
            <a:r>
              <a:rPr sz="2500" i="1" spc="-5" dirty="0">
                <a:latin typeface="Arial"/>
                <a:cs typeface="Arial"/>
              </a:rPr>
              <a:t>r</a:t>
            </a:r>
            <a:r>
              <a:rPr sz="2500" spc="-5" dirty="0">
                <a:latin typeface="Arial"/>
                <a:cs typeface="Arial"/>
              </a:rPr>
              <a:t>] as  the </a:t>
            </a:r>
            <a:r>
              <a:rPr sz="2500" i="1" spc="-5" dirty="0">
                <a:solidFill>
                  <a:srgbClr val="009999"/>
                </a:solidFill>
                <a:latin typeface="Arial"/>
                <a:cs typeface="Arial"/>
              </a:rPr>
              <a:t>pivot </a:t>
            </a:r>
            <a:r>
              <a:rPr sz="2500" dirty="0">
                <a:latin typeface="Arial"/>
                <a:cs typeface="Arial"/>
              </a:rPr>
              <a:t>– </a:t>
            </a:r>
            <a:r>
              <a:rPr sz="2500" spc="-5" dirty="0">
                <a:latin typeface="Arial"/>
                <a:cs typeface="Arial"/>
              </a:rPr>
              <a:t>the element around </a:t>
            </a:r>
            <a:r>
              <a:rPr sz="2500" spc="-10" dirty="0">
                <a:latin typeface="Arial"/>
                <a:cs typeface="Arial"/>
              </a:rPr>
              <a:t>which </a:t>
            </a:r>
            <a:r>
              <a:rPr sz="2500" dirty="0">
                <a:latin typeface="Arial"/>
                <a:cs typeface="Arial"/>
              </a:rPr>
              <a:t>to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partition.</a:t>
            </a:r>
            <a:endParaRPr sz="2500" dirty="0">
              <a:latin typeface="Arial"/>
              <a:cs typeface="Arial"/>
            </a:endParaRPr>
          </a:p>
          <a:p>
            <a:pPr marL="12700" marR="260985">
              <a:lnSpc>
                <a:spcPct val="100000"/>
              </a:lnSpc>
              <a:spcBef>
                <a:spcPts val="620"/>
              </a:spcBef>
            </a:pPr>
            <a:r>
              <a:rPr sz="2500" dirty="0">
                <a:latin typeface="Arial"/>
                <a:cs typeface="Arial"/>
              </a:rPr>
              <a:t>As </a:t>
            </a:r>
            <a:r>
              <a:rPr sz="2500" spc="-5" dirty="0">
                <a:latin typeface="Arial"/>
                <a:cs typeface="Arial"/>
              </a:rPr>
              <a:t>the procedure </a:t>
            </a:r>
            <a:r>
              <a:rPr sz="2500" spc="-10" dirty="0">
                <a:latin typeface="Arial"/>
                <a:cs typeface="Arial"/>
              </a:rPr>
              <a:t>executes, </a:t>
            </a:r>
            <a:r>
              <a:rPr sz="2500" spc="-5" dirty="0">
                <a:latin typeface="Arial"/>
                <a:cs typeface="Arial"/>
              </a:rPr>
              <a:t>the array is partitioned  into </a:t>
            </a:r>
            <a:r>
              <a:rPr lang="en-IE" sz="2500" spc="-5" dirty="0" smtClean="0">
                <a:latin typeface="Arial"/>
                <a:cs typeface="Arial"/>
              </a:rPr>
              <a:t>three</a:t>
            </a:r>
            <a:r>
              <a:rPr sz="2500" spc="5" dirty="0" smtClean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regions.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5500" y="2603500"/>
            <a:ext cx="6848475" cy="1227259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200" i="1" spc="-5" dirty="0">
                <a:solidFill>
                  <a:srgbClr val="CC3300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[</a:t>
            </a:r>
            <a:r>
              <a:rPr sz="2200" i="1" spc="-5" dirty="0">
                <a:solidFill>
                  <a:srgbClr val="CC3300"/>
                </a:solidFill>
                <a:latin typeface="Arial"/>
                <a:cs typeface="Arial"/>
              </a:rPr>
              <a:t>p</a:t>
            </a:r>
            <a:r>
              <a:rPr sz="2200" spc="-5" dirty="0" smtClean="0">
                <a:solidFill>
                  <a:srgbClr val="CC3300"/>
                </a:solidFill>
                <a:latin typeface="Arial"/>
                <a:cs typeface="Arial"/>
              </a:rPr>
              <a:t>..</a:t>
            </a:r>
            <a:r>
              <a:rPr lang="en-IE" sz="2200" i="1" spc="-5" dirty="0" smtClean="0">
                <a:solidFill>
                  <a:srgbClr val="CC3300"/>
                </a:solidFill>
                <a:latin typeface="Arial"/>
                <a:cs typeface="Arial"/>
              </a:rPr>
              <a:t>q-1</a:t>
            </a:r>
            <a:r>
              <a:rPr sz="2200" spc="-5" dirty="0" smtClean="0">
                <a:solidFill>
                  <a:srgbClr val="CC3300"/>
                </a:solidFill>
                <a:latin typeface="Arial"/>
                <a:cs typeface="Arial"/>
              </a:rPr>
              <a:t>] </a:t>
            </a:r>
            <a:r>
              <a:rPr sz="2200" dirty="0">
                <a:latin typeface="Arial"/>
                <a:cs typeface="Arial"/>
              </a:rPr>
              <a:t>— </a:t>
            </a:r>
            <a:r>
              <a:rPr sz="2200" spc="-5" dirty="0">
                <a:latin typeface="Arial"/>
                <a:cs typeface="Arial"/>
              </a:rPr>
              <a:t>All entries in this region are </a:t>
            </a:r>
            <a:r>
              <a:rPr sz="1800" dirty="0">
                <a:solidFill>
                  <a:srgbClr val="CC3300"/>
                </a:solidFill>
                <a:latin typeface="Symbol"/>
                <a:cs typeface="Symbol"/>
              </a:rPr>
              <a:t></a:t>
            </a:r>
            <a:r>
              <a:rPr sz="1800" spc="26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CC3300"/>
                </a:solidFill>
                <a:latin typeface="Arial"/>
                <a:cs typeface="Arial"/>
              </a:rPr>
              <a:t>pivot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545465" algn="l"/>
                <a:tab pos="546100" algn="l"/>
                <a:tab pos="6100445" algn="l"/>
              </a:tabLst>
            </a:pPr>
            <a:r>
              <a:rPr sz="2200" i="1" spc="-5" dirty="0" smtClean="0">
                <a:solidFill>
                  <a:srgbClr val="CC3300"/>
                </a:solidFill>
                <a:latin typeface="Arial"/>
                <a:cs typeface="Arial"/>
              </a:rPr>
              <a:t>A</a:t>
            </a:r>
            <a:r>
              <a:rPr sz="2200" spc="-5" dirty="0" smtClean="0">
                <a:solidFill>
                  <a:srgbClr val="CC3300"/>
                </a:solidFill>
                <a:latin typeface="Arial"/>
                <a:cs typeface="Arial"/>
              </a:rPr>
              <a:t>[</a:t>
            </a:r>
            <a:r>
              <a:rPr lang="en-IE" sz="2200" i="1" spc="-5" dirty="0" smtClean="0">
                <a:solidFill>
                  <a:srgbClr val="CC3300"/>
                </a:solidFill>
                <a:latin typeface="Arial"/>
                <a:cs typeface="Arial"/>
              </a:rPr>
              <a:t>q</a:t>
            </a:r>
            <a:r>
              <a:rPr sz="2200" spc="-5" dirty="0" smtClean="0">
                <a:solidFill>
                  <a:srgbClr val="CC3300"/>
                </a:solidFill>
                <a:latin typeface="Arial"/>
                <a:cs typeface="Arial"/>
              </a:rPr>
              <a:t>+1..</a:t>
            </a:r>
            <a:r>
              <a:rPr lang="en-IE" sz="2200" i="1" spc="-5" dirty="0" smtClean="0">
                <a:solidFill>
                  <a:srgbClr val="CC3300"/>
                </a:solidFill>
                <a:latin typeface="Arial"/>
                <a:cs typeface="Arial"/>
              </a:rPr>
              <a:t>r</a:t>
            </a:r>
            <a:r>
              <a:rPr sz="2200" i="1" dirty="0" smtClean="0">
                <a:solidFill>
                  <a:srgbClr val="CC3300"/>
                </a:solidFill>
                <a:latin typeface="Arial"/>
                <a:cs typeface="Arial"/>
              </a:rPr>
              <a:t>– </a:t>
            </a:r>
            <a:r>
              <a:rPr sz="2200" dirty="0">
                <a:solidFill>
                  <a:srgbClr val="CC3300"/>
                </a:solidFill>
                <a:latin typeface="Arial"/>
                <a:cs typeface="Arial"/>
              </a:rPr>
              <a:t>1] </a:t>
            </a:r>
            <a:r>
              <a:rPr sz="2200" dirty="0">
                <a:latin typeface="Arial"/>
                <a:cs typeface="Arial"/>
              </a:rPr>
              <a:t>— </a:t>
            </a:r>
            <a:r>
              <a:rPr sz="2200" spc="-5" dirty="0">
                <a:latin typeface="Arial"/>
                <a:cs typeface="Arial"/>
              </a:rPr>
              <a:t>All entries </a:t>
            </a:r>
            <a:r>
              <a:rPr sz="2200" dirty="0">
                <a:latin typeface="Arial"/>
                <a:cs typeface="Arial"/>
              </a:rPr>
              <a:t>in </a:t>
            </a:r>
            <a:r>
              <a:rPr sz="2200" spc="-5" dirty="0">
                <a:latin typeface="Arial"/>
                <a:cs typeface="Arial"/>
              </a:rPr>
              <a:t>this region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are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&gt;	</a:t>
            </a:r>
            <a:r>
              <a:rPr sz="1800" b="1" i="1" spc="-5" dirty="0">
                <a:solidFill>
                  <a:srgbClr val="CC3300"/>
                </a:solidFill>
                <a:latin typeface="Arial"/>
                <a:cs typeface="Arial"/>
              </a:rPr>
              <a:t>pivot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200" i="1" spc="-5" dirty="0">
                <a:solidFill>
                  <a:srgbClr val="CC3300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[</a:t>
            </a:r>
            <a:r>
              <a:rPr sz="2200" i="1" spc="-5" dirty="0">
                <a:solidFill>
                  <a:srgbClr val="CC3300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] </a:t>
            </a:r>
            <a:r>
              <a:rPr sz="2200" dirty="0">
                <a:solidFill>
                  <a:srgbClr val="CC3300"/>
                </a:solidFill>
                <a:latin typeface="Arial"/>
                <a:cs typeface="Arial"/>
              </a:rPr>
              <a:t>=</a:t>
            </a:r>
            <a:r>
              <a:rPr sz="2200" spc="-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CC3300"/>
                </a:solidFill>
                <a:latin typeface="Arial"/>
                <a:cs typeface="Arial"/>
              </a:rPr>
              <a:t>pivot</a:t>
            </a:r>
            <a:r>
              <a:rPr sz="2200" dirty="0" smtClean="0"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300" y="4229100"/>
            <a:ext cx="3162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505" dirty="0">
                <a:solidFill>
                  <a:srgbClr val="CC3300"/>
                </a:solidFill>
                <a:latin typeface="Symbol"/>
                <a:cs typeface="Symbol"/>
              </a:rPr>
              <a:t>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900" y="4260850"/>
            <a:ext cx="73196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CC3300"/>
                </a:solidFill>
                <a:latin typeface="Arial"/>
                <a:cs typeface="Arial"/>
              </a:rPr>
              <a:t>The </a:t>
            </a:r>
            <a:r>
              <a:rPr sz="2500" spc="-5" dirty="0">
                <a:solidFill>
                  <a:srgbClr val="CC3300"/>
                </a:solidFill>
                <a:latin typeface="Arial"/>
                <a:cs typeface="Arial"/>
              </a:rPr>
              <a:t>above </a:t>
            </a:r>
            <a:r>
              <a:rPr sz="2500" spc="-5" dirty="0">
                <a:latin typeface="Arial"/>
                <a:cs typeface="Arial"/>
              </a:rPr>
              <a:t>hold before each iteration of the </a:t>
            </a:r>
            <a:r>
              <a:rPr sz="2500" i="1" spc="-5" dirty="0">
                <a:latin typeface="Arial"/>
                <a:cs typeface="Arial"/>
              </a:rPr>
              <a:t>for </a:t>
            </a:r>
            <a:r>
              <a:rPr sz="2500" spc="-5" dirty="0">
                <a:latin typeface="Arial"/>
                <a:cs typeface="Arial"/>
              </a:rPr>
              <a:t>loop,  </a:t>
            </a:r>
            <a:r>
              <a:rPr sz="2500" dirty="0">
                <a:latin typeface="Arial"/>
                <a:cs typeface="Arial"/>
              </a:rPr>
              <a:t>and </a:t>
            </a:r>
            <a:r>
              <a:rPr sz="2500" spc="-5" dirty="0">
                <a:solidFill>
                  <a:srgbClr val="CC3300"/>
                </a:solidFill>
                <a:latin typeface="Arial"/>
                <a:cs typeface="Arial"/>
              </a:rPr>
              <a:t>constitute </a:t>
            </a:r>
            <a:r>
              <a:rPr sz="2500" dirty="0">
                <a:latin typeface="Arial"/>
                <a:cs typeface="Arial"/>
              </a:rPr>
              <a:t>a </a:t>
            </a:r>
            <a:r>
              <a:rPr sz="2500" i="1" spc="-5" dirty="0">
                <a:solidFill>
                  <a:srgbClr val="009999"/>
                </a:solidFill>
                <a:latin typeface="Arial"/>
                <a:cs typeface="Arial"/>
              </a:rPr>
              <a:t>loop invariant</a:t>
            </a:r>
            <a:r>
              <a:rPr sz="2500" i="1" spc="-5" dirty="0" smtClean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660" y="109220"/>
            <a:ext cx="5609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Complexity </a:t>
            </a:r>
            <a:r>
              <a:rPr sz="4400" spc="-5" dirty="0"/>
              <a:t>of</a:t>
            </a:r>
            <a:r>
              <a:rPr sz="4400" spc="-50" dirty="0"/>
              <a:t> </a:t>
            </a:r>
            <a:r>
              <a:rPr sz="4400" spc="-5" dirty="0"/>
              <a:t>Partition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4669" y="1634490"/>
            <a:ext cx="79248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PartitionTime(</a:t>
            </a:r>
            <a:r>
              <a:rPr sz="3200" i="1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) </a:t>
            </a:r>
            <a:r>
              <a:rPr sz="3200" spc="-5" dirty="0">
                <a:latin typeface="Arial"/>
                <a:cs typeface="Arial"/>
              </a:rPr>
              <a:t>is given </a:t>
            </a:r>
            <a:r>
              <a:rPr sz="3200" dirty="0">
                <a:latin typeface="Arial"/>
                <a:cs typeface="Arial"/>
              </a:rPr>
              <a:t>by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5" dirty="0">
                <a:latin typeface="Arial"/>
                <a:cs typeface="Arial"/>
              </a:rPr>
              <a:t>number </a:t>
            </a:r>
            <a:r>
              <a:rPr sz="3200" dirty="0">
                <a:latin typeface="Arial"/>
                <a:cs typeface="Arial"/>
              </a:rPr>
              <a:t>of  </a:t>
            </a:r>
            <a:r>
              <a:rPr sz="3200" spc="-5" dirty="0">
                <a:latin typeface="Arial"/>
                <a:cs typeface="Arial"/>
              </a:rPr>
              <a:t>iterations in the </a:t>
            </a:r>
            <a:r>
              <a:rPr sz="3200" i="1" spc="-5" dirty="0">
                <a:latin typeface="Arial"/>
                <a:cs typeface="Arial"/>
              </a:rPr>
              <a:t>for</a:t>
            </a:r>
            <a:r>
              <a:rPr sz="3200" i="1" spc="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loop.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2710179"/>
            <a:ext cx="39262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5915" algn="l"/>
              </a:tabLst>
            </a:pPr>
            <a:r>
              <a:rPr sz="4800" baseline="1736" dirty="0">
                <a:solidFill>
                  <a:srgbClr val="CC3300"/>
                </a:solidFill>
                <a:latin typeface="Symbol"/>
                <a:cs typeface="Symbol"/>
              </a:rPr>
              <a:t></a:t>
            </a:r>
            <a:r>
              <a:rPr sz="4800" spc="-577" baseline="1736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C3300"/>
                </a:solidFill>
                <a:latin typeface="Symbol"/>
                <a:cs typeface="Symbol"/>
              </a:rPr>
              <a:t></a:t>
            </a:r>
            <a:r>
              <a:rPr sz="3200" dirty="0">
                <a:solidFill>
                  <a:srgbClr val="CC3300"/>
                </a:solidFill>
                <a:latin typeface="Arial"/>
                <a:cs typeface="Arial"/>
              </a:rPr>
              <a:t>(</a:t>
            </a:r>
            <a:r>
              <a:rPr sz="3200" i="1" dirty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CC3300"/>
                </a:solidFill>
                <a:latin typeface="Arial"/>
                <a:cs typeface="Arial"/>
              </a:rPr>
              <a:t>)</a:t>
            </a:r>
            <a:r>
              <a:rPr sz="3200" spc="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:	</a:t>
            </a:r>
            <a:r>
              <a:rPr sz="3200" i="1" dirty="0">
                <a:latin typeface="Arial"/>
                <a:cs typeface="Arial"/>
              </a:rPr>
              <a:t>n </a:t>
            </a:r>
            <a:r>
              <a:rPr sz="3200" dirty="0">
                <a:latin typeface="Arial"/>
                <a:cs typeface="Arial"/>
              </a:rPr>
              <a:t>= </a:t>
            </a:r>
            <a:r>
              <a:rPr sz="3200" i="1" dirty="0">
                <a:latin typeface="Arial"/>
                <a:cs typeface="Arial"/>
              </a:rPr>
              <a:t>r </a:t>
            </a:r>
            <a:r>
              <a:rPr sz="3200" dirty="0">
                <a:latin typeface="Arial"/>
                <a:cs typeface="Arial"/>
              </a:rPr>
              <a:t>– </a:t>
            </a:r>
            <a:r>
              <a:rPr sz="3200" i="1" dirty="0">
                <a:latin typeface="Arial"/>
                <a:cs typeface="Arial"/>
              </a:rPr>
              <a:t>p </a:t>
            </a:r>
            <a:r>
              <a:rPr sz="3200" dirty="0">
                <a:latin typeface="Arial"/>
                <a:cs typeface="Arial"/>
              </a:rPr>
              <a:t>+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9679" y="2809239"/>
            <a:ext cx="2802890" cy="3144520"/>
          </a:xfrm>
          <a:custGeom>
            <a:avLst/>
            <a:gdLst/>
            <a:ahLst/>
            <a:cxnLst/>
            <a:rect l="l" t="t" r="r" b="b"/>
            <a:pathLst>
              <a:path w="2802890" h="3144520">
                <a:moveTo>
                  <a:pt x="0" y="0"/>
                </a:moveTo>
                <a:lnTo>
                  <a:pt x="2802890" y="0"/>
                </a:lnTo>
                <a:lnTo>
                  <a:pt x="2802890" y="3144520"/>
                </a:lnTo>
                <a:lnTo>
                  <a:pt x="0" y="314452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9679" y="2809239"/>
            <a:ext cx="2802890" cy="3144520"/>
          </a:xfrm>
          <a:custGeom>
            <a:avLst/>
            <a:gdLst/>
            <a:ahLst/>
            <a:cxnLst/>
            <a:rect l="l" t="t" r="r" b="b"/>
            <a:pathLst>
              <a:path w="2802890" h="3144520">
                <a:moveTo>
                  <a:pt x="0" y="0"/>
                </a:moveTo>
                <a:lnTo>
                  <a:pt x="2802890" y="0"/>
                </a:lnTo>
                <a:lnTo>
                  <a:pt x="2802890" y="3144520"/>
                </a:lnTo>
                <a:lnTo>
                  <a:pt x="0" y="314452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52209" y="2733039"/>
            <a:ext cx="2804160" cy="3144520"/>
          </a:xfrm>
          <a:prstGeom prst="rect">
            <a:avLst/>
          </a:prstGeom>
          <a:solidFill>
            <a:srgbClr val="CCEBFF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Partition(A,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p,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r)</a:t>
            </a:r>
            <a:endParaRPr sz="2000">
              <a:latin typeface="Times New Roman"/>
              <a:cs typeface="Times New Roman"/>
            </a:endParaRPr>
          </a:p>
          <a:p>
            <a:pPr marL="551815">
              <a:lnSpc>
                <a:spcPct val="100000"/>
              </a:lnSpc>
              <a:tabLst>
                <a:tab pos="1005840" algn="l"/>
              </a:tabLst>
            </a:pPr>
            <a:r>
              <a:rPr sz="2000" dirty="0">
                <a:latin typeface="Times New Roman"/>
                <a:cs typeface="Times New Roman"/>
              </a:rPr>
              <a:t>x,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	</a:t>
            </a:r>
            <a:r>
              <a:rPr sz="2000" spc="-5" dirty="0">
                <a:latin typeface="Times New Roman"/>
                <a:cs typeface="Times New Roman"/>
              </a:rPr>
              <a:t>:= </a:t>
            </a:r>
            <a:r>
              <a:rPr sz="2000" dirty="0">
                <a:latin typeface="Times New Roman"/>
                <a:cs typeface="Times New Roman"/>
              </a:rPr>
              <a:t>A[r], p –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1;</a:t>
            </a:r>
            <a:endParaRPr sz="2000">
              <a:latin typeface="Times New Roman"/>
              <a:cs typeface="Times New Roman"/>
            </a:endParaRPr>
          </a:p>
          <a:p>
            <a:pPr marL="998855" marR="83820" indent="-447040">
              <a:lnSpc>
                <a:spcPct val="100000"/>
              </a:lnSpc>
              <a:spcBef>
                <a:spcPts val="10"/>
              </a:spcBef>
              <a:tabLst>
                <a:tab pos="1771014" algn="l"/>
                <a:tab pos="203898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j </a:t>
            </a:r>
            <a:r>
              <a:rPr sz="2000" spc="-5" dirty="0">
                <a:latin typeface="Times New Roman"/>
                <a:cs typeface="Times New Roman"/>
              </a:rPr>
              <a:t>:= </a:t>
            </a:r>
            <a:r>
              <a:rPr sz="2000" dirty="0">
                <a:latin typeface="Times New Roman"/>
                <a:cs typeface="Times New Roman"/>
              </a:rPr>
              <a:t>p </a:t>
            </a:r>
            <a:r>
              <a:rPr sz="2000" b="1" spc="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 – 1 </a:t>
            </a:r>
            <a:r>
              <a:rPr sz="2000" b="1" spc="-5" dirty="0">
                <a:latin typeface="Times New Roman"/>
                <a:cs typeface="Times New Roman"/>
              </a:rPr>
              <a:t>do  </a:t>
            </a:r>
            <a:r>
              <a:rPr sz="2000" b="1" dirty="0">
                <a:latin typeface="Times New Roman"/>
                <a:cs typeface="Times New Roman"/>
              </a:rPr>
              <a:t>if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A[j]	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dirty="0">
                <a:latin typeface="Times New Roman"/>
                <a:cs typeface="Times New Roman"/>
              </a:rPr>
              <a:t>	x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then</a:t>
            </a:r>
            <a:endParaRPr sz="2000">
              <a:latin typeface="Times New Roman"/>
              <a:cs typeface="Times New Roman"/>
            </a:endParaRPr>
          </a:p>
          <a:p>
            <a:pPr marL="14611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 </a:t>
            </a:r>
            <a:r>
              <a:rPr sz="2000" spc="-5" dirty="0">
                <a:latin typeface="Times New Roman"/>
                <a:cs typeface="Times New Roman"/>
              </a:rPr>
              <a:t>:= </a:t>
            </a:r>
            <a:r>
              <a:rPr sz="2000" dirty="0">
                <a:latin typeface="Times New Roman"/>
                <a:cs typeface="Times New Roman"/>
              </a:rPr>
              <a:t>i +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1;</a:t>
            </a:r>
            <a:endParaRPr sz="2000">
              <a:latin typeface="Times New Roman"/>
              <a:cs typeface="Times New Roman"/>
            </a:endParaRPr>
          </a:p>
          <a:p>
            <a:pPr marL="14611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A[i] </a:t>
            </a:r>
            <a:r>
              <a:rPr sz="2000" dirty="0">
                <a:latin typeface="Symbol"/>
                <a:cs typeface="Symbol"/>
              </a:rPr>
              <a:t>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A[j]</a:t>
            </a:r>
            <a:endParaRPr sz="2000">
              <a:latin typeface="Times New Roman"/>
              <a:cs typeface="Times New Roman"/>
            </a:endParaRPr>
          </a:p>
          <a:p>
            <a:pPr marL="998855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fi</a:t>
            </a:r>
            <a:endParaRPr sz="2000">
              <a:latin typeface="Times New Roman"/>
              <a:cs typeface="Times New Roman"/>
            </a:endParaRPr>
          </a:p>
          <a:p>
            <a:pPr marL="551815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od</a:t>
            </a:r>
            <a:r>
              <a:rPr sz="2000" dirty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55181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A[i + 1] </a:t>
            </a:r>
            <a:r>
              <a:rPr sz="2000" dirty="0">
                <a:latin typeface="Symbol"/>
                <a:cs typeface="Symbol"/>
              </a:rPr>
              <a:t>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A[r];</a:t>
            </a:r>
            <a:endParaRPr sz="2000">
              <a:latin typeface="Times New Roman"/>
              <a:cs typeface="Times New Roman"/>
            </a:endParaRPr>
          </a:p>
          <a:p>
            <a:pPr marL="551815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return </a:t>
            </a:r>
            <a:r>
              <a:rPr sz="2000" dirty="0">
                <a:latin typeface="Times New Roman"/>
                <a:cs typeface="Times New Roman"/>
              </a:rPr>
              <a:t>i +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8889" y="109220"/>
            <a:ext cx="5740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Algorithm</a:t>
            </a:r>
            <a:r>
              <a:rPr sz="4400" spc="-35" dirty="0"/>
              <a:t> </a:t>
            </a:r>
            <a:r>
              <a:rPr sz="4400" spc="-5" dirty="0"/>
              <a:t>Performance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61620" y="108077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CDD2B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519" y="1101090"/>
            <a:ext cx="825119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2971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Arial"/>
                <a:cs typeface="Arial"/>
              </a:rPr>
              <a:t>Running </a:t>
            </a:r>
            <a:r>
              <a:rPr sz="2800" spc="5" dirty="0">
                <a:latin typeface="Arial"/>
                <a:cs typeface="Arial"/>
              </a:rPr>
              <a:t>time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quicksort </a:t>
            </a:r>
            <a:r>
              <a:rPr sz="2800" spc="-5" dirty="0">
                <a:latin typeface="Arial"/>
                <a:cs typeface="Arial"/>
              </a:rPr>
              <a:t>depends on whether the  partitioning is balanced or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620" y="2222711"/>
            <a:ext cx="8769350" cy="431800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Worst-Case Partitioning (Unbalanced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Partitions):</a:t>
            </a:r>
            <a:endParaRPr sz="2800" dirty="0">
              <a:latin typeface="Arial"/>
              <a:cs typeface="Arial"/>
            </a:endParaRPr>
          </a:p>
          <a:p>
            <a:pPr marL="755015" marR="792480" lvl="1" indent="-285750">
              <a:lnSpc>
                <a:spcPts val="2590"/>
              </a:lnSpc>
              <a:spcBef>
                <a:spcPts val="134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Occurs </a:t>
            </a:r>
            <a:r>
              <a:rPr sz="2400" spc="-5" dirty="0">
                <a:latin typeface="Arial"/>
                <a:cs typeface="Arial"/>
              </a:rPr>
              <a:t>when </a:t>
            </a:r>
            <a:r>
              <a:rPr sz="2400" spc="-10" dirty="0">
                <a:latin typeface="Arial"/>
                <a:cs typeface="Arial"/>
              </a:rPr>
              <a:t>every call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partition results in the </a:t>
            </a:r>
            <a:r>
              <a:rPr sz="2400" dirty="0">
                <a:latin typeface="Arial"/>
                <a:cs typeface="Arial"/>
              </a:rPr>
              <a:t>most  </a:t>
            </a:r>
            <a:r>
              <a:rPr sz="2400" spc="-10" dirty="0">
                <a:latin typeface="Arial"/>
                <a:cs typeface="Arial"/>
              </a:rPr>
              <a:t>unbalanced </a:t>
            </a:r>
            <a:r>
              <a:rPr sz="2400" spc="-5" dirty="0">
                <a:latin typeface="Arial"/>
                <a:cs typeface="Arial"/>
              </a:rPr>
              <a:t>partition.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69"/>
              </a:spcBef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Partition </a:t>
            </a:r>
            <a:r>
              <a:rPr sz="2400" spc="-10" dirty="0">
                <a:solidFill>
                  <a:srgbClr val="009999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009999"/>
                </a:solidFill>
                <a:latin typeface="Arial"/>
                <a:cs typeface="Arial"/>
              </a:rPr>
              <a:t>most </a:t>
            </a:r>
            <a:r>
              <a:rPr sz="2400" spc="-10" dirty="0">
                <a:solidFill>
                  <a:srgbClr val="009999"/>
                </a:solidFill>
                <a:latin typeface="Arial"/>
                <a:cs typeface="Arial"/>
              </a:rPr>
              <a:t>unbalanced</a:t>
            </a:r>
            <a:r>
              <a:rPr sz="2400" spc="2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when</a:t>
            </a:r>
            <a:endParaRPr sz="2400" dirty="0">
              <a:latin typeface="Arial"/>
              <a:cs typeface="Arial"/>
            </a:endParaRPr>
          </a:p>
          <a:p>
            <a:pPr marL="1155700" marR="207010" lvl="2" indent="-228600">
              <a:lnSpc>
                <a:spcPts val="2370"/>
              </a:lnSpc>
              <a:spcBef>
                <a:spcPts val="118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Arial"/>
                <a:cs typeface="Arial"/>
              </a:rPr>
              <a:t>Subproblem </a:t>
            </a:r>
            <a:r>
              <a:rPr sz="2200" dirty="0">
                <a:latin typeface="Arial"/>
                <a:cs typeface="Arial"/>
              </a:rPr>
              <a:t>1 is of size </a:t>
            </a:r>
            <a:r>
              <a:rPr sz="2200" i="1" dirty="0">
                <a:latin typeface="Arial"/>
                <a:cs typeface="Arial"/>
              </a:rPr>
              <a:t>n </a:t>
            </a:r>
            <a:r>
              <a:rPr sz="2200" dirty="0">
                <a:latin typeface="Arial"/>
                <a:cs typeface="Arial"/>
              </a:rPr>
              <a:t>– </a:t>
            </a:r>
            <a:r>
              <a:rPr sz="2200" spc="-5" dirty="0">
                <a:latin typeface="Arial"/>
                <a:cs typeface="Arial"/>
              </a:rPr>
              <a:t>1, and subproblem </a:t>
            </a:r>
            <a:r>
              <a:rPr sz="2200" dirty="0">
                <a:latin typeface="Arial"/>
                <a:cs typeface="Arial"/>
              </a:rPr>
              <a:t>2 </a:t>
            </a:r>
            <a:r>
              <a:rPr sz="2200" spc="-5" dirty="0">
                <a:latin typeface="Arial"/>
                <a:cs typeface="Arial"/>
              </a:rPr>
              <a:t>is of size </a:t>
            </a:r>
            <a:r>
              <a:rPr sz="2200" dirty="0">
                <a:latin typeface="Arial"/>
                <a:cs typeface="Arial"/>
              </a:rPr>
              <a:t>0  </a:t>
            </a:r>
            <a:r>
              <a:rPr sz="2200" spc="-5" dirty="0">
                <a:latin typeface="Arial"/>
                <a:cs typeface="Arial"/>
              </a:rPr>
              <a:t>or vice versa.</a:t>
            </a:r>
            <a:endParaRPr sz="2200" dirty="0">
              <a:latin typeface="Arial"/>
              <a:cs typeface="Arial"/>
            </a:endParaRPr>
          </a:p>
          <a:p>
            <a:pPr marL="1155700" lvl="2" indent="-228600">
              <a:lnSpc>
                <a:spcPts val="2505"/>
              </a:lnSpc>
              <a:spcBef>
                <a:spcPts val="7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200" i="1" spc="-5" dirty="0">
                <a:latin typeface="Arial"/>
                <a:cs typeface="Arial"/>
              </a:rPr>
              <a:t>pivot </a:t>
            </a:r>
            <a:r>
              <a:rPr sz="2200" dirty="0">
                <a:latin typeface="Symbol"/>
                <a:cs typeface="Symbol"/>
              </a:rPr>
              <a:t>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every element </a:t>
            </a:r>
            <a:r>
              <a:rPr sz="2200" dirty="0">
                <a:latin typeface="Arial"/>
                <a:cs typeface="Arial"/>
              </a:rPr>
              <a:t>in </a:t>
            </a:r>
            <a:r>
              <a:rPr sz="2200" i="1" spc="-5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[</a:t>
            </a:r>
            <a:r>
              <a:rPr sz="2200" i="1" spc="-5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..</a:t>
            </a:r>
            <a:r>
              <a:rPr sz="2200" i="1" spc="-5" dirty="0">
                <a:latin typeface="Arial"/>
                <a:cs typeface="Arial"/>
              </a:rPr>
              <a:t>r </a:t>
            </a:r>
            <a:r>
              <a:rPr sz="2200" i="1" dirty="0">
                <a:latin typeface="Arial"/>
                <a:cs typeface="Arial"/>
              </a:rPr>
              <a:t>– </a:t>
            </a:r>
            <a:r>
              <a:rPr sz="2200" spc="-5" dirty="0">
                <a:latin typeface="Arial"/>
                <a:cs typeface="Arial"/>
              </a:rPr>
              <a:t>1] or </a:t>
            </a:r>
            <a:r>
              <a:rPr sz="2200" i="1" spc="-5" dirty="0">
                <a:latin typeface="Arial"/>
                <a:cs typeface="Arial"/>
              </a:rPr>
              <a:t>pivot </a:t>
            </a:r>
            <a:r>
              <a:rPr sz="2200" dirty="0">
                <a:latin typeface="Arial"/>
                <a:cs typeface="Arial"/>
              </a:rPr>
              <a:t>&lt; </a:t>
            </a:r>
            <a:r>
              <a:rPr sz="2200" spc="-5" dirty="0">
                <a:latin typeface="Arial"/>
                <a:cs typeface="Arial"/>
              </a:rPr>
              <a:t>every element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</a:p>
          <a:p>
            <a:pPr marL="1155700">
              <a:lnSpc>
                <a:spcPts val="2505"/>
              </a:lnSpc>
            </a:pPr>
            <a:r>
              <a:rPr sz="2200" i="1" spc="-5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[</a:t>
            </a:r>
            <a:r>
              <a:rPr sz="2200" i="1" spc="-5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..</a:t>
            </a:r>
            <a:r>
              <a:rPr sz="2200" i="1" spc="-5" dirty="0">
                <a:latin typeface="Arial"/>
                <a:cs typeface="Arial"/>
              </a:rPr>
              <a:t>r </a:t>
            </a:r>
            <a:r>
              <a:rPr sz="2200" i="1" dirty="0">
                <a:latin typeface="Arial"/>
                <a:cs typeface="Arial"/>
              </a:rPr>
              <a:t>–</a:t>
            </a:r>
            <a:r>
              <a:rPr sz="2200" i="1" spc="-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1].</a:t>
            </a:r>
            <a:endParaRPr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60"/>
              </a:spcBef>
              <a:buChar char="–"/>
              <a:tabLst>
                <a:tab pos="755650" algn="l"/>
              </a:tabLst>
            </a:pPr>
            <a:r>
              <a:rPr sz="2400" spc="-10" dirty="0">
                <a:solidFill>
                  <a:srgbClr val="009999"/>
                </a:solidFill>
                <a:latin typeface="Arial"/>
                <a:cs typeface="Arial"/>
              </a:rPr>
              <a:t>Every 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call </a:t>
            </a:r>
            <a:r>
              <a:rPr sz="2400" dirty="0">
                <a:solidFill>
                  <a:srgbClr val="009999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partition is </a:t>
            </a:r>
            <a:r>
              <a:rPr sz="2400" dirty="0">
                <a:solidFill>
                  <a:srgbClr val="009999"/>
                </a:solidFill>
                <a:latin typeface="Arial"/>
                <a:cs typeface="Arial"/>
              </a:rPr>
              <a:t>most </a:t>
            </a:r>
            <a:r>
              <a:rPr sz="2400" spc="-10" dirty="0">
                <a:solidFill>
                  <a:srgbClr val="009999"/>
                </a:solidFill>
                <a:latin typeface="Arial"/>
                <a:cs typeface="Arial"/>
              </a:rPr>
              <a:t>unbalanced</a:t>
            </a:r>
            <a:r>
              <a:rPr sz="2400" spc="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when</a:t>
            </a:r>
            <a:endParaRPr sz="24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8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Arial"/>
                <a:cs typeface="Arial"/>
              </a:rPr>
              <a:t>Array </a:t>
            </a:r>
            <a:r>
              <a:rPr sz="2200" i="1" spc="-5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[1..</a:t>
            </a:r>
            <a:r>
              <a:rPr sz="2200" i="1" spc="-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] is sorted or reverse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sorted!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19" y="109220"/>
            <a:ext cx="7291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Worst-case Partition</a:t>
            </a:r>
            <a:r>
              <a:rPr sz="4400" spc="-50" dirty="0"/>
              <a:t> </a:t>
            </a:r>
            <a:r>
              <a:rPr sz="4400" spc="-5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852420" y="29768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2200" y="2259329"/>
            <a:ext cx="6629400" cy="280140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0" marR="43180" indent="-342900">
              <a:lnSpc>
                <a:spcPts val="2590"/>
              </a:lnSpc>
              <a:spcBef>
                <a:spcPts val="425"/>
              </a:spcBef>
              <a:buClr>
                <a:srgbClr val="CC3300"/>
              </a:buClr>
              <a:buFont typeface="Arial"/>
              <a:buChar char="•"/>
              <a:tabLst>
                <a:tab pos="720725" algn="l"/>
                <a:tab pos="721360" algn="l"/>
              </a:tabLst>
            </a:pPr>
            <a:r>
              <a:rPr dirty="0"/>
              <a:t>	</a:t>
            </a:r>
            <a:r>
              <a:rPr sz="2400" spc="-5" dirty="0">
                <a:solidFill>
                  <a:srgbClr val="CC3300"/>
                </a:solidFill>
                <a:latin typeface="Arial"/>
                <a:cs typeface="Arial"/>
              </a:rPr>
              <a:t>Running </a:t>
            </a:r>
            <a:r>
              <a:rPr sz="2400" spc="5" dirty="0">
                <a:solidFill>
                  <a:srgbClr val="CC3300"/>
                </a:solidFill>
                <a:latin typeface="Arial"/>
                <a:cs typeface="Arial"/>
              </a:rPr>
              <a:t>time </a:t>
            </a:r>
            <a:r>
              <a:rPr sz="2400" dirty="0">
                <a:solidFill>
                  <a:srgbClr val="CC3300"/>
                </a:solidFill>
                <a:latin typeface="Arial"/>
                <a:cs typeface="Arial"/>
              </a:rPr>
              <a:t>for worst-case  </a:t>
            </a:r>
            <a:r>
              <a:rPr sz="2400" spc="-5" dirty="0">
                <a:solidFill>
                  <a:srgbClr val="CC3300"/>
                </a:solidFill>
                <a:latin typeface="Arial"/>
                <a:cs typeface="Arial"/>
              </a:rPr>
              <a:t>partitions at each recursive</a:t>
            </a:r>
            <a:r>
              <a:rPr sz="2400" spc="-4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3300"/>
                </a:solidFill>
                <a:latin typeface="Arial"/>
                <a:cs typeface="Arial"/>
              </a:rPr>
              <a:t>level:</a:t>
            </a:r>
            <a:endParaRPr sz="2400" dirty="0">
              <a:latin typeface="Arial"/>
              <a:cs typeface="Arial"/>
            </a:endParaRPr>
          </a:p>
          <a:p>
            <a:pPr marL="381000">
              <a:lnSpc>
                <a:spcPts val="2735"/>
              </a:lnSpc>
              <a:spcBef>
                <a:spcPts val="275"/>
              </a:spcBef>
            </a:pPr>
            <a:r>
              <a:rPr lang="en-IE" sz="2400" i="1" spc="-5" dirty="0" smtClean="0">
                <a:latin typeface="Arial"/>
                <a:cs typeface="Arial"/>
              </a:rPr>
              <a:t>    </a:t>
            </a:r>
            <a:r>
              <a:rPr sz="2400" i="1" spc="-5" dirty="0" smtClean="0">
                <a:latin typeface="Arial"/>
                <a:cs typeface="Arial"/>
              </a:rPr>
              <a:t>T</a:t>
            </a:r>
            <a:r>
              <a:rPr sz="2400" spc="-5" dirty="0" smtClean="0">
                <a:latin typeface="Arial"/>
                <a:cs typeface="Arial"/>
              </a:rPr>
              <a:t>(</a:t>
            </a:r>
            <a:r>
              <a:rPr sz="2400" i="1" spc="-5" dirty="0" smtClean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i="1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– 1) + </a:t>
            </a:r>
            <a:r>
              <a:rPr sz="2400" i="1" spc="-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(0)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+</a:t>
            </a:r>
            <a:r>
              <a:rPr lang="en-IE" sz="2400" dirty="0" smtClean="0">
                <a:latin typeface="Arial"/>
                <a:cs typeface="Arial"/>
              </a:rPr>
              <a:t> </a:t>
            </a:r>
            <a:r>
              <a:rPr sz="2400" spc="-5" dirty="0" err="1" smtClean="0">
                <a:latin typeface="Arial"/>
                <a:cs typeface="Arial"/>
              </a:rPr>
              <a:t>PartitionTime</a:t>
            </a:r>
            <a:r>
              <a:rPr sz="2400" spc="-5" dirty="0" smtClean="0">
                <a:latin typeface="Arial"/>
                <a:cs typeface="Arial"/>
              </a:rPr>
              <a:t>(</a:t>
            </a:r>
            <a:r>
              <a:rPr sz="2400" i="1" spc="-5" dirty="0" smtClean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14935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Arial"/>
                <a:cs typeface="Arial"/>
              </a:rPr>
              <a:t>= </a:t>
            </a:r>
            <a:r>
              <a:rPr sz="2400" i="1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1)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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)</a:t>
            </a:r>
          </a:p>
          <a:p>
            <a:pPr marL="114935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Arial"/>
                <a:cs typeface="Arial"/>
              </a:rPr>
              <a:t>= </a:t>
            </a:r>
            <a:r>
              <a:rPr sz="2400" spc="5" dirty="0">
                <a:latin typeface="Symbol"/>
                <a:cs typeface="Symbol"/>
              </a:rPr>
              <a:t></a:t>
            </a:r>
            <a:r>
              <a:rPr sz="1725" i="1" spc="-375" baseline="-24154" dirty="0">
                <a:latin typeface="Arial"/>
                <a:cs typeface="Arial"/>
              </a:rPr>
              <a:t>k</a:t>
            </a:r>
            <a:r>
              <a:rPr sz="1725" spc="-412" baseline="-24154" dirty="0">
                <a:latin typeface="Arial"/>
                <a:cs typeface="Arial"/>
              </a:rPr>
              <a:t>=</a:t>
            </a:r>
            <a:r>
              <a:rPr sz="1725" spc="-405" baseline="-24154" dirty="0">
                <a:latin typeface="Arial"/>
                <a:cs typeface="Arial"/>
              </a:rPr>
              <a:t>1</a:t>
            </a:r>
            <a:r>
              <a:rPr sz="1725" spc="-209" baseline="-24154" dirty="0">
                <a:latin typeface="Arial"/>
                <a:cs typeface="Arial"/>
              </a:rPr>
              <a:t> </a:t>
            </a:r>
            <a:r>
              <a:rPr sz="1725" spc="-300" baseline="-24154" dirty="0">
                <a:latin typeface="Arial"/>
                <a:cs typeface="Arial"/>
              </a:rPr>
              <a:t>to</a:t>
            </a:r>
            <a:r>
              <a:rPr sz="1725" spc="-179" baseline="-24154" dirty="0">
                <a:latin typeface="Arial"/>
                <a:cs typeface="Arial"/>
              </a:rPr>
              <a:t> </a:t>
            </a:r>
            <a:r>
              <a:rPr sz="1725" i="1" spc="-412" baseline="-24154" dirty="0">
                <a:latin typeface="Arial"/>
                <a:cs typeface="Arial"/>
              </a:rPr>
              <a:t>n</a:t>
            </a:r>
            <a:r>
              <a:rPr sz="2400" dirty="0">
                <a:latin typeface="Symbol"/>
                <a:cs typeface="Symbol"/>
              </a:rPr>
              <a:t>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)</a:t>
            </a:r>
          </a:p>
          <a:p>
            <a:pPr marL="1149350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latin typeface="Arial"/>
                <a:cs typeface="Arial"/>
              </a:rPr>
              <a:t>= </a:t>
            </a:r>
            <a:r>
              <a:rPr sz="2400" dirty="0">
                <a:latin typeface="Symbol"/>
                <a:cs typeface="Symbol"/>
              </a:rPr>
              <a:t>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5" dirty="0">
                <a:latin typeface="Symbol"/>
                <a:cs typeface="Symbol"/>
              </a:rPr>
              <a:t></a:t>
            </a:r>
            <a:r>
              <a:rPr sz="1725" i="1" spc="-359" baseline="-24154" dirty="0">
                <a:latin typeface="Arial"/>
                <a:cs typeface="Arial"/>
              </a:rPr>
              <a:t>k</a:t>
            </a:r>
            <a:r>
              <a:rPr sz="1725" spc="-412" baseline="-24154" dirty="0">
                <a:latin typeface="Arial"/>
                <a:cs typeface="Arial"/>
              </a:rPr>
              <a:t>=1</a:t>
            </a:r>
            <a:r>
              <a:rPr sz="1725" spc="-195" baseline="-24154" dirty="0">
                <a:latin typeface="Arial"/>
                <a:cs typeface="Arial"/>
              </a:rPr>
              <a:t> </a:t>
            </a:r>
            <a:r>
              <a:rPr sz="1725" spc="-300" baseline="-24154" dirty="0">
                <a:latin typeface="Arial"/>
                <a:cs typeface="Arial"/>
              </a:rPr>
              <a:t>to</a:t>
            </a:r>
            <a:r>
              <a:rPr sz="1725" spc="-202" baseline="-24154" dirty="0">
                <a:latin typeface="Arial"/>
                <a:cs typeface="Arial"/>
              </a:rPr>
              <a:t> </a:t>
            </a:r>
            <a:r>
              <a:rPr sz="1725" i="1" spc="-405" baseline="-24154" dirty="0">
                <a:latin typeface="Arial"/>
                <a:cs typeface="Arial"/>
              </a:rPr>
              <a:t>n</a:t>
            </a:r>
            <a:r>
              <a:rPr sz="1725" i="1" baseline="-24154" dirty="0">
                <a:latin typeface="Arial"/>
                <a:cs typeface="Arial"/>
              </a:rPr>
              <a:t> </a:t>
            </a:r>
            <a:r>
              <a:rPr sz="1725" i="1" spc="37" baseline="-24154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k </a:t>
            </a:r>
            <a:r>
              <a:rPr sz="2400" dirty="0">
                <a:latin typeface="Arial"/>
                <a:cs typeface="Arial"/>
              </a:rPr>
              <a:t>)</a:t>
            </a:r>
          </a:p>
          <a:p>
            <a:pPr marL="114935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CC3300"/>
                </a:solidFill>
                <a:latin typeface="Symbol"/>
                <a:cs typeface="Symbol"/>
              </a:rPr>
              <a:t></a:t>
            </a:r>
            <a:r>
              <a:rPr sz="2400" spc="-70" dirty="0">
                <a:solidFill>
                  <a:srgbClr val="CC3300"/>
                </a:solidFill>
                <a:latin typeface="Arial"/>
                <a:cs typeface="Arial"/>
              </a:rPr>
              <a:t>(</a:t>
            </a:r>
            <a:r>
              <a:rPr sz="2400" i="1" spc="-70" dirty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sz="2100" i="1" spc="-104" baseline="27777" dirty="0">
                <a:solidFill>
                  <a:srgbClr val="CC3300"/>
                </a:solidFill>
                <a:latin typeface="Arial"/>
                <a:cs typeface="Arial"/>
              </a:rPr>
              <a:t>2</a:t>
            </a:r>
            <a:r>
              <a:rPr sz="2400" spc="-70" dirty="0">
                <a:solidFill>
                  <a:srgbClr val="CC3300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5600" y="3429000"/>
            <a:ext cx="132715" cy="1709441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dirty="0">
                <a:latin typeface="Arial"/>
                <a:cs typeface="Arial"/>
              </a:rPr>
              <a:t>•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Arial"/>
                <a:cs typeface="Arial"/>
              </a:rPr>
              <a:t>•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latin typeface="Arial"/>
                <a:cs typeface="Arial"/>
              </a:rPr>
              <a:t>•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dirty="0" smtClean="0">
                <a:latin typeface="Arial"/>
                <a:cs typeface="Arial"/>
              </a:rPr>
              <a:t>•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17319" y="1841500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1919" y="230886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3000" y="2372359"/>
            <a:ext cx="5372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Times New Roman"/>
                <a:cs typeface="Times New Roman"/>
              </a:rPr>
              <a:t>n –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37639" y="273557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3510" y="3202939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29">
                <a:moveTo>
                  <a:pt x="49530" y="0"/>
                </a:moveTo>
                <a:lnTo>
                  <a:pt x="0" y="0"/>
                </a:lnTo>
                <a:lnTo>
                  <a:pt x="24130" y="49530"/>
                </a:lnTo>
                <a:lnTo>
                  <a:pt x="49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64589" y="3266440"/>
            <a:ext cx="535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Times New Roman"/>
                <a:cs typeface="Times New Roman"/>
              </a:rPr>
              <a:t>n –</a:t>
            </a:r>
            <a:r>
              <a:rPr sz="2000" i="1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26210" y="357250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0810" y="4038600"/>
            <a:ext cx="49530" cy="50800"/>
          </a:xfrm>
          <a:custGeom>
            <a:avLst/>
            <a:gdLst/>
            <a:ahLst/>
            <a:cxnLst/>
            <a:rect l="l" t="t" r="r" b="b"/>
            <a:pathLst>
              <a:path w="49530" h="50800">
                <a:moveTo>
                  <a:pt x="49530" y="0"/>
                </a:moveTo>
                <a:lnTo>
                  <a:pt x="0" y="0"/>
                </a:lnTo>
                <a:lnTo>
                  <a:pt x="25400" y="50800"/>
                </a:lnTo>
                <a:lnTo>
                  <a:pt x="49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51889" y="4103370"/>
            <a:ext cx="535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Times New Roman"/>
                <a:cs typeface="Times New Roman"/>
              </a:rPr>
              <a:t>n –</a:t>
            </a:r>
            <a:r>
              <a:rPr sz="2000" i="1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45260" y="4452620"/>
            <a:ext cx="0" cy="567690"/>
          </a:xfrm>
          <a:custGeom>
            <a:avLst/>
            <a:gdLst/>
            <a:ahLst/>
            <a:cxnLst/>
            <a:rect l="l" t="t" r="r" b="b"/>
            <a:pathLst>
              <a:path h="567689">
                <a:moveTo>
                  <a:pt x="0" y="0"/>
                </a:moveTo>
                <a:lnTo>
                  <a:pt x="0" y="56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77950" y="5063490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50339" y="542797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6210" y="5894070"/>
            <a:ext cx="49530" cy="50800"/>
          </a:xfrm>
          <a:custGeom>
            <a:avLst/>
            <a:gdLst/>
            <a:ahLst/>
            <a:cxnLst/>
            <a:rect l="l" t="t" r="r" b="b"/>
            <a:pathLst>
              <a:path w="49530" h="50800">
                <a:moveTo>
                  <a:pt x="49530" y="0"/>
                </a:moveTo>
                <a:lnTo>
                  <a:pt x="0" y="0"/>
                </a:lnTo>
                <a:lnTo>
                  <a:pt x="24130" y="50799"/>
                </a:lnTo>
                <a:lnTo>
                  <a:pt x="49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90650" y="5933440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0859" y="1670050"/>
            <a:ext cx="317500" cy="4399280"/>
          </a:xfrm>
          <a:custGeom>
            <a:avLst/>
            <a:gdLst/>
            <a:ahLst/>
            <a:cxnLst/>
            <a:rect l="l" t="t" r="r" b="b"/>
            <a:pathLst>
              <a:path w="317500" h="4399280">
                <a:moveTo>
                  <a:pt x="317500" y="0"/>
                </a:moveTo>
                <a:lnTo>
                  <a:pt x="265198" y="25086"/>
                </a:lnTo>
                <a:lnTo>
                  <a:pt x="218373" y="92318"/>
                </a:lnTo>
                <a:lnTo>
                  <a:pt x="198609" y="137975"/>
                </a:lnTo>
                <a:lnTo>
                  <a:pt x="182127" y="189653"/>
                </a:lnTo>
                <a:lnTo>
                  <a:pt x="169565" y="245846"/>
                </a:lnTo>
                <a:lnTo>
                  <a:pt x="161560" y="305050"/>
                </a:lnTo>
                <a:lnTo>
                  <a:pt x="158750" y="365760"/>
                </a:lnTo>
                <a:lnTo>
                  <a:pt x="158750" y="1832610"/>
                </a:lnTo>
                <a:lnTo>
                  <a:pt x="155898" y="1893362"/>
                </a:lnTo>
                <a:lnTo>
                  <a:pt x="147788" y="1952683"/>
                </a:lnTo>
                <a:lnTo>
                  <a:pt x="135090" y="2009045"/>
                </a:lnTo>
                <a:lnTo>
                  <a:pt x="118472" y="2060924"/>
                </a:lnTo>
                <a:lnTo>
                  <a:pt x="98603" y="2106792"/>
                </a:lnTo>
                <a:lnTo>
                  <a:pt x="76152" y="2145124"/>
                </a:lnTo>
                <a:lnTo>
                  <a:pt x="26182" y="2193073"/>
                </a:lnTo>
                <a:lnTo>
                  <a:pt x="0" y="2199640"/>
                </a:lnTo>
                <a:lnTo>
                  <a:pt x="26182" y="2206162"/>
                </a:lnTo>
                <a:lnTo>
                  <a:pt x="76152" y="2253826"/>
                </a:lnTo>
                <a:lnTo>
                  <a:pt x="98603" y="2291958"/>
                </a:lnTo>
                <a:lnTo>
                  <a:pt x="118472" y="2337615"/>
                </a:lnTo>
                <a:lnTo>
                  <a:pt x="135090" y="2389293"/>
                </a:lnTo>
                <a:lnTo>
                  <a:pt x="147788" y="2445486"/>
                </a:lnTo>
                <a:lnTo>
                  <a:pt x="155898" y="2504690"/>
                </a:lnTo>
                <a:lnTo>
                  <a:pt x="158750" y="2565400"/>
                </a:lnTo>
                <a:lnTo>
                  <a:pt x="158750" y="4032250"/>
                </a:lnTo>
                <a:lnTo>
                  <a:pt x="161560" y="4093002"/>
                </a:lnTo>
                <a:lnTo>
                  <a:pt x="169565" y="4152323"/>
                </a:lnTo>
                <a:lnTo>
                  <a:pt x="182127" y="4208685"/>
                </a:lnTo>
                <a:lnTo>
                  <a:pt x="198609" y="4260564"/>
                </a:lnTo>
                <a:lnTo>
                  <a:pt x="218373" y="4306432"/>
                </a:lnTo>
                <a:lnTo>
                  <a:pt x="240782" y="4344764"/>
                </a:lnTo>
                <a:lnTo>
                  <a:pt x="265198" y="4374033"/>
                </a:lnTo>
                <a:lnTo>
                  <a:pt x="290983" y="4392713"/>
                </a:lnTo>
                <a:lnTo>
                  <a:pt x="317500" y="439928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2720" y="359029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7659" y="869950"/>
            <a:ext cx="2037080" cy="913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000" spc="-5" dirty="0">
                <a:solidFill>
                  <a:srgbClr val="CC3300"/>
                </a:solidFill>
                <a:latin typeface="Times New Roman"/>
                <a:cs typeface="Times New Roman"/>
              </a:rPr>
              <a:t>Recursion tree </a:t>
            </a:r>
            <a:r>
              <a:rPr sz="2000" dirty="0">
                <a:solidFill>
                  <a:srgbClr val="CC3300"/>
                </a:solidFill>
                <a:latin typeface="Times New Roman"/>
                <a:cs typeface="Times New Roman"/>
              </a:rPr>
              <a:t>for  </a:t>
            </a:r>
            <a:r>
              <a:rPr sz="2000" spc="-5" dirty="0">
                <a:solidFill>
                  <a:srgbClr val="CC3300"/>
                </a:solidFill>
                <a:latin typeface="Times New Roman"/>
                <a:cs typeface="Times New Roman"/>
              </a:rPr>
              <a:t>worst-case</a:t>
            </a:r>
            <a:r>
              <a:rPr sz="2000" spc="-4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3300"/>
                </a:solidFill>
                <a:latin typeface="Times New Roman"/>
                <a:cs typeface="Times New Roman"/>
              </a:rPr>
              <a:t>partition</a:t>
            </a:r>
            <a:endParaRPr sz="2000">
              <a:latin typeface="Times New Roman"/>
              <a:cs typeface="Times New Roman"/>
            </a:endParaRPr>
          </a:p>
          <a:p>
            <a:pPr marL="1009650">
              <a:lnSpc>
                <a:spcPts val="2180"/>
              </a:lnSpc>
            </a:pPr>
            <a:r>
              <a:rPr sz="2000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319" y="109220"/>
            <a:ext cx="54597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Best-case</a:t>
            </a:r>
            <a:r>
              <a:rPr sz="4400" spc="-60" dirty="0"/>
              <a:t> </a:t>
            </a:r>
            <a:r>
              <a:rPr sz="4400" spc="-5" dirty="0"/>
              <a:t>Partitioning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4669" y="1534341"/>
            <a:ext cx="6924675" cy="3630929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Size of </a:t>
            </a:r>
            <a:r>
              <a:rPr sz="3200" dirty="0">
                <a:latin typeface="Arial"/>
                <a:cs typeface="Arial"/>
              </a:rPr>
              <a:t>each subproblem </a:t>
            </a:r>
            <a:r>
              <a:rPr sz="3200" dirty="0">
                <a:latin typeface="Symbol"/>
                <a:cs typeface="Symbol"/>
              </a:rPr>
              <a:t></a:t>
            </a:r>
            <a:r>
              <a:rPr sz="3200" spc="16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/2.</a:t>
            </a:r>
            <a:endParaRPr sz="3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One of the subproblems is of </a:t>
            </a:r>
            <a:r>
              <a:rPr sz="2800" dirty="0">
                <a:latin typeface="Arial"/>
                <a:cs typeface="Arial"/>
              </a:rPr>
              <a:t>size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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/2</a:t>
            </a:r>
            <a:r>
              <a:rPr sz="2800" spc="-5" dirty="0">
                <a:latin typeface="Symbol"/>
                <a:cs typeface="Symbol"/>
              </a:rPr>
              <a:t></a:t>
            </a:r>
            <a:endParaRPr sz="2800">
              <a:latin typeface="Symbol"/>
              <a:cs typeface="Symbol"/>
            </a:endParaRPr>
          </a:p>
          <a:p>
            <a:pPr marL="755650" lvl="1" indent="-286385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other is of </a:t>
            </a:r>
            <a:r>
              <a:rPr sz="2800" dirty="0">
                <a:latin typeface="Arial"/>
                <a:cs typeface="Arial"/>
              </a:rPr>
              <a:t>size </a:t>
            </a:r>
            <a:r>
              <a:rPr sz="2800" spc="-5" dirty="0">
                <a:latin typeface="Symbol"/>
                <a:cs typeface="Symbol"/>
              </a:rPr>
              <a:t>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/2</a:t>
            </a:r>
            <a:r>
              <a:rPr sz="2800" spc="-5" dirty="0">
                <a:latin typeface="Symbol"/>
                <a:cs typeface="Symbol"/>
              </a:rPr>
              <a:t>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</a:t>
            </a:r>
            <a:r>
              <a:rPr sz="2800" spc="-5" dirty="0">
                <a:latin typeface="Arial"/>
                <a:cs typeface="Arial"/>
              </a:rPr>
              <a:t>1.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Recurrence </a:t>
            </a:r>
            <a:r>
              <a:rPr sz="3200" spc="-5" dirty="0">
                <a:latin typeface="Arial"/>
                <a:cs typeface="Arial"/>
              </a:rPr>
              <a:t>for </a:t>
            </a:r>
            <a:r>
              <a:rPr sz="3200" dirty="0">
                <a:latin typeface="Arial"/>
                <a:cs typeface="Arial"/>
              </a:rPr>
              <a:t>running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time</a:t>
            </a:r>
            <a:endParaRPr sz="3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5650" algn="l"/>
              </a:tabLst>
            </a:pPr>
            <a:r>
              <a:rPr sz="2400" i="1" spc="-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i="1" spc="-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/2)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PartitionTime(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49352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i="1" spc="-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/2)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Symbol"/>
                <a:cs typeface="Symbol"/>
              </a:rPr>
              <a:t>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454659" indent="-441959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454025" algn="l"/>
                <a:tab pos="454659" algn="l"/>
              </a:tabLst>
            </a:pPr>
            <a:r>
              <a:rPr sz="2800" b="1" i="1" spc="-10" dirty="0">
                <a:solidFill>
                  <a:srgbClr val="CC3300"/>
                </a:solidFill>
                <a:latin typeface="Arial"/>
                <a:cs typeface="Arial"/>
              </a:rPr>
              <a:t>T</a:t>
            </a:r>
            <a:r>
              <a:rPr sz="2800" b="1" spc="-10" dirty="0">
                <a:solidFill>
                  <a:srgbClr val="CC3300"/>
                </a:solidFill>
                <a:latin typeface="Arial"/>
                <a:cs typeface="Arial"/>
              </a:rPr>
              <a:t>(</a:t>
            </a:r>
            <a:r>
              <a:rPr sz="2800" b="1" i="1" spc="-10" dirty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sz="2800" b="1" spc="-10" dirty="0">
                <a:solidFill>
                  <a:srgbClr val="CC3300"/>
                </a:solidFill>
                <a:latin typeface="Arial"/>
                <a:cs typeface="Arial"/>
              </a:rPr>
              <a:t>) </a:t>
            </a:r>
            <a:r>
              <a:rPr sz="2800" b="1" dirty="0">
                <a:solidFill>
                  <a:srgbClr val="CC3300"/>
                </a:solidFill>
                <a:latin typeface="Arial"/>
                <a:cs typeface="Arial"/>
              </a:rPr>
              <a:t>= </a:t>
            </a:r>
            <a:r>
              <a:rPr sz="2800" spc="75" dirty="0">
                <a:solidFill>
                  <a:srgbClr val="CC3300"/>
                </a:solidFill>
                <a:latin typeface="Symbol"/>
                <a:cs typeface="Symbol"/>
              </a:rPr>
              <a:t></a:t>
            </a:r>
            <a:r>
              <a:rPr sz="2800" b="1" spc="75" dirty="0">
                <a:solidFill>
                  <a:srgbClr val="CC3300"/>
                </a:solidFill>
                <a:latin typeface="Arial"/>
                <a:cs typeface="Arial"/>
              </a:rPr>
              <a:t>(</a:t>
            </a:r>
            <a:r>
              <a:rPr sz="2800" b="1" i="1" spc="75" dirty="0">
                <a:solidFill>
                  <a:srgbClr val="CC3300"/>
                </a:solidFill>
                <a:latin typeface="Arial"/>
                <a:cs typeface="Arial"/>
              </a:rPr>
              <a:t>n </a:t>
            </a:r>
            <a:r>
              <a:rPr sz="2800" b="1" dirty="0">
                <a:solidFill>
                  <a:srgbClr val="CC3300"/>
                </a:solidFill>
                <a:latin typeface="Arial"/>
                <a:cs typeface="Arial"/>
              </a:rPr>
              <a:t>lg</a:t>
            </a:r>
            <a:r>
              <a:rPr sz="2800" b="1" spc="-9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CC33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4720" marR="5080" indent="-21920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Recursion Tree for</a:t>
            </a:r>
            <a:r>
              <a:rPr spc="-85" dirty="0"/>
              <a:t> </a:t>
            </a:r>
            <a:r>
              <a:rPr spc="-5" dirty="0"/>
              <a:t>Best-case  </a:t>
            </a:r>
            <a:r>
              <a:rPr spc="-10" dirty="0"/>
              <a:t>Partition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7939" y="130175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2400" b="1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52979" y="1711960"/>
            <a:ext cx="417830" cy="914400"/>
          </a:xfrm>
          <a:custGeom>
            <a:avLst/>
            <a:gdLst/>
            <a:ahLst/>
            <a:cxnLst/>
            <a:rect l="l" t="t" r="r" b="b"/>
            <a:pathLst>
              <a:path w="417830" h="914400">
                <a:moveTo>
                  <a:pt x="417830" y="0"/>
                </a:moveTo>
                <a:lnTo>
                  <a:pt x="0" y="91440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90189" y="1696720"/>
            <a:ext cx="464820" cy="901700"/>
          </a:xfrm>
          <a:custGeom>
            <a:avLst/>
            <a:gdLst/>
            <a:ahLst/>
            <a:cxnLst/>
            <a:rect l="l" t="t" r="r" b="b"/>
            <a:pathLst>
              <a:path w="464820" h="901700">
                <a:moveTo>
                  <a:pt x="0" y="0"/>
                </a:moveTo>
                <a:lnTo>
                  <a:pt x="464820" y="90170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10079" y="2786379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2400" b="1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4200" y="2755900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2400" b="1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63700" y="3194050"/>
            <a:ext cx="434340" cy="764540"/>
          </a:xfrm>
          <a:custGeom>
            <a:avLst/>
            <a:gdLst/>
            <a:ahLst/>
            <a:cxnLst/>
            <a:rect l="l" t="t" r="r" b="b"/>
            <a:pathLst>
              <a:path w="434339" h="764539">
                <a:moveTo>
                  <a:pt x="434339" y="0"/>
                </a:moveTo>
                <a:lnTo>
                  <a:pt x="0" y="76453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72970" y="3194050"/>
            <a:ext cx="420370" cy="764540"/>
          </a:xfrm>
          <a:custGeom>
            <a:avLst/>
            <a:gdLst/>
            <a:ahLst/>
            <a:cxnLst/>
            <a:rect l="l" t="t" r="r" b="b"/>
            <a:pathLst>
              <a:path w="420369" h="764539">
                <a:moveTo>
                  <a:pt x="0" y="0"/>
                </a:moveTo>
                <a:lnTo>
                  <a:pt x="420369" y="76453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99739" y="3211829"/>
            <a:ext cx="434340" cy="764540"/>
          </a:xfrm>
          <a:custGeom>
            <a:avLst/>
            <a:gdLst/>
            <a:ahLst/>
            <a:cxnLst/>
            <a:rect l="l" t="t" r="r" b="b"/>
            <a:pathLst>
              <a:path w="434339" h="764539">
                <a:moveTo>
                  <a:pt x="434339" y="0"/>
                </a:moveTo>
                <a:lnTo>
                  <a:pt x="0" y="76454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9009" y="3211829"/>
            <a:ext cx="421640" cy="764540"/>
          </a:xfrm>
          <a:custGeom>
            <a:avLst/>
            <a:gdLst/>
            <a:ahLst/>
            <a:cxnLst/>
            <a:rect l="l" t="t" r="r" b="b"/>
            <a:pathLst>
              <a:path w="421639" h="764539">
                <a:moveTo>
                  <a:pt x="0" y="0"/>
                </a:moveTo>
                <a:lnTo>
                  <a:pt x="421639" y="76454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17930" y="4036059"/>
            <a:ext cx="476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2000" b="1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000" b="1" spc="-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54250" y="4053840"/>
            <a:ext cx="1090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6745" algn="l"/>
              </a:tabLst>
            </a:pPr>
            <a:r>
              <a:rPr sz="2000" b="1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2000" b="1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000" b="1" spc="-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4	</a:t>
            </a:r>
            <a:r>
              <a:rPr sz="2000" b="1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2000" b="1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000" b="1" spc="-10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3640" y="4053840"/>
            <a:ext cx="477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2000" b="1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39189" y="4362450"/>
            <a:ext cx="269240" cy="674370"/>
          </a:xfrm>
          <a:custGeom>
            <a:avLst/>
            <a:gdLst/>
            <a:ahLst/>
            <a:cxnLst/>
            <a:rect l="l" t="t" r="r" b="b"/>
            <a:pathLst>
              <a:path w="269240" h="674370">
                <a:moveTo>
                  <a:pt x="269240" y="0"/>
                </a:moveTo>
                <a:lnTo>
                  <a:pt x="0" y="6743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99869" y="4363720"/>
            <a:ext cx="223520" cy="688340"/>
          </a:xfrm>
          <a:custGeom>
            <a:avLst/>
            <a:gdLst/>
            <a:ahLst/>
            <a:cxnLst/>
            <a:rect l="l" t="t" r="r" b="b"/>
            <a:pathLst>
              <a:path w="223519" h="688339">
                <a:moveTo>
                  <a:pt x="0" y="0"/>
                </a:moveTo>
                <a:lnTo>
                  <a:pt x="223519" y="68833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90750" y="4381500"/>
            <a:ext cx="269240" cy="674370"/>
          </a:xfrm>
          <a:custGeom>
            <a:avLst/>
            <a:gdLst/>
            <a:ahLst/>
            <a:cxnLst/>
            <a:rect l="l" t="t" r="r" b="b"/>
            <a:pathLst>
              <a:path w="269239" h="674370">
                <a:moveTo>
                  <a:pt x="269239" y="0"/>
                </a:moveTo>
                <a:lnTo>
                  <a:pt x="0" y="6743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51429" y="4382770"/>
            <a:ext cx="223520" cy="688340"/>
          </a:xfrm>
          <a:custGeom>
            <a:avLst/>
            <a:gdLst/>
            <a:ahLst/>
            <a:cxnLst/>
            <a:rect l="l" t="t" r="r" b="b"/>
            <a:pathLst>
              <a:path w="223519" h="688339">
                <a:moveTo>
                  <a:pt x="0" y="0"/>
                </a:moveTo>
                <a:lnTo>
                  <a:pt x="223519" y="68833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96870" y="4395470"/>
            <a:ext cx="269240" cy="674370"/>
          </a:xfrm>
          <a:custGeom>
            <a:avLst/>
            <a:gdLst/>
            <a:ahLst/>
            <a:cxnLst/>
            <a:rect l="l" t="t" r="r" b="b"/>
            <a:pathLst>
              <a:path w="269239" h="674370">
                <a:moveTo>
                  <a:pt x="269240" y="0"/>
                </a:moveTo>
                <a:lnTo>
                  <a:pt x="0" y="6743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57550" y="4396740"/>
            <a:ext cx="223520" cy="689610"/>
          </a:xfrm>
          <a:custGeom>
            <a:avLst/>
            <a:gdLst/>
            <a:ahLst/>
            <a:cxnLst/>
            <a:rect l="l" t="t" r="r" b="b"/>
            <a:pathLst>
              <a:path w="223520" h="689610">
                <a:moveTo>
                  <a:pt x="0" y="0"/>
                </a:moveTo>
                <a:lnTo>
                  <a:pt x="223520" y="68961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18559" y="4380229"/>
            <a:ext cx="270510" cy="674370"/>
          </a:xfrm>
          <a:custGeom>
            <a:avLst/>
            <a:gdLst/>
            <a:ahLst/>
            <a:cxnLst/>
            <a:rect l="l" t="t" r="r" b="b"/>
            <a:pathLst>
              <a:path w="270510" h="674370">
                <a:moveTo>
                  <a:pt x="270510" y="0"/>
                </a:moveTo>
                <a:lnTo>
                  <a:pt x="0" y="6743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79240" y="4381500"/>
            <a:ext cx="223520" cy="688340"/>
          </a:xfrm>
          <a:custGeom>
            <a:avLst/>
            <a:gdLst/>
            <a:ahLst/>
            <a:cxnLst/>
            <a:rect l="l" t="t" r="r" b="b"/>
            <a:pathLst>
              <a:path w="223520" h="688339">
                <a:moveTo>
                  <a:pt x="0" y="0"/>
                </a:moveTo>
                <a:lnTo>
                  <a:pt x="223520" y="68833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69669" y="5308600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-13969" y="13969"/>
                </a:moveTo>
                <a:lnTo>
                  <a:pt x="13969" y="13969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69669" y="5364479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-13969" y="14605"/>
                </a:moveTo>
                <a:lnTo>
                  <a:pt x="13969" y="14605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69669" y="5421629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-13969" y="14605"/>
                </a:moveTo>
                <a:lnTo>
                  <a:pt x="13969" y="14605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9669" y="547877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-13969" y="13970"/>
                </a:moveTo>
                <a:lnTo>
                  <a:pt x="13969" y="1397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9669" y="553592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-13969" y="13970"/>
                </a:moveTo>
                <a:lnTo>
                  <a:pt x="13969" y="1397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9669" y="559307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-13969" y="13970"/>
                </a:moveTo>
                <a:lnTo>
                  <a:pt x="13969" y="1397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69669" y="5648959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-13969" y="14604"/>
                </a:moveTo>
                <a:lnTo>
                  <a:pt x="13969" y="14604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10689" y="5308600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-13969" y="13969"/>
                </a:moveTo>
                <a:lnTo>
                  <a:pt x="13969" y="13969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10689" y="5364479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-13969" y="14605"/>
                </a:moveTo>
                <a:lnTo>
                  <a:pt x="13969" y="14605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10689" y="5421629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-13969" y="14605"/>
                </a:moveTo>
                <a:lnTo>
                  <a:pt x="13969" y="14605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10689" y="547877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-13969" y="13970"/>
                </a:moveTo>
                <a:lnTo>
                  <a:pt x="13969" y="1397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10689" y="553592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-13969" y="13970"/>
                </a:moveTo>
                <a:lnTo>
                  <a:pt x="13969" y="1397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10689" y="559307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-13969" y="13970"/>
                </a:moveTo>
                <a:lnTo>
                  <a:pt x="13969" y="1397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10689" y="5648959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-13969" y="14604"/>
                </a:moveTo>
                <a:lnTo>
                  <a:pt x="13969" y="14604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93289" y="5308600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-13969" y="13969"/>
                </a:moveTo>
                <a:lnTo>
                  <a:pt x="13969" y="13969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93289" y="5364479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-13969" y="14605"/>
                </a:moveTo>
                <a:lnTo>
                  <a:pt x="13969" y="14605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93289" y="5421629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-13969" y="14605"/>
                </a:moveTo>
                <a:lnTo>
                  <a:pt x="13969" y="14605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93289" y="547877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-13969" y="13970"/>
                </a:moveTo>
                <a:lnTo>
                  <a:pt x="13969" y="1397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93289" y="553592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-13969" y="13970"/>
                </a:moveTo>
                <a:lnTo>
                  <a:pt x="13969" y="1397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93289" y="559307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-13969" y="13970"/>
                </a:moveTo>
                <a:lnTo>
                  <a:pt x="13969" y="1397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93289" y="5648959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-13969" y="14604"/>
                </a:moveTo>
                <a:lnTo>
                  <a:pt x="13969" y="14604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05200" y="5308600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-13970" y="13969"/>
                </a:moveTo>
                <a:lnTo>
                  <a:pt x="13970" y="13969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05200" y="5364479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-13970" y="14605"/>
                </a:moveTo>
                <a:lnTo>
                  <a:pt x="13970" y="14605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05200" y="5421629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-13970" y="14605"/>
                </a:moveTo>
                <a:lnTo>
                  <a:pt x="13970" y="14605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05200" y="547877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-13970" y="13970"/>
                </a:moveTo>
                <a:lnTo>
                  <a:pt x="13970" y="1397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05200" y="553592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-13970" y="13970"/>
                </a:moveTo>
                <a:lnTo>
                  <a:pt x="13970" y="1397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05200" y="559307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-13970" y="13970"/>
                </a:moveTo>
                <a:lnTo>
                  <a:pt x="13970" y="1397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05200" y="5648959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-13970" y="14604"/>
                </a:moveTo>
                <a:lnTo>
                  <a:pt x="13970" y="14604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37940" y="5308600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-13970" y="13969"/>
                </a:moveTo>
                <a:lnTo>
                  <a:pt x="13970" y="13969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37940" y="5364479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-13970" y="14605"/>
                </a:moveTo>
                <a:lnTo>
                  <a:pt x="13970" y="14605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37940" y="5421629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-13970" y="14605"/>
                </a:moveTo>
                <a:lnTo>
                  <a:pt x="13970" y="14605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37940" y="547877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-13970" y="13970"/>
                </a:moveTo>
                <a:lnTo>
                  <a:pt x="13970" y="1397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37940" y="553592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-13970" y="13970"/>
                </a:moveTo>
                <a:lnTo>
                  <a:pt x="13970" y="1397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37940" y="559307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-13970" y="13970"/>
                </a:moveTo>
                <a:lnTo>
                  <a:pt x="13970" y="1397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37940" y="5648959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-13970" y="14604"/>
                </a:moveTo>
                <a:lnTo>
                  <a:pt x="13970" y="14604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01490" y="5308600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-13970" y="13969"/>
                </a:moveTo>
                <a:lnTo>
                  <a:pt x="13970" y="13969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01490" y="5364479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-13970" y="14605"/>
                </a:moveTo>
                <a:lnTo>
                  <a:pt x="13970" y="14605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01490" y="5421629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-13970" y="14605"/>
                </a:moveTo>
                <a:lnTo>
                  <a:pt x="13970" y="14605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01490" y="547877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-13970" y="13970"/>
                </a:moveTo>
                <a:lnTo>
                  <a:pt x="13970" y="1397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01490" y="553592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-13970" y="13970"/>
                </a:moveTo>
                <a:lnTo>
                  <a:pt x="13970" y="1397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01490" y="559307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-13970" y="13970"/>
                </a:moveTo>
                <a:lnTo>
                  <a:pt x="13970" y="1397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01490" y="5648959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-13970" y="14604"/>
                </a:moveTo>
                <a:lnTo>
                  <a:pt x="13970" y="14604"/>
                </a:lnTo>
              </a:path>
            </a:pathLst>
          </a:custGeom>
          <a:ln w="29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54300" y="5516879"/>
            <a:ext cx="617220" cy="0"/>
          </a:xfrm>
          <a:custGeom>
            <a:avLst/>
            <a:gdLst/>
            <a:ahLst/>
            <a:cxnLst/>
            <a:rect l="l" t="t" r="r" b="b"/>
            <a:pathLst>
              <a:path w="617220">
                <a:moveTo>
                  <a:pt x="0" y="0"/>
                </a:moveTo>
                <a:lnTo>
                  <a:pt x="6172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079500" y="5675629"/>
            <a:ext cx="1187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5145" algn="l"/>
                <a:tab pos="1038225" algn="l"/>
              </a:tabLst>
            </a:pPr>
            <a:r>
              <a:rPr sz="2400" b="1" i="1" dirty="0">
                <a:solidFill>
                  <a:srgbClr val="009999"/>
                </a:solidFill>
                <a:latin typeface="Times New Roman"/>
                <a:cs typeface="Times New Roman"/>
              </a:rPr>
              <a:t>c	c	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427729" y="5675629"/>
            <a:ext cx="925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995" algn="l"/>
                <a:tab pos="776605" algn="l"/>
              </a:tabLst>
            </a:pPr>
            <a:r>
              <a:rPr sz="2400" b="1" i="1" dirty="0">
                <a:solidFill>
                  <a:srgbClr val="009999"/>
                </a:solidFill>
                <a:latin typeface="Times New Roman"/>
                <a:cs typeface="Times New Roman"/>
              </a:rPr>
              <a:t>c	c	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223260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6009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98190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3502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37185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0995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4677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48487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2170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5980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9664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3474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7157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70967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4650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78460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2142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859529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9635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34459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7129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009390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4622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084320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12115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159250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9607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34179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27100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309109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34594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38277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42087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45770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49580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53262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57072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60755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64565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68249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72059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75742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95520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83235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870450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90727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945379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98220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020309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05714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095240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13207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170170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20700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245100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8192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31875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35685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39369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43179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46862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50672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54355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58165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61847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65657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69340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731509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76834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806440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84327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881370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91820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956300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99312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031229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06805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106159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14299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181090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21792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25475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29285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32967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36777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40460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44270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47954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51764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55446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59256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62940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66750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70433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742430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77925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817359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85419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892290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92911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967219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00405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042150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07898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117080" y="157606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153909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190740" y="157606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223759" y="153923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0" y="0"/>
                </a:moveTo>
                <a:lnTo>
                  <a:pt x="0" y="74930"/>
                </a:lnTo>
                <a:lnTo>
                  <a:pt x="7620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98907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02717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06400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10210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13892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177029" y="29591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21385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251959" y="29591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28879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326890" y="29591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36372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401820" y="29591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43865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476750" y="29591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51357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551679" y="29591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58850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626609" y="29591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66344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70027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73837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77520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81330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85012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88822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92505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96315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99999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03809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07492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11302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14985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187950" y="29591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22477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262879" y="29591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29970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337809" y="29591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37464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412740" y="29591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44957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487670" y="29591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52450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562600" y="29591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59942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63625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67435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71119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74929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78612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82422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86105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89915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93597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97407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01090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04900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08584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123940" y="29591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16077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198870" y="29591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23570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273800" y="29591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31062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348729" y="29591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38555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423659" y="29591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46049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498590" y="29591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53541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57225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61035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64718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68528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72210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6020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79704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83514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87196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91006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94690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98500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02183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059930" y="29591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096759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134859" y="29591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171690" y="29591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209790" y="29591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227569" y="29210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2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395470" y="41922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433570" y="41935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470400" y="41935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508500" y="41935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545329" y="41935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583429" y="41935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620259" y="41935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658359" y="419354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695190" y="41935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733290" y="419480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770120" y="419480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808220" y="419480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845050" y="419480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883150" y="419480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919979" y="419480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958079" y="419480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994909" y="419480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033009" y="419607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069840" y="419607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107940" y="419607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144770" y="419607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181600" y="419607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219700" y="4196079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19050" y="127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256529" y="419735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294629" y="419735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331459" y="419735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369559" y="419735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406390" y="419735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444490" y="419735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481320" y="419735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519420" y="419735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19050" y="126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556250" y="419862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594350" y="419862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631179" y="419862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669279" y="419862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706109" y="419862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744209" y="419989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781040" y="419989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819140" y="419989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855970" y="419989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894070" y="419989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930900" y="419989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969000" y="419989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005829" y="419989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043929" y="420115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080759" y="420115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117590" y="420115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155690" y="420115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192520" y="420115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230620" y="420115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267450" y="420242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305550" y="420242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342379" y="420242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380479" y="420242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417309" y="420242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455409" y="420242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492240" y="420242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530340" y="4202429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0"/>
                </a:moveTo>
                <a:lnTo>
                  <a:pt x="19050" y="127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567169" y="42037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605269" y="42037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642100" y="42037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680200" y="42037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717030" y="42037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755130" y="4203700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70">
                <a:moveTo>
                  <a:pt x="0" y="0"/>
                </a:moveTo>
                <a:lnTo>
                  <a:pt x="17779" y="12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791959" y="4204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830059" y="420497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866890" y="4204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904990" y="420497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941819" y="4204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979919" y="420497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016750" y="4204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053580" y="4206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091680" y="4206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128509" y="4206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166609" y="4206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203440" y="4206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227569" y="416940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1270" y="0"/>
                </a:moveTo>
                <a:lnTo>
                  <a:pt x="0" y="74929"/>
                </a:lnTo>
                <a:lnTo>
                  <a:pt x="76200" y="381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699000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737100" y="585724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773929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812029" y="585724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848859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885690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923790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960620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998720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5035550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5073650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5110479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5148579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5185409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5223509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5260340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5298440" y="585724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5335270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373370" y="585724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5410200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448300" y="585724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485129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5523229" y="585724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5560059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598159" y="585724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634990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673090" y="585724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709920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748020" y="585724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784850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821679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859779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896609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934709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971540" y="585724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6009640" y="585597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0" y="1269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046470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084570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121400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159500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196329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234429" y="585597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271259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309359" y="585597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346190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384290" y="585597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421120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6459220" y="585597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6496050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6534150" y="585597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6570980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6609080" y="585597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6645909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6684009" y="585597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720840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6757669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6795769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6832600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870700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907530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945630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6982459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020559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057390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095490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132319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170419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207250" y="58559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7245350" y="585597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261859" y="581787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 txBox="1"/>
          <p:nvPr/>
        </p:nvSpPr>
        <p:spPr>
          <a:xfrm>
            <a:off x="270509" y="3516629"/>
            <a:ext cx="509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lg</a:t>
            </a:r>
            <a:r>
              <a:rPr sz="2400" b="1" spc="-9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2" name="object 412"/>
          <p:cNvSpPr/>
          <p:nvPr/>
        </p:nvSpPr>
        <p:spPr>
          <a:xfrm>
            <a:off x="508000" y="1508760"/>
            <a:ext cx="0" cy="1788160"/>
          </a:xfrm>
          <a:custGeom>
            <a:avLst/>
            <a:gdLst/>
            <a:ahLst/>
            <a:cxnLst/>
            <a:rect l="l" t="t" r="r" b="b"/>
            <a:pathLst>
              <a:path h="1788160">
                <a:moveTo>
                  <a:pt x="0" y="178816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69900" y="143763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23240" y="4137659"/>
            <a:ext cx="0" cy="1772920"/>
          </a:xfrm>
          <a:custGeom>
            <a:avLst/>
            <a:gdLst/>
            <a:ahLst/>
            <a:cxnLst/>
            <a:rect l="l" t="t" r="r" b="b"/>
            <a:pathLst>
              <a:path h="1772920">
                <a:moveTo>
                  <a:pt x="0" y="0"/>
                </a:moveTo>
                <a:lnTo>
                  <a:pt x="0" y="177292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86409" y="590677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930" y="0"/>
                </a:moveTo>
                <a:lnTo>
                  <a:pt x="0" y="0"/>
                </a:lnTo>
                <a:lnTo>
                  <a:pt x="36830" y="74929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 txBox="1"/>
          <p:nvPr/>
        </p:nvSpPr>
        <p:spPr>
          <a:xfrm>
            <a:off x="7645400" y="2768600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CC3300"/>
                </a:solidFill>
                <a:latin typeface="Times New Roman"/>
                <a:cs typeface="Times New Roman"/>
              </a:rPr>
              <a:t>cn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17" name="object 417"/>
          <p:cNvSpPr txBox="1"/>
          <p:nvPr/>
        </p:nvSpPr>
        <p:spPr>
          <a:xfrm>
            <a:off x="7645400" y="4029709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CC3300"/>
                </a:solidFill>
                <a:latin typeface="Times New Roman"/>
                <a:cs typeface="Times New Roman"/>
              </a:rPr>
              <a:t>cn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8" name="object 418"/>
          <p:cNvSpPr txBox="1"/>
          <p:nvPr/>
        </p:nvSpPr>
        <p:spPr>
          <a:xfrm>
            <a:off x="7645400" y="5650229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CC3300"/>
                </a:solidFill>
                <a:latin typeface="Times New Roman"/>
                <a:cs typeface="Times New Roman"/>
              </a:rPr>
              <a:t>cn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9" name="object 419"/>
          <p:cNvSpPr txBox="1"/>
          <p:nvPr/>
        </p:nvSpPr>
        <p:spPr>
          <a:xfrm>
            <a:off x="5709920" y="6080759"/>
            <a:ext cx="66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Total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0" name="object 420"/>
          <p:cNvSpPr txBox="1"/>
          <p:nvPr/>
        </p:nvSpPr>
        <p:spPr>
          <a:xfrm>
            <a:off x="7191196" y="6080759"/>
            <a:ext cx="1308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: </a:t>
            </a:r>
            <a:r>
              <a:rPr sz="24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lg</a:t>
            </a:r>
            <a:r>
              <a:rPr sz="2400" spc="-5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1" name="object 421"/>
          <p:cNvSpPr txBox="1"/>
          <p:nvPr/>
        </p:nvSpPr>
        <p:spPr>
          <a:xfrm>
            <a:off x="7645400" y="1343659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CC3300"/>
                </a:solidFill>
                <a:latin typeface="Times New Roman"/>
                <a:cs typeface="Times New Roman"/>
              </a:rPr>
              <a:t>cn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39" y="109220"/>
            <a:ext cx="30632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latin typeface="Arial"/>
                <a:cs typeface="Arial"/>
              </a:rPr>
              <a:t>Conclusion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511300"/>
            <a:ext cx="168275" cy="179323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4038600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569" y="1532890"/>
            <a:ext cx="7666355" cy="29842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marR="5080" indent="-224790" algn="just">
              <a:lnSpc>
                <a:spcPct val="120800"/>
              </a:lnSpc>
              <a:spcBef>
                <a:spcPts val="100"/>
              </a:spcBef>
              <a:buClr>
                <a:srgbClr val="FF0000"/>
              </a:buClr>
              <a:tabLst>
                <a:tab pos="266700" algn="l"/>
              </a:tabLst>
            </a:pPr>
            <a:r>
              <a:rPr sz="2800" spc="-5" dirty="0" smtClean="0">
                <a:latin typeface="Arial"/>
                <a:cs typeface="Arial"/>
              </a:rPr>
              <a:t>Divide </a:t>
            </a:r>
            <a:r>
              <a:rPr sz="2800" dirty="0">
                <a:latin typeface="Arial"/>
                <a:cs typeface="Arial"/>
              </a:rPr>
              <a:t>and conquer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just one of several  powerful techniques </a:t>
            </a:r>
            <a:r>
              <a:rPr sz="2800" spc="-1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algorithm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design.</a:t>
            </a:r>
          </a:p>
          <a:p>
            <a:pPr marL="12700" marR="513080" algn="just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tabLst>
                <a:tab pos="266700" algn="l"/>
              </a:tabLst>
            </a:pPr>
            <a:r>
              <a:rPr sz="2800" dirty="0">
                <a:latin typeface="Arial"/>
                <a:cs typeface="Arial"/>
              </a:rPr>
              <a:t>Divide-and-conquer algorithms can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  </a:t>
            </a:r>
            <a:r>
              <a:rPr sz="2800" spc="-5" dirty="0">
                <a:latin typeface="Arial"/>
                <a:cs typeface="Arial"/>
              </a:rPr>
              <a:t>analyzed </a:t>
            </a:r>
            <a:r>
              <a:rPr sz="2800" dirty="0">
                <a:latin typeface="Arial"/>
                <a:cs typeface="Arial"/>
              </a:rPr>
              <a:t>using </a:t>
            </a:r>
            <a:r>
              <a:rPr sz="2800" dirty="0" smtClean="0">
                <a:latin typeface="Arial"/>
                <a:cs typeface="Arial"/>
              </a:rPr>
              <a:t>recurrences and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master method (so practice </a:t>
            </a:r>
            <a:r>
              <a:rPr sz="2800" spc="-5" dirty="0">
                <a:latin typeface="Arial"/>
                <a:cs typeface="Arial"/>
              </a:rPr>
              <a:t>this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math).</a:t>
            </a:r>
          </a:p>
          <a:p>
            <a:pPr marL="266700" indent="-254000" algn="just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tabLst>
                <a:tab pos="266700" algn="l"/>
              </a:tabLst>
            </a:pP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lead to </a:t>
            </a:r>
            <a:r>
              <a:rPr sz="2800" spc="5" dirty="0">
                <a:latin typeface="Arial"/>
                <a:cs typeface="Arial"/>
              </a:rPr>
              <a:t>more </a:t>
            </a:r>
            <a:r>
              <a:rPr sz="2800" spc="-5" dirty="0">
                <a:latin typeface="Arial"/>
                <a:cs typeface="Arial"/>
              </a:rPr>
              <a:t>efficient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850389"/>
            <a:ext cx="8534400" cy="1654810"/>
          </a:xfrm>
          <a:custGeom>
            <a:avLst/>
            <a:gdLst/>
            <a:ahLst/>
            <a:cxnLst/>
            <a:rect l="l" t="t" r="r" b="b"/>
            <a:pathLst>
              <a:path w="8534400" h="1654810">
                <a:moveTo>
                  <a:pt x="8534400" y="0"/>
                </a:moveTo>
                <a:lnTo>
                  <a:pt x="0" y="0"/>
                </a:lnTo>
                <a:lnTo>
                  <a:pt x="0" y="1654810"/>
                </a:lnTo>
                <a:lnTo>
                  <a:pt x="8534400" y="1654810"/>
                </a:lnTo>
                <a:lnTo>
                  <a:pt x="853440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850389"/>
            <a:ext cx="8534400" cy="1654810"/>
          </a:xfrm>
          <a:custGeom>
            <a:avLst/>
            <a:gdLst/>
            <a:ahLst/>
            <a:cxnLst/>
            <a:rect l="l" t="t" r="r" b="b"/>
            <a:pathLst>
              <a:path w="8534400" h="1654810">
                <a:moveTo>
                  <a:pt x="4267200" y="1654810"/>
                </a:moveTo>
                <a:lnTo>
                  <a:pt x="0" y="1654810"/>
                </a:lnTo>
                <a:lnTo>
                  <a:pt x="0" y="0"/>
                </a:lnTo>
                <a:lnTo>
                  <a:pt x="8534400" y="0"/>
                </a:lnTo>
                <a:lnTo>
                  <a:pt x="8534400" y="1654810"/>
                </a:lnTo>
                <a:lnTo>
                  <a:pt x="4267200" y="1654810"/>
                </a:lnTo>
                <a:close/>
              </a:path>
            </a:pathLst>
          </a:custGeom>
          <a:ln w="1257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1774189"/>
            <a:ext cx="8534400" cy="1654810"/>
          </a:xfrm>
          <a:prstGeom prst="rect">
            <a:avLst/>
          </a:prstGeom>
          <a:solidFill>
            <a:srgbClr val="CCEBFF"/>
          </a:solidFill>
          <a:ln w="12579">
            <a:solidFill>
              <a:srgbClr val="000000"/>
            </a:solidFill>
          </a:ln>
        </p:spPr>
        <p:txBody>
          <a:bodyPr vert="horz" wrap="square" lIns="0" tIns="492759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3879"/>
              </a:spcBef>
            </a:pPr>
            <a:r>
              <a:rPr sz="4400" spc="-5" dirty="0"/>
              <a:t>Divide and Conquer (Merge</a:t>
            </a:r>
            <a:r>
              <a:rPr sz="4400" spc="-40" dirty="0"/>
              <a:t> </a:t>
            </a:r>
            <a:r>
              <a:rPr sz="4400" spc="-5" dirty="0"/>
              <a:t>Sort)</a:t>
            </a:r>
            <a:endParaRPr sz="4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8779" y="109220"/>
            <a:ext cx="4961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Divide and</a:t>
            </a:r>
            <a:r>
              <a:rPr sz="4400" spc="-70" dirty="0"/>
              <a:t> </a:t>
            </a:r>
            <a:r>
              <a:rPr sz="4400" spc="-10" dirty="0"/>
              <a:t>Conquer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28369" y="1567179"/>
            <a:ext cx="7179309" cy="46469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Recursive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5" dirty="0">
                <a:latin typeface="Arial"/>
                <a:cs typeface="Arial"/>
              </a:rPr>
              <a:t> structure</a:t>
            </a:r>
            <a:endParaRPr sz="2800">
              <a:latin typeface="Arial"/>
              <a:cs typeface="Arial"/>
            </a:endParaRPr>
          </a:p>
          <a:p>
            <a:pPr marL="754380" marR="5080" lvl="1" indent="-28448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4380" algn="l"/>
              </a:tabLst>
            </a:pPr>
            <a:r>
              <a:rPr sz="2800" b="1" i="1" spc="-5" dirty="0">
                <a:solidFill>
                  <a:srgbClr val="CC3300"/>
                </a:solidFill>
                <a:latin typeface="Arial"/>
                <a:cs typeface="Arial"/>
              </a:rPr>
              <a:t>Divide </a:t>
            </a:r>
            <a:r>
              <a:rPr sz="2800" spc="-5" dirty="0">
                <a:latin typeface="Arial"/>
                <a:cs typeface="Arial"/>
              </a:rPr>
              <a:t>the problem into sub-problems  </a:t>
            </a:r>
            <a:r>
              <a:rPr sz="2800" dirty="0">
                <a:latin typeface="Arial"/>
                <a:cs typeface="Arial"/>
              </a:rPr>
              <a:t>that are similar to the </a:t>
            </a:r>
            <a:r>
              <a:rPr sz="2800" spc="-5" dirty="0">
                <a:latin typeface="Arial"/>
                <a:cs typeface="Arial"/>
              </a:rPr>
              <a:t>original but </a:t>
            </a:r>
            <a:r>
              <a:rPr sz="2800" dirty="0">
                <a:latin typeface="Arial"/>
                <a:cs typeface="Arial"/>
              </a:rPr>
              <a:t>smaller  in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size</a:t>
            </a:r>
            <a:endParaRPr sz="2800">
              <a:latin typeface="Arial"/>
              <a:cs typeface="Arial"/>
            </a:endParaRPr>
          </a:p>
          <a:p>
            <a:pPr marL="754380" marR="427990" lvl="1" indent="-28448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4380" algn="l"/>
                <a:tab pos="3646170" algn="l"/>
              </a:tabLst>
            </a:pPr>
            <a:r>
              <a:rPr sz="2800" b="1" i="1" spc="-10" dirty="0">
                <a:solidFill>
                  <a:srgbClr val="CC3300"/>
                </a:solidFill>
                <a:latin typeface="Arial"/>
                <a:cs typeface="Arial"/>
              </a:rPr>
              <a:t>Conquer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sub-problems </a:t>
            </a:r>
            <a:r>
              <a:rPr sz="2800" spc="5" dirty="0">
                <a:latin typeface="Arial"/>
                <a:cs typeface="Arial"/>
              </a:rPr>
              <a:t>by </a:t>
            </a:r>
            <a:r>
              <a:rPr sz="2800" spc="-5" dirty="0">
                <a:latin typeface="Arial"/>
                <a:cs typeface="Arial"/>
              </a:rPr>
              <a:t>solving  </a:t>
            </a:r>
            <a:r>
              <a:rPr sz="2800" dirty="0">
                <a:latin typeface="Arial"/>
                <a:cs typeface="Arial"/>
              </a:rPr>
              <a:t>them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recursively</a:t>
            </a:r>
            <a:r>
              <a:rPr sz="2800" spc="-5" dirty="0">
                <a:latin typeface="Arial"/>
                <a:cs typeface="Arial"/>
              </a:rPr>
              <a:t>.	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they </a:t>
            </a:r>
            <a:r>
              <a:rPr sz="2800" dirty="0">
                <a:latin typeface="Arial"/>
                <a:cs typeface="Arial"/>
              </a:rPr>
              <a:t>are small  </a:t>
            </a:r>
            <a:r>
              <a:rPr sz="2800" spc="-5" dirty="0">
                <a:latin typeface="Arial"/>
                <a:cs typeface="Arial"/>
              </a:rPr>
              <a:t>enough, just </a:t>
            </a:r>
            <a:r>
              <a:rPr sz="2800" dirty="0">
                <a:latin typeface="Arial"/>
                <a:cs typeface="Arial"/>
              </a:rPr>
              <a:t>solve them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a  </a:t>
            </a:r>
            <a:r>
              <a:rPr sz="2800" spc="-5" dirty="0">
                <a:latin typeface="Arial"/>
                <a:cs typeface="Arial"/>
              </a:rPr>
              <a:t>straightforward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manner.</a:t>
            </a:r>
            <a:endParaRPr sz="2800">
              <a:latin typeface="Arial"/>
              <a:cs typeface="Arial"/>
            </a:endParaRPr>
          </a:p>
          <a:p>
            <a:pPr marL="754380" marR="1021715" lvl="1" indent="-28448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4380" algn="l"/>
              </a:tabLst>
            </a:pPr>
            <a:r>
              <a:rPr sz="2800" b="1" i="1" spc="-10" dirty="0">
                <a:solidFill>
                  <a:srgbClr val="CC3300"/>
                </a:solidFill>
                <a:latin typeface="Arial"/>
                <a:cs typeface="Arial"/>
              </a:rPr>
              <a:t>Combine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solutions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create </a:t>
            </a:r>
            <a:r>
              <a:rPr sz="2800" dirty="0">
                <a:latin typeface="Arial"/>
                <a:cs typeface="Arial"/>
              </a:rPr>
              <a:t>a  </a:t>
            </a:r>
            <a:r>
              <a:rPr sz="2800" spc="-5" dirty="0">
                <a:latin typeface="Arial"/>
                <a:cs typeface="Arial"/>
              </a:rPr>
              <a:t>solution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the original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problem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8779" y="109220"/>
            <a:ext cx="4961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Divide and</a:t>
            </a:r>
            <a:r>
              <a:rPr sz="4400" spc="-70" dirty="0"/>
              <a:t> </a:t>
            </a:r>
            <a:r>
              <a:rPr sz="4400" spc="-10" dirty="0"/>
              <a:t>Conquer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4669" y="1610359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2687320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5119" y="3872229"/>
            <a:ext cx="219710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5119" y="4314190"/>
            <a:ext cx="219710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4669" y="5704840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8068" y="1631950"/>
            <a:ext cx="7923531" cy="5199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95475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Based on </a:t>
            </a:r>
            <a:r>
              <a:rPr sz="3200" spc="-5" dirty="0">
                <a:latin typeface="Arial"/>
                <a:cs typeface="Arial"/>
              </a:rPr>
              <a:t>dividing </a:t>
            </a:r>
            <a:r>
              <a:rPr sz="3200" dirty="0">
                <a:latin typeface="Arial"/>
                <a:cs typeface="Arial"/>
              </a:rPr>
              <a:t>problem </a:t>
            </a:r>
            <a:r>
              <a:rPr sz="3200" spc="-5" dirty="0">
                <a:latin typeface="Arial"/>
                <a:cs typeface="Arial"/>
              </a:rPr>
              <a:t>into  </a:t>
            </a:r>
            <a:r>
              <a:rPr sz="3200" dirty="0">
                <a:latin typeface="Arial"/>
                <a:cs typeface="Arial"/>
              </a:rPr>
              <a:t>subproblems</a:t>
            </a: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latin typeface="Arial"/>
                <a:cs typeface="Arial"/>
              </a:rPr>
              <a:t>Approach</a:t>
            </a:r>
          </a:p>
          <a:p>
            <a:pPr marL="583565" marR="457200" indent="-583565">
              <a:lnSpc>
                <a:spcPct val="119300"/>
              </a:lnSpc>
              <a:spcBef>
                <a:spcPts val="50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2800" spc="-5" dirty="0">
                <a:latin typeface="Arial"/>
                <a:cs typeface="Arial"/>
              </a:rPr>
              <a:t>Divide problem </a:t>
            </a:r>
            <a:r>
              <a:rPr sz="2800" dirty="0">
                <a:latin typeface="Arial"/>
                <a:cs typeface="Arial"/>
              </a:rPr>
              <a:t>into smaller </a:t>
            </a:r>
            <a:r>
              <a:rPr sz="2800" dirty="0" smtClean="0">
                <a:latin typeface="Arial"/>
                <a:cs typeface="Arial"/>
              </a:rPr>
              <a:t>sub</a:t>
            </a:r>
            <a:r>
              <a:rPr lang="en-IE" sz="2800" dirty="0" smtClean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problems  </a:t>
            </a:r>
            <a:r>
              <a:rPr lang="en-IE" sz="2800" dirty="0" smtClean="0">
                <a:latin typeface="Arial"/>
                <a:cs typeface="Arial"/>
              </a:rPr>
              <a:t>    		</a:t>
            </a:r>
            <a:r>
              <a:rPr sz="2400" spc="-5" dirty="0" smtClean="0">
                <a:latin typeface="Arial"/>
                <a:cs typeface="Arial"/>
              </a:rPr>
              <a:t>Sub</a:t>
            </a:r>
            <a:r>
              <a:rPr lang="en-IE" sz="2400" spc="-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problems </a:t>
            </a:r>
            <a:r>
              <a:rPr sz="2400" dirty="0">
                <a:latin typeface="Arial"/>
                <a:cs typeface="Arial"/>
              </a:rPr>
              <a:t>must be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5" dirty="0">
                <a:latin typeface="Arial"/>
                <a:cs typeface="Arial"/>
              </a:rPr>
              <a:t>same </a:t>
            </a:r>
            <a:r>
              <a:rPr sz="2400" spc="-5" dirty="0">
                <a:latin typeface="Arial"/>
                <a:cs typeface="Arial"/>
              </a:rPr>
              <a:t>type  </a:t>
            </a:r>
            <a:r>
              <a:rPr lang="en-IE" sz="2400" spc="-5" dirty="0" smtClean="0">
                <a:latin typeface="Arial"/>
                <a:cs typeface="Arial"/>
              </a:rPr>
              <a:t>				</a:t>
            </a:r>
            <a:r>
              <a:rPr sz="2400" spc="-5" dirty="0" smtClean="0">
                <a:latin typeface="Arial"/>
                <a:cs typeface="Arial"/>
              </a:rPr>
              <a:t>Sub</a:t>
            </a:r>
            <a:r>
              <a:rPr lang="en-IE" sz="2400" spc="-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problems </a:t>
            </a:r>
            <a:r>
              <a:rPr sz="2400" spc="-5" dirty="0">
                <a:latin typeface="Arial"/>
                <a:cs typeface="Arial"/>
              </a:rPr>
              <a:t>do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need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overlap</a:t>
            </a:r>
            <a:endParaRPr sz="2400" dirty="0">
              <a:latin typeface="Arial"/>
              <a:cs typeface="Arial"/>
            </a:endParaRPr>
          </a:p>
          <a:p>
            <a:pPr marL="584200" indent="-457200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2800" spc="-5" dirty="0">
                <a:latin typeface="Arial"/>
                <a:cs typeface="Arial"/>
              </a:rPr>
              <a:t>Solve each subproblem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recursively</a:t>
            </a:r>
            <a:endParaRPr sz="2800" dirty="0">
              <a:latin typeface="Arial"/>
              <a:cs typeface="Arial"/>
            </a:endParaRPr>
          </a:p>
          <a:p>
            <a:pPr marL="584200" indent="-4572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2800" spc="-5" dirty="0">
                <a:latin typeface="Arial"/>
                <a:cs typeface="Arial"/>
              </a:rPr>
              <a:t>Combine solutions </a:t>
            </a:r>
            <a:r>
              <a:rPr sz="2800" dirty="0">
                <a:latin typeface="Arial"/>
                <a:cs typeface="Arial"/>
              </a:rPr>
              <a:t>to solve </a:t>
            </a:r>
            <a:r>
              <a:rPr sz="2800" spc="-5" dirty="0">
                <a:latin typeface="Arial"/>
                <a:cs typeface="Arial"/>
              </a:rPr>
              <a:t>original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problem</a:t>
            </a:r>
            <a:endParaRPr sz="2800" dirty="0">
              <a:latin typeface="Arial"/>
              <a:cs typeface="Arial"/>
            </a:endParaRPr>
          </a:p>
          <a:p>
            <a:pPr marL="12700" marR="476884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latin typeface="Arial"/>
                <a:cs typeface="Arial"/>
              </a:rPr>
              <a:t>Usually </a:t>
            </a:r>
            <a:r>
              <a:rPr sz="3200" dirty="0">
                <a:latin typeface="Arial"/>
                <a:cs typeface="Arial"/>
              </a:rPr>
              <a:t>contains </a:t>
            </a:r>
            <a:r>
              <a:rPr sz="3200" spc="-10" dirty="0">
                <a:latin typeface="Arial"/>
                <a:cs typeface="Arial"/>
              </a:rPr>
              <a:t>two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spc="5" dirty="0">
                <a:latin typeface="Arial"/>
                <a:cs typeface="Arial"/>
              </a:rPr>
              <a:t>more </a:t>
            </a:r>
            <a:r>
              <a:rPr sz="3200" spc="-5" dirty="0">
                <a:latin typeface="Arial"/>
                <a:cs typeface="Arial"/>
              </a:rPr>
              <a:t>recursive  calls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539" y="109220"/>
            <a:ext cx="6262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0900" algn="l"/>
                <a:tab pos="3486785" algn="l"/>
              </a:tabLst>
            </a:pPr>
            <a:r>
              <a:rPr sz="4400" dirty="0"/>
              <a:t>An	</a:t>
            </a:r>
            <a:r>
              <a:rPr sz="4400" spc="-10" dirty="0"/>
              <a:t>Example:	</a:t>
            </a:r>
            <a:r>
              <a:rPr sz="4400" spc="-5" dirty="0"/>
              <a:t>Merge</a:t>
            </a:r>
            <a:r>
              <a:rPr sz="4400" spc="-80" dirty="0"/>
              <a:t> </a:t>
            </a:r>
            <a:r>
              <a:rPr sz="4400" spc="-5" dirty="0"/>
              <a:t>Sort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41068" y="1600200"/>
            <a:ext cx="7974331" cy="5111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800" b="1" i="1" u="heavy" spc="-5" dirty="0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Arial"/>
                <a:cs typeface="Arial"/>
              </a:rPr>
              <a:t>Sorting Problem</a:t>
            </a:r>
            <a:r>
              <a:rPr sz="2800" b="1" u="heavy" spc="-5" dirty="0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Arial"/>
                <a:cs typeface="Arial"/>
              </a:rPr>
              <a:t>:</a:t>
            </a:r>
            <a:r>
              <a:rPr sz="2800" b="1" spc="-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Sort </a:t>
            </a:r>
            <a:r>
              <a:rPr sz="2800" dirty="0">
                <a:latin typeface="Arial"/>
                <a:cs typeface="Arial"/>
              </a:rPr>
              <a:t>a sequence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</a:t>
            </a:r>
            <a:endParaRPr sz="2800" dirty="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elements into non-decreasing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order.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354330" marR="5080" indent="-341630">
              <a:lnSpc>
                <a:spcPct val="100000"/>
              </a:lnSpc>
              <a:buFont typeface="Arial"/>
              <a:buChar char="•"/>
              <a:tabLst>
                <a:tab pos="353695" algn="l"/>
                <a:tab pos="354330" algn="l"/>
                <a:tab pos="1737995" algn="l"/>
              </a:tabLst>
            </a:pPr>
            <a:r>
              <a:rPr sz="2800" b="1" i="1" spc="-5" dirty="0">
                <a:solidFill>
                  <a:srgbClr val="CC3300"/>
                </a:solidFill>
                <a:latin typeface="Arial"/>
                <a:cs typeface="Arial"/>
              </a:rPr>
              <a:t>Divide</a:t>
            </a:r>
            <a:r>
              <a:rPr sz="2800" b="1" spc="-5" dirty="0">
                <a:solidFill>
                  <a:srgbClr val="CC3300"/>
                </a:solidFill>
                <a:latin typeface="Arial"/>
                <a:cs typeface="Arial"/>
              </a:rPr>
              <a:t>:	</a:t>
            </a:r>
            <a:r>
              <a:rPr sz="2800" spc="-5" dirty="0">
                <a:latin typeface="Arial"/>
                <a:cs typeface="Arial"/>
              </a:rPr>
              <a:t>Divide the 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-element </a:t>
            </a:r>
            <a:r>
              <a:rPr sz="2800" dirty="0">
                <a:latin typeface="Arial"/>
                <a:cs typeface="Arial"/>
              </a:rPr>
              <a:t>sequence to  </a:t>
            </a:r>
            <a:r>
              <a:rPr sz="2800" spc="-5" dirty="0">
                <a:latin typeface="Arial"/>
                <a:cs typeface="Arial"/>
              </a:rPr>
              <a:t>be sorted into </a:t>
            </a:r>
            <a:r>
              <a:rPr sz="2800" spc="-10" dirty="0">
                <a:latin typeface="Arial"/>
                <a:cs typeface="Arial"/>
              </a:rPr>
              <a:t>two </a:t>
            </a:r>
            <a:r>
              <a:rPr sz="2800" spc="-5" dirty="0">
                <a:latin typeface="Arial"/>
                <a:cs typeface="Arial"/>
              </a:rPr>
              <a:t>subsequences of </a:t>
            </a:r>
            <a:r>
              <a:rPr sz="2800" i="1" spc="-5" dirty="0">
                <a:latin typeface="Arial"/>
                <a:cs typeface="Arial"/>
              </a:rPr>
              <a:t>n/2  </a:t>
            </a:r>
            <a:r>
              <a:rPr sz="2800" spc="-5" dirty="0">
                <a:latin typeface="Arial"/>
                <a:cs typeface="Arial"/>
              </a:rPr>
              <a:t>elements</a:t>
            </a:r>
            <a:r>
              <a:rPr sz="2800" dirty="0">
                <a:latin typeface="Arial"/>
                <a:cs typeface="Arial"/>
              </a:rPr>
              <a:t> each</a:t>
            </a:r>
          </a:p>
          <a:p>
            <a:pPr marL="354330" marR="628015" indent="-341630">
              <a:lnSpc>
                <a:spcPct val="100000"/>
              </a:lnSpc>
              <a:spcBef>
                <a:spcPts val="2290"/>
              </a:spcBef>
              <a:buFont typeface="Arial"/>
              <a:buChar char="•"/>
              <a:tabLst>
                <a:tab pos="353695" algn="l"/>
                <a:tab pos="354330" algn="l"/>
                <a:tab pos="2130425" algn="l"/>
              </a:tabLst>
            </a:pPr>
            <a:r>
              <a:rPr sz="2800" b="1" i="1" spc="-10" dirty="0">
                <a:solidFill>
                  <a:srgbClr val="CC3300"/>
                </a:solidFill>
                <a:latin typeface="Arial"/>
                <a:cs typeface="Arial"/>
              </a:rPr>
              <a:t>Conquer:	</a:t>
            </a:r>
            <a:r>
              <a:rPr sz="2800" spc="-5" dirty="0">
                <a:latin typeface="Arial"/>
                <a:cs typeface="Arial"/>
              </a:rPr>
              <a:t>Sort the two subsequences  </a:t>
            </a:r>
            <a:r>
              <a:rPr sz="2800" dirty="0">
                <a:latin typeface="Arial"/>
                <a:cs typeface="Arial"/>
              </a:rPr>
              <a:t>recursively </a:t>
            </a:r>
            <a:r>
              <a:rPr sz="2800" spc="-5" dirty="0">
                <a:latin typeface="Arial"/>
                <a:cs typeface="Arial"/>
              </a:rPr>
              <a:t>using </a:t>
            </a:r>
            <a:r>
              <a:rPr sz="2800" dirty="0">
                <a:latin typeface="Arial"/>
                <a:cs typeface="Arial"/>
              </a:rPr>
              <a:t>merge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sort.</a:t>
            </a:r>
          </a:p>
          <a:p>
            <a:pPr marL="354330" marR="937894" indent="-341630">
              <a:lnSpc>
                <a:spcPct val="100000"/>
              </a:lnSpc>
              <a:spcBef>
                <a:spcPts val="2290"/>
              </a:spcBef>
              <a:buFont typeface="Arial"/>
              <a:buChar char="•"/>
              <a:tabLst>
                <a:tab pos="353695" algn="l"/>
                <a:tab pos="354330" algn="l"/>
                <a:tab pos="2188845" algn="l"/>
              </a:tabLst>
            </a:pPr>
            <a:r>
              <a:rPr sz="2800" b="1" i="1" spc="-5" dirty="0">
                <a:solidFill>
                  <a:srgbClr val="CC3300"/>
                </a:solidFill>
                <a:latin typeface="Arial"/>
                <a:cs typeface="Arial"/>
              </a:rPr>
              <a:t>Combine</a:t>
            </a:r>
            <a:r>
              <a:rPr sz="2800" b="1" spc="-5" dirty="0">
                <a:solidFill>
                  <a:srgbClr val="CC3300"/>
                </a:solidFill>
                <a:latin typeface="Arial"/>
                <a:cs typeface="Arial"/>
              </a:rPr>
              <a:t>:	</a:t>
            </a:r>
            <a:r>
              <a:rPr sz="2800" spc="-5" dirty="0">
                <a:latin typeface="Arial"/>
                <a:cs typeface="Arial"/>
              </a:rPr>
              <a:t>Merge the </a:t>
            </a:r>
            <a:r>
              <a:rPr sz="2800" spc="-10" dirty="0">
                <a:latin typeface="Arial"/>
                <a:cs typeface="Arial"/>
              </a:rPr>
              <a:t>two </a:t>
            </a:r>
            <a:r>
              <a:rPr sz="2800" spc="-5" dirty="0">
                <a:latin typeface="Arial"/>
                <a:cs typeface="Arial"/>
              </a:rPr>
              <a:t>sorted  </a:t>
            </a:r>
            <a:r>
              <a:rPr sz="2800" spc="-5" dirty="0" smtClean="0">
                <a:latin typeface="Arial"/>
                <a:cs typeface="Arial"/>
              </a:rPr>
              <a:t>subsequences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produce the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sorted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2279" y="109220"/>
            <a:ext cx="4835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Merge-Sort </a:t>
            </a:r>
            <a:r>
              <a:rPr sz="4400" dirty="0"/>
              <a:t>(A, </a:t>
            </a:r>
            <a:r>
              <a:rPr sz="4400" spc="-5" dirty="0"/>
              <a:t>p,</a:t>
            </a:r>
            <a:r>
              <a:rPr sz="4400" spc="-90" dirty="0"/>
              <a:t> </a:t>
            </a:r>
            <a:r>
              <a:rPr sz="4400" spc="-5" dirty="0"/>
              <a:t>r)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55319" y="1715770"/>
            <a:ext cx="75126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800" b="1" spc="-10" dirty="0">
                <a:solidFill>
                  <a:srgbClr val="CC3300"/>
                </a:solidFill>
                <a:latin typeface="Arial"/>
                <a:cs typeface="Arial"/>
              </a:rPr>
              <a:t>INPUT: </a:t>
            </a:r>
            <a:r>
              <a:rPr sz="2800" b="1" dirty="0">
                <a:solidFill>
                  <a:srgbClr val="009999"/>
                </a:solidFill>
                <a:latin typeface="Arial"/>
                <a:cs typeface="Arial"/>
              </a:rPr>
              <a:t>a </a:t>
            </a:r>
            <a:r>
              <a:rPr sz="2800" b="1" spc="-10" dirty="0">
                <a:solidFill>
                  <a:srgbClr val="009999"/>
                </a:solidFill>
                <a:latin typeface="Arial"/>
                <a:cs typeface="Arial"/>
              </a:rPr>
              <a:t>sequence of </a:t>
            </a:r>
            <a:r>
              <a:rPr sz="2800" i="1" dirty="0">
                <a:solidFill>
                  <a:srgbClr val="009999"/>
                </a:solidFill>
                <a:latin typeface="Arial"/>
                <a:cs typeface="Arial"/>
              </a:rPr>
              <a:t>n </a:t>
            </a:r>
            <a:r>
              <a:rPr sz="2800" b="1" spc="-10" dirty="0">
                <a:solidFill>
                  <a:srgbClr val="009999"/>
                </a:solidFill>
                <a:latin typeface="Arial"/>
                <a:cs typeface="Arial"/>
              </a:rPr>
              <a:t>numbers </a:t>
            </a:r>
            <a:r>
              <a:rPr sz="2800" b="1" spc="-5" dirty="0">
                <a:solidFill>
                  <a:srgbClr val="009999"/>
                </a:solidFill>
                <a:latin typeface="Arial"/>
                <a:cs typeface="Arial"/>
              </a:rPr>
              <a:t>stored</a:t>
            </a:r>
            <a:r>
              <a:rPr sz="2800" b="1" spc="4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999"/>
                </a:solidFill>
                <a:latin typeface="Arial"/>
                <a:cs typeface="Arial"/>
              </a:rPr>
              <a:t>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6950" y="2142490"/>
            <a:ext cx="1247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9999"/>
                </a:solidFill>
                <a:latin typeface="Arial"/>
                <a:cs typeface="Arial"/>
              </a:rPr>
              <a:t>array</a:t>
            </a:r>
            <a:r>
              <a:rPr sz="2800" b="1" spc="-114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018" y="2684174"/>
            <a:ext cx="8247382" cy="84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45"/>
              </a:lnSpc>
              <a:tabLst>
                <a:tab pos="340995" algn="l"/>
              </a:tabLst>
            </a:pPr>
            <a:r>
              <a:rPr sz="4200" baseline="2976" dirty="0">
                <a:solidFill>
                  <a:srgbClr val="CC3300"/>
                </a:solidFill>
                <a:latin typeface="Arial"/>
                <a:cs typeface="Arial"/>
              </a:rPr>
              <a:t>•	</a:t>
            </a:r>
            <a:r>
              <a:rPr sz="2800" b="1" spc="-10" dirty="0">
                <a:solidFill>
                  <a:srgbClr val="CC3300"/>
                </a:solidFill>
                <a:latin typeface="Arial"/>
                <a:cs typeface="Arial"/>
              </a:rPr>
              <a:t>OUTPUT: </a:t>
            </a:r>
            <a:r>
              <a:rPr sz="2800" b="1" spc="-5" dirty="0">
                <a:solidFill>
                  <a:srgbClr val="009999"/>
                </a:solidFill>
                <a:latin typeface="Arial"/>
                <a:cs typeface="Arial"/>
              </a:rPr>
              <a:t>an </a:t>
            </a:r>
            <a:r>
              <a:rPr sz="2800" b="1" spc="-10" dirty="0">
                <a:solidFill>
                  <a:srgbClr val="009999"/>
                </a:solidFill>
                <a:latin typeface="Arial"/>
                <a:cs typeface="Arial"/>
              </a:rPr>
              <a:t>ordered sequence of</a:t>
            </a:r>
            <a:r>
              <a:rPr sz="2800" b="1" spc="4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endParaRPr sz="2800" dirty="0">
              <a:latin typeface="Arial"/>
              <a:cs typeface="Arial"/>
            </a:endParaRPr>
          </a:p>
          <a:p>
            <a:pPr marL="341630">
              <a:lnSpc>
                <a:spcPct val="100000"/>
              </a:lnSpc>
            </a:pPr>
            <a:r>
              <a:rPr sz="2800" b="1" spc="-10" dirty="0">
                <a:solidFill>
                  <a:srgbClr val="009999"/>
                </a:solidFill>
                <a:latin typeface="Arial"/>
                <a:cs typeface="Arial"/>
              </a:rPr>
              <a:t>numbers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3581400"/>
            <a:ext cx="7335520" cy="2288540"/>
          </a:xfrm>
          <a:prstGeom prst="rect">
            <a:avLst/>
          </a:prstGeom>
          <a:solidFill>
            <a:srgbClr val="CCEBFF"/>
          </a:solidFill>
          <a:ln w="12579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  <a:tabLst>
                <a:tab pos="2715895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MergeSort 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sz="2400" b="1" i="1" spc="-5" dirty="0">
                <a:latin typeface="Times New Roman"/>
                <a:cs typeface="Times New Roman"/>
              </a:rPr>
              <a:t>A</a:t>
            </a:r>
            <a:r>
              <a:rPr sz="2400" b="1" spc="-5" dirty="0">
                <a:latin typeface="Times New Roman"/>
                <a:cs typeface="Times New Roman"/>
              </a:rPr>
              <a:t>,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,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)	// </a:t>
            </a:r>
            <a:r>
              <a:rPr sz="2000" dirty="0">
                <a:latin typeface="Times New Roman"/>
                <a:cs typeface="Times New Roman"/>
              </a:rPr>
              <a:t>sort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p..r</a:t>
            </a:r>
            <a:r>
              <a:rPr sz="2000" dirty="0">
                <a:latin typeface="Times New Roman"/>
                <a:cs typeface="Times New Roman"/>
              </a:rPr>
              <a:t>] by </a:t>
            </a:r>
            <a:r>
              <a:rPr sz="2000" spc="-5" dirty="0">
                <a:latin typeface="Times New Roman"/>
                <a:cs typeface="Times New Roman"/>
              </a:rPr>
              <a:t>divide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conquer</a:t>
            </a:r>
          </a:p>
          <a:p>
            <a:pPr marL="88900">
              <a:lnSpc>
                <a:spcPct val="100000"/>
              </a:lnSpc>
              <a:tabLst>
                <a:tab pos="545465" algn="l"/>
              </a:tabLst>
            </a:pPr>
            <a:r>
              <a:rPr sz="2400" b="1" dirty="0">
                <a:latin typeface="Times New Roman"/>
                <a:cs typeface="Times New Roman"/>
              </a:rPr>
              <a:t>1	</a:t>
            </a:r>
            <a:r>
              <a:rPr sz="2400" b="1" spc="5" dirty="0">
                <a:latin typeface="Times New Roman"/>
                <a:cs typeface="Times New Roman"/>
              </a:rPr>
              <a:t>if </a:t>
            </a:r>
            <a:r>
              <a:rPr sz="2400" i="1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endParaRPr sz="2400" dirty="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tabLst>
                <a:tab pos="851535" algn="l"/>
              </a:tabLst>
            </a:pPr>
            <a:r>
              <a:rPr sz="2400" b="1" dirty="0">
                <a:latin typeface="Times New Roman"/>
                <a:cs typeface="Times New Roman"/>
              </a:rPr>
              <a:t>2	</a:t>
            </a:r>
            <a:r>
              <a:rPr sz="2400" b="1" spc="-5" dirty="0">
                <a:latin typeface="Times New Roman"/>
                <a:cs typeface="Times New Roman"/>
              </a:rPr>
              <a:t>then </a:t>
            </a:r>
            <a:r>
              <a:rPr sz="2400" i="1" dirty="0">
                <a:latin typeface="Times New Roman"/>
                <a:cs typeface="Times New Roman"/>
              </a:rPr>
              <a:t>q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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)/2</a:t>
            </a:r>
            <a:r>
              <a:rPr sz="2400" dirty="0">
                <a:latin typeface="Symbol"/>
                <a:cs typeface="Symbol"/>
              </a:rPr>
              <a:t></a:t>
            </a:r>
          </a:p>
          <a:p>
            <a:pPr marL="1231900" indent="-1143000">
              <a:lnSpc>
                <a:spcPct val="100000"/>
              </a:lnSpc>
              <a:buFont typeface="Times New Roman"/>
              <a:buAutoNum type="arabicPlain" startAt="3"/>
              <a:tabLst>
                <a:tab pos="1231265" algn="l"/>
                <a:tab pos="12319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MergeSort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q</a:t>
            </a:r>
            <a:r>
              <a:rPr sz="2400" dirty="0">
                <a:latin typeface="Times New Roman"/>
                <a:cs typeface="Times New Roman"/>
              </a:rPr>
              <a:t>)</a:t>
            </a:r>
          </a:p>
          <a:p>
            <a:pPr marL="1231900" indent="-1143000">
              <a:lnSpc>
                <a:spcPct val="100000"/>
              </a:lnSpc>
              <a:buFont typeface="Times New Roman"/>
              <a:buAutoNum type="arabicPlain" startAt="3"/>
              <a:tabLst>
                <a:tab pos="1231265" algn="l"/>
                <a:tab pos="12319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MergeSort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i="1" dirty="0" smtClean="0">
                <a:latin typeface="Times New Roman"/>
                <a:cs typeface="Times New Roman"/>
              </a:rPr>
              <a:t>q</a:t>
            </a:r>
            <a:r>
              <a:rPr sz="2400" dirty="0" smtClean="0">
                <a:latin typeface="Times New Roman"/>
                <a:cs typeface="Times New Roman"/>
              </a:rPr>
              <a:t>+1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231900" indent="-1143000">
              <a:lnSpc>
                <a:spcPct val="100000"/>
              </a:lnSpc>
              <a:buFont typeface="Times New Roman"/>
              <a:buAutoNum type="arabicPlain" startAt="3"/>
              <a:tabLst>
                <a:tab pos="1231265" algn="l"/>
                <a:tab pos="12319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Merge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q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) // </a:t>
            </a:r>
            <a:r>
              <a:rPr sz="2000" spc="-5" dirty="0">
                <a:latin typeface="Times New Roman"/>
                <a:cs typeface="Times New Roman"/>
              </a:rPr>
              <a:t>merges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p..q</a:t>
            </a:r>
            <a:r>
              <a:rPr sz="2000" dirty="0">
                <a:latin typeface="Times New Roman"/>
                <a:cs typeface="Times New Roman"/>
              </a:rPr>
              <a:t>]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q+1..r</a:t>
            </a:r>
            <a:r>
              <a:rPr sz="2000" dirty="0">
                <a:latin typeface="Times New Roman"/>
                <a:cs typeface="Times New Roman"/>
              </a:rPr>
              <a:t>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2000" y="6019800"/>
            <a:ext cx="3808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Initial </a:t>
            </a:r>
            <a:r>
              <a:rPr sz="2400" spc="-5" dirty="0">
                <a:solidFill>
                  <a:srgbClr val="CC3300"/>
                </a:solidFill>
                <a:latin typeface="Times New Roman"/>
                <a:cs typeface="Times New Roman"/>
              </a:rPr>
              <a:t>Call: </a:t>
            </a:r>
            <a:r>
              <a:rPr sz="2400" spc="-5" dirty="0">
                <a:latin typeface="Times New Roman"/>
                <a:cs typeface="Times New Roman"/>
              </a:rPr>
              <a:t>MergeSort(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7760" y="0"/>
            <a:ext cx="4341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Procedure</a:t>
            </a:r>
            <a:r>
              <a:rPr sz="4400" spc="-85" dirty="0"/>
              <a:t> </a:t>
            </a:r>
            <a:r>
              <a:rPr sz="4400" dirty="0"/>
              <a:t>Merge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914400"/>
            <a:ext cx="3810000" cy="5943600"/>
          </a:xfrm>
          <a:custGeom>
            <a:avLst/>
            <a:gdLst/>
            <a:ahLst/>
            <a:cxnLst/>
            <a:rect l="l" t="t" r="r" b="b"/>
            <a:pathLst>
              <a:path w="3810000" h="5943600">
                <a:moveTo>
                  <a:pt x="3810000" y="5943600"/>
                </a:moveTo>
                <a:lnTo>
                  <a:pt x="0" y="5943600"/>
                </a:lnTo>
                <a:lnTo>
                  <a:pt x="0" y="0"/>
                </a:lnTo>
                <a:lnTo>
                  <a:pt x="3810000" y="0"/>
                </a:lnTo>
                <a:lnTo>
                  <a:pt x="3810000" y="594360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914400"/>
            <a:ext cx="3810000" cy="5943600"/>
          </a:xfrm>
          <a:custGeom>
            <a:avLst/>
            <a:gdLst/>
            <a:ahLst/>
            <a:cxnLst/>
            <a:rect l="l" t="t" r="r" b="b"/>
            <a:pathLst>
              <a:path w="3810000" h="5943600">
                <a:moveTo>
                  <a:pt x="0" y="5943600"/>
                </a:moveTo>
                <a:lnTo>
                  <a:pt x="0" y="0"/>
                </a:lnTo>
                <a:lnTo>
                  <a:pt x="3810000" y="0"/>
                </a:lnTo>
                <a:lnTo>
                  <a:pt x="3810000" y="594360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4800" y="866140"/>
            <a:ext cx="3324225" cy="59918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646430" indent="-60833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645795" algn="l"/>
                <a:tab pos="646430" algn="l"/>
              </a:tabLst>
            </a:pPr>
            <a:r>
              <a:rPr sz="2000" b="1" spc="5" dirty="0">
                <a:solidFill>
                  <a:srgbClr val="FF3300"/>
                </a:solidFill>
                <a:latin typeface="Arial"/>
                <a:cs typeface="Arial"/>
              </a:rPr>
              <a:t>Merge(</a:t>
            </a:r>
            <a:r>
              <a:rPr sz="2000" b="1" i="1" spc="5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000" b="1" spc="5" dirty="0">
                <a:solidFill>
                  <a:srgbClr val="FF3300"/>
                </a:solidFill>
                <a:latin typeface="Arial"/>
                <a:cs typeface="Arial"/>
              </a:rPr>
              <a:t>, </a:t>
            </a:r>
            <a:r>
              <a:rPr sz="2000" b="1" i="1" spc="-5" dirty="0">
                <a:solidFill>
                  <a:srgbClr val="FF3300"/>
                </a:solidFill>
                <a:latin typeface="Arial"/>
                <a:cs typeface="Arial"/>
              </a:rPr>
              <a:t>p</a:t>
            </a:r>
            <a:r>
              <a:rPr sz="2000" b="1" spc="-5" dirty="0">
                <a:solidFill>
                  <a:srgbClr val="FF3300"/>
                </a:solidFill>
                <a:latin typeface="Arial"/>
                <a:cs typeface="Arial"/>
              </a:rPr>
              <a:t>, </a:t>
            </a:r>
            <a:r>
              <a:rPr sz="2000" b="1" i="1" spc="-5" dirty="0">
                <a:solidFill>
                  <a:srgbClr val="FF3300"/>
                </a:solidFill>
                <a:latin typeface="Arial"/>
                <a:cs typeface="Arial"/>
              </a:rPr>
              <a:t>q</a:t>
            </a:r>
            <a:r>
              <a:rPr sz="2000" b="1" spc="-5" dirty="0">
                <a:solidFill>
                  <a:srgbClr val="FF3300"/>
                </a:solidFill>
                <a:latin typeface="Arial"/>
                <a:cs typeface="Arial"/>
              </a:rPr>
              <a:t>,</a:t>
            </a:r>
            <a:r>
              <a:rPr sz="2000" b="1" spc="-5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3300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FF3300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646430" indent="-608330">
              <a:lnSpc>
                <a:spcPct val="100000"/>
              </a:lnSpc>
              <a:spcBef>
                <a:spcPts val="270"/>
              </a:spcBef>
              <a:buChar char="•"/>
              <a:tabLst>
                <a:tab pos="645795" algn="l"/>
                <a:tab pos="646430" algn="l"/>
                <a:tab pos="927735" algn="l"/>
              </a:tabLst>
            </a:pPr>
            <a:r>
              <a:rPr sz="3000" baseline="1388" dirty="0">
                <a:latin typeface="Arial"/>
                <a:cs typeface="Arial"/>
              </a:rPr>
              <a:t>1	</a:t>
            </a:r>
            <a:r>
              <a:rPr sz="3000" i="1" spc="-202" baseline="1388" dirty="0">
                <a:latin typeface="Arial"/>
                <a:cs typeface="Arial"/>
              </a:rPr>
              <a:t>n</a:t>
            </a:r>
            <a:r>
              <a:rPr sz="1725" spc="-202" baseline="-21739" dirty="0">
                <a:latin typeface="Arial"/>
                <a:cs typeface="Arial"/>
              </a:rPr>
              <a:t>1</a:t>
            </a:r>
            <a:r>
              <a:rPr sz="1725" spc="67" baseline="-21739" dirty="0">
                <a:latin typeface="Arial"/>
                <a:cs typeface="Arial"/>
              </a:rPr>
              <a:t> </a:t>
            </a:r>
            <a:r>
              <a:rPr sz="3000" baseline="1388" dirty="0">
                <a:latin typeface="Symbol"/>
                <a:cs typeface="Symbol"/>
              </a:rPr>
              <a:t></a:t>
            </a:r>
            <a:r>
              <a:rPr sz="3000" baseline="1388" dirty="0">
                <a:latin typeface="Times New Roman"/>
                <a:cs typeface="Times New Roman"/>
              </a:rPr>
              <a:t> </a:t>
            </a:r>
            <a:r>
              <a:rPr sz="3000" i="1" baseline="1388" dirty="0">
                <a:latin typeface="Arial"/>
                <a:cs typeface="Arial"/>
              </a:rPr>
              <a:t>q </a:t>
            </a:r>
            <a:r>
              <a:rPr sz="3000" baseline="1388" dirty="0">
                <a:latin typeface="Arial"/>
                <a:cs typeface="Arial"/>
              </a:rPr>
              <a:t>– </a:t>
            </a:r>
            <a:r>
              <a:rPr sz="3000" i="1" baseline="1388" dirty="0">
                <a:latin typeface="Arial"/>
                <a:cs typeface="Arial"/>
              </a:rPr>
              <a:t>p </a:t>
            </a:r>
            <a:r>
              <a:rPr sz="3000" baseline="1388" dirty="0">
                <a:latin typeface="Arial"/>
                <a:cs typeface="Arial"/>
              </a:rPr>
              <a:t>+</a:t>
            </a:r>
            <a:r>
              <a:rPr sz="3000" spc="22" baseline="1388" dirty="0">
                <a:latin typeface="Arial"/>
                <a:cs typeface="Arial"/>
              </a:rPr>
              <a:t> </a:t>
            </a:r>
            <a:r>
              <a:rPr sz="3000" baseline="1388" dirty="0">
                <a:latin typeface="Arial"/>
                <a:cs typeface="Arial"/>
              </a:rPr>
              <a:t>1</a:t>
            </a:r>
          </a:p>
          <a:p>
            <a:pPr marL="646430" indent="-608330">
              <a:lnSpc>
                <a:spcPct val="100000"/>
              </a:lnSpc>
              <a:spcBef>
                <a:spcPts val="560"/>
              </a:spcBef>
              <a:buChar char="•"/>
              <a:tabLst>
                <a:tab pos="645795" algn="l"/>
                <a:tab pos="646430" algn="l"/>
                <a:tab pos="927735" algn="l"/>
              </a:tabLst>
            </a:pPr>
            <a:r>
              <a:rPr sz="3000" baseline="1388" dirty="0">
                <a:latin typeface="Arial"/>
                <a:cs typeface="Arial"/>
              </a:rPr>
              <a:t>2	</a:t>
            </a:r>
            <a:r>
              <a:rPr sz="3000" i="1" spc="-202" baseline="1388" dirty="0">
                <a:latin typeface="Arial"/>
                <a:cs typeface="Arial"/>
              </a:rPr>
              <a:t>n</a:t>
            </a:r>
            <a:r>
              <a:rPr sz="1725" spc="-202" baseline="-21739" dirty="0">
                <a:latin typeface="Arial"/>
                <a:cs typeface="Arial"/>
              </a:rPr>
              <a:t>2</a:t>
            </a:r>
            <a:r>
              <a:rPr sz="1725" spc="67" baseline="-21739" dirty="0">
                <a:latin typeface="Arial"/>
                <a:cs typeface="Arial"/>
              </a:rPr>
              <a:t> </a:t>
            </a:r>
            <a:r>
              <a:rPr sz="3000" baseline="1388" dirty="0">
                <a:latin typeface="Symbol"/>
                <a:cs typeface="Symbol"/>
              </a:rPr>
              <a:t></a:t>
            </a:r>
            <a:r>
              <a:rPr sz="3000" baseline="1388" dirty="0">
                <a:latin typeface="Times New Roman"/>
                <a:cs typeface="Times New Roman"/>
              </a:rPr>
              <a:t> </a:t>
            </a:r>
            <a:r>
              <a:rPr sz="3000" i="1" baseline="1388" dirty="0">
                <a:latin typeface="Arial"/>
                <a:cs typeface="Arial"/>
              </a:rPr>
              <a:t>r </a:t>
            </a:r>
            <a:r>
              <a:rPr sz="3000" baseline="1388" dirty="0">
                <a:latin typeface="Arial"/>
                <a:cs typeface="Arial"/>
              </a:rPr>
              <a:t>–</a:t>
            </a:r>
            <a:r>
              <a:rPr sz="3000" spc="52" baseline="1388" dirty="0">
                <a:latin typeface="Arial"/>
                <a:cs typeface="Arial"/>
              </a:rPr>
              <a:t> </a:t>
            </a:r>
            <a:r>
              <a:rPr sz="3000" i="1" baseline="1388" dirty="0">
                <a:latin typeface="Arial"/>
                <a:cs typeface="Arial"/>
              </a:rPr>
              <a:t>q</a:t>
            </a:r>
            <a:endParaRPr sz="3000" baseline="1388" dirty="0">
              <a:latin typeface="Arial"/>
              <a:cs typeface="Arial"/>
            </a:endParaRPr>
          </a:p>
          <a:p>
            <a:pPr marL="646430" indent="-608330">
              <a:lnSpc>
                <a:spcPct val="100000"/>
              </a:lnSpc>
              <a:spcBef>
                <a:spcPts val="500"/>
              </a:spcBef>
              <a:buFont typeface="Symbol"/>
              <a:buChar char=""/>
              <a:tabLst>
                <a:tab pos="645795" algn="l"/>
                <a:tab pos="646430" algn="l"/>
              </a:tabLst>
            </a:pPr>
            <a:r>
              <a:rPr sz="2000" b="1" dirty="0">
                <a:solidFill>
                  <a:srgbClr val="009999"/>
                </a:solidFill>
                <a:latin typeface="Arial"/>
                <a:cs typeface="Arial"/>
              </a:rPr>
              <a:t>for </a:t>
            </a:r>
            <a:r>
              <a:rPr sz="2000" i="1" dirty="0">
                <a:latin typeface="Arial"/>
                <a:cs typeface="Arial"/>
              </a:rPr>
              <a:t>i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1 </a:t>
            </a:r>
            <a:r>
              <a:rPr sz="2000" b="1" dirty="0">
                <a:solidFill>
                  <a:srgbClr val="009999"/>
                </a:solidFill>
                <a:latin typeface="Arial"/>
                <a:cs typeface="Arial"/>
              </a:rPr>
              <a:t>to</a:t>
            </a:r>
            <a:r>
              <a:rPr sz="2000" b="1" spc="2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i="1" spc="-135" dirty="0">
                <a:latin typeface="Arial"/>
                <a:cs typeface="Arial"/>
              </a:rPr>
              <a:t>n</a:t>
            </a:r>
            <a:r>
              <a:rPr sz="1725" spc="-202" baseline="-24154" dirty="0">
                <a:latin typeface="Arial"/>
                <a:cs typeface="Arial"/>
              </a:rPr>
              <a:t>1</a:t>
            </a:r>
            <a:endParaRPr sz="1725" baseline="-24154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90"/>
              </a:spcBef>
              <a:tabLst>
                <a:tab pos="926465" algn="l"/>
              </a:tabLst>
            </a:pPr>
            <a:r>
              <a:rPr sz="3000" spc="-240" baseline="5555" dirty="0">
                <a:latin typeface="Symbol"/>
                <a:cs typeface="Symbol"/>
              </a:rPr>
              <a:t></a:t>
            </a:r>
            <a:r>
              <a:rPr sz="3000" spc="-240" baseline="5555" dirty="0"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009999"/>
                </a:solidFill>
                <a:latin typeface="Arial"/>
                <a:cs typeface="Arial"/>
              </a:rPr>
              <a:t>do </a:t>
            </a:r>
            <a:r>
              <a:rPr sz="2000" i="1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[</a:t>
            </a:r>
            <a:r>
              <a:rPr sz="2000" i="1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]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[</a:t>
            </a:r>
            <a:r>
              <a:rPr sz="2000" i="1" spc="-5" dirty="0">
                <a:latin typeface="Arial"/>
                <a:cs typeface="Arial"/>
              </a:rPr>
              <a:t>p </a:t>
            </a:r>
            <a:r>
              <a:rPr sz="2000" dirty="0">
                <a:latin typeface="Arial"/>
                <a:cs typeface="Arial"/>
              </a:rPr>
              <a:t>+ </a:t>
            </a:r>
            <a:r>
              <a:rPr sz="2000" i="1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1]</a:t>
            </a:r>
          </a:p>
          <a:p>
            <a:pPr marL="646430" indent="-608330">
              <a:lnSpc>
                <a:spcPct val="100000"/>
              </a:lnSpc>
              <a:spcBef>
                <a:spcPts val="220"/>
              </a:spcBef>
              <a:buFont typeface="Symbol"/>
              <a:buChar char=""/>
              <a:tabLst>
                <a:tab pos="645795" algn="l"/>
                <a:tab pos="646430" algn="l"/>
              </a:tabLst>
            </a:pPr>
            <a:r>
              <a:rPr sz="2000" b="1" dirty="0">
                <a:solidFill>
                  <a:srgbClr val="009999"/>
                </a:solidFill>
                <a:latin typeface="Arial"/>
                <a:cs typeface="Arial"/>
              </a:rPr>
              <a:t>for </a:t>
            </a:r>
            <a:r>
              <a:rPr sz="2000" i="1" dirty="0">
                <a:latin typeface="Arial"/>
                <a:cs typeface="Arial"/>
              </a:rPr>
              <a:t>j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1 </a:t>
            </a:r>
            <a:r>
              <a:rPr sz="2000" b="1" dirty="0">
                <a:solidFill>
                  <a:srgbClr val="009999"/>
                </a:solidFill>
                <a:latin typeface="Arial"/>
                <a:cs typeface="Arial"/>
              </a:rPr>
              <a:t>to</a:t>
            </a:r>
            <a:r>
              <a:rPr sz="2000" b="1" spc="2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i="1" spc="-135" dirty="0">
                <a:latin typeface="Arial"/>
                <a:cs typeface="Arial"/>
              </a:rPr>
              <a:t>n</a:t>
            </a:r>
            <a:r>
              <a:rPr sz="1725" spc="-202" baseline="-24154" dirty="0">
                <a:latin typeface="Arial"/>
                <a:cs typeface="Arial"/>
              </a:rPr>
              <a:t>2</a:t>
            </a:r>
            <a:endParaRPr sz="1725" baseline="-24154" dirty="0">
              <a:latin typeface="Arial"/>
              <a:cs typeface="Arial"/>
            </a:endParaRPr>
          </a:p>
          <a:p>
            <a:pPr marL="927100" indent="-889000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Font typeface="Symbol"/>
              <a:buChar char=""/>
              <a:tabLst>
                <a:tab pos="926465" algn="l"/>
                <a:tab pos="927100" algn="l"/>
              </a:tabLst>
            </a:pPr>
            <a:r>
              <a:rPr sz="2000" b="1" dirty="0">
                <a:solidFill>
                  <a:srgbClr val="009999"/>
                </a:solidFill>
                <a:latin typeface="Arial"/>
                <a:cs typeface="Arial"/>
              </a:rPr>
              <a:t>do </a:t>
            </a:r>
            <a:r>
              <a:rPr sz="2000" i="1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[</a:t>
            </a:r>
            <a:r>
              <a:rPr sz="2000" i="1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]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[</a:t>
            </a:r>
            <a:r>
              <a:rPr sz="2000" i="1" spc="-5" dirty="0">
                <a:latin typeface="Arial"/>
                <a:cs typeface="Arial"/>
              </a:rPr>
              <a:t>q </a:t>
            </a:r>
            <a:r>
              <a:rPr sz="2000" dirty="0">
                <a:latin typeface="Arial"/>
                <a:cs typeface="Arial"/>
              </a:rPr>
              <a:t>+ </a:t>
            </a:r>
            <a:r>
              <a:rPr sz="2000" i="1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]</a:t>
            </a:r>
          </a:p>
          <a:p>
            <a:pPr marL="38100">
              <a:lnSpc>
                <a:spcPct val="100000"/>
              </a:lnSpc>
              <a:spcBef>
                <a:spcPts val="229"/>
              </a:spcBef>
              <a:tabLst>
                <a:tab pos="645795" algn="l"/>
              </a:tabLst>
            </a:pPr>
            <a:r>
              <a:rPr sz="3000" spc="-240" baseline="1388" dirty="0">
                <a:latin typeface="Symbol"/>
                <a:cs typeface="Symbol"/>
              </a:rPr>
              <a:t></a:t>
            </a:r>
            <a:r>
              <a:rPr sz="3000" spc="-240" baseline="1388" dirty="0">
                <a:latin typeface="Times New Roman"/>
                <a:cs typeface="Times New Roman"/>
              </a:rPr>
              <a:t>	</a:t>
            </a:r>
            <a:r>
              <a:rPr sz="2000" i="1" spc="-40" dirty="0">
                <a:latin typeface="Arial"/>
                <a:cs typeface="Arial"/>
              </a:rPr>
              <a:t>L</a:t>
            </a:r>
            <a:r>
              <a:rPr sz="2000" spc="-40" dirty="0">
                <a:latin typeface="Arial"/>
                <a:cs typeface="Arial"/>
              </a:rPr>
              <a:t>[</a:t>
            </a:r>
            <a:r>
              <a:rPr sz="2000" i="1" spc="-40" dirty="0">
                <a:latin typeface="Arial"/>
                <a:cs typeface="Arial"/>
              </a:rPr>
              <a:t>n</a:t>
            </a:r>
            <a:r>
              <a:rPr sz="1725" i="1" spc="-60" baseline="-24154" dirty="0">
                <a:latin typeface="Arial"/>
                <a:cs typeface="Arial"/>
              </a:rPr>
              <a:t>1</a:t>
            </a:r>
            <a:r>
              <a:rPr sz="2000" spc="-40" dirty="0">
                <a:latin typeface="Arial"/>
                <a:cs typeface="Arial"/>
              </a:rPr>
              <a:t>+1]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</a:t>
            </a:r>
          </a:p>
          <a:p>
            <a:pPr marL="38100">
              <a:lnSpc>
                <a:spcPct val="100000"/>
              </a:lnSpc>
              <a:spcBef>
                <a:spcPts val="550"/>
              </a:spcBef>
              <a:tabLst>
                <a:tab pos="645795" algn="l"/>
              </a:tabLst>
            </a:pPr>
            <a:r>
              <a:rPr sz="3000" spc="-240" baseline="1388" dirty="0">
                <a:latin typeface="Symbol"/>
                <a:cs typeface="Symbol"/>
              </a:rPr>
              <a:t></a:t>
            </a:r>
            <a:r>
              <a:rPr sz="3000" spc="-240" baseline="1388" dirty="0">
                <a:latin typeface="Times New Roman"/>
                <a:cs typeface="Times New Roman"/>
              </a:rPr>
              <a:t>	</a:t>
            </a:r>
            <a:r>
              <a:rPr sz="2000" i="1" spc="-40" dirty="0">
                <a:latin typeface="Arial"/>
                <a:cs typeface="Arial"/>
              </a:rPr>
              <a:t>R</a:t>
            </a:r>
            <a:r>
              <a:rPr sz="2000" spc="-40" dirty="0">
                <a:latin typeface="Arial"/>
                <a:cs typeface="Arial"/>
              </a:rPr>
              <a:t>[</a:t>
            </a:r>
            <a:r>
              <a:rPr sz="2000" i="1" spc="-40" dirty="0">
                <a:latin typeface="Arial"/>
                <a:cs typeface="Arial"/>
              </a:rPr>
              <a:t>n</a:t>
            </a:r>
            <a:r>
              <a:rPr sz="1725" i="1" spc="-60" baseline="-24154" dirty="0">
                <a:latin typeface="Arial"/>
                <a:cs typeface="Arial"/>
              </a:rPr>
              <a:t>2</a:t>
            </a:r>
            <a:r>
              <a:rPr sz="2000" spc="-40" dirty="0">
                <a:latin typeface="Arial"/>
                <a:cs typeface="Arial"/>
              </a:rPr>
              <a:t>+1]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</a:t>
            </a:r>
          </a:p>
          <a:p>
            <a:pPr marL="38100">
              <a:lnSpc>
                <a:spcPct val="100000"/>
              </a:lnSpc>
              <a:spcBef>
                <a:spcPts val="590"/>
              </a:spcBef>
              <a:tabLst>
                <a:tab pos="645795" algn="l"/>
              </a:tabLst>
            </a:pPr>
            <a:r>
              <a:rPr sz="3000" spc="-240" baseline="5555" dirty="0">
                <a:latin typeface="Symbol"/>
                <a:cs typeface="Symbol"/>
              </a:rPr>
              <a:t></a:t>
            </a:r>
            <a:r>
              <a:rPr sz="3000" spc="-240" baseline="5555" dirty="0">
                <a:latin typeface="Times New Roman"/>
                <a:cs typeface="Times New Roman"/>
              </a:rPr>
              <a:t>	</a:t>
            </a:r>
            <a:r>
              <a:rPr sz="2000" i="1" dirty="0">
                <a:latin typeface="Arial"/>
                <a:cs typeface="Arial"/>
              </a:rPr>
              <a:t>i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</a:p>
          <a:p>
            <a:pPr marL="38100">
              <a:lnSpc>
                <a:spcPct val="100000"/>
              </a:lnSpc>
              <a:spcBef>
                <a:spcPts val="260"/>
              </a:spcBef>
              <a:tabLst>
                <a:tab pos="645795" algn="l"/>
              </a:tabLst>
            </a:pPr>
            <a:r>
              <a:rPr sz="3000" spc="-240" baseline="5555" dirty="0">
                <a:latin typeface="Symbol"/>
                <a:cs typeface="Symbol"/>
              </a:rPr>
              <a:t></a:t>
            </a:r>
            <a:r>
              <a:rPr sz="3000" spc="-240" baseline="5555" dirty="0">
                <a:latin typeface="Times New Roman"/>
                <a:cs typeface="Times New Roman"/>
              </a:rPr>
              <a:t>	</a:t>
            </a:r>
            <a:r>
              <a:rPr sz="2000" i="1" dirty="0">
                <a:latin typeface="Arial"/>
                <a:cs typeface="Arial"/>
              </a:rPr>
              <a:t>j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</a:p>
          <a:p>
            <a:pPr marL="646430" indent="-608330">
              <a:lnSpc>
                <a:spcPct val="100000"/>
              </a:lnSpc>
              <a:spcBef>
                <a:spcPts val="260"/>
              </a:spcBef>
              <a:buFont typeface="Symbol"/>
              <a:buChar char=""/>
              <a:tabLst>
                <a:tab pos="645795" algn="l"/>
                <a:tab pos="646430" algn="l"/>
              </a:tabLst>
            </a:pPr>
            <a:r>
              <a:rPr sz="2000" b="1" dirty="0">
                <a:solidFill>
                  <a:srgbClr val="009999"/>
                </a:solidFill>
                <a:latin typeface="Arial"/>
                <a:cs typeface="Arial"/>
              </a:rPr>
              <a:t>for </a:t>
            </a:r>
            <a:r>
              <a:rPr sz="2000" i="1" dirty="0">
                <a:latin typeface="Arial"/>
                <a:cs typeface="Arial"/>
              </a:rPr>
              <a:t>k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i="1" dirty="0">
                <a:latin typeface="Arial"/>
                <a:cs typeface="Arial"/>
              </a:rPr>
              <a:t>p </a:t>
            </a:r>
            <a:r>
              <a:rPr sz="2000" b="1" dirty="0">
                <a:solidFill>
                  <a:srgbClr val="009999"/>
                </a:solidFill>
                <a:latin typeface="Arial"/>
                <a:cs typeface="Arial"/>
              </a:rPr>
              <a:t>to</a:t>
            </a:r>
            <a:r>
              <a:rPr sz="2000" b="1" spc="-2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r</a:t>
            </a:r>
            <a:endParaRPr sz="2000" dirty="0">
              <a:latin typeface="Arial"/>
              <a:cs typeface="Arial"/>
            </a:endParaRPr>
          </a:p>
          <a:p>
            <a:pPr marL="927100" indent="-889000">
              <a:lnSpc>
                <a:spcPct val="100000"/>
              </a:lnSpc>
              <a:spcBef>
                <a:spcPts val="250"/>
              </a:spcBef>
              <a:buClr>
                <a:srgbClr val="000000"/>
              </a:buClr>
              <a:buFont typeface="Symbol"/>
              <a:buChar char=""/>
              <a:tabLst>
                <a:tab pos="926465" algn="l"/>
                <a:tab pos="927100" algn="l"/>
              </a:tabLst>
            </a:pPr>
            <a:r>
              <a:rPr sz="2000" b="1" dirty="0">
                <a:solidFill>
                  <a:srgbClr val="009999"/>
                </a:solidFill>
                <a:latin typeface="Arial"/>
                <a:cs typeface="Arial"/>
              </a:rPr>
              <a:t>do if </a:t>
            </a:r>
            <a:r>
              <a:rPr sz="2000" i="1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[</a:t>
            </a:r>
            <a:r>
              <a:rPr sz="2000" i="1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]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[</a:t>
            </a:r>
            <a:r>
              <a:rPr sz="2000" i="1" spc="-5" dirty="0">
                <a:latin typeface="Arial"/>
                <a:cs typeface="Arial"/>
              </a:rPr>
              <a:t>j</a:t>
            </a:r>
            <a:r>
              <a:rPr sz="2000" spc="-5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  <a:p>
            <a:pPr marL="1207770" indent="-1169670">
              <a:lnSpc>
                <a:spcPct val="100000"/>
              </a:lnSpc>
              <a:spcBef>
                <a:spcPts val="260"/>
              </a:spcBef>
              <a:buClr>
                <a:srgbClr val="000000"/>
              </a:buClr>
              <a:buFont typeface="Symbol"/>
              <a:buChar char=""/>
              <a:tabLst>
                <a:tab pos="1207135" algn="l"/>
                <a:tab pos="1207770" algn="l"/>
              </a:tabLst>
            </a:pPr>
            <a:r>
              <a:rPr sz="2000" b="1" dirty="0">
                <a:solidFill>
                  <a:srgbClr val="009999"/>
                </a:solidFill>
                <a:latin typeface="Arial"/>
                <a:cs typeface="Arial"/>
              </a:rPr>
              <a:t>then </a:t>
            </a:r>
            <a:r>
              <a:rPr sz="2000" i="1" spc="-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[</a:t>
            </a:r>
            <a:r>
              <a:rPr sz="2000" i="1" spc="-5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]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[</a:t>
            </a:r>
            <a:r>
              <a:rPr sz="2000" i="1" spc="-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60"/>
              </a:spcBef>
              <a:tabLst>
                <a:tab pos="1838325" algn="l"/>
              </a:tabLst>
            </a:pPr>
            <a:r>
              <a:rPr sz="3000" spc="-240" baseline="5555" dirty="0">
                <a:latin typeface="Symbol"/>
                <a:cs typeface="Symbol"/>
              </a:rPr>
              <a:t></a:t>
            </a:r>
            <a:r>
              <a:rPr sz="3000" spc="-240" baseline="5555" dirty="0">
                <a:latin typeface="Times New Roman"/>
                <a:cs typeface="Times New Roman"/>
              </a:rPr>
              <a:t>	</a:t>
            </a:r>
            <a:r>
              <a:rPr sz="2000" i="1" dirty="0">
                <a:latin typeface="Arial"/>
                <a:cs typeface="Arial"/>
              </a:rPr>
              <a:t>i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</a:p>
          <a:p>
            <a:pPr marL="1207770" indent="-1169670">
              <a:lnSpc>
                <a:spcPct val="100000"/>
              </a:lnSpc>
              <a:spcBef>
                <a:spcPts val="260"/>
              </a:spcBef>
              <a:buClr>
                <a:srgbClr val="000000"/>
              </a:buClr>
              <a:buFont typeface="Symbol"/>
              <a:buChar char=""/>
              <a:tabLst>
                <a:tab pos="1207135" algn="l"/>
                <a:tab pos="1207770" algn="l"/>
              </a:tabLst>
            </a:pPr>
            <a:r>
              <a:rPr sz="2000" b="1" spc="-5" dirty="0">
                <a:solidFill>
                  <a:srgbClr val="009999"/>
                </a:solidFill>
                <a:latin typeface="Arial"/>
                <a:cs typeface="Arial"/>
              </a:rPr>
              <a:t>else </a:t>
            </a:r>
            <a:r>
              <a:rPr sz="2000" i="1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[</a:t>
            </a:r>
            <a:r>
              <a:rPr sz="1800" i="1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]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[</a:t>
            </a:r>
            <a:r>
              <a:rPr sz="2000" i="1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]</a:t>
            </a:r>
          </a:p>
          <a:p>
            <a:pPr marL="38100">
              <a:lnSpc>
                <a:spcPct val="100000"/>
              </a:lnSpc>
              <a:spcBef>
                <a:spcPts val="260"/>
              </a:spcBef>
              <a:tabLst>
                <a:tab pos="1838325" algn="l"/>
              </a:tabLst>
            </a:pPr>
            <a:r>
              <a:rPr sz="3000" spc="-240" baseline="5555" dirty="0">
                <a:latin typeface="Symbol"/>
                <a:cs typeface="Symbol"/>
              </a:rPr>
              <a:t></a:t>
            </a:r>
            <a:r>
              <a:rPr sz="3000" spc="-240" baseline="5555" dirty="0">
                <a:latin typeface="Times New Roman"/>
                <a:cs typeface="Times New Roman"/>
              </a:rPr>
              <a:t>	</a:t>
            </a:r>
            <a:r>
              <a:rPr sz="2000" i="1" dirty="0">
                <a:latin typeface="Arial"/>
                <a:cs typeface="Arial"/>
              </a:rPr>
              <a:t>j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Arial"/>
                <a:cs typeface="Arial"/>
              </a:rPr>
              <a:t>j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99329" y="4373879"/>
            <a:ext cx="3717290" cy="119253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 marR="85090">
              <a:lnSpc>
                <a:spcPct val="100000"/>
              </a:lnSpc>
              <a:spcBef>
                <a:spcPts val="370"/>
              </a:spcBef>
            </a:pPr>
            <a:r>
              <a:rPr sz="24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Sentinels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avoid having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 check if either subarray is  fully copied at </a:t>
            </a:r>
            <a:r>
              <a:rPr sz="2400" spc="-5" dirty="0">
                <a:solidFill>
                  <a:srgbClr val="CC3300"/>
                </a:solidFill>
                <a:latin typeface="Times New Roman"/>
                <a:cs typeface="Times New Roman"/>
              </a:rPr>
              <a:t>each 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step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44700" y="3383279"/>
            <a:ext cx="2734310" cy="1303020"/>
          </a:xfrm>
          <a:custGeom>
            <a:avLst/>
            <a:gdLst/>
            <a:ahLst/>
            <a:cxnLst/>
            <a:rect l="l" t="t" r="r" b="b"/>
            <a:pathLst>
              <a:path w="2734310" h="1303020">
                <a:moveTo>
                  <a:pt x="2734310" y="130302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81200" y="3351529"/>
            <a:ext cx="85090" cy="67310"/>
          </a:xfrm>
          <a:custGeom>
            <a:avLst/>
            <a:gdLst/>
            <a:ahLst/>
            <a:cxnLst/>
            <a:rect l="l" t="t" r="r" b="b"/>
            <a:pathLst>
              <a:path w="85089" h="67310">
                <a:moveTo>
                  <a:pt x="85089" y="0"/>
                </a:moveTo>
                <a:lnTo>
                  <a:pt x="0" y="1270"/>
                </a:lnTo>
                <a:lnTo>
                  <a:pt x="52069" y="67310"/>
                </a:lnTo>
                <a:lnTo>
                  <a:pt x="850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77720" y="3677920"/>
            <a:ext cx="2715260" cy="1037590"/>
          </a:xfrm>
          <a:custGeom>
            <a:avLst/>
            <a:gdLst/>
            <a:ahLst/>
            <a:cxnLst/>
            <a:rect l="l" t="t" r="r" b="b"/>
            <a:pathLst>
              <a:path w="2715260" h="1037589">
                <a:moveTo>
                  <a:pt x="2715260" y="1037589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11679" y="3644900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19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47620" y="5017770"/>
            <a:ext cx="2245360" cy="60960"/>
          </a:xfrm>
          <a:custGeom>
            <a:avLst/>
            <a:gdLst/>
            <a:ahLst/>
            <a:cxnLst/>
            <a:rect l="l" t="t" r="r" b="b"/>
            <a:pathLst>
              <a:path w="2245360" h="60960">
                <a:moveTo>
                  <a:pt x="2245360" y="6095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76500" y="498094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76200" y="0"/>
                </a:moveTo>
                <a:lnTo>
                  <a:pt x="0" y="35560"/>
                </a:lnTo>
                <a:lnTo>
                  <a:pt x="74930" y="7493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42229" y="1165859"/>
            <a:ext cx="2942590" cy="204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Input: </a:t>
            </a:r>
            <a:r>
              <a:rPr sz="2400" spc="-5" dirty="0">
                <a:latin typeface="Times New Roman"/>
                <a:cs typeface="Times New Roman"/>
              </a:rPr>
              <a:t>Array </a:t>
            </a:r>
            <a:r>
              <a:rPr sz="2400" dirty="0">
                <a:latin typeface="Times New Roman"/>
                <a:cs typeface="Times New Roman"/>
              </a:rPr>
              <a:t>containing  sorted subarrays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[</a:t>
            </a:r>
            <a:r>
              <a:rPr sz="2400" i="1" spc="-5" dirty="0">
                <a:latin typeface="Times New Roman"/>
                <a:cs typeface="Times New Roman"/>
              </a:rPr>
              <a:t>p..q</a:t>
            </a:r>
            <a:r>
              <a:rPr sz="2400" spc="-5" dirty="0">
                <a:latin typeface="Times New Roman"/>
                <a:cs typeface="Times New Roman"/>
              </a:rPr>
              <a:t>] 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[</a:t>
            </a:r>
            <a:r>
              <a:rPr sz="2400" i="1" spc="-5" dirty="0">
                <a:latin typeface="Times New Roman"/>
                <a:cs typeface="Times New Roman"/>
              </a:rPr>
              <a:t>q+1..r</a:t>
            </a:r>
            <a:r>
              <a:rPr sz="2400" spc="-5" dirty="0">
                <a:latin typeface="Times New Roman"/>
                <a:cs typeface="Times New Roman"/>
              </a:rPr>
              <a:t>].</a:t>
            </a:r>
            <a:endParaRPr sz="2400" dirty="0">
              <a:latin typeface="Times New Roman"/>
              <a:cs typeface="Times New Roman"/>
            </a:endParaRPr>
          </a:p>
          <a:p>
            <a:pPr marL="12700" marR="142240" algn="just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latin typeface="Times New Roman"/>
                <a:cs typeface="Times New Roman"/>
              </a:rPr>
              <a:t>Output: </a:t>
            </a:r>
            <a:r>
              <a:rPr sz="2400" dirty="0">
                <a:latin typeface="Times New Roman"/>
                <a:cs typeface="Times New Roman"/>
              </a:rPr>
              <a:t>Merged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  subarray 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[</a:t>
            </a:r>
            <a:r>
              <a:rPr sz="2400" i="1" spc="-5" dirty="0">
                <a:latin typeface="Times New Roman"/>
                <a:cs typeface="Times New Roman"/>
              </a:rPr>
              <a:t>p..r</a:t>
            </a:r>
            <a:r>
              <a:rPr sz="2400" spc="-5" dirty="0">
                <a:latin typeface="Times New Roman"/>
                <a:cs typeface="Times New Roman"/>
              </a:rPr>
              <a:t>].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9370" y="3906688"/>
            <a:ext cx="850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3250" y="109220"/>
            <a:ext cx="4398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Merge </a:t>
            </a:r>
            <a:r>
              <a:rPr sz="4400" dirty="0"/>
              <a:t>–</a:t>
            </a:r>
            <a:r>
              <a:rPr sz="4400" spc="-70" dirty="0"/>
              <a:t> </a:t>
            </a:r>
            <a:r>
              <a:rPr sz="4400" spc="-10" dirty="0"/>
              <a:t>Example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663189" y="14225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1189" y="14225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070" y="142256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3059" y="142256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32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2820" y="14225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3200" y="14225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5000" y="142256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42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36970" y="142256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43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9750" y="1319529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7310" y="20321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6400" y="334534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4400" y="334534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20010" y="334534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76270" y="334534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32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55870" y="335804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56250" y="335804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88050" y="3358048"/>
            <a:ext cx="30416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0" dirty="0">
                <a:latin typeface="Times New Roman"/>
                <a:cs typeface="Times New Roman"/>
              </a:rPr>
              <a:t>4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08750" y="335804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43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18179" y="20321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51250" y="20321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59579" y="20321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4250" y="20321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51450" y="20321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84850" y="20321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18250" y="20321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87500" y="3906688"/>
            <a:ext cx="850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02429" y="3827779"/>
            <a:ext cx="152400" cy="459740"/>
          </a:xfrm>
          <a:custGeom>
            <a:avLst/>
            <a:gdLst/>
            <a:ahLst/>
            <a:cxnLst/>
            <a:rect l="l" t="t" r="r" b="b"/>
            <a:pathLst>
              <a:path w="152400" h="459739">
                <a:moveTo>
                  <a:pt x="0" y="459740"/>
                </a:moveTo>
                <a:lnTo>
                  <a:pt x="152400" y="459740"/>
                </a:lnTo>
                <a:lnTo>
                  <a:pt x="152400" y="0"/>
                </a:lnTo>
                <a:lnTo>
                  <a:pt x="0" y="0"/>
                </a:lnTo>
                <a:lnTo>
                  <a:pt x="0" y="459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197100" y="3906688"/>
            <a:ext cx="850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30500" y="3906688"/>
            <a:ext cx="850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97330" y="3827779"/>
            <a:ext cx="152400" cy="459740"/>
          </a:xfrm>
          <a:custGeom>
            <a:avLst/>
            <a:gdLst/>
            <a:ahLst/>
            <a:cxnLst/>
            <a:rect l="l" t="t" r="r" b="b"/>
            <a:pathLst>
              <a:path w="152400" h="459739">
                <a:moveTo>
                  <a:pt x="0" y="459740"/>
                </a:moveTo>
                <a:lnTo>
                  <a:pt x="152400" y="459740"/>
                </a:lnTo>
                <a:lnTo>
                  <a:pt x="152400" y="0"/>
                </a:lnTo>
                <a:lnTo>
                  <a:pt x="0" y="0"/>
                </a:lnTo>
                <a:lnTo>
                  <a:pt x="0" y="459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263900" y="3906688"/>
            <a:ext cx="850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49729" y="3827779"/>
            <a:ext cx="2552700" cy="459740"/>
          </a:xfrm>
          <a:custGeom>
            <a:avLst/>
            <a:gdLst/>
            <a:ahLst/>
            <a:cxnLst/>
            <a:rect l="l" t="t" r="r" b="b"/>
            <a:pathLst>
              <a:path w="2552700" h="459739">
                <a:moveTo>
                  <a:pt x="0" y="0"/>
                </a:moveTo>
                <a:lnTo>
                  <a:pt x="2552699" y="0"/>
                </a:lnTo>
                <a:lnTo>
                  <a:pt x="2552699" y="459740"/>
                </a:lnTo>
                <a:lnTo>
                  <a:pt x="0" y="4597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784600" y="386080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42279" y="3906688"/>
            <a:ext cx="850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75679" y="3906688"/>
            <a:ext cx="850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09080" y="3906688"/>
            <a:ext cx="850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724400" y="3827779"/>
            <a:ext cx="2748280" cy="459740"/>
          </a:xfrm>
          <a:custGeom>
            <a:avLst/>
            <a:gdLst/>
            <a:ahLst/>
            <a:cxnLst/>
            <a:rect l="l" t="t" r="r" b="b"/>
            <a:pathLst>
              <a:path w="2748279" h="459739">
                <a:moveTo>
                  <a:pt x="0" y="0"/>
                </a:moveTo>
                <a:lnTo>
                  <a:pt x="2748279" y="0"/>
                </a:lnTo>
                <a:lnTo>
                  <a:pt x="2748279" y="459740"/>
                </a:lnTo>
                <a:lnTo>
                  <a:pt x="0" y="4597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500505" y="3255645"/>
          <a:ext cx="2611754" cy="45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570"/>
                <a:gridCol w="510540"/>
                <a:gridCol w="509269"/>
                <a:gridCol w="590550"/>
                <a:gridCol w="504825"/>
              </a:tblGrid>
              <a:tr h="459740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dirty="0"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4867275" y="3268345"/>
          <a:ext cx="2608576" cy="460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759"/>
                <a:gridCol w="504190"/>
                <a:gridCol w="483869"/>
                <a:gridCol w="601344"/>
                <a:gridCol w="526414"/>
              </a:tblGrid>
              <a:tr h="460374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1388170" y="1330960"/>
          <a:ext cx="6393809" cy="461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630"/>
                <a:gridCol w="497840"/>
                <a:gridCol w="509904"/>
                <a:gridCol w="509269"/>
                <a:gridCol w="598169"/>
                <a:gridCol w="497839"/>
                <a:gridCol w="503554"/>
                <a:gridCol w="488950"/>
                <a:gridCol w="578485"/>
                <a:gridCol w="1106169"/>
              </a:tblGrid>
              <a:tr h="461010"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7087869" y="386080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344420" y="1951989"/>
            <a:ext cx="5361940" cy="825500"/>
          </a:xfrm>
          <a:custGeom>
            <a:avLst/>
            <a:gdLst/>
            <a:ahLst/>
            <a:cxnLst/>
            <a:rect l="l" t="t" r="r" b="b"/>
            <a:pathLst>
              <a:path w="5361940" h="825500">
                <a:moveTo>
                  <a:pt x="0" y="0"/>
                </a:moveTo>
                <a:lnTo>
                  <a:pt x="5361939" y="0"/>
                </a:lnTo>
                <a:lnTo>
                  <a:pt x="5361939" y="825500"/>
                </a:lnTo>
                <a:lnTo>
                  <a:pt x="0" y="825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765290" y="19862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39189" y="3224529"/>
            <a:ext cx="2514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latin typeface="Times New Roman"/>
                <a:cs typeface="Times New Roman"/>
              </a:rPr>
              <a:t>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32629" y="327279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700" y="109220"/>
            <a:ext cx="5578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Merge Sort </a:t>
            </a:r>
            <a:r>
              <a:rPr sz="4400" dirty="0"/>
              <a:t>–</a:t>
            </a:r>
            <a:r>
              <a:rPr sz="4400" spc="-60" dirty="0"/>
              <a:t> </a:t>
            </a:r>
            <a:r>
              <a:rPr sz="4400" spc="-10" dirty="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9890" y="140224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40224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3989" y="140224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32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7239" y="140224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8089" y="140224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43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5139" y="140224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8390" y="140224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5440" y="140224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270" y="250460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2319" y="250460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9369" y="250460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32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12620" y="250460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48410" y="1802129"/>
            <a:ext cx="1109980" cy="561340"/>
          </a:xfrm>
          <a:custGeom>
            <a:avLst/>
            <a:gdLst/>
            <a:ahLst/>
            <a:cxnLst/>
            <a:rect l="l" t="t" r="r" b="b"/>
            <a:pathLst>
              <a:path w="1109980" h="561339">
                <a:moveTo>
                  <a:pt x="1109980" y="0"/>
                </a:moveTo>
                <a:lnTo>
                  <a:pt x="0" y="56134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4910" y="2327910"/>
            <a:ext cx="85090" cy="67310"/>
          </a:xfrm>
          <a:custGeom>
            <a:avLst/>
            <a:gdLst/>
            <a:ahLst/>
            <a:cxnLst/>
            <a:rect l="l" t="t" r="r" b="b"/>
            <a:pathLst>
              <a:path w="85090" h="67310">
                <a:moveTo>
                  <a:pt x="50800" y="0"/>
                </a:moveTo>
                <a:lnTo>
                  <a:pt x="0" y="67310"/>
                </a:lnTo>
                <a:lnTo>
                  <a:pt x="85090" y="6731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52370" y="249317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43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79420" y="249317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82670" y="249317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09720" y="249317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75204" y="243332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50"/>
                </a:moveTo>
                <a:lnTo>
                  <a:pt x="57150" y="57150"/>
                </a:lnTo>
                <a:lnTo>
                  <a:pt x="57150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204" y="254762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50"/>
                </a:moveTo>
                <a:lnTo>
                  <a:pt x="57150" y="57150"/>
                </a:lnTo>
                <a:lnTo>
                  <a:pt x="57150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75204" y="26606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50"/>
                </a:moveTo>
                <a:lnTo>
                  <a:pt x="57150" y="57150"/>
                </a:lnTo>
                <a:lnTo>
                  <a:pt x="57150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75204" y="2774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50"/>
                </a:moveTo>
                <a:lnTo>
                  <a:pt x="57150" y="57150"/>
                </a:lnTo>
                <a:lnTo>
                  <a:pt x="57150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75204" y="2889250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55879"/>
                </a:moveTo>
                <a:lnTo>
                  <a:pt x="57150" y="55879"/>
                </a:lnTo>
                <a:lnTo>
                  <a:pt x="57150" y="0"/>
                </a:lnTo>
                <a:lnTo>
                  <a:pt x="0" y="0"/>
                </a:lnTo>
                <a:lnTo>
                  <a:pt x="0" y="55879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48229" y="1827529"/>
            <a:ext cx="975360" cy="521970"/>
          </a:xfrm>
          <a:custGeom>
            <a:avLst/>
            <a:gdLst/>
            <a:ahLst/>
            <a:cxnLst/>
            <a:rect l="l" t="t" r="r" b="b"/>
            <a:pathLst>
              <a:path w="975360" h="521969">
                <a:moveTo>
                  <a:pt x="0" y="0"/>
                </a:moveTo>
                <a:lnTo>
                  <a:pt x="975359" y="52197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02000" y="231393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80">
                <a:moveTo>
                  <a:pt x="35560" y="0"/>
                </a:moveTo>
                <a:lnTo>
                  <a:pt x="0" y="67310"/>
                </a:lnTo>
                <a:lnTo>
                  <a:pt x="83820" y="68580"/>
                </a:lnTo>
                <a:lnTo>
                  <a:pt x="35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85420" y="358283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2469" y="358283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9919" y="2914650"/>
            <a:ext cx="543560" cy="553720"/>
          </a:xfrm>
          <a:custGeom>
            <a:avLst/>
            <a:gdLst/>
            <a:ahLst/>
            <a:cxnLst/>
            <a:rect l="l" t="t" r="r" b="b"/>
            <a:pathLst>
              <a:path w="543560" h="553720">
                <a:moveTo>
                  <a:pt x="543560" y="0"/>
                </a:moveTo>
                <a:lnTo>
                  <a:pt x="0" y="55372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0390" y="3439159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09" h="80010">
                <a:moveTo>
                  <a:pt x="26669" y="0"/>
                </a:moveTo>
                <a:lnTo>
                  <a:pt x="0" y="80010"/>
                </a:lnTo>
                <a:lnTo>
                  <a:pt x="80009" y="52069"/>
                </a:lnTo>
                <a:lnTo>
                  <a:pt x="26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03019" y="358283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32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06270" y="358283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60780" y="2914650"/>
            <a:ext cx="542290" cy="519430"/>
          </a:xfrm>
          <a:custGeom>
            <a:avLst/>
            <a:gdLst/>
            <a:ahLst/>
            <a:cxnLst/>
            <a:rect l="l" t="t" r="r" b="b"/>
            <a:pathLst>
              <a:path w="542289" h="519429">
                <a:moveTo>
                  <a:pt x="0" y="0"/>
                </a:moveTo>
                <a:lnTo>
                  <a:pt x="542289" y="51942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73860" y="3403600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52069" y="0"/>
                </a:moveTo>
                <a:lnTo>
                  <a:pt x="0" y="54610"/>
                </a:lnTo>
                <a:lnTo>
                  <a:pt x="80009" y="80010"/>
                </a:lnTo>
                <a:lnTo>
                  <a:pt x="52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89250" y="2889250"/>
            <a:ext cx="508000" cy="542290"/>
          </a:xfrm>
          <a:custGeom>
            <a:avLst/>
            <a:gdLst/>
            <a:ahLst/>
            <a:cxnLst/>
            <a:rect l="l" t="t" r="r" b="b"/>
            <a:pathLst>
              <a:path w="508000" h="542289">
                <a:moveTo>
                  <a:pt x="508000" y="0"/>
                </a:moveTo>
                <a:lnTo>
                  <a:pt x="0" y="54228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40989" y="3402329"/>
            <a:ext cx="80010" cy="81280"/>
          </a:xfrm>
          <a:custGeom>
            <a:avLst/>
            <a:gdLst/>
            <a:ahLst/>
            <a:cxnLst/>
            <a:rect l="l" t="t" r="r" b="b"/>
            <a:pathLst>
              <a:path w="80010" h="81279">
                <a:moveTo>
                  <a:pt x="24130" y="0"/>
                </a:moveTo>
                <a:lnTo>
                  <a:pt x="0" y="81280"/>
                </a:lnTo>
                <a:lnTo>
                  <a:pt x="80010" y="50800"/>
                </a:lnTo>
                <a:lnTo>
                  <a:pt x="2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419350" y="358537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43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46400" y="3585378"/>
            <a:ext cx="30416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99179" y="358537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26229" y="358537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409950" y="2914650"/>
            <a:ext cx="519430" cy="529590"/>
          </a:xfrm>
          <a:custGeom>
            <a:avLst/>
            <a:gdLst/>
            <a:ahLst/>
            <a:cxnLst/>
            <a:rect l="l" t="t" r="r" b="b"/>
            <a:pathLst>
              <a:path w="519429" h="529589">
                <a:moveTo>
                  <a:pt x="0" y="0"/>
                </a:moveTo>
                <a:lnTo>
                  <a:pt x="519429" y="52958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98900" y="3413759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53339" y="0"/>
                </a:moveTo>
                <a:lnTo>
                  <a:pt x="0" y="53339"/>
                </a:lnTo>
                <a:lnTo>
                  <a:pt x="80010" y="80010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06119" y="454676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4519" y="3950970"/>
            <a:ext cx="172720" cy="430530"/>
          </a:xfrm>
          <a:custGeom>
            <a:avLst/>
            <a:gdLst/>
            <a:ahLst/>
            <a:cxnLst/>
            <a:rect l="l" t="t" r="r" b="b"/>
            <a:pathLst>
              <a:path w="172720" h="430529">
                <a:moveTo>
                  <a:pt x="0" y="0"/>
                </a:moveTo>
                <a:lnTo>
                  <a:pt x="172720" y="43052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0409" y="4362450"/>
            <a:ext cx="69850" cy="83820"/>
          </a:xfrm>
          <a:custGeom>
            <a:avLst/>
            <a:gdLst/>
            <a:ahLst/>
            <a:cxnLst/>
            <a:rect l="l" t="t" r="r" b="b"/>
            <a:pathLst>
              <a:path w="69850" h="83820">
                <a:moveTo>
                  <a:pt x="69850" y="0"/>
                </a:moveTo>
                <a:lnTo>
                  <a:pt x="0" y="27939"/>
                </a:lnTo>
                <a:lnTo>
                  <a:pt x="62230" y="83819"/>
                </a:lnTo>
                <a:lnTo>
                  <a:pt x="69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39700" y="454676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85750" y="3940809"/>
            <a:ext cx="318770" cy="461009"/>
          </a:xfrm>
          <a:custGeom>
            <a:avLst/>
            <a:gdLst/>
            <a:ahLst/>
            <a:cxnLst/>
            <a:rect l="l" t="t" r="r" b="b"/>
            <a:pathLst>
              <a:path w="318770" h="461010">
                <a:moveTo>
                  <a:pt x="318770" y="0"/>
                </a:moveTo>
                <a:lnTo>
                  <a:pt x="0" y="4610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6379" y="4376420"/>
            <a:ext cx="73660" cy="82550"/>
          </a:xfrm>
          <a:custGeom>
            <a:avLst/>
            <a:gdLst/>
            <a:ahLst/>
            <a:cxnLst/>
            <a:rect l="l" t="t" r="r" b="b"/>
            <a:pathLst>
              <a:path w="73660" h="82550">
                <a:moveTo>
                  <a:pt x="11430" y="0"/>
                </a:moveTo>
                <a:lnTo>
                  <a:pt x="0" y="82549"/>
                </a:lnTo>
                <a:lnTo>
                  <a:pt x="73660" y="41909"/>
                </a:lnTo>
                <a:lnTo>
                  <a:pt x="11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36470" y="493522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0"/>
                </a:moveTo>
                <a:lnTo>
                  <a:pt x="0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917700" y="45467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717039" y="3950970"/>
            <a:ext cx="227329" cy="445770"/>
          </a:xfrm>
          <a:custGeom>
            <a:avLst/>
            <a:gdLst/>
            <a:ahLst/>
            <a:cxnLst/>
            <a:rect l="l" t="t" r="r" b="b"/>
            <a:pathLst>
              <a:path w="227330" h="445770">
                <a:moveTo>
                  <a:pt x="0" y="0"/>
                </a:moveTo>
                <a:lnTo>
                  <a:pt x="227330" y="4457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08810" y="4375150"/>
            <a:ext cx="67310" cy="83820"/>
          </a:xfrm>
          <a:custGeom>
            <a:avLst/>
            <a:gdLst/>
            <a:ahLst/>
            <a:cxnLst/>
            <a:rect l="l" t="t" r="r" b="b"/>
            <a:pathLst>
              <a:path w="67310" h="83820">
                <a:moveTo>
                  <a:pt x="67309" y="0"/>
                </a:moveTo>
                <a:lnTo>
                  <a:pt x="0" y="34289"/>
                </a:lnTo>
                <a:lnTo>
                  <a:pt x="67309" y="83819"/>
                </a:lnTo>
                <a:lnTo>
                  <a:pt x="67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273810" y="454676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32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386839" y="3963670"/>
            <a:ext cx="317500" cy="449580"/>
          </a:xfrm>
          <a:custGeom>
            <a:avLst/>
            <a:gdLst/>
            <a:ahLst/>
            <a:cxnLst/>
            <a:rect l="l" t="t" r="r" b="b"/>
            <a:pathLst>
              <a:path w="317500" h="449579">
                <a:moveTo>
                  <a:pt x="317499" y="0"/>
                </a:moveTo>
                <a:lnTo>
                  <a:pt x="0" y="4495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46200" y="4386579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59" h="83820">
                <a:moveTo>
                  <a:pt x="12700" y="0"/>
                </a:moveTo>
                <a:lnTo>
                  <a:pt x="0" y="83820"/>
                </a:lnTo>
                <a:lnTo>
                  <a:pt x="73659" y="4445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71850" y="4922520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334"/>
                </a:moveTo>
                <a:lnTo>
                  <a:pt x="0" y="0"/>
                </a:lnTo>
                <a:lnTo>
                  <a:pt x="0" y="13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975610" y="454676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828289" y="3989070"/>
            <a:ext cx="260350" cy="421640"/>
          </a:xfrm>
          <a:custGeom>
            <a:avLst/>
            <a:gdLst/>
            <a:ahLst/>
            <a:cxnLst/>
            <a:rect l="l" t="t" r="r" b="b"/>
            <a:pathLst>
              <a:path w="260350" h="421639">
                <a:moveTo>
                  <a:pt x="0" y="0"/>
                </a:moveTo>
                <a:lnTo>
                  <a:pt x="260350" y="42163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54350" y="4386579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19" h="83820">
                <a:moveTo>
                  <a:pt x="63500" y="0"/>
                </a:moveTo>
                <a:lnTo>
                  <a:pt x="0" y="39370"/>
                </a:lnTo>
                <a:lnTo>
                  <a:pt x="71119" y="83820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409189" y="454676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43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578100" y="3950970"/>
            <a:ext cx="238760" cy="457200"/>
          </a:xfrm>
          <a:custGeom>
            <a:avLst/>
            <a:gdLst/>
            <a:ahLst/>
            <a:cxnLst/>
            <a:rect l="l" t="t" r="r" b="b"/>
            <a:pathLst>
              <a:path w="238760" h="457200">
                <a:moveTo>
                  <a:pt x="238760" y="0"/>
                </a:moveTo>
                <a:lnTo>
                  <a:pt x="0" y="4571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45079" y="4385309"/>
            <a:ext cx="68580" cy="85090"/>
          </a:xfrm>
          <a:custGeom>
            <a:avLst/>
            <a:gdLst/>
            <a:ahLst/>
            <a:cxnLst/>
            <a:rect l="l" t="t" r="r" b="b"/>
            <a:pathLst>
              <a:path w="68580" h="85089">
                <a:moveTo>
                  <a:pt x="1269" y="0"/>
                </a:moveTo>
                <a:lnTo>
                  <a:pt x="0" y="85089"/>
                </a:lnTo>
                <a:lnTo>
                  <a:pt x="68580" y="35559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07229" y="491680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8"/>
                </a:moveTo>
                <a:lnTo>
                  <a:pt x="0" y="0"/>
                </a:lnTo>
                <a:lnTo>
                  <a:pt x="0" y="19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187190" y="45467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978909" y="3989070"/>
            <a:ext cx="259079" cy="421640"/>
          </a:xfrm>
          <a:custGeom>
            <a:avLst/>
            <a:gdLst/>
            <a:ahLst/>
            <a:cxnLst/>
            <a:rect l="l" t="t" r="r" b="b"/>
            <a:pathLst>
              <a:path w="259079" h="421639">
                <a:moveTo>
                  <a:pt x="0" y="0"/>
                </a:moveTo>
                <a:lnTo>
                  <a:pt x="259079" y="42163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02429" y="4386579"/>
            <a:ext cx="72390" cy="83820"/>
          </a:xfrm>
          <a:custGeom>
            <a:avLst/>
            <a:gdLst/>
            <a:ahLst/>
            <a:cxnLst/>
            <a:rect l="l" t="t" r="r" b="b"/>
            <a:pathLst>
              <a:path w="72389" h="83820">
                <a:moveTo>
                  <a:pt x="64770" y="0"/>
                </a:moveTo>
                <a:lnTo>
                  <a:pt x="0" y="39370"/>
                </a:lnTo>
                <a:lnTo>
                  <a:pt x="72390" y="83820"/>
                </a:lnTo>
                <a:lnTo>
                  <a:pt x="647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40809" y="492632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620770" y="45467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707129" y="3989070"/>
            <a:ext cx="247650" cy="410209"/>
          </a:xfrm>
          <a:custGeom>
            <a:avLst/>
            <a:gdLst/>
            <a:ahLst/>
            <a:cxnLst/>
            <a:rect l="l" t="t" r="r" b="b"/>
            <a:pathLst>
              <a:path w="247650" h="410210">
                <a:moveTo>
                  <a:pt x="247650" y="0"/>
                </a:moveTo>
                <a:lnTo>
                  <a:pt x="0" y="4102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70300" y="437515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20">
                <a:moveTo>
                  <a:pt x="6350" y="0"/>
                </a:moveTo>
                <a:lnTo>
                  <a:pt x="0" y="83819"/>
                </a:lnTo>
                <a:lnTo>
                  <a:pt x="71120" y="39369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01600" y="532146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47650" y="4954270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9550" y="51625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70559" y="532146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45819" y="4959350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7719" y="516762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0"/>
                </a:moveTo>
                <a:lnTo>
                  <a:pt x="0" y="0"/>
                </a:lnTo>
                <a:lnTo>
                  <a:pt x="38099" y="76200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243330" y="5321468"/>
            <a:ext cx="30416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0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394460" y="4963159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56360" y="517144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74930" y="0"/>
                </a:moveTo>
                <a:lnTo>
                  <a:pt x="0" y="0"/>
                </a:lnTo>
                <a:lnTo>
                  <a:pt x="38100" y="74930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889760" y="53214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954529" y="4941570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916429" y="515112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74930" y="0"/>
                </a:moveTo>
                <a:lnTo>
                  <a:pt x="0" y="0"/>
                </a:lnTo>
                <a:lnTo>
                  <a:pt x="38100" y="74929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2386329" y="5321468"/>
            <a:ext cx="30416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0" dirty="0">
                <a:latin typeface="Times New Roman"/>
                <a:cs typeface="Times New Roman"/>
              </a:rPr>
              <a:t>4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564129" y="4970779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526029" y="517905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76200" y="0"/>
                </a:moveTo>
                <a:lnTo>
                  <a:pt x="0" y="0"/>
                </a:lnTo>
                <a:lnTo>
                  <a:pt x="38100" y="7492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47720" y="5241290"/>
            <a:ext cx="5080" cy="461009"/>
          </a:xfrm>
          <a:custGeom>
            <a:avLst/>
            <a:gdLst/>
            <a:ahLst/>
            <a:cxnLst/>
            <a:rect l="l" t="t" r="r" b="b"/>
            <a:pathLst>
              <a:path w="5079" h="461010">
                <a:moveTo>
                  <a:pt x="0" y="461010"/>
                </a:moveTo>
                <a:lnTo>
                  <a:pt x="5079" y="461010"/>
                </a:lnTo>
                <a:lnTo>
                  <a:pt x="5079" y="0"/>
                </a:lnTo>
                <a:lnTo>
                  <a:pt x="0" y="0"/>
                </a:lnTo>
                <a:lnTo>
                  <a:pt x="0" y="46101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2956560" y="532146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124200" y="4950459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86100" y="515874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76200" y="0"/>
                </a:moveTo>
                <a:lnTo>
                  <a:pt x="0" y="0"/>
                </a:lnTo>
                <a:lnTo>
                  <a:pt x="38100" y="7493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19220" y="5241290"/>
            <a:ext cx="5080" cy="461009"/>
          </a:xfrm>
          <a:custGeom>
            <a:avLst/>
            <a:gdLst/>
            <a:ahLst/>
            <a:cxnLst/>
            <a:rect l="l" t="t" r="r" b="b"/>
            <a:pathLst>
              <a:path w="5079" h="461010">
                <a:moveTo>
                  <a:pt x="0" y="461010"/>
                </a:moveTo>
                <a:lnTo>
                  <a:pt x="5079" y="461010"/>
                </a:lnTo>
                <a:lnTo>
                  <a:pt x="5079" y="0"/>
                </a:lnTo>
                <a:lnTo>
                  <a:pt x="0" y="0"/>
                </a:lnTo>
                <a:lnTo>
                  <a:pt x="0" y="46101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3605529" y="53214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684270" y="4941570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646170" y="515112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76200" y="0"/>
                </a:moveTo>
                <a:lnTo>
                  <a:pt x="0" y="0"/>
                </a:lnTo>
                <a:lnTo>
                  <a:pt x="38100" y="7492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4175759" y="532146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268470" y="4958079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231640" y="516635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930" y="0"/>
                </a:moveTo>
                <a:lnTo>
                  <a:pt x="0" y="0"/>
                </a:lnTo>
                <a:lnTo>
                  <a:pt x="36830" y="76199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4738370" y="453787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308600" y="453787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880100" y="4537878"/>
            <a:ext cx="30416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0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527800" y="453787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023100" y="453787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43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594600" y="453787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242300" y="453787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8647430" y="4448175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0" y="0"/>
                </a:moveTo>
                <a:lnTo>
                  <a:pt x="0" y="44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8813800" y="453787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726940" y="3520440"/>
            <a:ext cx="6350" cy="461009"/>
          </a:xfrm>
          <a:custGeom>
            <a:avLst/>
            <a:gdLst/>
            <a:ahLst/>
            <a:cxnLst/>
            <a:rect l="l" t="t" r="r" b="b"/>
            <a:pathLst>
              <a:path w="6350" h="461010">
                <a:moveTo>
                  <a:pt x="0" y="461010"/>
                </a:moveTo>
                <a:lnTo>
                  <a:pt x="6350" y="461010"/>
                </a:lnTo>
                <a:lnTo>
                  <a:pt x="6350" y="0"/>
                </a:lnTo>
                <a:lnTo>
                  <a:pt x="0" y="0"/>
                </a:lnTo>
                <a:lnTo>
                  <a:pt x="0" y="46101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13350" y="3977640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334"/>
                </a:moveTo>
                <a:lnTo>
                  <a:pt x="0" y="0"/>
                </a:lnTo>
                <a:lnTo>
                  <a:pt x="0" y="13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4817109" y="360061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5237479" y="3976370"/>
            <a:ext cx="485140" cy="5080"/>
          </a:xfrm>
          <a:custGeom>
            <a:avLst/>
            <a:gdLst/>
            <a:ahLst/>
            <a:cxnLst/>
            <a:rect l="l" t="t" r="r" b="b"/>
            <a:pathLst>
              <a:path w="485139" h="5079">
                <a:moveTo>
                  <a:pt x="0" y="5079"/>
                </a:moveTo>
                <a:lnTo>
                  <a:pt x="485140" y="5079"/>
                </a:lnTo>
                <a:lnTo>
                  <a:pt x="48514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237479" y="3520440"/>
            <a:ext cx="485140" cy="461009"/>
          </a:xfrm>
          <a:custGeom>
            <a:avLst/>
            <a:gdLst/>
            <a:ahLst/>
            <a:cxnLst/>
            <a:rect l="l" t="t" r="r" b="b"/>
            <a:pathLst>
              <a:path w="485139" h="461010">
                <a:moveTo>
                  <a:pt x="0" y="0"/>
                </a:moveTo>
                <a:lnTo>
                  <a:pt x="485140" y="0"/>
                </a:lnTo>
                <a:lnTo>
                  <a:pt x="485140" y="461010"/>
                </a:lnTo>
                <a:lnTo>
                  <a:pt x="0" y="461010"/>
                </a:lnTo>
                <a:lnTo>
                  <a:pt x="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237479" y="3510915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722620" y="397192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8"/>
                </a:moveTo>
                <a:lnTo>
                  <a:pt x="0" y="0"/>
                </a:lnTo>
                <a:lnTo>
                  <a:pt x="0" y="19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5327650" y="360061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6338570" y="3520440"/>
            <a:ext cx="486409" cy="461009"/>
          </a:xfrm>
          <a:custGeom>
            <a:avLst/>
            <a:gdLst/>
            <a:ahLst/>
            <a:cxnLst/>
            <a:rect l="l" t="t" r="r" b="b"/>
            <a:pathLst>
              <a:path w="486409" h="461010">
                <a:moveTo>
                  <a:pt x="0" y="0"/>
                </a:moveTo>
                <a:lnTo>
                  <a:pt x="486409" y="0"/>
                </a:lnTo>
                <a:lnTo>
                  <a:pt x="486409" y="461010"/>
                </a:lnTo>
                <a:lnTo>
                  <a:pt x="0" y="461010"/>
                </a:lnTo>
                <a:lnTo>
                  <a:pt x="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338570" y="3510915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24980" y="397192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8"/>
                </a:moveTo>
                <a:lnTo>
                  <a:pt x="0" y="0"/>
                </a:lnTo>
                <a:lnTo>
                  <a:pt x="0" y="19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6428740" y="360061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32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6320790" y="397192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8"/>
                </a:moveTo>
                <a:lnTo>
                  <a:pt x="0" y="0"/>
                </a:lnTo>
                <a:lnTo>
                  <a:pt x="0" y="19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6002020" y="360061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092950" y="3600618"/>
            <a:ext cx="30416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608569" y="360061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43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8623300" y="3533140"/>
            <a:ext cx="5080" cy="459740"/>
          </a:xfrm>
          <a:custGeom>
            <a:avLst/>
            <a:gdLst/>
            <a:ahLst/>
            <a:cxnLst/>
            <a:rect l="l" t="t" r="r" b="b"/>
            <a:pathLst>
              <a:path w="5079" h="459739">
                <a:moveTo>
                  <a:pt x="0" y="459740"/>
                </a:moveTo>
                <a:lnTo>
                  <a:pt x="5079" y="459740"/>
                </a:lnTo>
                <a:lnTo>
                  <a:pt x="5079" y="0"/>
                </a:lnTo>
                <a:lnTo>
                  <a:pt x="0" y="0"/>
                </a:lnTo>
                <a:lnTo>
                  <a:pt x="0" y="45974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628380" y="398335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8"/>
                </a:moveTo>
                <a:lnTo>
                  <a:pt x="0" y="0"/>
                </a:lnTo>
                <a:lnTo>
                  <a:pt x="0" y="19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8308340" y="361331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8647430" y="3533140"/>
            <a:ext cx="485140" cy="459740"/>
          </a:xfrm>
          <a:custGeom>
            <a:avLst/>
            <a:gdLst/>
            <a:ahLst/>
            <a:cxnLst/>
            <a:rect l="l" t="t" r="r" b="b"/>
            <a:pathLst>
              <a:path w="485140" h="459739">
                <a:moveTo>
                  <a:pt x="0" y="0"/>
                </a:moveTo>
                <a:lnTo>
                  <a:pt x="485140" y="0"/>
                </a:lnTo>
                <a:lnTo>
                  <a:pt x="485140" y="459740"/>
                </a:lnTo>
                <a:lnTo>
                  <a:pt x="0" y="459740"/>
                </a:lnTo>
                <a:lnTo>
                  <a:pt x="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647430" y="3523615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132569" y="3989070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334"/>
                </a:moveTo>
                <a:lnTo>
                  <a:pt x="0" y="0"/>
                </a:lnTo>
                <a:lnTo>
                  <a:pt x="0" y="13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8813800" y="361331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869179" y="253127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302250" y="2531278"/>
            <a:ext cx="30416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800090" y="252873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295390" y="252873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32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5165090" y="2952750"/>
            <a:ext cx="478790" cy="445770"/>
          </a:xfrm>
          <a:custGeom>
            <a:avLst/>
            <a:gdLst/>
            <a:ahLst/>
            <a:cxnLst/>
            <a:rect l="l" t="t" r="r" b="b"/>
            <a:pathLst>
              <a:path w="478789" h="445770">
                <a:moveTo>
                  <a:pt x="0" y="445770"/>
                </a:moveTo>
                <a:lnTo>
                  <a:pt x="47878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614670" y="2904489"/>
            <a:ext cx="81280" cy="80010"/>
          </a:xfrm>
          <a:custGeom>
            <a:avLst/>
            <a:gdLst/>
            <a:ahLst/>
            <a:cxnLst/>
            <a:rect l="l" t="t" r="r" b="b"/>
            <a:pathLst>
              <a:path w="81279" h="80010">
                <a:moveTo>
                  <a:pt x="81279" y="0"/>
                </a:moveTo>
                <a:lnTo>
                  <a:pt x="0" y="24130"/>
                </a:lnTo>
                <a:lnTo>
                  <a:pt x="52069" y="80010"/>
                </a:lnTo>
                <a:lnTo>
                  <a:pt x="81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737859" y="2961639"/>
            <a:ext cx="527050" cy="449580"/>
          </a:xfrm>
          <a:custGeom>
            <a:avLst/>
            <a:gdLst/>
            <a:ahLst/>
            <a:cxnLst/>
            <a:rect l="l" t="t" r="r" b="b"/>
            <a:pathLst>
              <a:path w="527050" h="449579">
                <a:moveTo>
                  <a:pt x="527050" y="44958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684520" y="2915920"/>
            <a:ext cx="82550" cy="77470"/>
          </a:xfrm>
          <a:custGeom>
            <a:avLst/>
            <a:gdLst/>
            <a:ahLst/>
            <a:cxnLst/>
            <a:rect l="l" t="t" r="r" b="b"/>
            <a:pathLst>
              <a:path w="82550" h="77469">
                <a:moveTo>
                  <a:pt x="0" y="0"/>
                </a:moveTo>
                <a:lnTo>
                  <a:pt x="33019" y="77469"/>
                </a:lnTo>
                <a:lnTo>
                  <a:pt x="82550" y="203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7150100" y="254143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7653019" y="254143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8119109" y="254143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8662669" y="254143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43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7468869" y="2967989"/>
            <a:ext cx="454659" cy="422909"/>
          </a:xfrm>
          <a:custGeom>
            <a:avLst/>
            <a:gdLst/>
            <a:ahLst/>
            <a:cxnLst/>
            <a:rect l="l" t="t" r="r" b="b"/>
            <a:pathLst>
              <a:path w="454659" h="422910">
                <a:moveTo>
                  <a:pt x="0" y="422910"/>
                </a:moveTo>
                <a:lnTo>
                  <a:pt x="45465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894319" y="2921000"/>
            <a:ext cx="81280" cy="78740"/>
          </a:xfrm>
          <a:custGeom>
            <a:avLst/>
            <a:gdLst/>
            <a:ahLst/>
            <a:cxnLst/>
            <a:rect l="l" t="t" r="r" b="b"/>
            <a:pathLst>
              <a:path w="81279" h="78739">
                <a:moveTo>
                  <a:pt x="81279" y="0"/>
                </a:moveTo>
                <a:lnTo>
                  <a:pt x="0" y="22860"/>
                </a:lnTo>
                <a:lnTo>
                  <a:pt x="52070" y="78739"/>
                </a:lnTo>
                <a:lnTo>
                  <a:pt x="81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003540" y="2954020"/>
            <a:ext cx="525780" cy="449580"/>
          </a:xfrm>
          <a:custGeom>
            <a:avLst/>
            <a:gdLst/>
            <a:ahLst/>
            <a:cxnLst/>
            <a:rect l="l" t="t" r="r" b="b"/>
            <a:pathLst>
              <a:path w="525779" h="449579">
                <a:moveTo>
                  <a:pt x="525779" y="44957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950200" y="2908300"/>
            <a:ext cx="81280" cy="77470"/>
          </a:xfrm>
          <a:custGeom>
            <a:avLst/>
            <a:gdLst/>
            <a:ahLst/>
            <a:cxnLst/>
            <a:rect l="l" t="t" r="r" b="b"/>
            <a:pathLst>
              <a:path w="81279" h="77469">
                <a:moveTo>
                  <a:pt x="0" y="0"/>
                </a:moveTo>
                <a:lnTo>
                  <a:pt x="33020" y="77470"/>
                </a:lnTo>
                <a:lnTo>
                  <a:pt x="81279" y="203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6" name="object 146"/>
          <p:cNvGraphicFramePr>
            <a:graphicFrameLocks noGrp="1"/>
          </p:cNvGraphicFramePr>
          <p:nvPr/>
        </p:nvGraphicFramePr>
        <p:xfrm>
          <a:off x="4779645" y="1332865"/>
          <a:ext cx="4183373" cy="461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205"/>
                <a:gridCol w="510539"/>
                <a:gridCol w="509269"/>
                <a:gridCol w="598169"/>
                <a:gridCol w="496569"/>
                <a:gridCol w="504189"/>
                <a:gridCol w="484504"/>
                <a:gridCol w="582929"/>
              </a:tblGrid>
              <a:tr h="461010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43</a:t>
                      </a: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</a:tbl>
          </a:graphicData>
        </a:graphic>
      </p:graphicFrame>
      <p:sp>
        <p:nvSpPr>
          <p:cNvPr id="147" name="object 147"/>
          <p:cNvSpPr/>
          <p:nvPr/>
        </p:nvSpPr>
        <p:spPr>
          <a:xfrm>
            <a:off x="5695950" y="1850389"/>
            <a:ext cx="1135380" cy="585470"/>
          </a:xfrm>
          <a:custGeom>
            <a:avLst/>
            <a:gdLst/>
            <a:ahLst/>
            <a:cxnLst/>
            <a:rect l="l" t="t" r="r" b="b"/>
            <a:pathLst>
              <a:path w="1135379" h="585469">
                <a:moveTo>
                  <a:pt x="0" y="585470"/>
                </a:moveTo>
                <a:lnTo>
                  <a:pt x="11353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809740" y="181737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90" h="68580">
                <a:moveTo>
                  <a:pt x="85089" y="0"/>
                </a:moveTo>
                <a:lnTo>
                  <a:pt x="0" y="1269"/>
                </a:lnTo>
                <a:lnTo>
                  <a:pt x="34289" y="68579"/>
                </a:lnTo>
                <a:lnTo>
                  <a:pt x="850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968490" y="1854200"/>
            <a:ext cx="1013460" cy="604520"/>
          </a:xfrm>
          <a:custGeom>
            <a:avLst/>
            <a:gdLst/>
            <a:ahLst/>
            <a:cxnLst/>
            <a:rect l="l" t="t" r="r" b="b"/>
            <a:pathLst>
              <a:path w="1013459" h="604519">
                <a:moveTo>
                  <a:pt x="1013459" y="60452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908800" y="1817370"/>
            <a:ext cx="83820" cy="71120"/>
          </a:xfrm>
          <a:custGeom>
            <a:avLst/>
            <a:gdLst/>
            <a:ahLst/>
            <a:cxnLst/>
            <a:rect l="l" t="t" r="r" b="b"/>
            <a:pathLst>
              <a:path w="83820" h="71119">
                <a:moveTo>
                  <a:pt x="0" y="0"/>
                </a:moveTo>
                <a:lnTo>
                  <a:pt x="44450" y="71119"/>
                </a:lnTo>
                <a:lnTo>
                  <a:pt x="83820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856479" y="4057650"/>
            <a:ext cx="313690" cy="389890"/>
          </a:xfrm>
          <a:custGeom>
            <a:avLst/>
            <a:gdLst/>
            <a:ahLst/>
            <a:cxnLst/>
            <a:rect l="l" t="t" r="r" b="b"/>
            <a:pathLst>
              <a:path w="313689" h="389889">
                <a:moveTo>
                  <a:pt x="0" y="389889"/>
                </a:moveTo>
                <a:lnTo>
                  <a:pt x="31369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138420" y="4003040"/>
            <a:ext cx="76200" cy="82550"/>
          </a:xfrm>
          <a:custGeom>
            <a:avLst/>
            <a:gdLst/>
            <a:ahLst/>
            <a:cxnLst/>
            <a:rect l="l" t="t" r="r" b="b"/>
            <a:pathLst>
              <a:path w="76200" h="82550">
                <a:moveTo>
                  <a:pt x="76200" y="0"/>
                </a:moveTo>
                <a:lnTo>
                  <a:pt x="0" y="35560"/>
                </a:lnTo>
                <a:lnTo>
                  <a:pt x="58419" y="8255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238750" y="4064000"/>
            <a:ext cx="234950" cy="396240"/>
          </a:xfrm>
          <a:custGeom>
            <a:avLst/>
            <a:gdLst/>
            <a:ahLst/>
            <a:cxnLst/>
            <a:rect l="l" t="t" r="r" b="b"/>
            <a:pathLst>
              <a:path w="234950" h="396239">
                <a:moveTo>
                  <a:pt x="234950" y="39623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201920" y="4003040"/>
            <a:ext cx="71120" cy="85090"/>
          </a:xfrm>
          <a:custGeom>
            <a:avLst/>
            <a:gdLst/>
            <a:ahLst/>
            <a:cxnLst/>
            <a:rect l="l" t="t" r="r" b="b"/>
            <a:pathLst>
              <a:path w="71120" h="85089">
                <a:moveTo>
                  <a:pt x="0" y="0"/>
                </a:moveTo>
                <a:lnTo>
                  <a:pt x="6350" y="85090"/>
                </a:lnTo>
                <a:lnTo>
                  <a:pt x="71119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971540" y="4011929"/>
            <a:ext cx="314960" cy="389890"/>
          </a:xfrm>
          <a:custGeom>
            <a:avLst/>
            <a:gdLst/>
            <a:ahLst/>
            <a:cxnLst/>
            <a:rect l="l" t="t" r="r" b="b"/>
            <a:pathLst>
              <a:path w="314960" h="389889">
                <a:moveTo>
                  <a:pt x="0" y="389890"/>
                </a:moveTo>
                <a:lnTo>
                  <a:pt x="31496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253479" y="3957320"/>
            <a:ext cx="77470" cy="82550"/>
          </a:xfrm>
          <a:custGeom>
            <a:avLst/>
            <a:gdLst/>
            <a:ahLst/>
            <a:cxnLst/>
            <a:rect l="l" t="t" r="r" b="b"/>
            <a:pathLst>
              <a:path w="77470" h="82550">
                <a:moveTo>
                  <a:pt x="77470" y="0"/>
                </a:moveTo>
                <a:lnTo>
                  <a:pt x="0" y="34289"/>
                </a:lnTo>
                <a:lnTo>
                  <a:pt x="59690" y="82549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365240" y="4030979"/>
            <a:ext cx="236220" cy="396240"/>
          </a:xfrm>
          <a:custGeom>
            <a:avLst/>
            <a:gdLst/>
            <a:ahLst/>
            <a:cxnLst/>
            <a:rect l="l" t="t" r="r" b="b"/>
            <a:pathLst>
              <a:path w="236220" h="396239">
                <a:moveTo>
                  <a:pt x="236219" y="39624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329679" y="3970020"/>
            <a:ext cx="71120" cy="85090"/>
          </a:xfrm>
          <a:custGeom>
            <a:avLst/>
            <a:gdLst/>
            <a:ahLst/>
            <a:cxnLst/>
            <a:rect l="l" t="t" r="r" b="b"/>
            <a:pathLst>
              <a:path w="71120" h="85089">
                <a:moveTo>
                  <a:pt x="0" y="0"/>
                </a:moveTo>
                <a:lnTo>
                  <a:pt x="6350" y="85089"/>
                </a:lnTo>
                <a:lnTo>
                  <a:pt x="7112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075169" y="4028440"/>
            <a:ext cx="314960" cy="389890"/>
          </a:xfrm>
          <a:custGeom>
            <a:avLst/>
            <a:gdLst/>
            <a:ahLst/>
            <a:cxnLst/>
            <a:rect l="l" t="t" r="r" b="b"/>
            <a:pathLst>
              <a:path w="314959" h="389889">
                <a:moveTo>
                  <a:pt x="0" y="389890"/>
                </a:moveTo>
                <a:lnTo>
                  <a:pt x="31495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357109" y="3973829"/>
            <a:ext cx="77470" cy="82550"/>
          </a:xfrm>
          <a:custGeom>
            <a:avLst/>
            <a:gdLst/>
            <a:ahLst/>
            <a:cxnLst/>
            <a:rect l="l" t="t" r="r" b="b"/>
            <a:pathLst>
              <a:path w="77470" h="82550">
                <a:moveTo>
                  <a:pt x="77470" y="0"/>
                </a:moveTo>
                <a:lnTo>
                  <a:pt x="0" y="34290"/>
                </a:lnTo>
                <a:lnTo>
                  <a:pt x="59690" y="8255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506969" y="4061459"/>
            <a:ext cx="234950" cy="396240"/>
          </a:xfrm>
          <a:custGeom>
            <a:avLst/>
            <a:gdLst/>
            <a:ahLst/>
            <a:cxnLst/>
            <a:rect l="l" t="t" r="r" b="b"/>
            <a:pathLst>
              <a:path w="234950" h="396239">
                <a:moveTo>
                  <a:pt x="234950" y="39623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470140" y="40005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20">
                <a:moveTo>
                  <a:pt x="0" y="0"/>
                </a:moveTo>
                <a:lnTo>
                  <a:pt x="6350" y="83819"/>
                </a:lnTo>
                <a:lnTo>
                  <a:pt x="71119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266430" y="4030979"/>
            <a:ext cx="313690" cy="389890"/>
          </a:xfrm>
          <a:custGeom>
            <a:avLst/>
            <a:gdLst/>
            <a:ahLst/>
            <a:cxnLst/>
            <a:rect l="l" t="t" r="r" b="b"/>
            <a:pathLst>
              <a:path w="313690" h="389889">
                <a:moveTo>
                  <a:pt x="0" y="389890"/>
                </a:moveTo>
                <a:lnTo>
                  <a:pt x="31369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548369" y="3976370"/>
            <a:ext cx="76200" cy="82550"/>
          </a:xfrm>
          <a:custGeom>
            <a:avLst/>
            <a:gdLst/>
            <a:ahLst/>
            <a:cxnLst/>
            <a:rect l="l" t="t" r="r" b="b"/>
            <a:pathLst>
              <a:path w="76200" h="82550">
                <a:moveTo>
                  <a:pt x="76200" y="0"/>
                </a:moveTo>
                <a:lnTo>
                  <a:pt x="0" y="34289"/>
                </a:lnTo>
                <a:lnTo>
                  <a:pt x="58420" y="8254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658859" y="4079240"/>
            <a:ext cx="236220" cy="396240"/>
          </a:xfrm>
          <a:custGeom>
            <a:avLst/>
            <a:gdLst/>
            <a:ahLst/>
            <a:cxnLst/>
            <a:rect l="l" t="t" r="r" b="b"/>
            <a:pathLst>
              <a:path w="236220" h="396239">
                <a:moveTo>
                  <a:pt x="236220" y="39624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623300" y="4018279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20">
                <a:moveTo>
                  <a:pt x="0" y="0"/>
                </a:moveTo>
                <a:lnTo>
                  <a:pt x="6350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46430" y="2907029"/>
            <a:ext cx="542290" cy="553720"/>
          </a:xfrm>
          <a:custGeom>
            <a:avLst/>
            <a:gdLst/>
            <a:ahLst/>
            <a:cxnLst/>
            <a:rect l="l" t="t" r="r" b="b"/>
            <a:pathLst>
              <a:path w="542290" h="553720">
                <a:moveTo>
                  <a:pt x="542290" y="0"/>
                </a:moveTo>
                <a:lnTo>
                  <a:pt x="0" y="55372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96900" y="3430270"/>
            <a:ext cx="80010" cy="81280"/>
          </a:xfrm>
          <a:custGeom>
            <a:avLst/>
            <a:gdLst/>
            <a:ahLst/>
            <a:cxnLst/>
            <a:rect l="l" t="t" r="r" b="b"/>
            <a:pathLst>
              <a:path w="80009" h="81279">
                <a:moveTo>
                  <a:pt x="25400" y="0"/>
                </a:moveTo>
                <a:lnTo>
                  <a:pt x="0" y="81279"/>
                </a:lnTo>
                <a:lnTo>
                  <a:pt x="80009" y="53339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241550" y="49352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0" name="object 170"/>
          <p:cNvGraphicFramePr>
            <a:graphicFrameLocks noGrp="1"/>
          </p:cNvGraphicFramePr>
          <p:nvPr/>
        </p:nvGraphicFramePr>
        <p:xfrm>
          <a:off x="74295" y="3488055"/>
          <a:ext cx="2141220" cy="45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/>
                <a:gridCol w="558165"/>
                <a:gridCol w="539750"/>
                <a:gridCol w="517525"/>
              </a:tblGrid>
              <a:tr h="45974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18</a:t>
                      </a: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26</a:t>
                      </a: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85089">
                      <a:solidFill>
                        <a:srgbClr val="CC33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85089">
                      <a:solidFill>
                        <a:srgbClr val="CC33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171" name="object 171"/>
          <p:cNvSpPr/>
          <p:nvPr/>
        </p:nvSpPr>
        <p:spPr>
          <a:xfrm>
            <a:off x="1151889" y="2919729"/>
            <a:ext cx="543560" cy="519430"/>
          </a:xfrm>
          <a:custGeom>
            <a:avLst/>
            <a:gdLst/>
            <a:ahLst/>
            <a:cxnLst/>
            <a:rect l="l" t="t" r="r" b="b"/>
            <a:pathLst>
              <a:path w="543560" h="519429">
                <a:moveTo>
                  <a:pt x="0" y="0"/>
                </a:moveTo>
                <a:lnTo>
                  <a:pt x="543560" y="5194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664970" y="3408679"/>
            <a:ext cx="81280" cy="78740"/>
          </a:xfrm>
          <a:custGeom>
            <a:avLst/>
            <a:gdLst/>
            <a:ahLst/>
            <a:cxnLst/>
            <a:rect l="l" t="t" r="r" b="b"/>
            <a:pathLst>
              <a:path w="81280" h="78739">
                <a:moveTo>
                  <a:pt x="52069" y="0"/>
                </a:moveTo>
                <a:lnTo>
                  <a:pt x="0" y="54610"/>
                </a:lnTo>
                <a:lnTo>
                  <a:pt x="81280" y="78740"/>
                </a:lnTo>
                <a:lnTo>
                  <a:pt x="52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3" name="object 173"/>
          <p:cNvGraphicFramePr>
            <a:graphicFrameLocks noGrp="1"/>
          </p:cNvGraphicFramePr>
          <p:nvPr/>
        </p:nvGraphicFramePr>
        <p:xfrm>
          <a:off x="144145" y="2407285"/>
          <a:ext cx="208915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525"/>
                <a:gridCol w="527050"/>
                <a:gridCol w="527050"/>
                <a:gridCol w="517525"/>
              </a:tblGrid>
              <a:tr h="457200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18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32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174" name="object 174"/>
          <p:cNvSpPr/>
          <p:nvPr/>
        </p:nvSpPr>
        <p:spPr>
          <a:xfrm>
            <a:off x="1252219" y="1795779"/>
            <a:ext cx="1109980" cy="561340"/>
          </a:xfrm>
          <a:custGeom>
            <a:avLst/>
            <a:gdLst/>
            <a:ahLst/>
            <a:cxnLst/>
            <a:rect l="l" t="t" r="r" b="b"/>
            <a:pathLst>
              <a:path w="1109980" h="561339">
                <a:moveTo>
                  <a:pt x="1109980" y="0"/>
                </a:moveTo>
                <a:lnTo>
                  <a:pt x="0" y="56134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188719" y="2320289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90" h="68580">
                <a:moveTo>
                  <a:pt x="50800" y="0"/>
                </a:moveTo>
                <a:lnTo>
                  <a:pt x="0" y="68580"/>
                </a:lnTo>
                <a:lnTo>
                  <a:pt x="85090" y="6858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806700" y="4937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373120" y="491299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8"/>
                </a:moveTo>
                <a:lnTo>
                  <a:pt x="0" y="0"/>
                </a:lnTo>
                <a:lnTo>
                  <a:pt x="0" y="19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907029" y="2881629"/>
            <a:ext cx="506730" cy="542290"/>
          </a:xfrm>
          <a:custGeom>
            <a:avLst/>
            <a:gdLst/>
            <a:ahLst/>
            <a:cxnLst/>
            <a:rect l="l" t="t" r="r" b="b"/>
            <a:pathLst>
              <a:path w="506729" h="542289">
                <a:moveTo>
                  <a:pt x="506730" y="0"/>
                </a:moveTo>
                <a:lnTo>
                  <a:pt x="0" y="54229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858770" y="3394709"/>
            <a:ext cx="78740" cy="80010"/>
          </a:xfrm>
          <a:custGeom>
            <a:avLst/>
            <a:gdLst/>
            <a:ahLst/>
            <a:cxnLst/>
            <a:rect l="l" t="t" r="r" b="b"/>
            <a:pathLst>
              <a:path w="78739" h="80010">
                <a:moveTo>
                  <a:pt x="24130" y="0"/>
                </a:moveTo>
                <a:lnTo>
                  <a:pt x="0" y="80010"/>
                </a:lnTo>
                <a:lnTo>
                  <a:pt x="78740" y="50800"/>
                </a:lnTo>
                <a:lnTo>
                  <a:pt x="2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948429" y="4926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505959" y="491680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8"/>
                </a:moveTo>
                <a:lnTo>
                  <a:pt x="0" y="0"/>
                </a:lnTo>
                <a:lnTo>
                  <a:pt x="0" y="19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2" name="object 182"/>
          <p:cNvGraphicFramePr>
            <a:graphicFrameLocks noGrp="1"/>
          </p:cNvGraphicFramePr>
          <p:nvPr/>
        </p:nvGraphicFramePr>
        <p:xfrm>
          <a:off x="2308225" y="3488055"/>
          <a:ext cx="2132963" cy="459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415"/>
                <a:gridCol w="544829"/>
                <a:gridCol w="544194"/>
                <a:gridCol w="517525"/>
              </a:tblGrid>
              <a:tr h="459739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78739">
                      <a:solidFill>
                        <a:srgbClr val="CC33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78739">
                      <a:solidFill>
                        <a:srgbClr val="CC33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444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183" name="object 183"/>
          <p:cNvSpPr/>
          <p:nvPr/>
        </p:nvSpPr>
        <p:spPr>
          <a:xfrm>
            <a:off x="3416300" y="2908300"/>
            <a:ext cx="519430" cy="529590"/>
          </a:xfrm>
          <a:custGeom>
            <a:avLst/>
            <a:gdLst/>
            <a:ahLst/>
            <a:cxnLst/>
            <a:rect l="l" t="t" r="r" b="b"/>
            <a:pathLst>
              <a:path w="519429" h="529589">
                <a:moveTo>
                  <a:pt x="0" y="0"/>
                </a:moveTo>
                <a:lnTo>
                  <a:pt x="519429" y="52958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905250" y="3407409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53339" y="0"/>
                </a:moveTo>
                <a:lnTo>
                  <a:pt x="0" y="53339"/>
                </a:lnTo>
                <a:lnTo>
                  <a:pt x="80010" y="80010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5" name="object 185"/>
          <p:cNvGraphicFramePr>
            <a:graphicFrameLocks noGrp="1"/>
          </p:cNvGraphicFramePr>
          <p:nvPr/>
        </p:nvGraphicFramePr>
        <p:xfrm>
          <a:off x="2341245" y="2403475"/>
          <a:ext cx="2089150" cy="46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525"/>
                <a:gridCol w="527050"/>
                <a:gridCol w="527050"/>
                <a:gridCol w="517525"/>
              </a:tblGrid>
              <a:tr h="46037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43</a:t>
                      </a:r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0" marR="0" marT="488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186" name="object 186"/>
          <p:cNvSpPr/>
          <p:nvPr/>
        </p:nvSpPr>
        <p:spPr>
          <a:xfrm>
            <a:off x="2280285" y="2438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50"/>
                </a:moveTo>
                <a:lnTo>
                  <a:pt x="57150" y="57150"/>
                </a:lnTo>
                <a:lnTo>
                  <a:pt x="57150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280285" y="255142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50"/>
                </a:moveTo>
                <a:lnTo>
                  <a:pt x="57150" y="57150"/>
                </a:lnTo>
                <a:lnTo>
                  <a:pt x="57150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280285" y="266572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50"/>
                </a:moveTo>
                <a:lnTo>
                  <a:pt x="57150" y="57150"/>
                </a:lnTo>
                <a:lnTo>
                  <a:pt x="57150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280285" y="278002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80">
                <a:moveTo>
                  <a:pt x="0" y="55880"/>
                </a:moveTo>
                <a:lnTo>
                  <a:pt x="57150" y="55880"/>
                </a:lnTo>
                <a:lnTo>
                  <a:pt x="5715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280285" y="289306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50"/>
                </a:moveTo>
                <a:lnTo>
                  <a:pt x="57150" y="57150"/>
                </a:lnTo>
                <a:lnTo>
                  <a:pt x="57150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352039" y="1832610"/>
            <a:ext cx="976630" cy="521970"/>
          </a:xfrm>
          <a:custGeom>
            <a:avLst/>
            <a:gdLst/>
            <a:ahLst/>
            <a:cxnLst/>
            <a:rect l="l" t="t" r="r" b="b"/>
            <a:pathLst>
              <a:path w="976629" h="521969">
                <a:moveTo>
                  <a:pt x="0" y="0"/>
                </a:moveTo>
                <a:lnTo>
                  <a:pt x="976630" y="5219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305809" y="231902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35560" y="0"/>
                </a:moveTo>
                <a:lnTo>
                  <a:pt x="0" y="66039"/>
                </a:lnTo>
                <a:lnTo>
                  <a:pt x="85089" y="68579"/>
                </a:lnTo>
                <a:lnTo>
                  <a:pt x="35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3" name="object 193"/>
          <p:cNvGraphicFramePr>
            <a:graphicFrameLocks noGrp="1"/>
          </p:cNvGraphicFramePr>
          <p:nvPr/>
        </p:nvGraphicFramePr>
        <p:xfrm>
          <a:off x="278765" y="1312545"/>
          <a:ext cx="4197984" cy="459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59"/>
                <a:gridCol w="527050"/>
                <a:gridCol w="527050"/>
                <a:gridCol w="527050"/>
                <a:gridCol w="527050"/>
                <a:gridCol w="527050"/>
                <a:gridCol w="527050"/>
                <a:gridCol w="517525"/>
              </a:tblGrid>
              <a:tr h="459739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194" name="object 194"/>
          <p:cNvSpPr/>
          <p:nvPr/>
        </p:nvSpPr>
        <p:spPr>
          <a:xfrm>
            <a:off x="6316979" y="396811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8"/>
                </a:moveTo>
                <a:lnTo>
                  <a:pt x="0" y="0"/>
                </a:lnTo>
                <a:lnTo>
                  <a:pt x="0" y="19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 txBox="1"/>
          <p:nvPr/>
        </p:nvSpPr>
        <p:spPr>
          <a:xfrm>
            <a:off x="5845174" y="3529329"/>
            <a:ext cx="462280" cy="438150"/>
          </a:xfrm>
          <a:prstGeom prst="rect">
            <a:avLst/>
          </a:prstGeom>
          <a:solidFill>
            <a:srgbClr val="FFCC00"/>
          </a:solidFill>
        </p:spPr>
        <p:txBody>
          <a:bodyPr vert="horz" wrap="square" lIns="0" tIns="3556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5233670" y="3516629"/>
            <a:ext cx="486409" cy="459740"/>
          </a:xfrm>
          <a:custGeom>
            <a:avLst/>
            <a:gdLst/>
            <a:ahLst/>
            <a:cxnLst/>
            <a:rect l="l" t="t" r="r" b="b"/>
            <a:pathLst>
              <a:path w="486410" h="459739">
                <a:moveTo>
                  <a:pt x="0" y="0"/>
                </a:moveTo>
                <a:lnTo>
                  <a:pt x="486409" y="0"/>
                </a:lnTo>
                <a:lnTo>
                  <a:pt x="486409" y="459740"/>
                </a:lnTo>
                <a:lnTo>
                  <a:pt x="0" y="459740"/>
                </a:lnTo>
                <a:lnTo>
                  <a:pt x="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233670" y="3516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720079" y="396684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8"/>
                </a:moveTo>
                <a:lnTo>
                  <a:pt x="0" y="0"/>
                </a:lnTo>
                <a:lnTo>
                  <a:pt x="0" y="19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 txBox="1"/>
          <p:nvPr/>
        </p:nvSpPr>
        <p:spPr>
          <a:xfrm>
            <a:off x="5247004" y="3529964"/>
            <a:ext cx="463550" cy="436880"/>
          </a:xfrm>
          <a:prstGeom prst="rect">
            <a:avLst/>
          </a:prstGeom>
          <a:solidFill>
            <a:srgbClr val="FFCC00"/>
          </a:solidFill>
        </p:spPr>
        <p:txBody>
          <a:bodyPr vert="horz" wrap="square" lIns="0" tIns="3365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6332220" y="3516629"/>
            <a:ext cx="486409" cy="459740"/>
          </a:xfrm>
          <a:custGeom>
            <a:avLst/>
            <a:gdLst/>
            <a:ahLst/>
            <a:cxnLst/>
            <a:rect l="l" t="t" r="r" b="b"/>
            <a:pathLst>
              <a:path w="486409" h="459739">
                <a:moveTo>
                  <a:pt x="0" y="0"/>
                </a:moveTo>
                <a:lnTo>
                  <a:pt x="486409" y="0"/>
                </a:lnTo>
                <a:lnTo>
                  <a:pt x="486409" y="459740"/>
                </a:lnTo>
                <a:lnTo>
                  <a:pt x="0" y="459740"/>
                </a:lnTo>
                <a:lnTo>
                  <a:pt x="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332220" y="3516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818630" y="396684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8"/>
                </a:moveTo>
                <a:lnTo>
                  <a:pt x="0" y="0"/>
                </a:lnTo>
                <a:lnTo>
                  <a:pt x="0" y="19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6348094" y="3529964"/>
            <a:ext cx="461009" cy="436880"/>
          </a:xfrm>
          <a:prstGeom prst="rect">
            <a:avLst/>
          </a:prstGeom>
          <a:solidFill>
            <a:srgbClr val="FFCC00"/>
          </a:solidFill>
        </p:spPr>
        <p:txBody>
          <a:bodyPr vert="horz" wrap="square" lIns="0" tIns="3365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latin typeface="Times New Roman"/>
                <a:cs typeface="Times New Roman"/>
              </a:rPr>
              <a:t>32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5219700" y="396811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8"/>
                </a:moveTo>
                <a:lnTo>
                  <a:pt x="0" y="0"/>
                </a:lnTo>
                <a:lnTo>
                  <a:pt x="0" y="19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5" name="object 205"/>
          <p:cNvGraphicFramePr>
            <a:graphicFrameLocks noGrp="1"/>
          </p:cNvGraphicFramePr>
          <p:nvPr/>
        </p:nvGraphicFramePr>
        <p:xfrm>
          <a:off x="5779135" y="4446905"/>
          <a:ext cx="2211703" cy="456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409"/>
                <a:gridCol w="66040"/>
                <a:gridCol w="493394"/>
                <a:gridCol w="62865"/>
                <a:gridCol w="574040"/>
                <a:gridCol w="528955"/>
              </a:tblGrid>
              <a:tr h="45656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43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object 206"/>
          <p:cNvGraphicFramePr>
            <a:graphicFrameLocks noGrp="1"/>
          </p:cNvGraphicFramePr>
          <p:nvPr/>
        </p:nvGraphicFramePr>
        <p:xfrm>
          <a:off x="6668" y="4455159"/>
          <a:ext cx="9131285" cy="1200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695"/>
                <a:gridCol w="55245"/>
                <a:gridCol w="33654"/>
                <a:gridCol w="33654"/>
                <a:gridCol w="454025"/>
                <a:gridCol w="33019"/>
                <a:gridCol w="46990"/>
                <a:gridCol w="35559"/>
                <a:gridCol w="452119"/>
                <a:gridCol w="76200"/>
                <a:gridCol w="41910"/>
                <a:gridCol w="466089"/>
                <a:gridCol w="89535"/>
                <a:gridCol w="478789"/>
                <a:gridCol w="70485"/>
                <a:gridCol w="33019"/>
                <a:gridCol w="469265"/>
                <a:gridCol w="93345"/>
                <a:gridCol w="480060"/>
                <a:gridCol w="76835"/>
                <a:gridCol w="498475"/>
                <a:gridCol w="144145"/>
                <a:gridCol w="485139"/>
                <a:gridCol w="84454"/>
                <a:gridCol w="485775"/>
                <a:gridCol w="93979"/>
                <a:gridCol w="486410"/>
                <a:gridCol w="66039"/>
                <a:gridCol w="493395"/>
                <a:gridCol w="62865"/>
                <a:gridCol w="574040"/>
                <a:gridCol w="528954"/>
                <a:gridCol w="71754"/>
                <a:gridCol w="486409"/>
                <a:gridCol w="83820"/>
                <a:gridCol w="485140"/>
              </a:tblGrid>
              <a:tr h="47896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7469">
                      <a:solidFill>
                        <a:srgbClr val="CC33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469">
                      <a:solidFill>
                        <a:srgbClr val="CC33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CC33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C33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R w="76200">
                      <a:solidFill>
                        <a:srgbClr val="CC33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C33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76200">
                      <a:solidFill>
                        <a:srgbClr val="CC33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CC3300"/>
                      </a:solidFill>
                      <a:prstDash val="solid"/>
                    </a:lnL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</a:tr>
              <a:tr h="432262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07" name="object 207"/>
          <p:cNvSpPr txBox="1"/>
          <p:nvPr/>
        </p:nvSpPr>
        <p:spPr>
          <a:xfrm>
            <a:off x="4742814" y="3529329"/>
            <a:ext cx="461009" cy="438150"/>
          </a:xfrm>
          <a:prstGeom prst="rect">
            <a:avLst/>
          </a:prstGeom>
          <a:solidFill>
            <a:srgbClr val="FFCC00"/>
          </a:solidFill>
        </p:spPr>
        <p:txBody>
          <a:bodyPr vert="horz" wrap="square" lIns="0" tIns="3556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/>
                <a:cs typeface="Times New Roman"/>
              </a:rPr>
              <a:t>18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8623300" y="397954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8"/>
                </a:moveTo>
                <a:lnTo>
                  <a:pt x="0" y="0"/>
                </a:lnTo>
                <a:lnTo>
                  <a:pt x="0" y="19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 txBox="1"/>
          <p:nvPr/>
        </p:nvSpPr>
        <p:spPr>
          <a:xfrm>
            <a:off x="8151494" y="3542664"/>
            <a:ext cx="462280" cy="436880"/>
          </a:xfrm>
          <a:prstGeom prst="rect">
            <a:avLst/>
          </a:prstGeom>
          <a:solidFill>
            <a:srgbClr val="FFCC00"/>
          </a:solidFill>
        </p:spPr>
        <p:txBody>
          <a:bodyPr vert="horz" wrap="square" lIns="0" tIns="32384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8647430" y="3529329"/>
            <a:ext cx="485140" cy="459740"/>
          </a:xfrm>
          <a:custGeom>
            <a:avLst/>
            <a:gdLst/>
            <a:ahLst/>
            <a:cxnLst/>
            <a:rect l="l" t="t" r="r" b="b"/>
            <a:pathLst>
              <a:path w="485140" h="459739">
                <a:moveTo>
                  <a:pt x="0" y="0"/>
                </a:moveTo>
                <a:lnTo>
                  <a:pt x="485140" y="0"/>
                </a:lnTo>
                <a:lnTo>
                  <a:pt x="485140" y="459740"/>
                </a:lnTo>
                <a:lnTo>
                  <a:pt x="0" y="459740"/>
                </a:lnTo>
                <a:lnTo>
                  <a:pt x="0" y="0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647430" y="3529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9132569" y="397954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8"/>
                </a:moveTo>
                <a:lnTo>
                  <a:pt x="0" y="0"/>
                </a:lnTo>
                <a:lnTo>
                  <a:pt x="0" y="19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3" name="object 213"/>
          <p:cNvGraphicFramePr>
            <a:graphicFrameLocks noGrp="1"/>
          </p:cNvGraphicFramePr>
          <p:nvPr/>
        </p:nvGraphicFramePr>
        <p:xfrm>
          <a:off x="4692015" y="2435225"/>
          <a:ext cx="1991359" cy="459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665"/>
                <a:gridCol w="501650"/>
                <a:gridCol w="502284"/>
                <a:gridCol w="492760"/>
              </a:tblGrid>
              <a:tr h="4597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4" name="object 214"/>
          <p:cNvGraphicFramePr>
            <a:graphicFrameLocks noGrp="1"/>
          </p:cNvGraphicFramePr>
          <p:nvPr/>
        </p:nvGraphicFramePr>
        <p:xfrm>
          <a:off x="6970395" y="2449195"/>
          <a:ext cx="2162174" cy="46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665"/>
                <a:gridCol w="497840"/>
                <a:gridCol w="587375"/>
                <a:gridCol w="582294"/>
              </a:tblGrid>
              <a:tr h="460375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215" name="object 215"/>
          <p:cNvSpPr txBox="1"/>
          <p:nvPr/>
        </p:nvSpPr>
        <p:spPr>
          <a:xfrm>
            <a:off x="8656954" y="3542664"/>
            <a:ext cx="466090" cy="436880"/>
          </a:xfrm>
          <a:prstGeom prst="rect">
            <a:avLst/>
          </a:prstGeom>
          <a:solidFill>
            <a:srgbClr val="FFCC00"/>
          </a:solidFill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6955790" y="3518534"/>
            <a:ext cx="515620" cy="461009"/>
          </a:xfrm>
          <a:prstGeom prst="rect">
            <a:avLst/>
          </a:prstGeom>
          <a:solidFill>
            <a:srgbClr val="FFCC00"/>
          </a:solidFill>
          <a:ln w="24128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355"/>
              </a:spcBef>
            </a:pPr>
            <a:r>
              <a:rPr sz="2400" dirty="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7471409" y="3518534"/>
            <a:ext cx="582930" cy="461009"/>
          </a:xfrm>
          <a:prstGeom prst="rect">
            <a:avLst/>
          </a:prstGeom>
          <a:solidFill>
            <a:srgbClr val="FFCC00"/>
          </a:solidFill>
          <a:ln w="24128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365"/>
              </a:spcBef>
            </a:pPr>
            <a:r>
              <a:rPr sz="2400" dirty="0">
                <a:latin typeface="Times New Roman"/>
                <a:cs typeface="Times New Roman"/>
              </a:rPr>
              <a:t>43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1466850" y="891540"/>
            <a:ext cx="1912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-5" dirty="0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Times New Roman"/>
                <a:cs typeface="Times New Roman"/>
              </a:rPr>
              <a:t>Original</a:t>
            </a:r>
            <a:r>
              <a:rPr sz="2000" u="heavy" spc="-55" dirty="0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Times New Roman"/>
                <a:cs typeface="Times New Roman"/>
              </a:rPr>
              <a:t>Sequence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5845809" y="918209"/>
            <a:ext cx="17297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-5" dirty="0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Times New Roman"/>
                <a:cs typeface="Times New Roman"/>
              </a:rPr>
              <a:t>Sorted</a:t>
            </a:r>
            <a:r>
              <a:rPr sz="2000" u="heavy" spc="-50" dirty="0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Times New Roman"/>
                <a:cs typeface="Times New Roman"/>
              </a:rPr>
              <a:t>Sequence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2080" y="109220"/>
            <a:ext cx="56457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Analysis of Merge</a:t>
            </a:r>
            <a:r>
              <a:rPr sz="4400" spc="-50" dirty="0"/>
              <a:t> </a:t>
            </a:r>
            <a:r>
              <a:rPr sz="4400" spc="-5" dirty="0"/>
              <a:t>Sort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/>
              <a:t>Running </a:t>
            </a:r>
            <a:r>
              <a:rPr sz="2800" dirty="0"/>
              <a:t>time </a:t>
            </a:r>
            <a:r>
              <a:rPr sz="2800" b="1" i="1" spc="-1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800" b="1" spc="-10" dirty="0">
                <a:solidFill>
                  <a:srgbClr val="009999"/>
                </a:solidFill>
                <a:latin typeface="Arial"/>
                <a:cs typeface="Arial"/>
              </a:rPr>
              <a:t>(</a:t>
            </a:r>
            <a:r>
              <a:rPr sz="2800" b="1" i="1" spc="-1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2800" b="1" spc="-10" dirty="0">
                <a:solidFill>
                  <a:srgbClr val="009999"/>
                </a:solidFill>
                <a:latin typeface="Arial"/>
                <a:cs typeface="Arial"/>
              </a:rPr>
              <a:t>) </a:t>
            </a:r>
            <a:r>
              <a:rPr sz="2800" spc="-5" dirty="0"/>
              <a:t>of Merge</a:t>
            </a:r>
            <a:r>
              <a:rPr sz="2800" spc="35" dirty="0"/>
              <a:t> </a:t>
            </a:r>
            <a:r>
              <a:rPr sz="2800" spc="-5" dirty="0"/>
              <a:t>Sort:</a:t>
            </a:r>
            <a:endParaRPr sz="2800" dirty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solidFill>
                  <a:srgbClr val="000000"/>
                </a:solidFill>
              </a:rPr>
              <a:t>Divide: </a:t>
            </a:r>
            <a:r>
              <a:rPr sz="2800" dirty="0">
                <a:solidFill>
                  <a:srgbClr val="000000"/>
                </a:solidFill>
              </a:rPr>
              <a:t>computing </a:t>
            </a:r>
            <a:r>
              <a:rPr sz="2800" spc="-5" dirty="0">
                <a:solidFill>
                  <a:srgbClr val="000000"/>
                </a:solidFill>
              </a:rPr>
              <a:t>the </a:t>
            </a:r>
            <a:r>
              <a:rPr sz="2800" dirty="0">
                <a:solidFill>
                  <a:srgbClr val="000000"/>
                </a:solidFill>
              </a:rPr>
              <a:t>middle </a:t>
            </a:r>
            <a:r>
              <a:rPr sz="2800" spc="-5" dirty="0">
                <a:solidFill>
                  <a:srgbClr val="000000"/>
                </a:solidFill>
              </a:rPr>
              <a:t>takes</a:t>
            </a:r>
            <a:r>
              <a:rPr sz="2800" spc="55" dirty="0">
                <a:solidFill>
                  <a:srgbClr val="000000"/>
                </a:solidFill>
              </a:rPr>
              <a:t> </a:t>
            </a:r>
            <a:r>
              <a:rPr sz="2800" spc="-5" dirty="0">
                <a:latin typeface="Symbol"/>
                <a:cs typeface="Symbol"/>
              </a:rPr>
              <a:t></a:t>
            </a:r>
            <a:r>
              <a:rPr sz="2800" spc="-5" dirty="0"/>
              <a:t>(1)</a:t>
            </a:r>
            <a:endParaRPr sz="2800" dirty="0">
              <a:latin typeface="Symbol"/>
              <a:cs typeface="Symbol"/>
            </a:endParaRPr>
          </a:p>
          <a:p>
            <a:pPr marL="3810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solidFill>
                  <a:srgbClr val="000000"/>
                </a:solidFill>
              </a:rPr>
              <a:t>Conquer: solving </a:t>
            </a:r>
            <a:r>
              <a:rPr sz="2800" dirty="0">
                <a:solidFill>
                  <a:srgbClr val="000000"/>
                </a:solidFill>
              </a:rPr>
              <a:t>2 subproblems </a:t>
            </a:r>
            <a:r>
              <a:rPr sz="2800" spc="-5" dirty="0">
                <a:solidFill>
                  <a:srgbClr val="000000"/>
                </a:solidFill>
              </a:rPr>
              <a:t>takes</a:t>
            </a:r>
            <a:r>
              <a:rPr sz="2800" spc="55" dirty="0">
                <a:solidFill>
                  <a:srgbClr val="000000"/>
                </a:solidFill>
              </a:rPr>
              <a:t> </a:t>
            </a:r>
            <a:r>
              <a:rPr sz="2800" spc="-5" dirty="0"/>
              <a:t>2</a:t>
            </a:r>
            <a:r>
              <a:rPr sz="2800" i="1" spc="-5" dirty="0">
                <a:latin typeface="Arial"/>
                <a:cs typeface="Arial"/>
              </a:rPr>
              <a:t>T</a:t>
            </a:r>
            <a:r>
              <a:rPr sz="2800" spc="-5" dirty="0"/>
              <a:t>(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spc="-5" dirty="0"/>
              <a:t>/2)</a:t>
            </a:r>
            <a:endParaRPr sz="2800" dirty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solidFill>
                  <a:srgbClr val="000000"/>
                </a:solidFill>
              </a:rPr>
              <a:t>Combine: merging </a:t>
            </a:r>
            <a:r>
              <a:rPr sz="2800" i="1" dirty="0">
                <a:solidFill>
                  <a:srgbClr val="000000"/>
                </a:solidFill>
                <a:latin typeface="Arial"/>
                <a:cs typeface="Arial"/>
              </a:rPr>
              <a:t>n </a:t>
            </a:r>
            <a:r>
              <a:rPr sz="2800" dirty="0">
                <a:solidFill>
                  <a:srgbClr val="000000"/>
                </a:solidFill>
              </a:rPr>
              <a:t>elements takes</a:t>
            </a:r>
            <a:r>
              <a:rPr sz="2800" spc="65" dirty="0">
                <a:solidFill>
                  <a:srgbClr val="000000"/>
                </a:solidFill>
              </a:rPr>
              <a:t> </a:t>
            </a:r>
            <a:r>
              <a:rPr sz="2800" spc="-5" dirty="0">
                <a:latin typeface="Symbol"/>
                <a:cs typeface="Symbol"/>
              </a:rPr>
              <a:t></a:t>
            </a:r>
            <a:r>
              <a:rPr sz="2800" spc="-5" dirty="0"/>
              <a:t>(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spc="-5" dirty="0"/>
              <a:t>)</a:t>
            </a:r>
            <a:endParaRPr sz="2800" dirty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solidFill>
                  <a:srgbClr val="000000"/>
                </a:solidFill>
              </a:rPr>
              <a:t>Total</a:t>
            </a:r>
            <a:r>
              <a:rPr sz="3200" spc="-5" dirty="0">
                <a:solidFill>
                  <a:srgbClr val="000000"/>
                </a:solidFill>
              </a:rPr>
              <a:t>: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2205989" y="3987800"/>
            <a:ext cx="3791585" cy="9702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800" i="1" spc="-5" dirty="0">
                <a:solidFill>
                  <a:srgbClr val="CC3300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) </a:t>
            </a:r>
            <a:r>
              <a:rPr sz="2800" i="1" dirty="0">
                <a:solidFill>
                  <a:srgbClr val="CC3300"/>
                </a:solidFill>
                <a:latin typeface="Arial"/>
                <a:cs typeface="Arial"/>
              </a:rPr>
              <a:t>=</a:t>
            </a:r>
            <a:r>
              <a:rPr sz="2800" i="1" spc="-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Symbol"/>
                <a:cs typeface="Symbol"/>
              </a:rPr>
              <a:t>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(1)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59"/>
              </a:spcBef>
            </a:pPr>
            <a:r>
              <a:rPr sz="2800" i="1" spc="-5" dirty="0">
                <a:solidFill>
                  <a:srgbClr val="CC3300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) </a:t>
            </a:r>
            <a:r>
              <a:rPr sz="2800" i="1" dirty="0">
                <a:solidFill>
                  <a:srgbClr val="CC3300"/>
                </a:solidFill>
                <a:latin typeface="Arial"/>
                <a:cs typeface="Arial"/>
              </a:rPr>
              <a:t>= 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2</a:t>
            </a:r>
            <a:r>
              <a:rPr sz="2800" i="1" spc="-5" dirty="0">
                <a:solidFill>
                  <a:srgbClr val="CC3300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/2) </a:t>
            </a:r>
            <a:r>
              <a:rPr sz="2800" i="1" dirty="0">
                <a:solidFill>
                  <a:srgbClr val="CC3300"/>
                </a:solidFill>
                <a:latin typeface="Arial"/>
                <a:cs typeface="Arial"/>
              </a:rPr>
              <a:t>+</a:t>
            </a:r>
            <a:r>
              <a:rPr sz="2800" i="1" spc="-4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Symbol"/>
                <a:cs typeface="Symbol"/>
              </a:rPr>
              <a:t>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0790" y="3987800"/>
            <a:ext cx="206121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>
              <a:lnSpc>
                <a:spcPct val="110700"/>
              </a:lnSpc>
              <a:spcBef>
                <a:spcPts val="100"/>
              </a:spcBef>
            </a:pP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if </a:t>
            </a:r>
            <a:r>
              <a:rPr sz="2800" i="1" dirty="0">
                <a:solidFill>
                  <a:srgbClr val="CC3300"/>
                </a:solidFill>
                <a:latin typeface="Arial"/>
                <a:cs typeface="Arial"/>
              </a:rPr>
              <a:t>n =</a:t>
            </a:r>
            <a:r>
              <a:rPr sz="2800" i="1" spc="-9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1  </a:t>
            </a:r>
            <a:r>
              <a:rPr lang="en-IE" sz="2800" dirty="0" smtClean="0">
                <a:solidFill>
                  <a:srgbClr val="CC3300"/>
                </a:solidFill>
                <a:latin typeface="Arial"/>
                <a:cs typeface="Arial"/>
              </a:rPr>
              <a:t>  </a:t>
            </a:r>
            <a:r>
              <a:rPr sz="2800" dirty="0" smtClean="0">
                <a:solidFill>
                  <a:srgbClr val="CC3300"/>
                </a:solidFill>
                <a:latin typeface="Arial"/>
                <a:cs typeface="Arial"/>
              </a:rPr>
              <a:t>if </a:t>
            </a:r>
            <a:r>
              <a:rPr sz="2800" i="1" dirty="0">
                <a:solidFill>
                  <a:srgbClr val="CC3300"/>
                </a:solidFill>
                <a:latin typeface="Arial"/>
                <a:cs typeface="Arial"/>
              </a:rPr>
              <a:t>n &gt;</a:t>
            </a:r>
            <a:r>
              <a:rPr sz="2800" i="1" spc="-4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1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4110" y="5146040"/>
            <a:ext cx="3133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90545" algn="l"/>
              </a:tabLst>
            </a:pPr>
            <a:r>
              <a:rPr sz="2800" dirty="0">
                <a:solidFill>
                  <a:srgbClr val="009999"/>
                </a:solidFill>
                <a:latin typeface="Symbol"/>
                <a:cs typeface="Symbol"/>
              </a:rPr>
              <a:t>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) </a:t>
            </a:r>
            <a:r>
              <a:rPr sz="2800" i="1" dirty="0">
                <a:solidFill>
                  <a:srgbClr val="009999"/>
                </a:solidFill>
                <a:latin typeface="Arial"/>
                <a:cs typeface="Arial"/>
              </a:rPr>
              <a:t>= </a:t>
            </a:r>
            <a:r>
              <a:rPr sz="28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2800" i="1" spc="9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lg </a:t>
            </a:r>
            <a:r>
              <a:rPr sz="2800" i="1" spc="5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2800" spc="5" dirty="0" smtClean="0">
                <a:solidFill>
                  <a:srgbClr val="009999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0"/>
            <a:ext cx="8153400" cy="990600"/>
          </a:xfrm>
        </p:spPr>
        <p:txBody>
          <a:bodyPr/>
          <a:lstStyle/>
          <a:p>
            <a:pPr algn="ctr"/>
            <a:r>
              <a:rPr lang="en-IE" dirty="0" smtClean="0"/>
              <a:t>Heap Sort</a:t>
            </a:r>
            <a:endParaRPr lang="en-IE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46710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i="1" spc="-10" dirty="0">
                <a:latin typeface="Calibri"/>
                <a:cs typeface="Calibri"/>
              </a:rPr>
              <a:t>Definitions </a:t>
            </a:r>
            <a:r>
              <a:rPr sz="4500" b="1" i="1" spc="-5" dirty="0">
                <a:latin typeface="Calibri"/>
                <a:cs typeface="Calibri"/>
              </a:rPr>
              <a:t>of</a:t>
            </a:r>
            <a:r>
              <a:rPr sz="4500" b="1" i="1" spc="-50" dirty="0">
                <a:latin typeface="Calibri"/>
                <a:cs typeface="Calibri"/>
              </a:rPr>
              <a:t> </a:t>
            </a:r>
            <a:r>
              <a:rPr sz="4500" b="1" i="1" spc="-5" dirty="0">
                <a:latin typeface="Calibri"/>
                <a:cs typeface="Calibri"/>
              </a:rPr>
              <a:t>heap: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759" y="2372994"/>
            <a:ext cx="7761605" cy="25311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03200" marR="5080" indent="-19050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heap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is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data</a:t>
            </a:r>
            <a:r>
              <a:rPr sz="2800" spc="-11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structure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that</a:t>
            </a:r>
            <a:r>
              <a:rPr sz="2800" spc="-120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stores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collection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of  objects (with </a:t>
            </a:r>
            <a:r>
              <a:rPr sz="2800" spc="-15" dirty="0">
                <a:latin typeface="Constantia"/>
                <a:cs typeface="Constantia"/>
              </a:rPr>
              <a:t>keys), </a:t>
            </a:r>
            <a:r>
              <a:rPr sz="2800" spc="-5" dirty="0">
                <a:latin typeface="Constantia"/>
                <a:cs typeface="Constantia"/>
              </a:rPr>
              <a:t>and has </a:t>
            </a:r>
            <a:r>
              <a:rPr sz="2800" spc="-10" dirty="0">
                <a:latin typeface="Constantia"/>
                <a:cs typeface="Constantia"/>
              </a:rPr>
              <a:t>the </a:t>
            </a:r>
            <a:r>
              <a:rPr sz="2800" spc="-15" dirty="0">
                <a:latin typeface="Constantia"/>
                <a:cs typeface="Constantia"/>
              </a:rPr>
              <a:t>following  </a:t>
            </a:r>
            <a:r>
              <a:rPr sz="2800" spc="-10" dirty="0">
                <a:latin typeface="Constantia"/>
                <a:cs typeface="Constantia"/>
              </a:rPr>
              <a:t>properties:</a:t>
            </a:r>
            <a:endParaRPr sz="2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>
              <a:latin typeface="Times New Roman"/>
              <a:cs typeface="Times New Roman"/>
            </a:endParaRPr>
          </a:p>
          <a:p>
            <a:pPr marL="568960" indent="-247650">
              <a:lnSpc>
                <a:spcPct val="100000"/>
              </a:lnSpc>
              <a:buClr>
                <a:srgbClr val="0E6EC5"/>
              </a:buClr>
              <a:buSzPct val="84000"/>
              <a:buFont typeface="Wingdings 2"/>
              <a:buChar char=""/>
              <a:tabLst>
                <a:tab pos="569595" algn="l"/>
              </a:tabLst>
            </a:pPr>
            <a:r>
              <a:rPr sz="2500" spc="-20" dirty="0">
                <a:latin typeface="Constantia"/>
                <a:cs typeface="Constantia"/>
              </a:rPr>
              <a:t>Complete </a:t>
            </a:r>
            <a:r>
              <a:rPr sz="2500" dirty="0">
                <a:latin typeface="Constantia"/>
                <a:cs typeface="Constantia"/>
              </a:rPr>
              <a:t>Binary</a:t>
            </a:r>
            <a:r>
              <a:rPr sz="2500" spc="-90" dirty="0">
                <a:latin typeface="Constantia"/>
                <a:cs typeface="Constantia"/>
              </a:rPr>
              <a:t> </a:t>
            </a:r>
            <a:r>
              <a:rPr sz="2500" spc="-15" dirty="0">
                <a:latin typeface="Constantia"/>
                <a:cs typeface="Constantia"/>
              </a:rPr>
              <a:t>tree</a:t>
            </a:r>
            <a:endParaRPr sz="2500">
              <a:latin typeface="Constantia"/>
              <a:cs typeface="Constantia"/>
            </a:endParaRPr>
          </a:p>
          <a:p>
            <a:pPr marL="568960" indent="-247650">
              <a:lnSpc>
                <a:spcPct val="100000"/>
              </a:lnSpc>
              <a:spcBef>
                <a:spcPts val="300"/>
              </a:spcBef>
              <a:buClr>
                <a:srgbClr val="0E6EC5"/>
              </a:buClr>
              <a:buSzPct val="84000"/>
              <a:buFont typeface="Wingdings 2"/>
              <a:buChar char=""/>
              <a:tabLst>
                <a:tab pos="569595" algn="l"/>
              </a:tabLst>
            </a:pPr>
            <a:r>
              <a:rPr sz="2500" spc="-15" dirty="0">
                <a:latin typeface="Constantia"/>
                <a:cs typeface="Constantia"/>
              </a:rPr>
              <a:t>Heap</a:t>
            </a:r>
            <a:r>
              <a:rPr sz="2500" spc="-70" dirty="0">
                <a:latin typeface="Constantia"/>
                <a:cs typeface="Constantia"/>
              </a:rPr>
              <a:t> </a:t>
            </a:r>
            <a:r>
              <a:rPr sz="2500" spc="-15" dirty="0">
                <a:latin typeface="Constantia"/>
                <a:cs typeface="Constantia"/>
              </a:rPr>
              <a:t>Order</a:t>
            </a:r>
            <a:endParaRPr sz="25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3202" y="0"/>
            <a:ext cx="7722234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b="1" spc="-5" dirty="0">
                <a:latin typeface="Calibri"/>
                <a:cs typeface="Calibri"/>
              </a:rPr>
              <a:t>The </a:t>
            </a:r>
            <a:r>
              <a:rPr sz="4500" b="1" dirty="0">
                <a:latin typeface="Calibri"/>
                <a:cs typeface="Calibri"/>
              </a:rPr>
              <a:t>heap sort </a:t>
            </a:r>
            <a:r>
              <a:rPr sz="4500" b="1" spc="-10" dirty="0">
                <a:latin typeface="Calibri"/>
                <a:cs typeface="Calibri"/>
              </a:rPr>
              <a:t>algorithm has </a:t>
            </a:r>
            <a:r>
              <a:rPr sz="4500" b="1" spc="-15" dirty="0">
                <a:latin typeface="Calibri"/>
                <a:cs typeface="Calibri"/>
              </a:rPr>
              <a:t>two  </a:t>
            </a:r>
            <a:r>
              <a:rPr sz="4500" b="1" spc="-5" dirty="0">
                <a:latin typeface="Calibri"/>
                <a:cs typeface="Calibri"/>
              </a:rPr>
              <a:t>major </a:t>
            </a:r>
            <a:r>
              <a:rPr sz="4500" b="1" spc="-30" dirty="0">
                <a:latin typeface="Calibri"/>
                <a:cs typeface="Calibri"/>
              </a:rPr>
              <a:t>steps</a:t>
            </a:r>
            <a:r>
              <a:rPr sz="4500" b="1" spc="-5" dirty="0">
                <a:latin typeface="Calibri"/>
                <a:cs typeface="Calibri"/>
              </a:rPr>
              <a:t> </a:t>
            </a:r>
            <a:r>
              <a:rPr sz="4500" b="1" dirty="0">
                <a:latin typeface="Calibri"/>
                <a:cs typeface="Calibri"/>
              </a:rPr>
              <a:t>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2388234"/>
            <a:ext cx="7941945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Constantia"/>
              <a:buAutoNum type="romanLcPeriod"/>
              <a:tabLst>
                <a:tab pos="673735" algn="l"/>
                <a:tab pos="675005" algn="l"/>
              </a:tabLst>
            </a:pPr>
            <a:r>
              <a:rPr dirty="0"/>
              <a:t>	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first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major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step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involves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transforming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complete  </a:t>
            </a:r>
            <a:r>
              <a:rPr sz="2400" spc="-10" dirty="0">
                <a:latin typeface="Constantia"/>
                <a:cs typeface="Constantia"/>
              </a:rPr>
              <a:t>tree </a:t>
            </a:r>
            <a:r>
              <a:rPr sz="2400" spc="-15" dirty="0">
                <a:latin typeface="Constantia"/>
                <a:cs typeface="Constantia"/>
              </a:rPr>
              <a:t>into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22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heap.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Constantia"/>
              <a:buAutoNum type="romanLcPeriod"/>
            </a:pPr>
            <a:endParaRPr sz="3500">
              <a:latin typeface="Times New Roman"/>
              <a:cs typeface="Times New Roman"/>
            </a:endParaRPr>
          </a:p>
          <a:p>
            <a:pPr marL="527685" marR="318135" indent="-515620" algn="just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3750"/>
              <a:buAutoNum type="romanLcPeriod"/>
              <a:tabLst>
                <a:tab pos="528320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second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major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step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perform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actual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sort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by  </a:t>
            </a:r>
            <a:r>
              <a:rPr sz="2400" spc="-5" dirty="0">
                <a:latin typeface="Constantia"/>
                <a:cs typeface="Constantia"/>
              </a:rPr>
              <a:t>extracting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largest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lowerst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element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from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root 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transforming the remaining </a:t>
            </a:r>
            <a:r>
              <a:rPr sz="2400" spc="-10" dirty="0">
                <a:latin typeface="Constantia"/>
                <a:cs typeface="Constantia"/>
              </a:rPr>
              <a:t>tree </a:t>
            </a:r>
            <a:r>
              <a:rPr sz="2400" spc="-15" dirty="0">
                <a:latin typeface="Constantia"/>
                <a:cs typeface="Constantia"/>
              </a:rPr>
              <a:t>into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40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heap.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32385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0" dirty="0"/>
              <a:t>Types </a:t>
            </a:r>
            <a:r>
              <a:rPr sz="4500" spc="-5" dirty="0"/>
              <a:t>of</a:t>
            </a:r>
            <a:r>
              <a:rPr sz="4500" spc="-55" dirty="0"/>
              <a:t> </a:t>
            </a:r>
            <a:r>
              <a:rPr sz="4500" spc="-5" dirty="0"/>
              <a:t>heap</a:t>
            </a:r>
            <a:endParaRPr sz="4500"/>
          </a:p>
        </p:txBody>
      </p:sp>
      <p:sp>
        <p:nvSpPr>
          <p:cNvPr id="8" name="object 8"/>
          <p:cNvSpPr txBox="1"/>
          <p:nvPr/>
        </p:nvSpPr>
        <p:spPr>
          <a:xfrm>
            <a:off x="535940" y="2820513"/>
            <a:ext cx="1751964" cy="9766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3370" algn="l"/>
              </a:tabLst>
            </a:pPr>
            <a:r>
              <a:rPr sz="2600" spc="-10" dirty="0">
                <a:latin typeface="Constantia"/>
                <a:cs typeface="Constantia"/>
              </a:rPr>
              <a:t>Max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Heap</a:t>
            </a:r>
            <a:endParaRPr sz="2600">
              <a:latin typeface="Constantia"/>
              <a:cs typeface="Constantia"/>
            </a:endParaRPr>
          </a:p>
          <a:p>
            <a:pPr marL="293370" indent="-28067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3370" algn="l"/>
              </a:tabLst>
            </a:pPr>
            <a:r>
              <a:rPr sz="2600" spc="-5" dirty="0">
                <a:latin typeface="Constantia"/>
                <a:cs typeface="Constantia"/>
              </a:rPr>
              <a:t>Min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Heap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540" y="109220"/>
            <a:ext cx="74777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Divide-and-conquer</a:t>
            </a:r>
            <a:r>
              <a:rPr sz="4400" spc="-80" dirty="0"/>
              <a:t> </a:t>
            </a:r>
            <a:r>
              <a:rPr sz="4400" spc="-5" dirty="0"/>
              <a:t>technique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562600" y="2362200"/>
            <a:ext cx="2286000" cy="838200"/>
          </a:xfrm>
          <a:custGeom>
            <a:avLst/>
            <a:gdLst/>
            <a:ahLst/>
            <a:cxnLst/>
            <a:rect l="l" t="t" r="r" b="b"/>
            <a:pathLst>
              <a:path w="2286000" h="838200">
                <a:moveTo>
                  <a:pt x="1143000" y="0"/>
                </a:moveTo>
                <a:lnTo>
                  <a:pt x="1074202" y="689"/>
                </a:lnTo>
                <a:lnTo>
                  <a:pt x="1006664" y="2733"/>
                </a:lnTo>
                <a:lnTo>
                  <a:pt x="940480" y="6099"/>
                </a:lnTo>
                <a:lnTo>
                  <a:pt x="875744" y="10752"/>
                </a:lnTo>
                <a:lnTo>
                  <a:pt x="812549" y="16657"/>
                </a:lnTo>
                <a:lnTo>
                  <a:pt x="750989" y="23780"/>
                </a:lnTo>
                <a:lnTo>
                  <a:pt x="691157" y="32087"/>
                </a:lnTo>
                <a:lnTo>
                  <a:pt x="633148" y="41543"/>
                </a:lnTo>
                <a:lnTo>
                  <a:pt x="577055" y="52114"/>
                </a:lnTo>
                <a:lnTo>
                  <a:pt x="522972" y="63766"/>
                </a:lnTo>
                <a:lnTo>
                  <a:pt x="470992" y="76463"/>
                </a:lnTo>
                <a:lnTo>
                  <a:pt x="421210" y="90173"/>
                </a:lnTo>
                <a:lnTo>
                  <a:pt x="373719" y="104860"/>
                </a:lnTo>
                <a:lnTo>
                  <a:pt x="328612" y="120491"/>
                </a:lnTo>
                <a:lnTo>
                  <a:pt x="285984" y="137030"/>
                </a:lnTo>
                <a:lnTo>
                  <a:pt x="245928" y="154443"/>
                </a:lnTo>
                <a:lnTo>
                  <a:pt x="208538" y="172697"/>
                </a:lnTo>
                <a:lnTo>
                  <a:pt x="173907" y="191756"/>
                </a:lnTo>
                <a:lnTo>
                  <a:pt x="113300" y="232154"/>
                </a:lnTo>
                <a:lnTo>
                  <a:pt x="64856" y="275362"/>
                </a:lnTo>
                <a:lnTo>
                  <a:pt x="29324" y="321106"/>
                </a:lnTo>
                <a:lnTo>
                  <a:pt x="7456" y="369110"/>
                </a:lnTo>
                <a:lnTo>
                  <a:pt x="0" y="419100"/>
                </a:lnTo>
                <a:lnTo>
                  <a:pt x="1879" y="444325"/>
                </a:lnTo>
                <a:lnTo>
                  <a:pt x="16635" y="493356"/>
                </a:lnTo>
                <a:lnTo>
                  <a:pt x="45429" y="540265"/>
                </a:lnTo>
                <a:lnTo>
                  <a:pt x="87510" y="584775"/>
                </a:lnTo>
                <a:lnTo>
                  <a:pt x="142130" y="626612"/>
                </a:lnTo>
                <a:lnTo>
                  <a:pt x="208538" y="665502"/>
                </a:lnTo>
                <a:lnTo>
                  <a:pt x="245928" y="683756"/>
                </a:lnTo>
                <a:lnTo>
                  <a:pt x="285984" y="701169"/>
                </a:lnTo>
                <a:lnTo>
                  <a:pt x="328612" y="717708"/>
                </a:lnTo>
                <a:lnTo>
                  <a:pt x="373719" y="733339"/>
                </a:lnTo>
                <a:lnTo>
                  <a:pt x="421210" y="748026"/>
                </a:lnTo>
                <a:lnTo>
                  <a:pt x="470992" y="761736"/>
                </a:lnTo>
                <a:lnTo>
                  <a:pt x="522972" y="774433"/>
                </a:lnTo>
                <a:lnTo>
                  <a:pt x="577055" y="786085"/>
                </a:lnTo>
                <a:lnTo>
                  <a:pt x="633148" y="796656"/>
                </a:lnTo>
                <a:lnTo>
                  <a:pt x="691157" y="806112"/>
                </a:lnTo>
                <a:lnTo>
                  <a:pt x="750989" y="814419"/>
                </a:lnTo>
                <a:lnTo>
                  <a:pt x="812549" y="821542"/>
                </a:lnTo>
                <a:lnTo>
                  <a:pt x="875744" y="827447"/>
                </a:lnTo>
                <a:lnTo>
                  <a:pt x="940480" y="832100"/>
                </a:lnTo>
                <a:lnTo>
                  <a:pt x="1006664" y="835466"/>
                </a:lnTo>
                <a:lnTo>
                  <a:pt x="1074202" y="837510"/>
                </a:lnTo>
                <a:lnTo>
                  <a:pt x="1143000" y="838200"/>
                </a:lnTo>
                <a:lnTo>
                  <a:pt x="1211797" y="837510"/>
                </a:lnTo>
                <a:lnTo>
                  <a:pt x="1279335" y="835466"/>
                </a:lnTo>
                <a:lnTo>
                  <a:pt x="1345519" y="832100"/>
                </a:lnTo>
                <a:lnTo>
                  <a:pt x="1410255" y="827447"/>
                </a:lnTo>
                <a:lnTo>
                  <a:pt x="1473450" y="821542"/>
                </a:lnTo>
                <a:lnTo>
                  <a:pt x="1535010" y="814419"/>
                </a:lnTo>
                <a:lnTo>
                  <a:pt x="1594842" y="806112"/>
                </a:lnTo>
                <a:lnTo>
                  <a:pt x="1652851" y="796656"/>
                </a:lnTo>
                <a:lnTo>
                  <a:pt x="1708944" y="786085"/>
                </a:lnTo>
                <a:lnTo>
                  <a:pt x="1763027" y="774433"/>
                </a:lnTo>
                <a:lnTo>
                  <a:pt x="1815007" y="761736"/>
                </a:lnTo>
                <a:lnTo>
                  <a:pt x="1864789" y="748026"/>
                </a:lnTo>
                <a:lnTo>
                  <a:pt x="1912280" y="733339"/>
                </a:lnTo>
                <a:lnTo>
                  <a:pt x="1957387" y="717708"/>
                </a:lnTo>
                <a:lnTo>
                  <a:pt x="2000015" y="701169"/>
                </a:lnTo>
                <a:lnTo>
                  <a:pt x="2040071" y="683756"/>
                </a:lnTo>
                <a:lnTo>
                  <a:pt x="2077461" y="665502"/>
                </a:lnTo>
                <a:lnTo>
                  <a:pt x="2112092" y="646443"/>
                </a:lnTo>
                <a:lnTo>
                  <a:pt x="2172699" y="606045"/>
                </a:lnTo>
                <a:lnTo>
                  <a:pt x="2221143" y="562837"/>
                </a:lnTo>
                <a:lnTo>
                  <a:pt x="2256675" y="517093"/>
                </a:lnTo>
                <a:lnTo>
                  <a:pt x="2278543" y="469089"/>
                </a:lnTo>
                <a:lnTo>
                  <a:pt x="2286000" y="419100"/>
                </a:lnTo>
                <a:lnTo>
                  <a:pt x="2284120" y="393874"/>
                </a:lnTo>
                <a:lnTo>
                  <a:pt x="2269364" y="344843"/>
                </a:lnTo>
                <a:lnTo>
                  <a:pt x="2240570" y="297934"/>
                </a:lnTo>
                <a:lnTo>
                  <a:pt x="2198489" y="253424"/>
                </a:lnTo>
                <a:lnTo>
                  <a:pt x="2143869" y="211587"/>
                </a:lnTo>
                <a:lnTo>
                  <a:pt x="2077461" y="172697"/>
                </a:lnTo>
                <a:lnTo>
                  <a:pt x="2040071" y="154443"/>
                </a:lnTo>
                <a:lnTo>
                  <a:pt x="2000015" y="137030"/>
                </a:lnTo>
                <a:lnTo>
                  <a:pt x="1957387" y="120491"/>
                </a:lnTo>
                <a:lnTo>
                  <a:pt x="1912280" y="104860"/>
                </a:lnTo>
                <a:lnTo>
                  <a:pt x="1864789" y="90173"/>
                </a:lnTo>
                <a:lnTo>
                  <a:pt x="1815007" y="76463"/>
                </a:lnTo>
                <a:lnTo>
                  <a:pt x="1763027" y="63766"/>
                </a:lnTo>
                <a:lnTo>
                  <a:pt x="1708944" y="52114"/>
                </a:lnTo>
                <a:lnTo>
                  <a:pt x="1652851" y="41543"/>
                </a:lnTo>
                <a:lnTo>
                  <a:pt x="1594842" y="32087"/>
                </a:lnTo>
                <a:lnTo>
                  <a:pt x="1535010" y="23780"/>
                </a:lnTo>
                <a:lnTo>
                  <a:pt x="1473450" y="16657"/>
                </a:lnTo>
                <a:lnTo>
                  <a:pt x="1410255" y="10752"/>
                </a:lnTo>
                <a:lnTo>
                  <a:pt x="1345519" y="6099"/>
                </a:lnTo>
                <a:lnTo>
                  <a:pt x="1279335" y="2733"/>
                </a:lnTo>
                <a:lnTo>
                  <a:pt x="1211797" y="689"/>
                </a:lnTo>
                <a:lnTo>
                  <a:pt x="1143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2600" y="2362200"/>
            <a:ext cx="2286000" cy="838200"/>
          </a:xfrm>
          <a:custGeom>
            <a:avLst/>
            <a:gdLst/>
            <a:ahLst/>
            <a:cxnLst/>
            <a:rect l="l" t="t" r="r" b="b"/>
            <a:pathLst>
              <a:path w="2286000" h="838200">
                <a:moveTo>
                  <a:pt x="1143000" y="0"/>
                </a:moveTo>
                <a:lnTo>
                  <a:pt x="1211797" y="689"/>
                </a:lnTo>
                <a:lnTo>
                  <a:pt x="1279335" y="2733"/>
                </a:lnTo>
                <a:lnTo>
                  <a:pt x="1345519" y="6099"/>
                </a:lnTo>
                <a:lnTo>
                  <a:pt x="1410255" y="10752"/>
                </a:lnTo>
                <a:lnTo>
                  <a:pt x="1473450" y="16657"/>
                </a:lnTo>
                <a:lnTo>
                  <a:pt x="1535010" y="23780"/>
                </a:lnTo>
                <a:lnTo>
                  <a:pt x="1594842" y="32087"/>
                </a:lnTo>
                <a:lnTo>
                  <a:pt x="1652851" y="41543"/>
                </a:lnTo>
                <a:lnTo>
                  <a:pt x="1708944" y="52114"/>
                </a:lnTo>
                <a:lnTo>
                  <a:pt x="1763027" y="63766"/>
                </a:lnTo>
                <a:lnTo>
                  <a:pt x="1815007" y="76463"/>
                </a:lnTo>
                <a:lnTo>
                  <a:pt x="1864789" y="90173"/>
                </a:lnTo>
                <a:lnTo>
                  <a:pt x="1912280" y="104860"/>
                </a:lnTo>
                <a:lnTo>
                  <a:pt x="1957387" y="120491"/>
                </a:lnTo>
                <a:lnTo>
                  <a:pt x="2000015" y="137030"/>
                </a:lnTo>
                <a:lnTo>
                  <a:pt x="2040071" y="154443"/>
                </a:lnTo>
                <a:lnTo>
                  <a:pt x="2077461" y="172697"/>
                </a:lnTo>
                <a:lnTo>
                  <a:pt x="2112092" y="191756"/>
                </a:lnTo>
                <a:lnTo>
                  <a:pt x="2172699" y="232154"/>
                </a:lnTo>
                <a:lnTo>
                  <a:pt x="2221143" y="275362"/>
                </a:lnTo>
                <a:lnTo>
                  <a:pt x="2256675" y="321106"/>
                </a:lnTo>
                <a:lnTo>
                  <a:pt x="2278543" y="369110"/>
                </a:lnTo>
                <a:lnTo>
                  <a:pt x="2286000" y="419100"/>
                </a:lnTo>
                <a:lnTo>
                  <a:pt x="2284120" y="444325"/>
                </a:lnTo>
                <a:lnTo>
                  <a:pt x="2269364" y="493356"/>
                </a:lnTo>
                <a:lnTo>
                  <a:pt x="2240570" y="540265"/>
                </a:lnTo>
                <a:lnTo>
                  <a:pt x="2198489" y="584775"/>
                </a:lnTo>
                <a:lnTo>
                  <a:pt x="2143869" y="626612"/>
                </a:lnTo>
                <a:lnTo>
                  <a:pt x="2077461" y="665502"/>
                </a:lnTo>
                <a:lnTo>
                  <a:pt x="2040071" y="683756"/>
                </a:lnTo>
                <a:lnTo>
                  <a:pt x="2000015" y="701169"/>
                </a:lnTo>
                <a:lnTo>
                  <a:pt x="1957387" y="717708"/>
                </a:lnTo>
                <a:lnTo>
                  <a:pt x="1912280" y="733339"/>
                </a:lnTo>
                <a:lnTo>
                  <a:pt x="1864789" y="748026"/>
                </a:lnTo>
                <a:lnTo>
                  <a:pt x="1815007" y="761736"/>
                </a:lnTo>
                <a:lnTo>
                  <a:pt x="1763027" y="774433"/>
                </a:lnTo>
                <a:lnTo>
                  <a:pt x="1708944" y="786085"/>
                </a:lnTo>
                <a:lnTo>
                  <a:pt x="1652851" y="796656"/>
                </a:lnTo>
                <a:lnTo>
                  <a:pt x="1594842" y="806112"/>
                </a:lnTo>
                <a:lnTo>
                  <a:pt x="1535010" y="814419"/>
                </a:lnTo>
                <a:lnTo>
                  <a:pt x="1473450" y="821542"/>
                </a:lnTo>
                <a:lnTo>
                  <a:pt x="1410255" y="827447"/>
                </a:lnTo>
                <a:lnTo>
                  <a:pt x="1345519" y="832100"/>
                </a:lnTo>
                <a:lnTo>
                  <a:pt x="1279335" y="835466"/>
                </a:lnTo>
                <a:lnTo>
                  <a:pt x="1211797" y="837510"/>
                </a:lnTo>
                <a:lnTo>
                  <a:pt x="1143000" y="838200"/>
                </a:lnTo>
                <a:lnTo>
                  <a:pt x="1074202" y="837510"/>
                </a:lnTo>
                <a:lnTo>
                  <a:pt x="1006664" y="835466"/>
                </a:lnTo>
                <a:lnTo>
                  <a:pt x="940480" y="832100"/>
                </a:lnTo>
                <a:lnTo>
                  <a:pt x="875744" y="827447"/>
                </a:lnTo>
                <a:lnTo>
                  <a:pt x="812549" y="821542"/>
                </a:lnTo>
                <a:lnTo>
                  <a:pt x="750989" y="814419"/>
                </a:lnTo>
                <a:lnTo>
                  <a:pt x="691157" y="806112"/>
                </a:lnTo>
                <a:lnTo>
                  <a:pt x="633148" y="796656"/>
                </a:lnTo>
                <a:lnTo>
                  <a:pt x="577055" y="786085"/>
                </a:lnTo>
                <a:lnTo>
                  <a:pt x="522972" y="774433"/>
                </a:lnTo>
                <a:lnTo>
                  <a:pt x="470992" y="761736"/>
                </a:lnTo>
                <a:lnTo>
                  <a:pt x="421210" y="748026"/>
                </a:lnTo>
                <a:lnTo>
                  <a:pt x="373719" y="733339"/>
                </a:lnTo>
                <a:lnTo>
                  <a:pt x="328612" y="717708"/>
                </a:lnTo>
                <a:lnTo>
                  <a:pt x="285984" y="701169"/>
                </a:lnTo>
                <a:lnTo>
                  <a:pt x="245928" y="683756"/>
                </a:lnTo>
                <a:lnTo>
                  <a:pt x="208538" y="665502"/>
                </a:lnTo>
                <a:lnTo>
                  <a:pt x="173907" y="646443"/>
                </a:lnTo>
                <a:lnTo>
                  <a:pt x="113300" y="606045"/>
                </a:lnTo>
                <a:lnTo>
                  <a:pt x="64856" y="562837"/>
                </a:lnTo>
                <a:lnTo>
                  <a:pt x="29324" y="517093"/>
                </a:lnTo>
                <a:lnTo>
                  <a:pt x="7456" y="469089"/>
                </a:lnTo>
                <a:lnTo>
                  <a:pt x="0" y="419100"/>
                </a:lnTo>
                <a:lnTo>
                  <a:pt x="1879" y="393874"/>
                </a:lnTo>
                <a:lnTo>
                  <a:pt x="16635" y="344843"/>
                </a:lnTo>
                <a:lnTo>
                  <a:pt x="45429" y="297934"/>
                </a:lnTo>
                <a:lnTo>
                  <a:pt x="87510" y="253424"/>
                </a:lnTo>
                <a:lnTo>
                  <a:pt x="142130" y="211587"/>
                </a:lnTo>
                <a:lnTo>
                  <a:pt x="208538" y="172697"/>
                </a:lnTo>
                <a:lnTo>
                  <a:pt x="245928" y="154443"/>
                </a:lnTo>
                <a:lnTo>
                  <a:pt x="285984" y="137030"/>
                </a:lnTo>
                <a:lnTo>
                  <a:pt x="328612" y="120491"/>
                </a:lnTo>
                <a:lnTo>
                  <a:pt x="373719" y="104860"/>
                </a:lnTo>
                <a:lnTo>
                  <a:pt x="421210" y="90173"/>
                </a:lnTo>
                <a:lnTo>
                  <a:pt x="470992" y="76463"/>
                </a:lnTo>
                <a:lnTo>
                  <a:pt x="522972" y="63766"/>
                </a:lnTo>
                <a:lnTo>
                  <a:pt x="577055" y="52114"/>
                </a:lnTo>
                <a:lnTo>
                  <a:pt x="633148" y="41543"/>
                </a:lnTo>
                <a:lnTo>
                  <a:pt x="691157" y="32087"/>
                </a:lnTo>
                <a:lnTo>
                  <a:pt x="750989" y="23780"/>
                </a:lnTo>
                <a:lnTo>
                  <a:pt x="812549" y="16657"/>
                </a:lnTo>
                <a:lnTo>
                  <a:pt x="875744" y="10752"/>
                </a:lnTo>
                <a:lnTo>
                  <a:pt x="940480" y="6099"/>
                </a:lnTo>
                <a:lnTo>
                  <a:pt x="1006664" y="2733"/>
                </a:lnTo>
                <a:lnTo>
                  <a:pt x="1074202" y="689"/>
                </a:lnTo>
                <a:lnTo>
                  <a:pt x="1143000" y="0"/>
                </a:lnTo>
                <a:close/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26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486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63920" y="2463800"/>
            <a:ext cx="14173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 marR="5080" indent="-19812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7F7F7F"/>
                </a:solidFill>
                <a:latin typeface="Times New Roman"/>
                <a:cs typeface="Times New Roman"/>
              </a:rPr>
              <a:t>subproblem</a:t>
            </a:r>
            <a:r>
              <a:rPr sz="2000" spc="-1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7F7F7F"/>
                </a:solidFill>
                <a:latin typeface="Times New Roman"/>
                <a:cs typeface="Times New Roman"/>
              </a:rPr>
              <a:t>2  of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size</a:t>
            </a:r>
            <a:r>
              <a:rPr sz="2000" spc="-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7F7F7F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7F7F7F"/>
                </a:solidFill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9200" y="2362200"/>
            <a:ext cx="2286000" cy="838200"/>
          </a:xfrm>
          <a:custGeom>
            <a:avLst/>
            <a:gdLst/>
            <a:ahLst/>
            <a:cxnLst/>
            <a:rect l="l" t="t" r="r" b="b"/>
            <a:pathLst>
              <a:path w="2286000" h="838200">
                <a:moveTo>
                  <a:pt x="1143000" y="0"/>
                </a:moveTo>
                <a:lnTo>
                  <a:pt x="1074202" y="689"/>
                </a:lnTo>
                <a:lnTo>
                  <a:pt x="1006664" y="2733"/>
                </a:lnTo>
                <a:lnTo>
                  <a:pt x="940480" y="6099"/>
                </a:lnTo>
                <a:lnTo>
                  <a:pt x="875744" y="10752"/>
                </a:lnTo>
                <a:lnTo>
                  <a:pt x="812549" y="16657"/>
                </a:lnTo>
                <a:lnTo>
                  <a:pt x="750989" y="23780"/>
                </a:lnTo>
                <a:lnTo>
                  <a:pt x="691157" y="32087"/>
                </a:lnTo>
                <a:lnTo>
                  <a:pt x="633148" y="41543"/>
                </a:lnTo>
                <a:lnTo>
                  <a:pt x="577055" y="52114"/>
                </a:lnTo>
                <a:lnTo>
                  <a:pt x="522972" y="63766"/>
                </a:lnTo>
                <a:lnTo>
                  <a:pt x="470992" y="76463"/>
                </a:lnTo>
                <a:lnTo>
                  <a:pt x="421210" y="90173"/>
                </a:lnTo>
                <a:lnTo>
                  <a:pt x="373719" y="104860"/>
                </a:lnTo>
                <a:lnTo>
                  <a:pt x="328612" y="120491"/>
                </a:lnTo>
                <a:lnTo>
                  <a:pt x="285984" y="137030"/>
                </a:lnTo>
                <a:lnTo>
                  <a:pt x="245928" y="154443"/>
                </a:lnTo>
                <a:lnTo>
                  <a:pt x="208538" y="172697"/>
                </a:lnTo>
                <a:lnTo>
                  <a:pt x="173907" y="191756"/>
                </a:lnTo>
                <a:lnTo>
                  <a:pt x="113300" y="232154"/>
                </a:lnTo>
                <a:lnTo>
                  <a:pt x="64856" y="275362"/>
                </a:lnTo>
                <a:lnTo>
                  <a:pt x="29324" y="321106"/>
                </a:lnTo>
                <a:lnTo>
                  <a:pt x="7456" y="369110"/>
                </a:lnTo>
                <a:lnTo>
                  <a:pt x="0" y="419100"/>
                </a:lnTo>
                <a:lnTo>
                  <a:pt x="1879" y="444325"/>
                </a:lnTo>
                <a:lnTo>
                  <a:pt x="16635" y="493356"/>
                </a:lnTo>
                <a:lnTo>
                  <a:pt x="45429" y="540265"/>
                </a:lnTo>
                <a:lnTo>
                  <a:pt x="87510" y="584775"/>
                </a:lnTo>
                <a:lnTo>
                  <a:pt x="142130" y="626612"/>
                </a:lnTo>
                <a:lnTo>
                  <a:pt x="208538" y="665502"/>
                </a:lnTo>
                <a:lnTo>
                  <a:pt x="245928" y="683756"/>
                </a:lnTo>
                <a:lnTo>
                  <a:pt x="285984" y="701169"/>
                </a:lnTo>
                <a:lnTo>
                  <a:pt x="328612" y="717708"/>
                </a:lnTo>
                <a:lnTo>
                  <a:pt x="373719" y="733339"/>
                </a:lnTo>
                <a:lnTo>
                  <a:pt x="421210" y="748026"/>
                </a:lnTo>
                <a:lnTo>
                  <a:pt x="470992" y="761736"/>
                </a:lnTo>
                <a:lnTo>
                  <a:pt x="522972" y="774433"/>
                </a:lnTo>
                <a:lnTo>
                  <a:pt x="577055" y="786085"/>
                </a:lnTo>
                <a:lnTo>
                  <a:pt x="633148" y="796656"/>
                </a:lnTo>
                <a:lnTo>
                  <a:pt x="691157" y="806112"/>
                </a:lnTo>
                <a:lnTo>
                  <a:pt x="750989" y="814419"/>
                </a:lnTo>
                <a:lnTo>
                  <a:pt x="812549" y="821542"/>
                </a:lnTo>
                <a:lnTo>
                  <a:pt x="875744" y="827447"/>
                </a:lnTo>
                <a:lnTo>
                  <a:pt x="940480" y="832100"/>
                </a:lnTo>
                <a:lnTo>
                  <a:pt x="1006664" y="835466"/>
                </a:lnTo>
                <a:lnTo>
                  <a:pt x="1074202" y="837510"/>
                </a:lnTo>
                <a:lnTo>
                  <a:pt x="1143000" y="838200"/>
                </a:lnTo>
                <a:lnTo>
                  <a:pt x="1211797" y="837510"/>
                </a:lnTo>
                <a:lnTo>
                  <a:pt x="1279335" y="835466"/>
                </a:lnTo>
                <a:lnTo>
                  <a:pt x="1345519" y="832100"/>
                </a:lnTo>
                <a:lnTo>
                  <a:pt x="1410255" y="827447"/>
                </a:lnTo>
                <a:lnTo>
                  <a:pt x="1473450" y="821542"/>
                </a:lnTo>
                <a:lnTo>
                  <a:pt x="1535010" y="814419"/>
                </a:lnTo>
                <a:lnTo>
                  <a:pt x="1594842" y="806112"/>
                </a:lnTo>
                <a:lnTo>
                  <a:pt x="1652851" y="796656"/>
                </a:lnTo>
                <a:lnTo>
                  <a:pt x="1708944" y="786085"/>
                </a:lnTo>
                <a:lnTo>
                  <a:pt x="1763027" y="774433"/>
                </a:lnTo>
                <a:lnTo>
                  <a:pt x="1815007" y="761736"/>
                </a:lnTo>
                <a:lnTo>
                  <a:pt x="1864789" y="748026"/>
                </a:lnTo>
                <a:lnTo>
                  <a:pt x="1912280" y="733339"/>
                </a:lnTo>
                <a:lnTo>
                  <a:pt x="1957387" y="717708"/>
                </a:lnTo>
                <a:lnTo>
                  <a:pt x="2000015" y="701169"/>
                </a:lnTo>
                <a:lnTo>
                  <a:pt x="2040071" y="683756"/>
                </a:lnTo>
                <a:lnTo>
                  <a:pt x="2077461" y="665502"/>
                </a:lnTo>
                <a:lnTo>
                  <a:pt x="2112092" y="646443"/>
                </a:lnTo>
                <a:lnTo>
                  <a:pt x="2172699" y="606045"/>
                </a:lnTo>
                <a:lnTo>
                  <a:pt x="2221143" y="562837"/>
                </a:lnTo>
                <a:lnTo>
                  <a:pt x="2256675" y="517093"/>
                </a:lnTo>
                <a:lnTo>
                  <a:pt x="2278543" y="469089"/>
                </a:lnTo>
                <a:lnTo>
                  <a:pt x="2286000" y="419100"/>
                </a:lnTo>
                <a:lnTo>
                  <a:pt x="2284120" y="393874"/>
                </a:lnTo>
                <a:lnTo>
                  <a:pt x="2269364" y="344843"/>
                </a:lnTo>
                <a:lnTo>
                  <a:pt x="2240570" y="297934"/>
                </a:lnTo>
                <a:lnTo>
                  <a:pt x="2198489" y="253424"/>
                </a:lnTo>
                <a:lnTo>
                  <a:pt x="2143869" y="211587"/>
                </a:lnTo>
                <a:lnTo>
                  <a:pt x="2077461" y="172697"/>
                </a:lnTo>
                <a:lnTo>
                  <a:pt x="2040071" y="154443"/>
                </a:lnTo>
                <a:lnTo>
                  <a:pt x="2000015" y="137030"/>
                </a:lnTo>
                <a:lnTo>
                  <a:pt x="1957387" y="120491"/>
                </a:lnTo>
                <a:lnTo>
                  <a:pt x="1912280" y="104860"/>
                </a:lnTo>
                <a:lnTo>
                  <a:pt x="1864789" y="90173"/>
                </a:lnTo>
                <a:lnTo>
                  <a:pt x="1815007" y="76463"/>
                </a:lnTo>
                <a:lnTo>
                  <a:pt x="1763027" y="63766"/>
                </a:lnTo>
                <a:lnTo>
                  <a:pt x="1708944" y="52114"/>
                </a:lnTo>
                <a:lnTo>
                  <a:pt x="1652851" y="41543"/>
                </a:lnTo>
                <a:lnTo>
                  <a:pt x="1594842" y="32087"/>
                </a:lnTo>
                <a:lnTo>
                  <a:pt x="1535010" y="23780"/>
                </a:lnTo>
                <a:lnTo>
                  <a:pt x="1473450" y="16657"/>
                </a:lnTo>
                <a:lnTo>
                  <a:pt x="1410255" y="10752"/>
                </a:lnTo>
                <a:lnTo>
                  <a:pt x="1345519" y="6099"/>
                </a:lnTo>
                <a:lnTo>
                  <a:pt x="1279335" y="2733"/>
                </a:lnTo>
                <a:lnTo>
                  <a:pt x="1211797" y="689"/>
                </a:lnTo>
                <a:lnTo>
                  <a:pt x="1143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200" y="2362200"/>
            <a:ext cx="2286000" cy="838200"/>
          </a:xfrm>
          <a:custGeom>
            <a:avLst/>
            <a:gdLst/>
            <a:ahLst/>
            <a:cxnLst/>
            <a:rect l="l" t="t" r="r" b="b"/>
            <a:pathLst>
              <a:path w="2286000" h="838200">
                <a:moveTo>
                  <a:pt x="1143000" y="0"/>
                </a:moveTo>
                <a:lnTo>
                  <a:pt x="1211797" y="689"/>
                </a:lnTo>
                <a:lnTo>
                  <a:pt x="1279335" y="2733"/>
                </a:lnTo>
                <a:lnTo>
                  <a:pt x="1345519" y="6099"/>
                </a:lnTo>
                <a:lnTo>
                  <a:pt x="1410255" y="10752"/>
                </a:lnTo>
                <a:lnTo>
                  <a:pt x="1473450" y="16657"/>
                </a:lnTo>
                <a:lnTo>
                  <a:pt x="1535010" y="23780"/>
                </a:lnTo>
                <a:lnTo>
                  <a:pt x="1594842" y="32087"/>
                </a:lnTo>
                <a:lnTo>
                  <a:pt x="1652851" y="41543"/>
                </a:lnTo>
                <a:lnTo>
                  <a:pt x="1708944" y="52114"/>
                </a:lnTo>
                <a:lnTo>
                  <a:pt x="1763027" y="63766"/>
                </a:lnTo>
                <a:lnTo>
                  <a:pt x="1815007" y="76463"/>
                </a:lnTo>
                <a:lnTo>
                  <a:pt x="1864789" y="90173"/>
                </a:lnTo>
                <a:lnTo>
                  <a:pt x="1912280" y="104860"/>
                </a:lnTo>
                <a:lnTo>
                  <a:pt x="1957387" y="120491"/>
                </a:lnTo>
                <a:lnTo>
                  <a:pt x="2000015" y="137030"/>
                </a:lnTo>
                <a:lnTo>
                  <a:pt x="2040071" y="154443"/>
                </a:lnTo>
                <a:lnTo>
                  <a:pt x="2077461" y="172697"/>
                </a:lnTo>
                <a:lnTo>
                  <a:pt x="2112092" y="191756"/>
                </a:lnTo>
                <a:lnTo>
                  <a:pt x="2172699" y="232154"/>
                </a:lnTo>
                <a:lnTo>
                  <a:pt x="2221143" y="275362"/>
                </a:lnTo>
                <a:lnTo>
                  <a:pt x="2256675" y="321106"/>
                </a:lnTo>
                <a:lnTo>
                  <a:pt x="2278543" y="369110"/>
                </a:lnTo>
                <a:lnTo>
                  <a:pt x="2286000" y="419100"/>
                </a:lnTo>
                <a:lnTo>
                  <a:pt x="2284120" y="444325"/>
                </a:lnTo>
                <a:lnTo>
                  <a:pt x="2269364" y="493356"/>
                </a:lnTo>
                <a:lnTo>
                  <a:pt x="2240570" y="540265"/>
                </a:lnTo>
                <a:lnTo>
                  <a:pt x="2198489" y="584775"/>
                </a:lnTo>
                <a:lnTo>
                  <a:pt x="2143869" y="626612"/>
                </a:lnTo>
                <a:lnTo>
                  <a:pt x="2077461" y="665502"/>
                </a:lnTo>
                <a:lnTo>
                  <a:pt x="2040071" y="683756"/>
                </a:lnTo>
                <a:lnTo>
                  <a:pt x="2000015" y="701169"/>
                </a:lnTo>
                <a:lnTo>
                  <a:pt x="1957387" y="717708"/>
                </a:lnTo>
                <a:lnTo>
                  <a:pt x="1912280" y="733339"/>
                </a:lnTo>
                <a:lnTo>
                  <a:pt x="1864789" y="748026"/>
                </a:lnTo>
                <a:lnTo>
                  <a:pt x="1815007" y="761736"/>
                </a:lnTo>
                <a:lnTo>
                  <a:pt x="1763027" y="774433"/>
                </a:lnTo>
                <a:lnTo>
                  <a:pt x="1708944" y="786085"/>
                </a:lnTo>
                <a:lnTo>
                  <a:pt x="1652851" y="796656"/>
                </a:lnTo>
                <a:lnTo>
                  <a:pt x="1594842" y="806112"/>
                </a:lnTo>
                <a:lnTo>
                  <a:pt x="1535010" y="814419"/>
                </a:lnTo>
                <a:lnTo>
                  <a:pt x="1473450" y="821542"/>
                </a:lnTo>
                <a:lnTo>
                  <a:pt x="1410255" y="827447"/>
                </a:lnTo>
                <a:lnTo>
                  <a:pt x="1345519" y="832100"/>
                </a:lnTo>
                <a:lnTo>
                  <a:pt x="1279335" y="835466"/>
                </a:lnTo>
                <a:lnTo>
                  <a:pt x="1211797" y="837510"/>
                </a:lnTo>
                <a:lnTo>
                  <a:pt x="1143000" y="838200"/>
                </a:lnTo>
                <a:lnTo>
                  <a:pt x="1074202" y="837510"/>
                </a:lnTo>
                <a:lnTo>
                  <a:pt x="1006664" y="835466"/>
                </a:lnTo>
                <a:lnTo>
                  <a:pt x="940480" y="832100"/>
                </a:lnTo>
                <a:lnTo>
                  <a:pt x="875744" y="827447"/>
                </a:lnTo>
                <a:lnTo>
                  <a:pt x="812549" y="821542"/>
                </a:lnTo>
                <a:lnTo>
                  <a:pt x="750989" y="814419"/>
                </a:lnTo>
                <a:lnTo>
                  <a:pt x="691157" y="806112"/>
                </a:lnTo>
                <a:lnTo>
                  <a:pt x="633148" y="796656"/>
                </a:lnTo>
                <a:lnTo>
                  <a:pt x="577055" y="786085"/>
                </a:lnTo>
                <a:lnTo>
                  <a:pt x="522972" y="774433"/>
                </a:lnTo>
                <a:lnTo>
                  <a:pt x="470992" y="761736"/>
                </a:lnTo>
                <a:lnTo>
                  <a:pt x="421210" y="748026"/>
                </a:lnTo>
                <a:lnTo>
                  <a:pt x="373719" y="733339"/>
                </a:lnTo>
                <a:lnTo>
                  <a:pt x="328612" y="717708"/>
                </a:lnTo>
                <a:lnTo>
                  <a:pt x="285984" y="701169"/>
                </a:lnTo>
                <a:lnTo>
                  <a:pt x="245928" y="683756"/>
                </a:lnTo>
                <a:lnTo>
                  <a:pt x="208538" y="665502"/>
                </a:lnTo>
                <a:lnTo>
                  <a:pt x="173907" y="646443"/>
                </a:lnTo>
                <a:lnTo>
                  <a:pt x="113300" y="606045"/>
                </a:lnTo>
                <a:lnTo>
                  <a:pt x="64856" y="562837"/>
                </a:lnTo>
                <a:lnTo>
                  <a:pt x="29324" y="517093"/>
                </a:lnTo>
                <a:lnTo>
                  <a:pt x="7456" y="469089"/>
                </a:lnTo>
                <a:lnTo>
                  <a:pt x="0" y="419100"/>
                </a:lnTo>
                <a:lnTo>
                  <a:pt x="1879" y="393874"/>
                </a:lnTo>
                <a:lnTo>
                  <a:pt x="16635" y="344843"/>
                </a:lnTo>
                <a:lnTo>
                  <a:pt x="45429" y="297934"/>
                </a:lnTo>
                <a:lnTo>
                  <a:pt x="87510" y="253424"/>
                </a:lnTo>
                <a:lnTo>
                  <a:pt x="142130" y="211587"/>
                </a:lnTo>
                <a:lnTo>
                  <a:pt x="208538" y="172697"/>
                </a:lnTo>
                <a:lnTo>
                  <a:pt x="245928" y="154443"/>
                </a:lnTo>
                <a:lnTo>
                  <a:pt x="285984" y="137030"/>
                </a:lnTo>
                <a:lnTo>
                  <a:pt x="328612" y="120491"/>
                </a:lnTo>
                <a:lnTo>
                  <a:pt x="373719" y="104860"/>
                </a:lnTo>
                <a:lnTo>
                  <a:pt x="421210" y="90173"/>
                </a:lnTo>
                <a:lnTo>
                  <a:pt x="470992" y="76463"/>
                </a:lnTo>
                <a:lnTo>
                  <a:pt x="522972" y="63766"/>
                </a:lnTo>
                <a:lnTo>
                  <a:pt x="577055" y="52114"/>
                </a:lnTo>
                <a:lnTo>
                  <a:pt x="633148" y="41543"/>
                </a:lnTo>
                <a:lnTo>
                  <a:pt x="691157" y="32087"/>
                </a:lnTo>
                <a:lnTo>
                  <a:pt x="750989" y="23780"/>
                </a:lnTo>
                <a:lnTo>
                  <a:pt x="812549" y="16657"/>
                </a:lnTo>
                <a:lnTo>
                  <a:pt x="875744" y="10752"/>
                </a:lnTo>
                <a:lnTo>
                  <a:pt x="940480" y="6099"/>
                </a:lnTo>
                <a:lnTo>
                  <a:pt x="1006664" y="2733"/>
                </a:lnTo>
                <a:lnTo>
                  <a:pt x="1074202" y="689"/>
                </a:lnTo>
                <a:lnTo>
                  <a:pt x="1143000" y="0"/>
                </a:lnTo>
                <a:close/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92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52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20519" y="2463800"/>
            <a:ext cx="14173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 marR="5080" indent="-19812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7F7F7F"/>
                </a:solidFill>
                <a:latin typeface="Times New Roman"/>
                <a:cs typeface="Times New Roman"/>
              </a:rPr>
              <a:t>subproblem</a:t>
            </a:r>
            <a:r>
              <a:rPr sz="2000" spc="-1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7F7F7F"/>
                </a:solidFill>
                <a:latin typeface="Times New Roman"/>
                <a:cs typeface="Times New Roman"/>
              </a:rPr>
              <a:t>1  of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size</a:t>
            </a:r>
            <a:r>
              <a:rPr sz="2000" spc="-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7F7F7F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7F7F7F"/>
                </a:solidFill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9000" y="5410200"/>
            <a:ext cx="2286000" cy="685800"/>
          </a:xfrm>
          <a:prstGeom prst="rect">
            <a:avLst/>
          </a:prstGeom>
          <a:solidFill>
            <a:srgbClr val="92D050"/>
          </a:solidFill>
          <a:ln w="12579">
            <a:solidFill>
              <a:srgbClr val="FF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7F7F7F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solution</a:t>
            </a:r>
            <a:r>
              <a:rPr sz="2000" spc="-1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to</a:t>
            </a:r>
            <a:endParaRPr sz="2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the original</a:t>
            </a:r>
            <a:r>
              <a:rPr sz="2000" spc="-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7F7F7F"/>
                </a:solidFill>
                <a:latin typeface="Times New Roman"/>
                <a:cs typeface="Times New Roman"/>
              </a:rPr>
              <a:t>problem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12720" y="2057400"/>
            <a:ext cx="1402080" cy="294640"/>
          </a:xfrm>
          <a:custGeom>
            <a:avLst/>
            <a:gdLst/>
            <a:ahLst/>
            <a:cxnLst/>
            <a:rect l="l" t="t" r="r" b="b"/>
            <a:pathLst>
              <a:path w="1402079" h="294639">
                <a:moveTo>
                  <a:pt x="1402080" y="0"/>
                </a:moveTo>
                <a:lnTo>
                  <a:pt x="0" y="294639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67000" y="2327910"/>
            <a:ext cx="54610" cy="48260"/>
          </a:xfrm>
          <a:custGeom>
            <a:avLst/>
            <a:gdLst/>
            <a:ahLst/>
            <a:cxnLst/>
            <a:rect l="l" t="t" r="r" b="b"/>
            <a:pathLst>
              <a:path w="54610" h="48260">
                <a:moveTo>
                  <a:pt x="44450" y="0"/>
                </a:moveTo>
                <a:lnTo>
                  <a:pt x="0" y="34289"/>
                </a:lnTo>
                <a:lnTo>
                  <a:pt x="54610" y="48260"/>
                </a:lnTo>
                <a:lnTo>
                  <a:pt x="444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3000" y="2057400"/>
            <a:ext cx="1478280" cy="295910"/>
          </a:xfrm>
          <a:custGeom>
            <a:avLst/>
            <a:gdLst/>
            <a:ahLst/>
            <a:cxnLst/>
            <a:rect l="l" t="t" r="r" b="b"/>
            <a:pathLst>
              <a:path w="1478279" h="295910">
                <a:moveTo>
                  <a:pt x="0" y="0"/>
                </a:moveTo>
                <a:lnTo>
                  <a:pt x="1478279" y="29591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22390" y="2327910"/>
            <a:ext cx="54610" cy="49530"/>
          </a:xfrm>
          <a:custGeom>
            <a:avLst/>
            <a:gdLst/>
            <a:ahLst/>
            <a:cxnLst/>
            <a:rect l="l" t="t" r="r" b="b"/>
            <a:pathLst>
              <a:path w="54610" h="49530">
                <a:moveTo>
                  <a:pt x="10160" y="0"/>
                </a:moveTo>
                <a:lnTo>
                  <a:pt x="0" y="49529"/>
                </a:lnTo>
                <a:lnTo>
                  <a:pt x="54610" y="34289"/>
                </a:lnTo>
                <a:lnTo>
                  <a:pt x="101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29000" y="1295400"/>
            <a:ext cx="2286000" cy="838200"/>
          </a:xfrm>
          <a:custGeom>
            <a:avLst/>
            <a:gdLst/>
            <a:ahLst/>
            <a:cxnLst/>
            <a:rect l="l" t="t" r="r" b="b"/>
            <a:pathLst>
              <a:path w="2286000" h="838200">
                <a:moveTo>
                  <a:pt x="1143000" y="0"/>
                </a:moveTo>
                <a:lnTo>
                  <a:pt x="1074202" y="684"/>
                </a:lnTo>
                <a:lnTo>
                  <a:pt x="1006664" y="2715"/>
                </a:lnTo>
                <a:lnTo>
                  <a:pt x="940480" y="6060"/>
                </a:lnTo>
                <a:lnTo>
                  <a:pt x="875744" y="10685"/>
                </a:lnTo>
                <a:lnTo>
                  <a:pt x="812549" y="16557"/>
                </a:lnTo>
                <a:lnTo>
                  <a:pt x="750989" y="23643"/>
                </a:lnTo>
                <a:lnTo>
                  <a:pt x="691157" y="31908"/>
                </a:lnTo>
                <a:lnTo>
                  <a:pt x="633148" y="41321"/>
                </a:lnTo>
                <a:lnTo>
                  <a:pt x="577055" y="51847"/>
                </a:lnTo>
                <a:lnTo>
                  <a:pt x="522972" y="63453"/>
                </a:lnTo>
                <a:lnTo>
                  <a:pt x="470992" y="76106"/>
                </a:lnTo>
                <a:lnTo>
                  <a:pt x="421210" y="89773"/>
                </a:lnTo>
                <a:lnTo>
                  <a:pt x="373719" y="104420"/>
                </a:lnTo>
                <a:lnTo>
                  <a:pt x="328612" y="120015"/>
                </a:lnTo>
                <a:lnTo>
                  <a:pt x="285984" y="136522"/>
                </a:lnTo>
                <a:lnTo>
                  <a:pt x="245928" y="153910"/>
                </a:lnTo>
                <a:lnTo>
                  <a:pt x="208538" y="172145"/>
                </a:lnTo>
                <a:lnTo>
                  <a:pt x="173907" y="191194"/>
                </a:lnTo>
                <a:lnTo>
                  <a:pt x="113300" y="231599"/>
                </a:lnTo>
                <a:lnTo>
                  <a:pt x="64856" y="274858"/>
                </a:lnTo>
                <a:lnTo>
                  <a:pt x="29324" y="320706"/>
                </a:lnTo>
                <a:lnTo>
                  <a:pt x="7456" y="368875"/>
                </a:lnTo>
                <a:lnTo>
                  <a:pt x="0" y="419100"/>
                </a:lnTo>
                <a:lnTo>
                  <a:pt x="1879" y="444325"/>
                </a:lnTo>
                <a:lnTo>
                  <a:pt x="16635" y="493356"/>
                </a:lnTo>
                <a:lnTo>
                  <a:pt x="45429" y="540265"/>
                </a:lnTo>
                <a:lnTo>
                  <a:pt x="87510" y="584775"/>
                </a:lnTo>
                <a:lnTo>
                  <a:pt x="142130" y="626612"/>
                </a:lnTo>
                <a:lnTo>
                  <a:pt x="208538" y="665502"/>
                </a:lnTo>
                <a:lnTo>
                  <a:pt x="245928" y="683756"/>
                </a:lnTo>
                <a:lnTo>
                  <a:pt x="285984" y="701169"/>
                </a:lnTo>
                <a:lnTo>
                  <a:pt x="328612" y="717708"/>
                </a:lnTo>
                <a:lnTo>
                  <a:pt x="373719" y="733339"/>
                </a:lnTo>
                <a:lnTo>
                  <a:pt x="421210" y="748026"/>
                </a:lnTo>
                <a:lnTo>
                  <a:pt x="470992" y="761736"/>
                </a:lnTo>
                <a:lnTo>
                  <a:pt x="522972" y="774433"/>
                </a:lnTo>
                <a:lnTo>
                  <a:pt x="577055" y="786085"/>
                </a:lnTo>
                <a:lnTo>
                  <a:pt x="633148" y="796656"/>
                </a:lnTo>
                <a:lnTo>
                  <a:pt x="691157" y="806112"/>
                </a:lnTo>
                <a:lnTo>
                  <a:pt x="750989" y="814419"/>
                </a:lnTo>
                <a:lnTo>
                  <a:pt x="812549" y="821542"/>
                </a:lnTo>
                <a:lnTo>
                  <a:pt x="875744" y="827447"/>
                </a:lnTo>
                <a:lnTo>
                  <a:pt x="940480" y="832100"/>
                </a:lnTo>
                <a:lnTo>
                  <a:pt x="1006664" y="835466"/>
                </a:lnTo>
                <a:lnTo>
                  <a:pt x="1074202" y="837510"/>
                </a:lnTo>
                <a:lnTo>
                  <a:pt x="1143000" y="838200"/>
                </a:lnTo>
                <a:lnTo>
                  <a:pt x="1211797" y="837510"/>
                </a:lnTo>
                <a:lnTo>
                  <a:pt x="1279335" y="835466"/>
                </a:lnTo>
                <a:lnTo>
                  <a:pt x="1345519" y="832100"/>
                </a:lnTo>
                <a:lnTo>
                  <a:pt x="1410255" y="827447"/>
                </a:lnTo>
                <a:lnTo>
                  <a:pt x="1473450" y="821542"/>
                </a:lnTo>
                <a:lnTo>
                  <a:pt x="1535010" y="814419"/>
                </a:lnTo>
                <a:lnTo>
                  <a:pt x="1594842" y="806112"/>
                </a:lnTo>
                <a:lnTo>
                  <a:pt x="1652851" y="796656"/>
                </a:lnTo>
                <a:lnTo>
                  <a:pt x="1708944" y="786085"/>
                </a:lnTo>
                <a:lnTo>
                  <a:pt x="1763027" y="774433"/>
                </a:lnTo>
                <a:lnTo>
                  <a:pt x="1815007" y="761736"/>
                </a:lnTo>
                <a:lnTo>
                  <a:pt x="1864789" y="748026"/>
                </a:lnTo>
                <a:lnTo>
                  <a:pt x="1912280" y="733339"/>
                </a:lnTo>
                <a:lnTo>
                  <a:pt x="1957387" y="717708"/>
                </a:lnTo>
                <a:lnTo>
                  <a:pt x="2000015" y="701169"/>
                </a:lnTo>
                <a:lnTo>
                  <a:pt x="2040071" y="683756"/>
                </a:lnTo>
                <a:lnTo>
                  <a:pt x="2077461" y="665502"/>
                </a:lnTo>
                <a:lnTo>
                  <a:pt x="2112092" y="646443"/>
                </a:lnTo>
                <a:lnTo>
                  <a:pt x="2172699" y="606045"/>
                </a:lnTo>
                <a:lnTo>
                  <a:pt x="2221143" y="562837"/>
                </a:lnTo>
                <a:lnTo>
                  <a:pt x="2256675" y="517093"/>
                </a:lnTo>
                <a:lnTo>
                  <a:pt x="2278543" y="469089"/>
                </a:lnTo>
                <a:lnTo>
                  <a:pt x="2286000" y="419100"/>
                </a:lnTo>
                <a:lnTo>
                  <a:pt x="2284120" y="393747"/>
                </a:lnTo>
                <a:lnTo>
                  <a:pt x="2269364" y="344517"/>
                </a:lnTo>
                <a:lnTo>
                  <a:pt x="2240570" y="297475"/>
                </a:lnTo>
                <a:lnTo>
                  <a:pt x="2198489" y="252888"/>
                </a:lnTo>
                <a:lnTo>
                  <a:pt x="2143869" y="211023"/>
                </a:lnTo>
                <a:lnTo>
                  <a:pt x="2077461" y="172145"/>
                </a:lnTo>
                <a:lnTo>
                  <a:pt x="2040071" y="153910"/>
                </a:lnTo>
                <a:lnTo>
                  <a:pt x="2000015" y="136522"/>
                </a:lnTo>
                <a:lnTo>
                  <a:pt x="1957387" y="120015"/>
                </a:lnTo>
                <a:lnTo>
                  <a:pt x="1912280" y="104420"/>
                </a:lnTo>
                <a:lnTo>
                  <a:pt x="1864789" y="89773"/>
                </a:lnTo>
                <a:lnTo>
                  <a:pt x="1815007" y="76106"/>
                </a:lnTo>
                <a:lnTo>
                  <a:pt x="1763027" y="63453"/>
                </a:lnTo>
                <a:lnTo>
                  <a:pt x="1708944" y="51847"/>
                </a:lnTo>
                <a:lnTo>
                  <a:pt x="1652851" y="41321"/>
                </a:lnTo>
                <a:lnTo>
                  <a:pt x="1594842" y="31908"/>
                </a:lnTo>
                <a:lnTo>
                  <a:pt x="1535010" y="23643"/>
                </a:lnTo>
                <a:lnTo>
                  <a:pt x="1473450" y="16557"/>
                </a:lnTo>
                <a:lnTo>
                  <a:pt x="1410255" y="10685"/>
                </a:lnTo>
                <a:lnTo>
                  <a:pt x="1345519" y="6060"/>
                </a:lnTo>
                <a:lnTo>
                  <a:pt x="1279335" y="2715"/>
                </a:lnTo>
                <a:lnTo>
                  <a:pt x="1211797" y="684"/>
                </a:lnTo>
                <a:lnTo>
                  <a:pt x="1143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29000" y="1295400"/>
            <a:ext cx="2286000" cy="838200"/>
          </a:xfrm>
          <a:custGeom>
            <a:avLst/>
            <a:gdLst/>
            <a:ahLst/>
            <a:cxnLst/>
            <a:rect l="l" t="t" r="r" b="b"/>
            <a:pathLst>
              <a:path w="2286000" h="838200">
                <a:moveTo>
                  <a:pt x="1143000" y="0"/>
                </a:moveTo>
                <a:lnTo>
                  <a:pt x="1211797" y="684"/>
                </a:lnTo>
                <a:lnTo>
                  <a:pt x="1279335" y="2715"/>
                </a:lnTo>
                <a:lnTo>
                  <a:pt x="1345519" y="6060"/>
                </a:lnTo>
                <a:lnTo>
                  <a:pt x="1410255" y="10685"/>
                </a:lnTo>
                <a:lnTo>
                  <a:pt x="1473450" y="16557"/>
                </a:lnTo>
                <a:lnTo>
                  <a:pt x="1535010" y="23643"/>
                </a:lnTo>
                <a:lnTo>
                  <a:pt x="1594842" y="31908"/>
                </a:lnTo>
                <a:lnTo>
                  <a:pt x="1652851" y="41321"/>
                </a:lnTo>
                <a:lnTo>
                  <a:pt x="1708944" y="51847"/>
                </a:lnTo>
                <a:lnTo>
                  <a:pt x="1763027" y="63453"/>
                </a:lnTo>
                <a:lnTo>
                  <a:pt x="1815007" y="76106"/>
                </a:lnTo>
                <a:lnTo>
                  <a:pt x="1864789" y="89773"/>
                </a:lnTo>
                <a:lnTo>
                  <a:pt x="1912280" y="104420"/>
                </a:lnTo>
                <a:lnTo>
                  <a:pt x="1957387" y="120015"/>
                </a:lnTo>
                <a:lnTo>
                  <a:pt x="2000015" y="136522"/>
                </a:lnTo>
                <a:lnTo>
                  <a:pt x="2040071" y="153910"/>
                </a:lnTo>
                <a:lnTo>
                  <a:pt x="2077461" y="172145"/>
                </a:lnTo>
                <a:lnTo>
                  <a:pt x="2112092" y="191194"/>
                </a:lnTo>
                <a:lnTo>
                  <a:pt x="2172699" y="231599"/>
                </a:lnTo>
                <a:lnTo>
                  <a:pt x="2221143" y="274858"/>
                </a:lnTo>
                <a:lnTo>
                  <a:pt x="2256675" y="320706"/>
                </a:lnTo>
                <a:lnTo>
                  <a:pt x="2278543" y="368875"/>
                </a:lnTo>
                <a:lnTo>
                  <a:pt x="2286000" y="419100"/>
                </a:lnTo>
                <a:lnTo>
                  <a:pt x="2284120" y="444325"/>
                </a:lnTo>
                <a:lnTo>
                  <a:pt x="2269364" y="493356"/>
                </a:lnTo>
                <a:lnTo>
                  <a:pt x="2240570" y="540265"/>
                </a:lnTo>
                <a:lnTo>
                  <a:pt x="2198489" y="584775"/>
                </a:lnTo>
                <a:lnTo>
                  <a:pt x="2143869" y="626612"/>
                </a:lnTo>
                <a:lnTo>
                  <a:pt x="2077461" y="665502"/>
                </a:lnTo>
                <a:lnTo>
                  <a:pt x="2040071" y="683756"/>
                </a:lnTo>
                <a:lnTo>
                  <a:pt x="2000015" y="701169"/>
                </a:lnTo>
                <a:lnTo>
                  <a:pt x="1957387" y="717708"/>
                </a:lnTo>
                <a:lnTo>
                  <a:pt x="1912280" y="733339"/>
                </a:lnTo>
                <a:lnTo>
                  <a:pt x="1864789" y="748026"/>
                </a:lnTo>
                <a:lnTo>
                  <a:pt x="1815007" y="761736"/>
                </a:lnTo>
                <a:lnTo>
                  <a:pt x="1763027" y="774433"/>
                </a:lnTo>
                <a:lnTo>
                  <a:pt x="1708944" y="786085"/>
                </a:lnTo>
                <a:lnTo>
                  <a:pt x="1652851" y="796656"/>
                </a:lnTo>
                <a:lnTo>
                  <a:pt x="1594842" y="806112"/>
                </a:lnTo>
                <a:lnTo>
                  <a:pt x="1535010" y="814419"/>
                </a:lnTo>
                <a:lnTo>
                  <a:pt x="1473450" y="821542"/>
                </a:lnTo>
                <a:lnTo>
                  <a:pt x="1410255" y="827447"/>
                </a:lnTo>
                <a:lnTo>
                  <a:pt x="1345519" y="832100"/>
                </a:lnTo>
                <a:lnTo>
                  <a:pt x="1279335" y="835466"/>
                </a:lnTo>
                <a:lnTo>
                  <a:pt x="1211797" y="837510"/>
                </a:lnTo>
                <a:lnTo>
                  <a:pt x="1143000" y="838200"/>
                </a:lnTo>
                <a:lnTo>
                  <a:pt x="1074202" y="837510"/>
                </a:lnTo>
                <a:lnTo>
                  <a:pt x="1006664" y="835466"/>
                </a:lnTo>
                <a:lnTo>
                  <a:pt x="940480" y="832100"/>
                </a:lnTo>
                <a:lnTo>
                  <a:pt x="875744" y="827447"/>
                </a:lnTo>
                <a:lnTo>
                  <a:pt x="812549" y="821542"/>
                </a:lnTo>
                <a:lnTo>
                  <a:pt x="750989" y="814419"/>
                </a:lnTo>
                <a:lnTo>
                  <a:pt x="691157" y="806112"/>
                </a:lnTo>
                <a:lnTo>
                  <a:pt x="633148" y="796656"/>
                </a:lnTo>
                <a:lnTo>
                  <a:pt x="577055" y="786085"/>
                </a:lnTo>
                <a:lnTo>
                  <a:pt x="522972" y="774433"/>
                </a:lnTo>
                <a:lnTo>
                  <a:pt x="470992" y="761736"/>
                </a:lnTo>
                <a:lnTo>
                  <a:pt x="421210" y="748026"/>
                </a:lnTo>
                <a:lnTo>
                  <a:pt x="373719" y="733339"/>
                </a:lnTo>
                <a:lnTo>
                  <a:pt x="328612" y="717708"/>
                </a:lnTo>
                <a:lnTo>
                  <a:pt x="285984" y="701169"/>
                </a:lnTo>
                <a:lnTo>
                  <a:pt x="245928" y="683756"/>
                </a:lnTo>
                <a:lnTo>
                  <a:pt x="208538" y="665502"/>
                </a:lnTo>
                <a:lnTo>
                  <a:pt x="173907" y="646443"/>
                </a:lnTo>
                <a:lnTo>
                  <a:pt x="113300" y="606045"/>
                </a:lnTo>
                <a:lnTo>
                  <a:pt x="64856" y="562837"/>
                </a:lnTo>
                <a:lnTo>
                  <a:pt x="29324" y="517093"/>
                </a:lnTo>
                <a:lnTo>
                  <a:pt x="7456" y="469089"/>
                </a:lnTo>
                <a:lnTo>
                  <a:pt x="0" y="419100"/>
                </a:lnTo>
                <a:lnTo>
                  <a:pt x="1879" y="393747"/>
                </a:lnTo>
                <a:lnTo>
                  <a:pt x="16635" y="344517"/>
                </a:lnTo>
                <a:lnTo>
                  <a:pt x="45429" y="297475"/>
                </a:lnTo>
                <a:lnTo>
                  <a:pt x="87510" y="252888"/>
                </a:lnTo>
                <a:lnTo>
                  <a:pt x="142130" y="211023"/>
                </a:lnTo>
                <a:lnTo>
                  <a:pt x="208538" y="172145"/>
                </a:lnTo>
                <a:lnTo>
                  <a:pt x="245928" y="153910"/>
                </a:lnTo>
                <a:lnTo>
                  <a:pt x="285984" y="136522"/>
                </a:lnTo>
                <a:lnTo>
                  <a:pt x="328612" y="120014"/>
                </a:lnTo>
                <a:lnTo>
                  <a:pt x="373719" y="104420"/>
                </a:lnTo>
                <a:lnTo>
                  <a:pt x="421210" y="89773"/>
                </a:lnTo>
                <a:lnTo>
                  <a:pt x="470992" y="76106"/>
                </a:lnTo>
                <a:lnTo>
                  <a:pt x="522972" y="63453"/>
                </a:lnTo>
                <a:lnTo>
                  <a:pt x="577055" y="51847"/>
                </a:lnTo>
                <a:lnTo>
                  <a:pt x="633148" y="41321"/>
                </a:lnTo>
                <a:lnTo>
                  <a:pt x="691157" y="31908"/>
                </a:lnTo>
                <a:lnTo>
                  <a:pt x="750989" y="23643"/>
                </a:lnTo>
                <a:lnTo>
                  <a:pt x="812549" y="16557"/>
                </a:lnTo>
                <a:lnTo>
                  <a:pt x="875744" y="10685"/>
                </a:lnTo>
                <a:lnTo>
                  <a:pt x="940480" y="6060"/>
                </a:lnTo>
                <a:lnTo>
                  <a:pt x="1006664" y="2715"/>
                </a:lnTo>
                <a:lnTo>
                  <a:pt x="1074202" y="684"/>
                </a:lnTo>
                <a:lnTo>
                  <a:pt x="1143000" y="0"/>
                </a:lnTo>
                <a:close/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9000" y="129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15000" y="213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82670" y="1549400"/>
            <a:ext cx="197738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7F7F7F"/>
                </a:solidFill>
                <a:latin typeface="Times New Roman"/>
                <a:cs typeface="Times New Roman"/>
              </a:rPr>
              <a:t>a problem of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size</a:t>
            </a:r>
            <a:r>
              <a:rPr sz="2000" spc="-7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7F7F7F"/>
                </a:solidFill>
                <a:latin typeface="Times New Roman"/>
                <a:cs typeface="Times New Roman"/>
              </a:rPr>
              <a:t>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86000" y="3200400"/>
            <a:ext cx="0" cy="410209"/>
          </a:xfrm>
          <a:custGeom>
            <a:avLst/>
            <a:gdLst/>
            <a:ahLst/>
            <a:cxnLst/>
            <a:rect l="l" t="t" r="r" b="b"/>
            <a:pathLst>
              <a:path h="410210">
                <a:moveTo>
                  <a:pt x="0" y="0"/>
                </a:moveTo>
                <a:lnTo>
                  <a:pt x="0" y="41021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0600" y="36068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05600" y="3200400"/>
            <a:ext cx="0" cy="410209"/>
          </a:xfrm>
          <a:custGeom>
            <a:avLst/>
            <a:gdLst/>
            <a:ahLst/>
            <a:cxnLst/>
            <a:rect l="l" t="t" r="r" b="b"/>
            <a:pathLst>
              <a:path h="410210">
                <a:moveTo>
                  <a:pt x="0" y="0"/>
                </a:moveTo>
                <a:lnTo>
                  <a:pt x="0" y="41021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80200" y="36068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212910" y="3651310"/>
          <a:ext cx="6629400" cy="1705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219200"/>
                <a:gridCol w="1066800"/>
                <a:gridCol w="990600"/>
                <a:gridCol w="1143000"/>
                <a:gridCol w="1143000"/>
              </a:tblGrid>
              <a:tr h="685800">
                <a:tc gridSpan="2">
                  <a:txBody>
                    <a:bodyPr/>
                    <a:lstStyle/>
                    <a:p>
                      <a:pPr marL="445134" marR="440690" indent="35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solution to 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subproblem</a:t>
                      </a:r>
                      <a:r>
                        <a:rPr sz="2000" spc="-10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45770" marR="440690" indent="35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solution to 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subproblem</a:t>
                      </a:r>
                      <a:r>
                        <a:rPr sz="2000" spc="-10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48640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4546600" y="53594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44602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/>
              <a:t>Max </a:t>
            </a:r>
            <a:r>
              <a:rPr sz="4500" spc="-5" dirty="0"/>
              <a:t>Heap</a:t>
            </a:r>
            <a:r>
              <a:rPr sz="4500" spc="-120" dirty="0"/>
              <a:t> </a:t>
            </a:r>
            <a:r>
              <a:rPr sz="4500" spc="-15" dirty="0"/>
              <a:t>Example</a:t>
            </a:r>
            <a:endParaRPr sz="45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22676" y="4799076"/>
          <a:ext cx="2293620" cy="370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/>
                <a:gridCol w="445135"/>
                <a:gridCol w="457200"/>
                <a:gridCol w="316230"/>
                <a:gridCol w="304800"/>
                <a:gridCol w="308610"/>
              </a:tblGrid>
              <a:tr h="37033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813175" y="5360619"/>
            <a:ext cx="768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Array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67200" y="16002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22775" y="170205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05200" y="2514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60775" y="26168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05400" y="2514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61228" y="26168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62400" y="3657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17975" y="37600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194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51175" y="38362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24400" y="3657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79975" y="37600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62400" y="2057400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38100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00400" y="30480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62400" y="3048000"/>
            <a:ext cx="228600" cy="609600"/>
          </a:xfrm>
          <a:custGeom>
            <a:avLst/>
            <a:gdLst/>
            <a:ahLst/>
            <a:cxnLst/>
            <a:rect l="l" t="t" r="r" b="b"/>
            <a:pathLst>
              <a:path w="228600" h="609600">
                <a:moveTo>
                  <a:pt x="0" y="0"/>
                </a:moveTo>
                <a:lnTo>
                  <a:pt x="22860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00600" y="2057400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0" y="0"/>
                </a:moveTo>
                <a:lnTo>
                  <a:pt x="3810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29200" y="3048000"/>
            <a:ext cx="304800" cy="609600"/>
          </a:xfrm>
          <a:custGeom>
            <a:avLst/>
            <a:gdLst/>
            <a:ahLst/>
            <a:cxnLst/>
            <a:rect l="l" t="t" r="r" b="b"/>
            <a:pathLst>
              <a:path w="304800" h="609600">
                <a:moveTo>
                  <a:pt x="304800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479552"/>
            <a:ext cx="43167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Min </a:t>
            </a:r>
            <a:r>
              <a:rPr sz="4500" spc="-5" dirty="0"/>
              <a:t>heap</a:t>
            </a:r>
            <a:r>
              <a:rPr sz="4500" spc="-120" dirty="0"/>
              <a:t> </a:t>
            </a:r>
            <a:r>
              <a:rPr sz="4500" spc="-25" dirty="0"/>
              <a:t>example</a:t>
            </a:r>
            <a:endParaRPr sz="45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046476" y="5256276"/>
          <a:ext cx="2346958" cy="370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785"/>
                <a:gridCol w="301624"/>
                <a:gridCol w="529590"/>
                <a:gridCol w="311784"/>
                <a:gridCol w="442595"/>
                <a:gridCol w="449580"/>
              </a:tblGrid>
              <a:tr h="37033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117975" y="5741619"/>
            <a:ext cx="768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Array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1000" y="16764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46575" y="177825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29000" y="2590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84575" y="26930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29200" y="2590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4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4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5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5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85028" y="269303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862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417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43200" y="38100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74594" y="39124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48200" y="3733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90" y="223433"/>
                </a:lnTo>
                <a:lnTo>
                  <a:pt x="15544" y="182392"/>
                </a:lnTo>
                <a:lnTo>
                  <a:pt x="34032" y="144124"/>
                </a:lnTo>
                <a:lnTo>
                  <a:pt x="58826" y="109179"/>
                </a:lnTo>
                <a:lnTo>
                  <a:pt x="89296" y="78105"/>
                </a:lnTo>
                <a:lnTo>
                  <a:pt x="124815" y="51450"/>
                </a:lnTo>
                <a:lnTo>
                  <a:pt x="164753" y="29763"/>
                </a:lnTo>
                <a:lnTo>
                  <a:pt x="208483" y="13594"/>
                </a:lnTo>
                <a:lnTo>
                  <a:pt x="255374" y="3489"/>
                </a:lnTo>
                <a:lnTo>
                  <a:pt x="304800" y="0"/>
                </a:lnTo>
                <a:lnTo>
                  <a:pt x="354225" y="3489"/>
                </a:lnTo>
                <a:lnTo>
                  <a:pt x="401116" y="13594"/>
                </a:lnTo>
                <a:lnTo>
                  <a:pt x="444846" y="29763"/>
                </a:lnTo>
                <a:lnTo>
                  <a:pt x="484784" y="51450"/>
                </a:lnTo>
                <a:lnTo>
                  <a:pt x="520303" y="78105"/>
                </a:lnTo>
                <a:lnTo>
                  <a:pt x="550773" y="109179"/>
                </a:lnTo>
                <a:lnTo>
                  <a:pt x="575567" y="144124"/>
                </a:lnTo>
                <a:lnTo>
                  <a:pt x="594055" y="182392"/>
                </a:lnTo>
                <a:lnTo>
                  <a:pt x="605609" y="223433"/>
                </a:lnTo>
                <a:lnTo>
                  <a:pt x="609600" y="266700"/>
                </a:lnTo>
                <a:lnTo>
                  <a:pt x="605609" y="309966"/>
                </a:lnTo>
                <a:lnTo>
                  <a:pt x="594055" y="351007"/>
                </a:lnTo>
                <a:lnTo>
                  <a:pt x="575567" y="389275"/>
                </a:lnTo>
                <a:lnTo>
                  <a:pt x="550773" y="424220"/>
                </a:lnTo>
                <a:lnTo>
                  <a:pt x="520303" y="455294"/>
                </a:lnTo>
                <a:lnTo>
                  <a:pt x="484784" y="481949"/>
                </a:lnTo>
                <a:lnTo>
                  <a:pt x="444846" y="503636"/>
                </a:lnTo>
                <a:lnTo>
                  <a:pt x="401116" y="519805"/>
                </a:lnTo>
                <a:lnTo>
                  <a:pt x="354225" y="529910"/>
                </a:lnTo>
                <a:lnTo>
                  <a:pt x="304800" y="533400"/>
                </a:lnTo>
                <a:lnTo>
                  <a:pt x="255374" y="529910"/>
                </a:lnTo>
                <a:lnTo>
                  <a:pt x="208483" y="519805"/>
                </a:lnTo>
                <a:lnTo>
                  <a:pt x="164753" y="503636"/>
                </a:lnTo>
                <a:lnTo>
                  <a:pt x="124815" y="481949"/>
                </a:lnTo>
                <a:lnTo>
                  <a:pt x="89296" y="455294"/>
                </a:lnTo>
                <a:lnTo>
                  <a:pt x="58826" y="424220"/>
                </a:lnTo>
                <a:lnTo>
                  <a:pt x="34032" y="389275"/>
                </a:lnTo>
                <a:lnTo>
                  <a:pt x="15544" y="351007"/>
                </a:lnTo>
                <a:lnTo>
                  <a:pt x="3990" y="30996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03775" y="383628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86200" y="2133600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38100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24200" y="31242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86200" y="3124200"/>
            <a:ext cx="228600" cy="609600"/>
          </a:xfrm>
          <a:custGeom>
            <a:avLst/>
            <a:gdLst/>
            <a:ahLst/>
            <a:cxnLst/>
            <a:rect l="l" t="t" r="r" b="b"/>
            <a:pathLst>
              <a:path w="228600" h="609600">
                <a:moveTo>
                  <a:pt x="0" y="0"/>
                </a:moveTo>
                <a:lnTo>
                  <a:pt x="22860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24400" y="2133600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0" y="0"/>
                </a:moveTo>
                <a:lnTo>
                  <a:pt x="3810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53000" y="3124200"/>
            <a:ext cx="304800" cy="609600"/>
          </a:xfrm>
          <a:custGeom>
            <a:avLst/>
            <a:gdLst/>
            <a:ahLst/>
            <a:cxnLst/>
            <a:rect l="l" t="t" r="r" b="b"/>
            <a:pathLst>
              <a:path w="304800" h="609600">
                <a:moveTo>
                  <a:pt x="304800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970533"/>
            <a:ext cx="3399154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1-Max </a:t>
            </a:r>
            <a:r>
              <a:rPr spc="-5" dirty="0"/>
              <a:t>heap</a:t>
            </a:r>
            <a:r>
              <a:rPr spc="-105" dirty="0"/>
              <a:t> </a:t>
            </a:r>
            <a:r>
              <a:rPr dirty="0"/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24964"/>
            <a:ext cx="7992745" cy="395414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5"/>
              </a:spcBef>
            </a:pPr>
            <a:r>
              <a:rPr sz="3600" spc="-5" dirty="0">
                <a:latin typeface="Constantia"/>
                <a:cs typeface="Constantia"/>
              </a:rPr>
              <a:t>max-heap</a:t>
            </a:r>
            <a:r>
              <a:rPr sz="3600" spc="-114" dirty="0">
                <a:latin typeface="Constantia"/>
                <a:cs typeface="Constantia"/>
              </a:rPr>
              <a:t> </a:t>
            </a:r>
            <a:r>
              <a:rPr sz="3500" spc="5" dirty="0">
                <a:latin typeface="Constantia"/>
                <a:cs typeface="Constantia"/>
              </a:rPr>
              <a:t>Definition:</a:t>
            </a:r>
            <a:endParaRPr sz="3500">
              <a:latin typeface="Constantia"/>
              <a:cs typeface="Constantia"/>
            </a:endParaRPr>
          </a:p>
          <a:p>
            <a:pPr marL="286385" marR="370205" indent="-180340" algn="just">
              <a:lnSpc>
                <a:spcPct val="100000"/>
              </a:lnSpc>
              <a:spcBef>
                <a:spcPts val="755"/>
              </a:spcBef>
            </a:pPr>
            <a:r>
              <a:rPr sz="3000" spc="-5" dirty="0">
                <a:latin typeface="Constantia"/>
                <a:cs typeface="Constantia"/>
              </a:rPr>
              <a:t>is</a:t>
            </a:r>
            <a:r>
              <a:rPr sz="3000" spc="-140" dirty="0">
                <a:latin typeface="Constantia"/>
                <a:cs typeface="Constantia"/>
              </a:rPr>
              <a:t> </a:t>
            </a:r>
            <a:r>
              <a:rPr sz="3000" dirty="0">
                <a:latin typeface="Constantia"/>
                <a:cs typeface="Constantia"/>
              </a:rPr>
              <a:t>a</a:t>
            </a:r>
            <a:r>
              <a:rPr sz="3000" spc="-160" dirty="0">
                <a:latin typeface="Constantia"/>
                <a:cs typeface="Constantia"/>
              </a:rPr>
              <a:t> </a:t>
            </a:r>
            <a:r>
              <a:rPr sz="3000" spc="-15" dirty="0">
                <a:latin typeface="Constantia"/>
                <a:cs typeface="Constantia"/>
              </a:rPr>
              <a:t>complete</a:t>
            </a:r>
            <a:r>
              <a:rPr sz="3000" spc="-75" dirty="0">
                <a:latin typeface="Constantia"/>
                <a:cs typeface="Constantia"/>
              </a:rPr>
              <a:t> </a:t>
            </a:r>
            <a:r>
              <a:rPr sz="3000" spc="5" dirty="0">
                <a:latin typeface="Constantia"/>
                <a:cs typeface="Constantia"/>
              </a:rPr>
              <a:t>binary</a:t>
            </a:r>
            <a:r>
              <a:rPr sz="3000" spc="-120" dirty="0">
                <a:latin typeface="Constantia"/>
                <a:cs typeface="Constantia"/>
              </a:rPr>
              <a:t> </a:t>
            </a:r>
            <a:r>
              <a:rPr sz="3000" spc="-15" dirty="0">
                <a:latin typeface="Constantia"/>
                <a:cs typeface="Constantia"/>
              </a:rPr>
              <a:t>tree</a:t>
            </a:r>
            <a:r>
              <a:rPr sz="3000" spc="-7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in</a:t>
            </a:r>
            <a:r>
              <a:rPr sz="3000" spc="-120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which</a:t>
            </a:r>
            <a:r>
              <a:rPr sz="3000" spc="-8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the</a:t>
            </a:r>
            <a:r>
              <a:rPr sz="3000" spc="-170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value</a:t>
            </a:r>
            <a:r>
              <a:rPr sz="3000" spc="-8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in  </a:t>
            </a:r>
            <a:r>
              <a:rPr sz="3000" dirty="0">
                <a:latin typeface="Constantia"/>
                <a:cs typeface="Constantia"/>
              </a:rPr>
              <a:t>each</a:t>
            </a:r>
            <a:r>
              <a:rPr sz="3000" spc="-60" dirty="0">
                <a:latin typeface="Constantia"/>
                <a:cs typeface="Constantia"/>
              </a:rPr>
              <a:t> </a:t>
            </a:r>
            <a:r>
              <a:rPr sz="3000" spc="-10" dirty="0">
                <a:latin typeface="Constantia"/>
                <a:cs typeface="Constantia"/>
              </a:rPr>
              <a:t>internal</a:t>
            </a:r>
            <a:r>
              <a:rPr sz="3000" spc="-20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node</a:t>
            </a:r>
            <a:r>
              <a:rPr sz="3000" spc="-70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is</a:t>
            </a:r>
            <a:r>
              <a:rPr sz="3000" spc="-160" dirty="0">
                <a:latin typeface="Constantia"/>
                <a:cs typeface="Constantia"/>
              </a:rPr>
              <a:t> </a:t>
            </a:r>
            <a:r>
              <a:rPr sz="3000" spc="-15" dirty="0">
                <a:latin typeface="Constantia"/>
                <a:cs typeface="Constantia"/>
              </a:rPr>
              <a:t>greater</a:t>
            </a:r>
            <a:r>
              <a:rPr sz="3000" spc="-12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than</a:t>
            </a:r>
            <a:r>
              <a:rPr sz="3000" spc="-120" dirty="0">
                <a:latin typeface="Constantia"/>
                <a:cs typeface="Constantia"/>
              </a:rPr>
              <a:t> </a:t>
            </a:r>
            <a:r>
              <a:rPr sz="3000" dirty="0">
                <a:latin typeface="Constantia"/>
                <a:cs typeface="Constantia"/>
              </a:rPr>
              <a:t>or</a:t>
            </a:r>
            <a:r>
              <a:rPr sz="3000" spc="-185" dirty="0">
                <a:latin typeface="Constantia"/>
                <a:cs typeface="Constantia"/>
              </a:rPr>
              <a:t> </a:t>
            </a:r>
            <a:r>
              <a:rPr sz="3000" dirty="0">
                <a:latin typeface="Constantia"/>
                <a:cs typeface="Constantia"/>
              </a:rPr>
              <a:t>equal</a:t>
            </a:r>
            <a:r>
              <a:rPr sz="3000" spc="-35" dirty="0">
                <a:latin typeface="Constantia"/>
                <a:cs typeface="Constantia"/>
              </a:rPr>
              <a:t> </a:t>
            </a:r>
            <a:r>
              <a:rPr sz="3000" spc="-30" dirty="0">
                <a:latin typeface="Constantia"/>
                <a:cs typeface="Constantia"/>
              </a:rPr>
              <a:t>to  </a:t>
            </a:r>
            <a:r>
              <a:rPr sz="3000" spc="-5" dirty="0">
                <a:latin typeface="Constantia"/>
                <a:cs typeface="Constantia"/>
              </a:rPr>
              <a:t>the</a:t>
            </a:r>
            <a:r>
              <a:rPr sz="3000" spc="-170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values</a:t>
            </a:r>
            <a:r>
              <a:rPr sz="3000" spc="-7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in</a:t>
            </a:r>
            <a:r>
              <a:rPr sz="3000" spc="-8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the</a:t>
            </a:r>
            <a:r>
              <a:rPr sz="3000" spc="-150" dirty="0">
                <a:latin typeface="Constantia"/>
                <a:cs typeface="Constantia"/>
              </a:rPr>
              <a:t> </a:t>
            </a:r>
            <a:r>
              <a:rPr sz="3000" spc="-10" dirty="0">
                <a:latin typeface="Constantia"/>
                <a:cs typeface="Constantia"/>
              </a:rPr>
              <a:t>children</a:t>
            </a:r>
            <a:r>
              <a:rPr sz="3000" spc="-120" dirty="0">
                <a:latin typeface="Constantia"/>
                <a:cs typeface="Constantia"/>
              </a:rPr>
              <a:t> </a:t>
            </a:r>
            <a:r>
              <a:rPr sz="3000" dirty="0">
                <a:latin typeface="Constantia"/>
                <a:cs typeface="Constantia"/>
              </a:rPr>
              <a:t>of</a:t>
            </a:r>
            <a:r>
              <a:rPr sz="3000" spc="3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that</a:t>
            </a:r>
            <a:r>
              <a:rPr sz="3000" spc="-8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node.</a:t>
            </a:r>
            <a:endParaRPr sz="3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400"/>
              </a:spcBef>
            </a:pPr>
            <a:r>
              <a:rPr sz="3500" spc="-5" dirty="0">
                <a:latin typeface="Constantia"/>
                <a:cs typeface="Constantia"/>
              </a:rPr>
              <a:t>Max-heap</a:t>
            </a:r>
            <a:r>
              <a:rPr sz="3500" spc="-170" dirty="0">
                <a:latin typeface="Constantia"/>
                <a:cs typeface="Constantia"/>
              </a:rPr>
              <a:t> </a:t>
            </a:r>
            <a:r>
              <a:rPr sz="3500" spc="-5" dirty="0">
                <a:latin typeface="Constantia"/>
                <a:cs typeface="Constantia"/>
              </a:rPr>
              <a:t>property:</a:t>
            </a:r>
            <a:endParaRPr sz="35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740"/>
              </a:spcBef>
              <a:buClr>
                <a:srgbClr val="0AD0D9"/>
              </a:buClr>
              <a:buSzPct val="94642"/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key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of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node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is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≥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than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keys</a:t>
            </a:r>
            <a:r>
              <a:rPr sz="2800" spc="-13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of</a:t>
            </a:r>
            <a:r>
              <a:rPr sz="2800" spc="6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its</a:t>
            </a:r>
            <a:r>
              <a:rPr sz="2800" spc="-13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children.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8675" y="190881"/>
            <a:ext cx="531685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Max </a:t>
            </a:r>
            <a:r>
              <a:rPr spc="-5" dirty="0"/>
              <a:t>heap</a:t>
            </a:r>
            <a:r>
              <a:rPr spc="-50" dirty="0"/>
              <a:t> </a:t>
            </a:r>
            <a:r>
              <a:rPr spc="-25" dirty="0"/>
              <a:t>Operation</a:t>
            </a:r>
          </a:p>
        </p:txBody>
      </p:sp>
      <p:sp>
        <p:nvSpPr>
          <p:cNvPr id="9" name="object 9"/>
          <p:cNvSpPr/>
          <p:nvPr/>
        </p:nvSpPr>
        <p:spPr>
          <a:xfrm>
            <a:off x="5026152" y="2743200"/>
            <a:ext cx="3738372" cy="24627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6800" y="1371600"/>
            <a:ext cx="4038600" cy="1149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7340" y="1102232"/>
            <a:ext cx="3930650" cy="261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93675" indent="-274320">
              <a:lnSpc>
                <a:spcPct val="12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heap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stored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  </a:t>
            </a:r>
            <a:r>
              <a:rPr sz="2400" spc="-20" dirty="0">
                <a:latin typeface="Constantia"/>
                <a:cs typeface="Constantia"/>
              </a:rPr>
              <a:t>array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1025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2000" spc="-10" dirty="0">
                <a:latin typeface="Constantia"/>
                <a:cs typeface="Constantia"/>
              </a:rPr>
              <a:t>Root </a:t>
            </a:r>
            <a:r>
              <a:rPr sz="2000" dirty="0">
                <a:latin typeface="Constantia"/>
                <a:cs typeface="Constantia"/>
              </a:rPr>
              <a:t>of </a:t>
            </a:r>
            <a:r>
              <a:rPr sz="2000" spc="-10" dirty="0">
                <a:latin typeface="Constantia"/>
                <a:cs typeface="Constantia"/>
              </a:rPr>
              <a:t>tree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2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A[1]</a:t>
            </a:r>
            <a:endParaRPr sz="2000">
              <a:latin typeface="Comic Sans MS"/>
              <a:cs typeface="Comic Sans MS"/>
            </a:endParaRPr>
          </a:p>
          <a:p>
            <a:pPr marL="652780" lvl="1" indent="-247015">
              <a:lnSpc>
                <a:spcPct val="100000"/>
              </a:lnSpc>
              <a:spcBef>
                <a:spcPts val="96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2000" spc="5" dirty="0">
                <a:latin typeface="Constantia"/>
                <a:cs typeface="Constantia"/>
              </a:rPr>
              <a:t>Left </a:t>
            </a:r>
            <a:r>
              <a:rPr sz="2000" spc="-5" dirty="0">
                <a:latin typeface="Constantia"/>
                <a:cs typeface="Constantia"/>
              </a:rPr>
              <a:t>child </a:t>
            </a:r>
            <a:r>
              <a:rPr sz="2000" dirty="0">
                <a:latin typeface="Constantia"/>
                <a:cs typeface="Constantia"/>
              </a:rPr>
              <a:t>of </a:t>
            </a:r>
            <a:r>
              <a:rPr sz="2000" dirty="0">
                <a:latin typeface="Comic Sans MS"/>
                <a:cs typeface="Comic Sans MS"/>
              </a:rPr>
              <a:t>A[i] =</a:t>
            </a:r>
            <a:r>
              <a:rPr sz="2000" spc="-15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A[2i]</a:t>
            </a:r>
            <a:endParaRPr sz="2000">
              <a:latin typeface="Comic Sans MS"/>
              <a:cs typeface="Comic Sans MS"/>
            </a:endParaRPr>
          </a:p>
          <a:p>
            <a:pPr marL="652780" lvl="1" indent="-247015">
              <a:lnSpc>
                <a:spcPct val="100000"/>
              </a:lnSpc>
              <a:spcBef>
                <a:spcPts val="96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2000" spc="-10" dirty="0">
                <a:latin typeface="Constantia"/>
                <a:cs typeface="Constantia"/>
              </a:rPr>
              <a:t>Right </a:t>
            </a:r>
            <a:r>
              <a:rPr sz="2000" spc="-5" dirty="0">
                <a:latin typeface="Constantia"/>
                <a:cs typeface="Constantia"/>
              </a:rPr>
              <a:t>child </a:t>
            </a:r>
            <a:r>
              <a:rPr sz="2000" dirty="0">
                <a:latin typeface="Constantia"/>
                <a:cs typeface="Constantia"/>
              </a:rPr>
              <a:t>of </a:t>
            </a:r>
            <a:r>
              <a:rPr sz="2000" dirty="0">
                <a:latin typeface="Comic Sans MS"/>
                <a:cs typeface="Comic Sans MS"/>
              </a:rPr>
              <a:t>A[i] = A[2i +</a:t>
            </a:r>
            <a:r>
              <a:rPr sz="2000" spc="-16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1]</a:t>
            </a:r>
            <a:endParaRPr sz="2000">
              <a:latin typeface="Comic Sans MS"/>
              <a:cs typeface="Comic Sans MS"/>
            </a:endParaRPr>
          </a:p>
          <a:p>
            <a:pPr marL="652780" lvl="1" indent="-247015">
              <a:lnSpc>
                <a:spcPct val="100000"/>
              </a:lnSpc>
              <a:spcBef>
                <a:spcPts val="96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2000" spc="-10" dirty="0">
                <a:latin typeface="Constantia"/>
                <a:cs typeface="Constantia"/>
              </a:rPr>
              <a:t>Parent </a:t>
            </a:r>
            <a:r>
              <a:rPr sz="2000" dirty="0">
                <a:latin typeface="Constantia"/>
                <a:cs typeface="Constantia"/>
              </a:rPr>
              <a:t>of </a:t>
            </a:r>
            <a:r>
              <a:rPr sz="2000" dirty="0">
                <a:latin typeface="Comic Sans MS"/>
                <a:cs typeface="Comic Sans MS"/>
              </a:rPr>
              <a:t>A[i] = </a:t>
            </a:r>
            <a:r>
              <a:rPr sz="2000" spc="-5" dirty="0">
                <a:latin typeface="Comic Sans MS"/>
                <a:cs typeface="Comic Sans MS"/>
              </a:rPr>
              <a:t>A[ </a:t>
            </a:r>
            <a:r>
              <a:rPr sz="2000" spc="-5" dirty="0">
                <a:latin typeface="Symbol"/>
                <a:cs typeface="Symbol"/>
              </a:rPr>
              <a:t></a:t>
            </a:r>
            <a:r>
              <a:rPr sz="2000" spc="-5" dirty="0">
                <a:latin typeface="Comic Sans MS"/>
                <a:cs typeface="Comic Sans MS"/>
              </a:rPr>
              <a:t>i/2</a:t>
            </a:r>
            <a:r>
              <a:rPr sz="2000" spc="-5" dirty="0">
                <a:latin typeface="Symbol"/>
                <a:cs typeface="Symbol"/>
              </a:rPr>
              <a:t>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]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3202" y="666114"/>
            <a:ext cx="39897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29050" algn="l"/>
              </a:tabLst>
            </a:pPr>
            <a:r>
              <a:rPr sz="3200" spc="-5" dirty="0"/>
              <a:t>E</a:t>
            </a:r>
            <a:r>
              <a:rPr sz="3200" spc="-60" dirty="0"/>
              <a:t>x</a:t>
            </a:r>
            <a:r>
              <a:rPr sz="3200" dirty="0"/>
              <a:t>amp</a:t>
            </a:r>
            <a:r>
              <a:rPr sz="3200" spc="-10" dirty="0"/>
              <a:t>l</a:t>
            </a:r>
            <a:r>
              <a:rPr sz="3200" dirty="0"/>
              <a:t>e </a:t>
            </a:r>
            <a:r>
              <a:rPr sz="3200" spc="-5" dirty="0"/>
              <a:t>Explaini</a:t>
            </a:r>
            <a:r>
              <a:rPr sz="3200" spc="-15" dirty="0"/>
              <a:t>n</a:t>
            </a:r>
            <a:r>
              <a:rPr sz="3200" dirty="0"/>
              <a:t>g</a:t>
            </a:r>
            <a:r>
              <a:rPr sz="3200" spc="-220" dirty="0"/>
              <a:t> </a:t>
            </a:r>
            <a:r>
              <a:rPr sz="2000" dirty="0"/>
              <a:t>:	A</a:t>
            </a:r>
            <a:endParaRPr sz="20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629213" y="485711"/>
          <a:ext cx="4145276" cy="335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020"/>
                <a:gridCol w="415924"/>
                <a:gridCol w="412750"/>
                <a:gridCol w="414655"/>
                <a:gridCol w="414655"/>
                <a:gridCol w="413384"/>
                <a:gridCol w="415289"/>
                <a:gridCol w="413385"/>
                <a:gridCol w="416560"/>
                <a:gridCol w="414654"/>
              </a:tblGrid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9DD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9DD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9DD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9DD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009DD9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9DD9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009DD9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009DD9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9DD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9DD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15162" y="284695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8394" y="2846959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2174" y="2228237"/>
            <a:ext cx="9715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Constantia"/>
                <a:cs typeface="Constantia"/>
              </a:rPr>
              <a:t>2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3936" y="2228237"/>
            <a:ext cx="13017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Constantia"/>
                <a:cs typeface="Constantia"/>
              </a:rPr>
              <a:t>3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316" y="2673857"/>
            <a:ext cx="927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nstantia"/>
                <a:cs typeface="Constantia"/>
              </a:rPr>
              <a:t>4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61922" y="2673857"/>
            <a:ext cx="857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nstantia"/>
                <a:cs typeface="Constantia"/>
              </a:rPr>
              <a:t>5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86864" y="2662065"/>
            <a:ext cx="582295" cy="4851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29209" algn="r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latin typeface="Constantia"/>
                <a:cs typeface="Constantia"/>
              </a:rPr>
              <a:t>6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444500" algn="l"/>
              </a:tabLst>
            </a:pPr>
            <a:r>
              <a:rPr sz="1800" dirty="0">
                <a:latin typeface="Constantia"/>
                <a:cs typeface="Constantia"/>
              </a:rPr>
              <a:t>16	9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82848" y="2673857"/>
            <a:ext cx="86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nstantia"/>
                <a:cs typeface="Constantia"/>
              </a:rPr>
              <a:t>7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4713" y="3056636"/>
            <a:ext cx="93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nstantia"/>
                <a:cs typeface="Constantia"/>
              </a:rPr>
              <a:t>8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4041" y="3056636"/>
            <a:ext cx="946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nstantia"/>
                <a:cs typeface="Constantia"/>
              </a:rPr>
              <a:t>9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9567" y="3056636"/>
            <a:ext cx="1333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nstantia"/>
                <a:cs typeface="Constantia"/>
              </a:rPr>
              <a:t>10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6089" y="5603544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36239" y="5603544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4249" y="4984699"/>
            <a:ext cx="9715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Constantia"/>
                <a:cs typeface="Constantia"/>
              </a:rPr>
              <a:t>2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90342" y="4984699"/>
            <a:ext cx="22034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Constantia"/>
                <a:cs typeface="Constantia"/>
              </a:rPr>
              <a:t>3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3391" y="5430392"/>
            <a:ext cx="927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nstantia"/>
                <a:cs typeface="Constantia"/>
              </a:rPr>
              <a:t>4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9456" y="1717548"/>
            <a:ext cx="8679180" cy="1857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653920" y="5430392"/>
            <a:ext cx="857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nstantia"/>
                <a:cs typeface="Constantia"/>
              </a:rPr>
              <a:t>5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78991" y="5418573"/>
            <a:ext cx="582295" cy="485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29209" algn="r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nstantia"/>
                <a:cs typeface="Constantia"/>
              </a:rPr>
              <a:t>6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444500" algn="l"/>
              </a:tabLst>
            </a:pPr>
            <a:r>
              <a:rPr sz="1800" dirty="0">
                <a:latin typeface="Constantia"/>
                <a:cs typeface="Constantia"/>
              </a:rPr>
              <a:t>16	9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74594" y="5430392"/>
            <a:ext cx="86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nstantia"/>
                <a:cs typeface="Constantia"/>
              </a:rPr>
              <a:t>7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0083" y="5793209"/>
            <a:ext cx="136525" cy="5073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250"/>
              </a:spcBef>
            </a:pPr>
            <a:r>
              <a:rPr sz="1000" spc="-5" dirty="0">
                <a:latin typeface="Constantia"/>
                <a:cs typeface="Constantia"/>
              </a:rPr>
              <a:t>8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05941" y="5793209"/>
            <a:ext cx="523240" cy="5073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50"/>
              </a:spcBef>
              <a:tabLst>
                <a:tab pos="368300" algn="l"/>
              </a:tabLst>
            </a:pPr>
            <a:r>
              <a:rPr sz="1000" spc="-5" dirty="0">
                <a:latin typeface="Constantia"/>
                <a:cs typeface="Constantia"/>
              </a:rPr>
              <a:t>9	10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399415" algn="l"/>
              </a:tabLst>
            </a:pPr>
            <a:r>
              <a:rPr sz="1800" dirty="0">
                <a:latin typeface="Constantia"/>
                <a:cs typeface="Constantia"/>
              </a:rPr>
              <a:t>8	7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77844" y="284695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61101" y="2846959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54855" y="2228237"/>
            <a:ext cx="9715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Constantia"/>
                <a:cs typeface="Constantia"/>
              </a:rPr>
              <a:t>2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06644" y="2228237"/>
            <a:ext cx="13017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Constantia"/>
                <a:cs typeface="Constantia"/>
              </a:rPr>
              <a:t>3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93972" y="2673857"/>
            <a:ext cx="927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nstantia"/>
                <a:cs typeface="Constantia"/>
              </a:rPr>
              <a:t>4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24502" y="2673857"/>
            <a:ext cx="857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nstantia"/>
                <a:cs typeface="Constantia"/>
              </a:rPr>
              <a:t>5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49571" y="2662065"/>
            <a:ext cx="582930" cy="4851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29209" algn="r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latin typeface="Constantia"/>
                <a:cs typeface="Constantia"/>
              </a:rPr>
              <a:t>6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444500" algn="l"/>
              </a:tabLst>
            </a:pPr>
            <a:r>
              <a:rPr sz="1800" dirty="0">
                <a:latin typeface="Constantia"/>
                <a:cs typeface="Constantia"/>
              </a:rPr>
              <a:t>16	9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45555" y="2673857"/>
            <a:ext cx="86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nstantia"/>
                <a:cs typeface="Constantia"/>
              </a:rPr>
              <a:t>7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87700" y="3056636"/>
            <a:ext cx="93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nstantia"/>
                <a:cs typeface="Constantia"/>
              </a:rPr>
              <a:t>8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06773" y="3056636"/>
            <a:ext cx="946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nstantia"/>
                <a:cs typeface="Constantia"/>
              </a:rPr>
              <a:t>9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32275" y="3056636"/>
            <a:ext cx="1333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nstantia"/>
                <a:cs typeface="Constantia"/>
              </a:rPr>
              <a:t>10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99403" y="2846959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11836" y="4462271"/>
            <a:ext cx="8679180" cy="18684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871091" y="1593853"/>
          <a:ext cx="5911215" cy="424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2863215"/>
                <a:gridCol w="1524000"/>
              </a:tblGrid>
              <a:tr h="161049">
                <a:tc>
                  <a:txBody>
                    <a:bodyPr/>
                    <a:lstStyle/>
                    <a:p>
                      <a:pPr marL="57150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1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1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5730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1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</a:tr>
              <a:tr h="263157">
                <a:tc>
                  <a:txBody>
                    <a:bodyPr/>
                    <a:lstStyle/>
                    <a:p>
                      <a:pPr marL="31750">
                        <a:lnSpc>
                          <a:spcPts val="1970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0330">
                        <a:lnSpc>
                          <a:spcPts val="1970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257809" y="3100835"/>
          <a:ext cx="7025001" cy="441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570"/>
                <a:gridCol w="511174"/>
                <a:gridCol w="1072515"/>
                <a:gridCol w="1278889"/>
                <a:gridCol w="511175"/>
                <a:gridCol w="1093470"/>
                <a:gridCol w="1238250"/>
                <a:gridCol w="532129"/>
                <a:gridCol w="290829"/>
              </a:tblGrid>
              <a:tr h="169685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950"/>
                        </a:lnSpc>
                      </a:pPr>
                      <a:r>
                        <a:rPr sz="1000" dirty="0">
                          <a:latin typeface="Constantia"/>
                          <a:cs typeface="Constantia"/>
                        </a:rPr>
                        <a:t>10</a:t>
                      </a:r>
                      <a:endParaRPr sz="10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</a:tr>
              <a:tr h="271793">
                <a:tc>
                  <a:txBody>
                    <a:bodyPr/>
                    <a:lstStyle/>
                    <a:p>
                      <a:pPr marL="31750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4069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4480" algn="r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39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6917563" y="2228237"/>
            <a:ext cx="9715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Constantia"/>
                <a:cs typeface="Constantia"/>
              </a:rPr>
              <a:t>2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269351" y="2228237"/>
            <a:ext cx="13017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Constantia"/>
                <a:cs typeface="Constantia"/>
              </a:rPr>
              <a:t>3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56679" y="2673857"/>
            <a:ext cx="927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nstantia"/>
                <a:cs typeface="Constantia"/>
              </a:rPr>
              <a:t>4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87208" y="2673857"/>
            <a:ext cx="857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nstantia"/>
                <a:cs typeface="Constantia"/>
              </a:rPr>
              <a:t>5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12279" y="2662065"/>
            <a:ext cx="582930" cy="4851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29209" algn="r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latin typeface="Constantia"/>
                <a:cs typeface="Constantia"/>
              </a:rPr>
              <a:t>6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444500" algn="l"/>
              </a:tabLst>
            </a:pPr>
            <a:r>
              <a:rPr sz="1800" dirty="0">
                <a:latin typeface="Constantia"/>
                <a:cs typeface="Constantia"/>
              </a:rPr>
              <a:t>16	9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623807" y="2662065"/>
            <a:ext cx="220345" cy="4851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4925" algn="ctr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latin typeface="Constantia"/>
                <a:cs typeface="Constantia"/>
              </a:rPr>
              <a:t>7</a:t>
            </a:r>
            <a:endParaRPr sz="1000">
              <a:latin typeface="Constantia"/>
              <a:cs typeface="Constantia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050407" y="3056636"/>
            <a:ext cx="93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nstantia"/>
                <a:cs typeface="Constantia"/>
              </a:rPr>
              <a:t>8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769354" y="3056636"/>
            <a:ext cx="946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nstantia"/>
                <a:cs typeface="Constantia"/>
              </a:rPr>
              <a:t>9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28821" y="5603544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798946" y="5603544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84497" y="4984699"/>
            <a:ext cx="220979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Constantia"/>
                <a:cs typeface="Constantia"/>
              </a:rPr>
              <a:t>2</a:t>
            </a:r>
            <a:endParaRPr sz="1000">
              <a:latin typeface="Constantia"/>
              <a:cs typeface="Constantia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latin typeface="Constantia"/>
                <a:cs typeface="Constantia"/>
              </a:rPr>
              <a:t>16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353050" y="4984699"/>
            <a:ext cx="22034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Constantia"/>
                <a:cs typeface="Constantia"/>
              </a:rPr>
              <a:t>3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586098" y="5430392"/>
            <a:ext cx="927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nstantia"/>
                <a:cs typeface="Constantia"/>
              </a:rPr>
              <a:t>4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516628" y="5430392"/>
            <a:ext cx="857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nstantia"/>
                <a:cs typeface="Constantia"/>
              </a:rPr>
              <a:t>5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484370" y="5418573"/>
            <a:ext cx="539750" cy="485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29209" algn="r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nstantia"/>
                <a:cs typeface="Constantia"/>
              </a:rPr>
              <a:t>6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401320" algn="l"/>
              </a:tabLst>
            </a:pPr>
            <a:r>
              <a:rPr sz="1800" dirty="0">
                <a:latin typeface="Constantia"/>
                <a:cs typeface="Constantia"/>
              </a:rPr>
              <a:t>7	9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837682" y="5430392"/>
            <a:ext cx="86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nstantia"/>
                <a:cs typeface="Constantia"/>
              </a:rPr>
              <a:t>7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72714" y="5793209"/>
            <a:ext cx="136525" cy="5073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250"/>
              </a:spcBef>
            </a:pPr>
            <a:r>
              <a:rPr sz="1000" spc="-5" dirty="0">
                <a:latin typeface="Constantia"/>
                <a:cs typeface="Constantia"/>
              </a:rPr>
              <a:t>8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868673" y="5793209"/>
            <a:ext cx="504190" cy="5073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50"/>
              </a:spcBef>
              <a:tabLst>
                <a:tab pos="367665" algn="l"/>
              </a:tabLst>
            </a:pPr>
            <a:r>
              <a:rPr sz="1000" spc="-5" dirty="0">
                <a:latin typeface="Constantia"/>
                <a:cs typeface="Constantia"/>
              </a:rPr>
              <a:t>9	10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419100" algn="l"/>
              </a:tabLst>
            </a:pPr>
            <a:r>
              <a:rPr sz="1800" dirty="0">
                <a:latin typeface="Constantia"/>
                <a:cs typeface="Constantia"/>
              </a:rPr>
              <a:t>8	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426453" y="5603544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8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570978" y="4296351"/>
            <a:ext cx="220979" cy="48005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R="23495" algn="ctr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Constantia"/>
                <a:cs typeface="Constantia"/>
              </a:rPr>
              <a:t>1</a:t>
            </a:r>
            <a:endParaRPr sz="1000">
              <a:latin typeface="Constantia"/>
              <a:cs typeface="Constantia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onstantia"/>
                <a:cs typeface="Constantia"/>
              </a:rPr>
              <a:t>16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848602" y="4984699"/>
            <a:ext cx="21907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Constantia"/>
                <a:cs typeface="Constantia"/>
              </a:rPr>
              <a:t>2</a:t>
            </a:r>
            <a:endParaRPr sz="1000">
              <a:latin typeface="Constantia"/>
              <a:cs typeface="Constantia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latin typeface="Constantia"/>
                <a:cs typeface="Constantia"/>
              </a:rPr>
              <a:t>14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215630" y="4984699"/>
            <a:ext cx="220345" cy="477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Constantia"/>
                <a:cs typeface="Constantia"/>
              </a:rPr>
              <a:t>3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448805" y="5430392"/>
            <a:ext cx="927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nstantia"/>
                <a:cs typeface="Constantia"/>
              </a:rPr>
              <a:t>4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379334" y="5430392"/>
            <a:ext cx="857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nstantia"/>
                <a:cs typeface="Constantia"/>
              </a:rPr>
              <a:t>5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346950" y="5418573"/>
            <a:ext cx="539750" cy="485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29209" algn="r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nstantia"/>
                <a:cs typeface="Constantia"/>
              </a:rPr>
              <a:t>6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401320" algn="l"/>
              </a:tabLst>
            </a:pPr>
            <a:r>
              <a:rPr sz="1800" dirty="0">
                <a:latin typeface="Constantia"/>
                <a:cs typeface="Constantia"/>
              </a:rPr>
              <a:t>7	9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661654" y="5418573"/>
            <a:ext cx="130175" cy="485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nstantia"/>
                <a:cs typeface="Constantia"/>
              </a:rPr>
              <a:t>7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035421" y="5793209"/>
            <a:ext cx="136525" cy="5073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250"/>
              </a:spcBef>
            </a:pPr>
            <a:r>
              <a:rPr sz="1000" spc="-5" dirty="0">
                <a:latin typeface="Constantia"/>
                <a:cs typeface="Constantia"/>
              </a:rPr>
              <a:t>8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731254" y="5793209"/>
            <a:ext cx="504190" cy="5073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50"/>
              </a:spcBef>
              <a:tabLst>
                <a:tab pos="368300" algn="l"/>
              </a:tabLst>
            </a:pPr>
            <a:r>
              <a:rPr sz="1000" spc="-5" dirty="0">
                <a:latin typeface="Constantia"/>
                <a:cs typeface="Constantia"/>
              </a:rPr>
              <a:t>9	10</a:t>
            </a:r>
            <a:endParaRPr sz="1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419100" algn="l"/>
              </a:tabLst>
            </a:pPr>
            <a:r>
              <a:rPr sz="1800" dirty="0">
                <a:latin typeface="Constantia"/>
                <a:cs typeface="Constantia"/>
              </a:rPr>
              <a:t>4	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679194" y="1302765"/>
            <a:ext cx="430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DD0011"/>
                </a:solidFill>
                <a:latin typeface="Monotype Corsiva"/>
                <a:cs typeface="Monotype Corsiva"/>
              </a:rPr>
              <a:t>i </a:t>
            </a:r>
            <a:r>
              <a:rPr sz="1800" dirty="0">
                <a:solidFill>
                  <a:srgbClr val="DD0011"/>
                </a:solidFill>
                <a:latin typeface="Constantia"/>
                <a:cs typeface="Constantia"/>
              </a:rPr>
              <a:t>=</a:t>
            </a:r>
            <a:r>
              <a:rPr sz="1800" spc="-30" dirty="0">
                <a:solidFill>
                  <a:srgbClr val="DD0011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DD0011"/>
                </a:solidFill>
                <a:latin typeface="Constantia"/>
                <a:cs typeface="Constantia"/>
              </a:rPr>
              <a:t>5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51375" y="1302765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DD0011"/>
                </a:solidFill>
                <a:latin typeface="Monotype Corsiva"/>
                <a:cs typeface="Monotype Corsiva"/>
              </a:rPr>
              <a:t>i </a:t>
            </a:r>
            <a:r>
              <a:rPr sz="1800" dirty="0">
                <a:solidFill>
                  <a:srgbClr val="DD0011"/>
                </a:solidFill>
                <a:latin typeface="Constantia"/>
                <a:cs typeface="Constantia"/>
              </a:rPr>
              <a:t>=</a:t>
            </a:r>
            <a:r>
              <a:rPr sz="1800" spc="-35" dirty="0">
                <a:solidFill>
                  <a:srgbClr val="DD0011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DD0011"/>
                </a:solidFill>
                <a:latin typeface="Constantia"/>
                <a:cs typeface="Constantia"/>
              </a:rPr>
              <a:t>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395209" y="1302765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DD0011"/>
                </a:solidFill>
                <a:latin typeface="Monotype Corsiva"/>
                <a:cs typeface="Monotype Corsiva"/>
              </a:rPr>
              <a:t>i </a:t>
            </a:r>
            <a:r>
              <a:rPr sz="1800" dirty="0">
                <a:solidFill>
                  <a:srgbClr val="DD0011"/>
                </a:solidFill>
                <a:latin typeface="Constantia"/>
                <a:cs typeface="Constantia"/>
              </a:rPr>
              <a:t>=</a:t>
            </a:r>
            <a:r>
              <a:rPr sz="1800" spc="-35" dirty="0">
                <a:solidFill>
                  <a:srgbClr val="DD0011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DD0011"/>
                </a:solidFill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679194" y="4046601"/>
            <a:ext cx="433070" cy="72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sz="1800" i="1" dirty="0">
                <a:solidFill>
                  <a:srgbClr val="DD0011"/>
                </a:solidFill>
                <a:latin typeface="Monotype Corsiva"/>
                <a:cs typeface="Monotype Corsiva"/>
              </a:rPr>
              <a:t>i </a:t>
            </a:r>
            <a:r>
              <a:rPr sz="1800" dirty="0">
                <a:solidFill>
                  <a:srgbClr val="DD0011"/>
                </a:solidFill>
                <a:latin typeface="Constantia"/>
                <a:cs typeface="Constantia"/>
              </a:rPr>
              <a:t>=</a:t>
            </a:r>
            <a:r>
              <a:rPr sz="1800" spc="-30" dirty="0">
                <a:solidFill>
                  <a:srgbClr val="DD0011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DD0011"/>
                </a:solidFill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  <a:p>
            <a:pPr marL="89535" algn="ctr">
              <a:lnSpc>
                <a:spcPts val="1140"/>
              </a:lnSpc>
            </a:pPr>
            <a:r>
              <a:rPr sz="1000" spc="-5" dirty="0">
                <a:latin typeface="Constantia"/>
                <a:cs typeface="Constantia"/>
              </a:rPr>
              <a:t>1</a:t>
            </a:r>
            <a:endParaRPr sz="1000">
              <a:latin typeface="Constantia"/>
              <a:cs typeface="Constantia"/>
            </a:endParaRPr>
          </a:p>
          <a:p>
            <a:pPr marL="120014" algn="ctr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onstantia"/>
                <a:cs typeface="Constantia"/>
              </a:rPr>
              <a:t>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575175" y="4046601"/>
            <a:ext cx="393700" cy="72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00"/>
              </a:lnSpc>
              <a:spcBef>
                <a:spcPts val="100"/>
              </a:spcBef>
            </a:pPr>
            <a:r>
              <a:rPr sz="1800" i="1" dirty="0">
                <a:solidFill>
                  <a:srgbClr val="DD0011"/>
                </a:solidFill>
                <a:latin typeface="Monotype Corsiva"/>
                <a:cs typeface="Monotype Corsiva"/>
              </a:rPr>
              <a:t>i </a:t>
            </a:r>
            <a:r>
              <a:rPr sz="1800" dirty="0">
                <a:solidFill>
                  <a:srgbClr val="DD0011"/>
                </a:solidFill>
                <a:latin typeface="Constantia"/>
                <a:cs typeface="Constantia"/>
              </a:rPr>
              <a:t>=</a:t>
            </a:r>
            <a:r>
              <a:rPr sz="1800" spc="-30" dirty="0">
                <a:solidFill>
                  <a:srgbClr val="DD0011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DD0011"/>
                </a:solidFill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  <a:p>
            <a:pPr marL="62230" algn="ctr">
              <a:lnSpc>
                <a:spcPts val="1140"/>
              </a:lnSpc>
            </a:pPr>
            <a:r>
              <a:rPr sz="1000" spc="-5" dirty="0">
                <a:latin typeface="Constantia"/>
                <a:cs typeface="Constantia"/>
              </a:rPr>
              <a:t>1</a:t>
            </a:r>
            <a:endParaRPr sz="1000">
              <a:latin typeface="Constantia"/>
              <a:cs typeface="Constantia"/>
            </a:endParaRPr>
          </a:p>
          <a:p>
            <a:pPr marL="182245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onstantia"/>
                <a:cs typeface="Constantia"/>
              </a:rPr>
              <a:t>4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5848" y="398780"/>
            <a:ext cx="4438015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945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Build</a:t>
            </a:r>
            <a:r>
              <a:rPr spc="-6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Max-heap</a:t>
            </a:r>
          </a:p>
          <a:p>
            <a:pPr marL="12700">
              <a:lnSpc>
                <a:spcPts val="4625"/>
              </a:lnSpc>
            </a:pPr>
            <a:r>
              <a:rPr sz="3900" spc="-5" dirty="0"/>
              <a:t>Heapify()</a:t>
            </a:r>
            <a:r>
              <a:rPr sz="3900" spc="-10" dirty="0"/>
              <a:t> </a:t>
            </a:r>
            <a:r>
              <a:rPr sz="3900" spc="-15" dirty="0"/>
              <a:t>Example</a:t>
            </a:r>
            <a:endParaRPr sz="3900"/>
          </a:p>
        </p:txBody>
      </p:sp>
      <p:sp>
        <p:nvSpPr>
          <p:cNvPr id="9" name="object 9"/>
          <p:cNvSpPr/>
          <p:nvPr/>
        </p:nvSpPr>
        <p:spPr>
          <a:xfrm>
            <a:off x="4344161" y="23629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4161" y="23629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53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53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70175" y="303593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729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199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9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199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09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09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20723" y="3645789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297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297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7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585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585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9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873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873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437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6"/>
                </a:lnTo>
                <a:lnTo>
                  <a:pt x="100788" y="39045"/>
                </a:lnTo>
                <a:lnTo>
                  <a:pt x="66955" y="66960"/>
                </a:lnTo>
                <a:lnTo>
                  <a:pt x="39041" y="100793"/>
                </a:lnTo>
                <a:lnTo>
                  <a:pt x="17964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4" y="317575"/>
                </a:lnTo>
                <a:lnTo>
                  <a:pt x="39041" y="356406"/>
                </a:lnTo>
                <a:lnTo>
                  <a:pt x="66955" y="390239"/>
                </a:lnTo>
                <a:lnTo>
                  <a:pt x="100788" y="418154"/>
                </a:lnTo>
                <a:lnTo>
                  <a:pt x="139619" y="439233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437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4" y="139624"/>
                </a:lnTo>
                <a:lnTo>
                  <a:pt x="39041" y="100793"/>
                </a:lnTo>
                <a:lnTo>
                  <a:pt x="66955" y="66960"/>
                </a:lnTo>
                <a:lnTo>
                  <a:pt x="100788" y="39045"/>
                </a:lnTo>
                <a:lnTo>
                  <a:pt x="139619" y="17966"/>
                </a:lnTo>
                <a:lnTo>
                  <a:pt x="182529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3"/>
                </a:lnTo>
                <a:lnTo>
                  <a:pt x="100788" y="418154"/>
                </a:lnTo>
                <a:lnTo>
                  <a:pt x="66955" y="390239"/>
                </a:lnTo>
                <a:lnTo>
                  <a:pt x="39041" y="356406"/>
                </a:lnTo>
                <a:lnTo>
                  <a:pt x="17964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581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81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11451" y="42553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8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725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725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05505" y="2772917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1504949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91105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590550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33905" y="3992117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133350" y="0"/>
                </a:moveTo>
                <a:lnTo>
                  <a:pt x="0" y="24764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91105" y="3992117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0" y="0"/>
                </a:moveTo>
                <a:lnTo>
                  <a:pt x="133350" y="24764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05505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49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62705" y="3992117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133350" y="0"/>
                </a:moveTo>
                <a:lnTo>
                  <a:pt x="0" y="24764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34305" y="2772917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0" y="0"/>
                </a:moveTo>
                <a:lnTo>
                  <a:pt x="15049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63106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48705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247650"/>
                </a:moveTo>
                <a:lnTo>
                  <a:pt x="590550" y="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2572511" y="5468111"/>
          <a:ext cx="457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9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3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" name="object 49"/>
          <p:cNvSpPr txBox="1"/>
          <p:nvPr/>
        </p:nvSpPr>
        <p:spPr>
          <a:xfrm>
            <a:off x="2068448" y="5551119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47155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Heapify()</a:t>
            </a:r>
            <a:r>
              <a:rPr spc="-9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40934" y="6517944"/>
            <a:ext cx="6724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 smtClean="0">
                <a:solidFill>
                  <a:srgbClr val="045C75"/>
                </a:solidFill>
                <a:latin typeface="Constantia"/>
                <a:cs typeface="Constantia"/>
              </a:rPr>
              <a:t>11/0/2017</a:t>
            </a:r>
            <a:endParaRPr sz="1200" dirty="0">
              <a:latin typeface="Constantia"/>
              <a:cs typeface="Constant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44161" y="23629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44161" y="23629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53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153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46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70175" y="303593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4607A"/>
                </a:solidFill>
                <a:latin typeface="Constantia"/>
                <a:cs typeface="Constantia"/>
              </a:rPr>
              <a:t>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729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199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29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199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009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009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20723" y="3645789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297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297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7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585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585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9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873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873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437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6"/>
                </a:lnTo>
                <a:lnTo>
                  <a:pt x="100788" y="39045"/>
                </a:lnTo>
                <a:lnTo>
                  <a:pt x="66955" y="66960"/>
                </a:lnTo>
                <a:lnTo>
                  <a:pt x="39041" y="100793"/>
                </a:lnTo>
                <a:lnTo>
                  <a:pt x="17964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4" y="317575"/>
                </a:lnTo>
                <a:lnTo>
                  <a:pt x="39041" y="356406"/>
                </a:lnTo>
                <a:lnTo>
                  <a:pt x="66955" y="390239"/>
                </a:lnTo>
                <a:lnTo>
                  <a:pt x="100788" y="418154"/>
                </a:lnTo>
                <a:lnTo>
                  <a:pt x="139619" y="439233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437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4" y="139624"/>
                </a:lnTo>
                <a:lnTo>
                  <a:pt x="39041" y="100793"/>
                </a:lnTo>
                <a:lnTo>
                  <a:pt x="66955" y="66960"/>
                </a:lnTo>
                <a:lnTo>
                  <a:pt x="100788" y="39045"/>
                </a:lnTo>
                <a:lnTo>
                  <a:pt x="139619" y="17966"/>
                </a:lnTo>
                <a:lnTo>
                  <a:pt x="182529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3"/>
                </a:lnTo>
                <a:lnTo>
                  <a:pt x="100788" y="418154"/>
                </a:lnTo>
                <a:lnTo>
                  <a:pt x="66955" y="390239"/>
                </a:lnTo>
                <a:lnTo>
                  <a:pt x="39041" y="356406"/>
                </a:lnTo>
                <a:lnTo>
                  <a:pt x="17964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581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581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211451" y="42553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8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725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725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905505" y="2772917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1504949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91105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590550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33905" y="3992117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133350" y="0"/>
                </a:moveTo>
                <a:lnTo>
                  <a:pt x="0" y="24764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91105" y="3992117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0" y="0"/>
                </a:moveTo>
                <a:lnTo>
                  <a:pt x="133350" y="24764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05505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49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62705" y="3992117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133350" y="0"/>
                </a:moveTo>
                <a:lnTo>
                  <a:pt x="0" y="24764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34305" y="2772917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0" y="0"/>
                </a:moveTo>
                <a:lnTo>
                  <a:pt x="15049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63106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48705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247650"/>
                </a:moveTo>
                <a:lnTo>
                  <a:pt x="590550" y="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2572511" y="5468111"/>
          <a:ext cx="457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4607A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04607A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4607A"/>
                      </a:solidFill>
                      <a:prstDash val="solid"/>
                    </a:lnL>
                    <a:lnR w="38100">
                      <a:solidFill>
                        <a:srgbClr val="04607A"/>
                      </a:solidFill>
                      <a:prstDash val="solid"/>
                    </a:lnR>
                    <a:lnT w="38100">
                      <a:solidFill>
                        <a:srgbClr val="04607A"/>
                      </a:solidFill>
                      <a:prstDash val="solid"/>
                    </a:lnT>
                    <a:lnB w="38100">
                      <a:solidFill>
                        <a:srgbClr val="04607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4607A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9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3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2068448" y="5551119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47155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Heapify()</a:t>
            </a:r>
            <a:r>
              <a:rPr spc="-9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54554" y="6152184"/>
            <a:ext cx="2959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22475" algn="ctr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David</a:t>
            </a:r>
            <a:r>
              <a:rPr sz="1200" spc="-7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Luebke</a:t>
            </a:r>
            <a:endParaRPr sz="1200">
              <a:latin typeface="Constantia"/>
              <a:cs typeface="Constantia"/>
            </a:endParaRPr>
          </a:p>
          <a:p>
            <a:pPr marR="289560" algn="ctr">
              <a:lnSpc>
                <a:spcPct val="100000"/>
              </a:lnSpc>
            </a:pP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12</a:t>
            </a:r>
            <a:endParaRPr sz="1200">
              <a:latin typeface="Constantia"/>
              <a:cs typeface="Constantia"/>
            </a:endParaRPr>
          </a:p>
          <a:p>
            <a:pPr marL="2286000" algn="ctr">
              <a:lnSpc>
                <a:spcPct val="100000"/>
              </a:lnSpc>
            </a:pP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/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0/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0</a:t>
            </a:r>
            <a:r>
              <a:rPr sz="1200" spc="-15" dirty="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0175" y="303593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4607A"/>
                </a:solidFill>
                <a:latin typeface="Constantia"/>
                <a:cs typeface="Constantia"/>
              </a:rPr>
              <a:t>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20723" y="3645789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4607A"/>
                </a:solidFill>
                <a:latin typeface="Constantia"/>
                <a:cs typeface="Constantia"/>
              </a:rPr>
              <a:t>14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7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9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24711" y="2343911"/>
            <a:ext cx="6438899" cy="2324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1451" y="42553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8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572511" y="5468111"/>
          <a:ext cx="457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4607A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04607A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4607A"/>
                      </a:solidFill>
                      <a:prstDash val="solid"/>
                    </a:lnL>
                    <a:lnR w="38100">
                      <a:solidFill>
                        <a:srgbClr val="04607A"/>
                      </a:solidFill>
                      <a:prstDash val="solid"/>
                    </a:lnR>
                    <a:lnT w="38100">
                      <a:solidFill>
                        <a:srgbClr val="04607A"/>
                      </a:solidFill>
                      <a:prstDash val="solid"/>
                    </a:lnT>
                    <a:lnB w="38100">
                      <a:solidFill>
                        <a:srgbClr val="04607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4607A"/>
                      </a:solidFill>
                      <a:prstDash val="solid"/>
                    </a:lnL>
                    <a:lnR w="38100">
                      <a:solidFill>
                        <a:srgbClr val="04607A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04607A"/>
                          </a:solidFill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4607A"/>
                      </a:solidFill>
                      <a:prstDash val="solid"/>
                    </a:lnL>
                    <a:lnR w="38100">
                      <a:solidFill>
                        <a:srgbClr val="04607A"/>
                      </a:solidFill>
                      <a:prstDash val="solid"/>
                    </a:lnR>
                    <a:lnT w="38100">
                      <a:solidFill>
                        <a:srgbClr val="04607A"/>
                      </a:solidFill>
                      <a:prstDash val="solid"/>
                    </a:lnT>
                    <a:lnB w="38100">
                      <a:solidFill>
                        <a:srgbClr val="04607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4607A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9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3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2068448" y="5551119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77361" y="5240273"/>
            <a:ext cx="914400" cy="230504"/>
          </a:xfrm>
          <a:custGeom>
            <a:avLst/>
            <a:gdLst/>
            <a:ahLst/>
            <a:cxnLst/>
            <a:rect l="l" t="t" r="r" b="b"/>
            <a:pathLst>
              <a:path w="914400" h="230504">
                <a:moveTo>
                  <a:pt x="834651" y="145414"/>
                </a:moveTo>
                <a:lnTo>
                  <a:pt x="805052" y="164084"/>
                </a:lnTo>
                <a:lnTo>
                  <a:pt x="914400" y="230250"/>
                </a:lnTo>
                <a:lnTo>
                  <a:pt x="907599" y="162178"/>
                </a:lnTo>
                <a:lnTo>
                  <a:pt x="849122" y="162178"/>
                </a:lnTo>
                <a:lnTo>
                  <a:pt x="834651" y="145414"/>
                </a:lnTo>
                <a:close/>
              </a:path>
              <a:path w="914400" h="230504">
                <a:moveTo>
                  <a:pt x="13462" y="101472"/>
                </a:moveTo>
                <a:lnTo>
                  <a:pt x="0" y="228600"/>
                </a:lnTo>
                <a:lnTo>
                  <a:pt x="109727" y="163194"/>
                </a:lnTo>
                <a:lnTo>
                  <a:pt x="105964" y="160781"/>
                </a:lnTo>
                <a:lnTo>
                  <a:pt x="65786" y="160781"/>
                </a:lnTo>
                <a:lnTo>
                  <a:pt x="36957" y="135889"/>
                </a:lnTo>
                <a:lnTo>
                  <a:pt x="47686" y="123416"/>
                </a:lnTo>
                <a:lnTo>
                  <a:pt x="13462" y="101472"/>
                </a:lnTo>
                <a:close/>
              </a:path>
              <a:path w="914400" h="230504">
                <a:moveTo>
                  <a:pt x="867229" y="124866"/>
                </a:moveTo>
                <a:lnTo>
                  <a:pt x="834651" y="145414"/>
                </a:lnTo>
                <a:lnTo>
                  <a:pt x="849122" y="162178"/>
                </a:lnTo>
                <a:lnTo>
                  <a:pt x="877951" y="137287"/>
                </a:lnTo>
                <a:lnTo>
                  <a:pt x="867229" y="124866"/>
                </a:lnTo>
                <a:close/>
              </a:path>
              <a:path w="914400" h="230504">
                <a:moveTo>
                  <a:pt x="901700" y="103123"/>
                </a:moveTo>
                <a:lnTo>
                  <a:pt x="867229" y="124866"/>
                </a:lnTo>
                <a:lnTo>
                  <a:pt x="877951" y="137287"/>
                </a:lnTo>
                <a:lnTo>
                  <a:pt x="849122" y="162178"/>
                </a:lnTo>
                <a:lnTo>
                  <a:pt x="907599" y="162178"/>
                </a:lnTo>
                <a:lnTo>
                  <a:pt x="901700" y="103123"/>
                </a:lnTo>
                <a:close/>
              </a:path>
              <a:path w="914400" h="230504">
                <a:moveTo>
                  <a:pt x="47686" y="123416"/>
                </a:moveTo>
                <a:lnTo>
                  <a:pt x="36957" y="135889"/>
                </a:lnTo>
                <a:lnTo>
                  <a:pt x="65786" y="160781"/>
                </a:lnTo>
                <a:lnTo>
                  <a:pt x="80118" y="144210"/>
                </a:lnTo>
                <a:lnTo>
                  <a:pt x="47686" y="123416"/>
                </a:lnTo>
                <a:close/>
              </a:path>
              <a:path w="914400" h="230504">
                <a:moveTo>
                  <a:pt x="80118" y="144210"/>
                </a:moveTo>
                <a:lnTo>
                  <a:pt x="65786" y="160781"/>
                </a:lnTo>
                <a:lnTo>
                  <a:pt x="105964" y="160781"/>
                </a:lnTo>
                <a:lnTo>
                  <a:pt x="80118" y="144210"/>
                </a:lnTo>
                <a:close/>
              </a:path>
              <a:path w="914400" h="230504">
                <a:moveTo>
                  <a:pt x="829942" y="139959"/>
                </a:moveTo>
                <a:lnTo>
                  <a:pt x="834651" y="145414"/>
                </a:lnTo>
                <a:lnTo>
                  <a:pt x="841094" y="141350"/>
                </a:lnTo>
                <a:lnTo>
                  <a:pt x="831976" y="141350"/>
                </a:lnTo>
                <a:lnTo>
                  <a:pt x="829942" y="139959"/>
                </a:lnTo>
                <a:close/>
              </a:path>
              <a:path w="914400" h="230504">
                <a:moveTo>
                  <a:pt x="456946" y="0"/>
                </a:moveTo>
                <a:lnTo>
                  <a:pt x="413130" y="1269"/>
                </a:lnTo>
                <a:lnTo>
                  <a:pt x="369315" y="4825"/>
                </a:lnTo>
                <a:lnTo>
                  <a:pt x="326643" y="10667"/>
                </a:lnTo>
                <a:lnTo>
                  <a:pt x="284861" y="18541"/>
                </a:lnTo>
                <a:lnTo>
                  <a:pt x="244475" y="28320"/>
                </a:lnTo>
                <a:lnTo>
                  <a:pt x="205993" y="39623"/>
                </a:lnTo>
                <a:lnTo>
                  <a:pt x="169163" y="52831"/>
                </a:lnTo>
                <a:lnTo>
                  <a:pt x="118363" y="75056"/>
                </a:lnTo>
                <a:lnTo>
                  <a:pt x="73787" y="100456"/>
                </a:lnTo>
                <a:lnTo>
                  <a:pt x="61087" y="108965"/>
                </a:lnTo>
                <a:lnTo>
                  <a:pt x="59689" y="109854"/>
                </a:lnTo>
                <a:lnTo>
                  <a:pt x="58420" y="110997"/>
                </a:lnTo>
                <a:lnTo>
                  <a:pt x="57276" y="112267"/>
                </a:lnTo>
                <a:lnTo>
                  <a:pt x="47686" y="123416"/>
                </a:lnTo>
                <a:lnTo>
                  <a:pt x="80118" y="144210"/>
                </a:lnTo>
                <a:lnTo>
                  <a:pt x="83250" y="140588"/>
                </a:lnTo>
                <a:lnTo>
                  <a:pt x="82296" y="140588"/>
                </a:lnTo>
                <a:lnTo>
                  <a:pt x="86105" y="137287"/>
                </a:lnTo>
                <a:lnTo>
                  <a:pt x="87224" y="137287"/>
                </a:lnTo>
                <a:lnTo>
                  <a:pt x="94996" y="132079"/>
                </a:lnTo>
                <a:lnTo>
                  <a:pt x="107950" y="124078"/>
                </a:lnTo>
                <a:lnTo>
                  <a:pt x="151129" y="101726"/>
                </a:lnTo>
                <a:lnTo>
                  <a:pt x="200533" y="81787"/>
                </a:lnTo>
                <a:lnTo>
                  <a:pt x="255270" y="64896"/>
                </a:lnTo>
                <a:lnTo>
                  <a:pt x="293877" y="55625"/>
                </a:lnTo>
                <a:lnTo>
                  <a:pt x="333628" y="48132"/>
                </a:lnTo>
                <a:lnTo>
                  <a:pt x="374523" y="42544"/>
                </a:lnTo>
                <a:lnTo>
                  <a:pt x="415671" y="39242"/>
                </a:lnTo>
                <a:lnTo>
                  <a:pt x="457453" y="38100"/>
                </a:lnTo>
                <a:lnTo>
                  <a:pt x="702175" y="38100"/>
                </a:lnTo>
                <a:lnTo>
                  <a:pt x="669036" y="28320"/>
                </a:lnTo>
                <a:lnTo>
                  <a:pt x="628650" y="18414"/>
                </a:lnTo>
                <a:lnTo>
                  <a:pt x="586866" y="10667"/>
                </a:lnTo>
                <a:lnTo>
                  <a:pt x="544322" y="4825"/>
                </a:lnTo>
                <a:lnTo>
                  <a:pt x="500761" y="1269"/>
                </a:lnTo>
                <a:lnTo>
                  <a:pt x="478916" y="253"/>
                </a:lnTo>
                <a:lnTo>
                  <a:pt x="456946" y="0"/>
                </a:lnTo>
                <a:close/>
              </a:path>
              <a:path w="914400" h="230504">
                <a:moveTo>
                  <a:pt x="828293" y="138048"/>
                </a:moveTo>
                <a:lnTo>
                  <a:pt x="829942" y="139959"/>
                </a:lnTo>
                <a:lnTo>
                  <a:pt x="831976" y="141350"/>
                </a:lnTo>
                <a:lnTo>
                  <a:pt x="828293" y="138048"/>
                </a:lnTo>
                <a:close/>
              </a:path>
              <a:path w="914400" h="230504">
                <a:moveTo>
                  <a:pt x="846329" y="138048"/>
                </a:moveTo>
                <a:lnTo>
                  <a:pt x="828293" y="138048"/>
                </a:lnTo>
                <a:lnTo>
                  <a:pt x="831976" y="141350"/>
                </a:lnTo>
                <a:lnTo>
                  <a:pt x="841094" y="141350"/>
                </a:lnTo>
                <a:lnTo>
                  <a:pt x="846329" y="138048"/>
                </a:lnTo>
                <a:close/>
              </a:path>
              <a:path w="914400" h="230504">
                <a:moveTo>
                  <a:pt x="86105" y="137287"/>
                </a:moveTo>
                <a:lnTo>
                  <a:pt x="82296" y="140588"/>
                </a:lnTo>
                <a:lnTo>
                  <a:pt x="84565" y="139068"/>
                </a:lnTo>
                <a:lnTo>
                  <a:pt x="86105" y="137287"/>
                </a:lnTo>
                <a:close/>
              </a:path>
              <a:path w="914400" h="230504">
                <a:moveTo>
                  <a:pt x="84565" y="139068"/>
                </a:moveTo>
                <a:lnTo>
                  <a:pt x="82296" y="140588"/>
                </a:lnTo>
                <a:lnTo>
                  <a:pt x="83250" y="140588"/>
                </a:lnTo>
                <a:lnTo>
                  <a:pt x="84565" y="139068"/>
                </a:lnTo>
                <a:close/>
              </a:path>
              <a:path w="914400" h="230504">
                <a:moveTo>
                  <a:pt x="702175" y="38100"/>
                </a:moveTo>
                <a:lnTo>
                  <a:pt x="457453" y="38100"/>
                </a:lnTo>
                <a:lnTo>
                  <a:pt x="478409" y="38353"/>
                </a:lnTo>
                <a:lnTo>
                  <a:pt x="499110" y="39369"/>
                </a:lnTo>
                <a:lnTo>
                  <a:pt x="540512" y="42798"/>
                </a:lnTo>
                <a:lnTo>
                  <a:pt x="581660" y="48387"/>
                </a:lnTo>
                <a:lnTo>
                  <a:pt x="621664" y="55879"/>
                </a:lnTo>
                <a:lnTo>
                  <a:pt x="660018" y="65278"/>
                </a:lnTo>
                <a:lnTo>
                  <a:pt x="696849" y="76326"/>
                </a:lnTo>
                <a:lnTo>
                  <a:pt x="748029" y="95376"/>
                </a:lnTo>
                <a:lnTo>
                  <a:pt x="793368" y="117347"/>
                </a:lnTo>
                <a:lnTo>
                  <a:pt x="829942" y="139959"/>
                </a:lnTo>
                <a:lnTo>
                  <a:pt x="828293" y="138048"/>
                </a:lnTo>
                <a:lnTo>
                  <a:pt x="846329" y="138048"/>
                </a:lnTo>
                <a:lnTo>
                  <a:pt x="867229" y="124866"/>
                </a:lnTo>
                <a:lnTo>
                  <a:pt x="826008" y="91947"/>
                </a:lnTo>
                <a:lnTo>
                  <a:pt x="779272" y="67690"/>
                </a:lnTo>
                <a:lnTo>
                  <a:pt x="726566" y="46228"/>
                </a:lnTo>
                <a:lnTo>
                  <a:pt x="707771" y="39750"/>
                </a:lnTo>
                <a:lnTo>
                  <a:pt x="702175" y="38100"/>
                </a:lnTo>
                <a:close/>
              </a:path>
              <a:path w="914400" h="230504">
                <a:moveTo>
                  <a:pt x="87224" y="137287"/>
                </a:moveTo>
                <a:lnTo>
                  <a:pt x="86105" y="137287"/>
                </a:lnTo>
                <a:lnTo>
                  <a:pt x="84565" y="139068"/>
                </a:lnTo>
                <a:lnTo>
                  <a:pt x="87224" y="137287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47155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Heapify()</a:t>
            </a:r>
            <a:r>
              <a:rPr spc="-9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9" name="object 9"/>
          <p:cNvSpPr/>
          <p:nvPr/>
        </p:nvSpPr>
        <p:spPr>
          <a:xfrm>
            <a:off x="4344161" y="23629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4161" y="23629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53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53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35123" y="3035934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729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199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9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199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09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09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55775" y="3645789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297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297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7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585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585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9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873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873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437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6"/>
                </a:lnTo>
                <a:lnTo>
                  <a:pt x="100788" y="39045"/>
                </a:lnTo>
                <a:lnTo>
                  <a:pt x="66955" y="66960"/>
                </a:lnTo>
                <a:lnTo>
                  <a:pt x="39041" y="100793"/>
                </a:lnTo>
                <a:lnTo>
                  <a:pt x="17964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4" y="317575"/>
                </a:lnTo>
                <a:lnTo>
                  <a:pt x="39041" y="356406"/>
                </a:lnTo>
                <a:lnTo>
                  <a:pt x="66955" y="390239"/>
                </a:lnTo>
                <a:lnTo>
                  <a:pt x="100788" y="418154"/>
                </a:lnTo>
                <a:lnTo>
                  <a:pt x="139619" y="439233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437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4" y="139624"/>
                </a:lnTo>
                <a:lnTo>
                  <a:pt x="39041" y="100793"/>
                </a:lnTo>
                <a:lnTo>
                  <a:pt x="66955" y="66960"/>
                </a:lnTo>
                <a:lnTo>
                  <a:pt x="100788" y="39045"/>
                </a:lnTo>
                <a:lnTo>
                  <a:pt x="139619" y="17966"/>
                </a:lnTo>
                <a:lnTo>
                  <a:pt x="182529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3"/>
                </a:lnTo>
                <a:lnTo>
                  <a:pt x="100788" y="418154"/>
                </a:lnTo>
                <a:lnTo>
                  <a:pt x="66955" y="390239"/>
                </a:lnTo>
                <a:lnTo>
                  <a:pt x="39041" y="356406"/>
                </a:lnTo>
                <a:lnTo>
                  <a:pt x="17964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581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81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11451" y="42553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8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725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725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05505" y="2772917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1504949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91105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590550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33905" y="3992117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133350" y="0"/>
                </a:moveTo>
                <a:lnTo>
                  <a:pt x="0" y="24764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91105" y="3992117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0" y="0"/>
                </a:moveTo>
                <a:lnTo>
                  <a:pt x="133350" y="24764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05505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49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62705" y="3992117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133350" y="0"/>
                </a:moveTo>
                <a:lnTo>
                  <a:pt x="0" y="24764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34305" y="2772917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0" y="0"/>
                </a:moveTo>
                <a:lnTo>
                  <a:pt x="15049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63106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48705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247650"/>
                </a:moveTo>
                <a:lnTo>
                  <a:pt x="590550" y="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2572511" y="5468111"/>
          <a:ext cx="457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9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3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" name="object 49"/>
          <p:cNvSpPr txBox="1"/>
          <p:nvPr/>
        </p:nvSpPr>
        <p:spPr>
          <a:xfrm>
            <a:off x="2068448" y="5551119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47155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Heapify()</a:t>
            </a:r>
            <a:r>
              <a:rPr spc="-9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9" name="object 9"/>
          <p:cNvSpPr/>
          <p:nvPr/>
        </p:nvSpPr>
        <p:spPr>
          <a:xfrm>
            <a:off x="4344161" y="23629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4161" y="23629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53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53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35123" y="3035934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729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199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9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199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09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09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46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55775" y="3645789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4607A"/>
                </a:solidFill>
                <a:latin typeface="Constantia"/>
                <a:cs typeface="Constantia"/>
              </a:rPr>
              <a:t>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297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297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7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585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585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9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873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873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437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6"/>
                </a:lnTo>
                <a:lnTo>
                  <a:pt x="100788" y="39045"/>
                </a:lnTo>
                <a:lnTo>
                  <a:pt x="66955" y="66960"/>
                </a:lnTo>
                <a:lnTo>
                  <a:pt x="39041" y="100793"/>
                </a:lnTo>
                <a:lnTo>
                  <a:pt x="17964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4" y="317575"/>
                </a:lnTo>
                <a:lnTo>
                  <a:pt x="39041" y="356406"/>
                </a:lnTo>
                <a:lnTo>
                  <a:pt x="66955" y="390239"/>
                </a:lnTo>
                <a:lnTo>
                  <a:pt x="100788" y="418154"/>
                </a:lnTo>
                <a:lnTo>
                  <a:pt x="139619" y="439233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437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4" y="139624"/>
                </a:lnTo>
                <a:lnTo>
                  <a:pt x="39041" y="100793"/>
                </a:lnTo>
                <a:lnTo>
                  <a:pt x="66955" y="66960"/>
                </a:lnTo>
                <a:lnTo>
                  <a:pt x="100788" y="39045"/>
                </a:lnTo>
                <a:lnTo>
                  <a:pt x="139619" y="17966"/>
                </a:lnTo>
                <a:lnTo>
                  <a:pt x="182529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3"/>
                </a:lnTo>
                <a:lnTo>
                  <a:pt x="100788" y="418154"/>
                </a:lnTo>
                <a:lnTo>
                  <a:pt x="66955" y="390239"/>
                </a:lnTo>
                <a:lnTo>
                  <a:pt x="39041" y="356406"/>
                </a:lnTo>
                <a:lnTo>
                  <a:pt x="17964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581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81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11451" y="42553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8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725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725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05505" y="2772917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1504949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91105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590550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33905" y="3992117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133350" y="0"/>
                </a:moveTo>
                <a:lnTo>
                  <a:pt x="0" y="24764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91105" y="3992117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0" y="0"/>
                </a:moveTo>
                <a:lnTo>
                  <a:pt x="133350" y="24764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05505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49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62705" y="3992117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133350" y="0"/>
                </a:moveTo>
                <a:lnTo>
                  <a:pt x="0" y="24764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34305" y="2772917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0" y="0"/>
                </a:moveTo>
                <a:lnTo>
                  <a:pt x="15049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63106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48705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247650"/>
                </a:moveTo>
                <a:lnTo>
                  <a:pt x="590550" y="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2572511" y="5468111"/>
          <a:ext cx="457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4607A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04607A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4607A"/>
                      </a:solidFill>
                      <a:prstDash val="solid"/>
                    </a:lnL>
                    <a:lnR w="38100">
                      <a:solidFill>
                        <a:srgbClr val="04607A"/>
                      </a:solidFill>
                      <a:prstDash val="solid"/>
                    </a:lnR>
                    <a:lnT w="38100">
                      <a:solidFill>
                        <a:srgbClr val="04607A"/>
                      </a:solidFill>
                      <a:prstDash val="solid"/>
                    </a:lnT>
                    <a:lnB w="38100">
                      <a:solidFill>
                        <a:srgbClr val="04607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4607A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9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3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" name="object 49"/>
          <p:cNvSpPr txBox="1"/>
          <p:nvPr/>
        </p:nvSpPr>
        <p:spPr>
          <a:xfrm>
            <a:off x="2068448" y="5551119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" y="109220"/>
            <a:ext cx="77539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5102860" algn="l"/>
              </a:tabLst>
            </a:pPr>
            <a:r>
              <a:rPr sz="4400" spc="-5" dirty="0"/>
              <a:t>Divid</a:t>
            </a:r>
            <a:r>
              <a:rPr sz="4400" dirty="0"/>
              <a:t>e</a:t>
            </a:r>
            <a:r>
              <a:rPr sz="4400" spc="-10" dirty="0"/>
              <a:t> </a:t>
            </a:r>
            <a:r>
              <a:rPr sz="4400" spc="-5" dirty="0"/>
              <a:t>an</a:t>
            </a:r>
            <a:r>
              <a:rPr sz="4400" dirty="0"/>
              <a:t>d</a:t>
            </a:r>
            <a:r>
              <a:rPr sz="4400" spc="-5" dirty="0"/>
              <a:t> </a:t>
            </a:r>
            <a:r>
              <a:rPr sz="4400" spc="-5" dirty="0" smtClean="0"/>
              <a:t>Co</a:t>
            </a:r>
            <a:r>
              <a:rPr sz="4400" spc="-10" dirty="0" smtClean="0"/>
              <a:t>n</a:t>
            </a:r>
            <a:r>
              <a:rPr sz="4400" spc="-5" dirty="0" smtClean="0"/>
              <a:t>que</a:t>
            </a:r>
            <a:r>
              <a:rPr sz="4400" dirty="0" smtClean="0"/>
              <a:t>r</a:t>
            </a:r>
            <a:r>
              <a:rPr lang="en-IE" sz="4400" dirty="0" smtClean="0"/>
              <a:t> </a:t>
            </a:r>
            <a:r>
              <a:rPr sz="4400" dirty="0" smtClean="0"/>
              <a:t>A</a:t>
            </a:r>
            <a:r>
              <a:rPr sz="4400" spc="-5" dirty="0" smtClean="0"/>
              <a:t>lgo</a:t>
            </a:r>
            <a:r>
              <a:rPr sz="4400" spc="-10" dirty="0" smtClean="0"/>
              <a:t>r</a:t>
            </a:r>
            <a:r>
              <a:rPr sz="4400" spc="5" dirty="0" smtClean="0"/>
              <a:t>i</a:t>
            </a:r>
            <a:r>
              <a:rPr sz="4400" spc="-5" dirty="0" smtClean="0"/>
              <a:t>thms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1461769" y="2730500"/>
            <a:ext cx="219710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1769" y="3172460"/>
            <a:ext cx="219710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4668" y="1540705"/>
            <a:ext cx="8456931" cy="4115357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339966"/>
                </a:solidFill>
                <a:latin typeface="Arial"/>
                <a:cs typeface="Arial"/>
              </a:rPr>
              <a:t>Based on dividing problem into</a:t>
            </a:r>
            <a:r>
              <a:rPr sz="3000" spc="-80" dirty="0">
                <a:solidFill>
                  <a:srgbClr val="33996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339966"/>
                </a:solidFill>
                <a:latin typeface="Arial"/>
                <a:cs typeface="Arial"/>
              </a:rPr>
              <a:t>subproblems</a:t>
            </a:r>
            <a:endParaRPr sz="3000" dirty="0">
              <a:latin typeface="Arial"/>
              <a:cs typeface="Arial"/>
            </a:endParaRPr>
          </a:p>
          <a:p>
            <a:pPr marL="1155700" marR="1845310" lvl="1" indent="-685800">
              <a:lnSpc>
                <a:spcPct val="120000"/>
              </a:lnSpc>
              <a:spcBef>
                <a:spcPts val="20"/>
              </a:spcBef>
              <a:buFont typeface="Arial"/>
              <a:buChar char="–"/>
              <a:tabLst>
                <a:tab pos="755650" algn="l"/>
              </a:tabLst>
            </a:pPr>
            <a:r>
              <a:rPr sz="2600" b="1" i="1" spc="-5" dirty="0">
                <a:latin typeface="Arial"/>
                <a:cs typeface="Arial"/>
              </a:rPr>
              <a:t>Divide </a:t>
            </a:r>
            <a:r>
              <a:rPr sz="2600" i="1" spc="-5" dirty="0">
                <a:latin typeface="Arial"/>
                <a:cs typeface="Arial"/>
              </a:rPr>
              <a:t>problem into </a:t>
            </a:r>
            <a:r>
              <a:rPr sz="2600" i="1" dirty="0" smtClean="0">
                <a:latin typeface="Arial"/>
                <a:cs typeface="Arial"/>
              </a:rPr>
              <a:t>sub-</a:t>
            </a:r>
            <a:r>
              <a:rPr lang="en-IE" sz="2600" i="1" dirty="0" smtClean="0">
                <a:latin typeface="Arial"/>
                <a:cs typeface="Arial"/>
              </a:rPr>
              <a:t>p</a:t>
            </a:r>
            <a:r>
              <a:rPr sz="2600" i="1" dirty="0" err="1" smtClean="0">
                <a:latin typeface="Arial"/>
                <a:cs typeface="Arial"/>
              </a:rPr>
              <a:t>roblems</a:t>
            </a:r>
            <a:r>
              <a:rPr sz="2600" i="1" dirty="0" smtClean="0">
                <a:latin typeface="Arial"/>
                <a:cs typeface="Arial"/>
              </a:rPr>
              <a:t> </a:t>
            </a:r>
            <a:r>
              <a:rPr sz="2600" i="1" dirty="0" smtClean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400" i="1" spc="-5" dirty="0" err="1" smtClean="0">
                <a:solidFill>
                  <a:srgbClr val="CC3300"/>
                </a:solidFill>
                <a:latin typeface="Arial"/>
                <a:cs typeface="Arial"/>
              </a:rPr>
              <a:t>Subproblems</a:t>
            </a:r>
            <a:r>
              <a:rPr sz="2400" i="1" spc="-5" dirty="0" smtClean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must be </a:t>
            </a:r>
            <a:r>
              <a:rPr sz="2400" i="1" spc="-5" dirty="0">
                <a:latin typeface="Arial"/>
                <a:cs typeface="Arial"/>
              </a:rPr>
              <a:t>of </a:t>
            </a:r>
            <a:r>
              <a:rPr sz="2400" i="1" dirty="0">
                <a:latin typeface="Arial"/>
                <a:cs typeface="Arial"/>
              </a:rPr>
              <a:t>same </a:t>
            </a:r>
            <a:r>
              <a:rPr sz="2400" i="1" spc="-5" dirty="0">
                <a:latin typeface="Arial"/>
                <a:cs typeface="Arial"/>
              </a:rPr>
              <a:t>type </a:t>
            </a:r>
            <a:r>
              <a:rPr sz="2400" i="1" spc="-5" dirty="0">
                <a:solidFill>
                  <a:srgbClr val="CC3300"/>
                </a:solidFill>
                <a:latin typeface="Arial"/>
                <a:cs typeface="Arial"/>
              </a:rPr>
              <a:t> Subproblems </a:t>
            </a:r>
            <a:r>
              <a:rPr sz="2400" i="1" spc="-5" dirty="0">
                <a:latin typeface="Arial"/>
                <a:cs typeface="Arial"/>
              </a:rPr>
              <a:t>do not need </a:t>
            </a:r>
            <a:r>
              <a:rPr sz="2400" i="1" spc="5" dirty="0">
                <a:latin typeface="Arial"/>
                <a:cs typeface="Arial"/>
              </a:rPr>
              <a:t>to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overlap</a:t>
            </a:r>
            <a:endParaRPr sz="2400" i="1" dirty="0">
              <a:latin typeface="Arial"/>
              <a:cs typeface="Arial"/>
            </a:endParaRPr>
          </a:p>
          <a:p>
            <a:pPr marL="755015" marR="5080" lvl="1" indent="-285750">
              <a:lnSpc>
                <a:spcPct val="99800"/>
              </a:lnSpc>
              <a:spcBef>
                <a:spcPts val="655"/>
              </a:spcBef>
              <a:buFont typeface="Arial"/>
              <a:buChar char="–"/>
              <a:tabLst>
                <a:tab pos="755650" algn="l"/>
                <a:tab pos="7722870" algn="l"/>
              </a:tabLst>
            </a:pPr>
            <a:r>
              <a:rPr sz="2600" b="1" spc="-5" dirty="0">
                <a:latin typeface="Arial"/>
                <a:cs typeface="Arial"/>
              </a:rPr>
              <a:t>C</a:t>
            </a:r>
            <a:r>
              <a:rPr sz="2600" b="1" spc="10" dirty="0">
                <a:latin typeface="Arial"/>
                <a:cs typeface="Arial"/>
              </a:rPr>
              <a:t>o</a:t>
            </a:r>
            <a:r>
              <a:rPr sz="2600" b="1" dirty="0">
                <a:latin typeface="Arial"/>
                <a:cs typeface="Arial"/>
              </a:rPr>
              <a:t>n</a:t>
            </a:r>
            <a:r>
              <a:rPr sz="2600" b="1" spc="5" dirty="0">
                <a:latin typeface="Arial"/>
                <a:cs typeface="Arial"/>
              </a:rPr>
              <a:t>qu</a:t>
            </a:r>
            <a:r>
              <a:rPr sz="2600" b="1" dirty="0">
                <a:latin typeface="Arial"/>
                <a:cs typeface="Arial"/>
              </a:rPr>
              <a:t>er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by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l</a:t>
            </a:r>
            <a:r>
              <a:rPr sz="2600" spc="5" dirty="0">
                <a:latin typeface="Arial"/>
                <a:cs typeface="Arial"/>
              </a:rPr>
              <a:t>v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ub</a:t>
            </a:r>
            <a:r>
              <a:rPr sz="2600" spc="-10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prob</a:t>
            </a:r>
            <a:r>
              <a:rPr sz="2600" spc="-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20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y.	</a:t>
            </a:r>
            <a:r>
              <a:rPr sz="2600" spc="-5" dirty="0">
                <a:latin typeface="Arial"/>
                <a:cs typeface="Arial"/>
              </a:rPr>
              <a:t>If  the </a:t>
            </a:r>
            <a:r>
              <a:rPr sz="2600" dirty="0">
                <a:latin typeface="Arial"/>
                <a:cs typeface="Arial"/>
              </a:rPr>
              <a:t>sub-problems </a:t>
            </a:r>
            <a:r>
              <a:rPr sz="2600" spc="-5" dirty="0">
                <a:latin typeface="Arial"/>
                <a:cs typeface="Arial"/>
              </a:rPr>
              <a:t>are </a:t>
            </a:r>
            <a:r>
              <a:rPr sz="2600" dirty="0">
                <a:latin typeface="Arial"/>
                <a:cs typeface="Arial"/>
              </a:rPr>
              <a:t>small enough, solve </a:t>
            </a:r>
            <a:r>
              <a:rPr sz="2600" spc="-5" dirty="0">
                <a:latin typeface="Arial"/>
                <a:cs typeface="Arial"/>
              </a:rPr>
              <a:t>them  in brute </a:t>
            </a:r>
            <a:r>
              <a:rPr sz="2600" dirty="0">
                <a:latin typeface="Arial"/>
                <a:cs typeface="Arial"/>
              </a:rPr>
              <a:t>force </a:t>
            </a:r>
            <a:r>
              <a:rPr sz="2600" spc="-5" dirty="0">
                <a:latin typeface="Arial"/>
                <a:cs typeface="Arial"/>
              </a:rPr>
              <a:t>fashion</a:t>
            </a:r>
            <a:endParaRPr sz="2600" dirty="0">
              <a:latin typeface="Arial"/>
              <a:cs typeface="Arial"/>
            </a:endParaRPr>
          </a:p>
          <a:p>
            <a:pPr marL="755015" marR="427355" lvl="1" indent="-28575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5650" algn="l"/>
              </a:tabLst>
            </a:pPr>
            <a:r>
              <a:rPr sz="2600" b="1" dirty="0">
                <a:latin typeface="Arial"/>
                <a:cs typeface="Arial"/>
              </a:rPr>
              <a:t>Combine </a:t>
            </a:r>
            <a:r>
              <a:rPr sz="2600" spc="-5" dirty="0">
                <a:latin typeface="Arial"/>
                <a:cs typeface="Arial"/>
              </a:rPr>
              <a:t>the solutions </a:t>
            </a:r>
            <a:r>
              <a:rPr sz="2600" dirty="0">
                <a:latin typeface="Arial"/>
                <a:cs typeface="Arial"/>
              </a:rPr>
              <a:t>of sub-problems </a:t>
            </a:r>
            <a:r>
              <a:rPr sz="2600" spc="-5" dirty="0">
                <a:latin typeface="Arial"/>
                <a:cs typeface="Arial"/>
              </a:rPr>
              <a:t>into </a:t>
            </a:r>
            <a:r>
              <a:rPr sz="2600" dirty="0">
                <a:latin typeface="Arial"/>
                <a:cs typeface="Arial"/>
              </a:rPr>
              <a:t>a  </a:t>
            </a:r>
            <a:r>
              <a:rPr sz="2600" spc="-5" dirty="0">
                <a:latin typeface="Arial"/>
                <a:cs typeface="Arial"/>
              </a:rPr>
              <a:t>solution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5" dirty="0">
                <a:latin typeface="Arial"/>
                <a:cs typeface="Arial"/>
              </a:rPr>
              <a:t>the original problem (tricky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part)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47155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Heapify()</a:t>
            </a:r>
            <a:r>
              <a:rPr spc="-9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9" name="object 9"/>
          <p:cNvSpPr/>
          <p:nvPr/>
        </p:nvSpPr>
        <p:spPr>
          <a:xfrm>
            <a:off x="4344161" y="23629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4161" y="23629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53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53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35123" y="3035934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729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199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9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199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09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09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46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55775" y="3645789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4607A"/>
                </a:solidFill>
                <a:latin typeface="Constantia"/>
                <a:cs typeface="Constantia"/>
              </a:rPr>
              <a:t>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297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297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7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585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585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9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873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873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437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6"/>
                </a:lnTo>
                <a:lnTo>
                  <a:pt x="100788" y="39045"/>
                </a:lnTo>
                <a:lnTo>
                  <a:pt x="66955" y="66960"/>
                </a:lnTo>
                <a:lnTo>
                  <a:pt x="39041" y="100793"/>
                </a:lnTo>
                <a:lnTo>
                  <a:pt x="17964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4" y="317575"/>
                </a:lnTo>
                <a:lnTo>
                  <a:pt x="39041" y="356406"/>
                </a:lnTo>
                <a:lnTo>
                  <a:pt x="66955" y="390239"/>
                </a:lnTo>
                <a:lnTo>
                  <a:pt x="100788" y="418154"/>
                </a:lnTo>
                <a:lnTo>
                  <a:pt x="139619" y="439233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437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4" y="139624"/>
                </a:lnTo>
                <a:lnTo>
                  <a:pt x="39041" y="100793"/>
                </a:lnTo>
                <a:lnTo>
                  <a:pt x="66955" y="66960"/>
                </a:lnTo>
                <a:lnTo>
                  <a:pt x="100788" y="39045"/>
                </a:lnTo>
                <a:lnTo>
                  <a:pt x="139619" y="17966"/>
                </a:lnTo>
                <a:lnTo>
                  <a:pt x="182529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3"/>
                </a:lnTo>
                <a:lnTo>
                  <a:pt x="100788" y="418154"/>
                </a:lnTo>
                <a:lnTo>
                  <a:pt x="66955" y="390239"/>
                </a:lnTo>
                <a:lnTo>
                  <a:pt x="39041" y="356406"/>
                </a:lnTo>
                <a:lnTo>
                  <a:pt x="17964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581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81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46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11451" y="42553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4607A"/>
                </a:solidFill>
                <a:latin typeface="Constantia"/>
                <a:cs typeface="Constantia"/>
              </a:rPr>
              <a:t>8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725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725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05505" y="2772917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1504949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91105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590550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33905" y="3992117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133350" y="0"/>
                </a:moveTo>
                <a:lnTo>
                  <a:pt x="0" y="24764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91105" y="3992117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0" y="0"/>
                </a:moveTo>
                <a:lnTo>
                  <a:pt x="133350" y="24764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05505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49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62705" y="3992117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133350" y="0"/>
                </a:moveTo>
                <a:lnTo>
                  <a:pt x="0" y="24764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34305" y="2772917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0" y="0"/>
                </a:moveTo>
                <a:lnTo>
                  <a:pt x="15049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63106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48705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247650"/>
                </a:moveTo>
                <a:lnTo>
                  <a:pt x="590550" y="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77973" y="3779773"/>
            <a:ext cx="411480" cy="459740"/>
          </a:xfrm>
          <a:custGeom>
            <a:avLst/>
            <a:gdLst/>
            <a:ahLst/>
            <a:cxnLst/>
            <a:rect l="l" t="t" r="r" b="b"/>
            <a:pathLst>
              <a:path w="411480" h="459739">
                <a:moveTo>
                  <a:pt x="335384" y="349382"/>
                </a:moveTo>
                <a:lnTo>
                  <a:pt x="298323" y="354838"/>
                </a:lnTo>
                <a:lnTo>
                  <a:pt x="371475" y="459613"/>
                </a:lnTo>
                <a:lnTo>
                  <a:pt x="401300" y="368807"/>
                </a:lnTo>
                <a:lnTo>
                  <a:pt x="338836" y="368807"/>
                </a:lnTo>
                <a:lnTo>
                  <a:pt x="335384" y="349382"/>
                </a:lnTo>
                <a:close/>
              </a:path>
              <a:path w="411480" h="459739">
                <a:moveTo>
                  <a:pt x="373066" y="343836"/>
                </a:moveTo>
                <a:lnTo>
                  <a:pt x="335384" y="349382"/>
                </a:lnTo>
                <a:lnTo>
                  <a:pt x="338836" y="368807"/>
                </a:lnTo>
                <a:lnTo>
                  <a:pt x="376300" y="361950"/>
                </a:lnTo>
                <a:lnTo>
                  <a:pt x="373066" y="343836"/>
                </a:lnTo>
                <a:close/>
              </a:path>
              <a:path w="411480" h="459739">
                <a:moveTo>
                  <a:pt x="411352" y="338200"/>
                </a:moveTo>
                <a:lnTo>
                  <a:pt x="373066" y="343836"/>
                </a:lnTo>
                <a:lnTo>
                  <a:pt x="376300" y="361950"/>
                </a:lnTo>
                <a:lnTo>
                  <a:pt x="338836" y="368807"/>
                </a:lnTo>
                <a:lnTo>
                  <a:pt x="401300" y="368807"/>
                </a:lnTo>
                <a:lnTo>
                  <a:pt x="411352" y="338200"/>
                </a:lnTo>
                <a:close/>
              </a:path>
              <a:path w="411480" h="459739">
                <a:moveTo>
                  <a:pt x="334675" y="345389"/>
                </a:moveTo>
                <a:lnTo>
                  <a:pt x="335384" y="349382"/>
                </a:lnTo>
                <a:lnTo>
                  <a:pt x="355269" y="346456"/>
                </a:lnTo>
                <a:lnTo>
                  <a:pt x="335025" y="346456"/>
                </a:lnTo>
                <a:lnTo>
                  <a:pt x="334675" y="345389"/>
                </a:lnTo>
                <a:close/>
              </a:path>
              <a:path w="411480" h="459739">
                <a:moveTo>
                  <a:pt x="334390" y="343788"/>
                </a:moveTo>
                <a:lnTo>
                  <a:pt x="334675" y="345389"/>
                </a:lnTo>
                <a:lnTo>
                  <a:pt x="335025" y="346456"/>
                </a:lnTo>
                <a:lnTo>
                  <a:pt x="334390" y="343788"/>
                </a:lnTo>
                <a:close/>
              </a:path>
              <a:path w="411480" h="459739">
                <a:moveTo>
                  <a:pt x="373057" y="343788"/>
                </a:moveTo>
                <a:lnTo>
                  <a:pt x="334390" y="343788"/>
                </a:lnTo>
                <a:lnTo>
                  <a:pt x="335025" y="346456"/>
                </a:lnTo>
                <a:lnTo>
                  <a:pt x="355269" y="346456"/>
                </a:lnTo>
                <a:lnTo>
                  <a:pt x="373066" y="343836"/>
                </a:lnTo>
                <a:close/>
              </a:path>
              <a:path w="411480" h="459739">
                <a:moveTo>
                  <a:pt x="112553" y="77114"/>
                </a:moveTo>
                <a:lnTo>
                  <a:pt x="158242" y="103377"/>
                </a:lnTo>
                <a:lnTo>
                  <a:pt x="201549" y="137159"/>
                </a:lnTo>
                <a:lnTo>
                  <a:pt x="241173" y="177673"/>
                </a:lnTo>
                <a:lnTo>
                  <a:pt x="265302" y="207899"/>
                </a:lnTo>
                <a:lnTo>
                  <a:pt x="286893" y="240156"/>
                </a:lnTo>
                <a:lnTo>
                  <a:pt x="305943" y="274193"/>
                </a:lnTo>
                <a:lnTo>
                  <a:pt x="322071" y="309752"/>
                </a:lnTo>
                <a:lnTo>
                  <a:pt x="334675" y="345389"/>
                </a:lnTo>
                <a:lnTo>
                  <a:pt x="334390" y="343788"/>
                </a:lnTo>
                <a:lnTo>
                  <a:pt x="373057" y="343788"/>
                </a:lnTo>
                <a:lnTo>
                  <a:pt x="371856" y="337057"/>
                </a:lnTo>
                <a:lnTo>
                  <a:pt x="371728" y="336169"/>
                </a:lnTo>
                <a:lnTo>
                  <a:pt x="357124" y="294767"/>
                </a:lnTo>
                <a:lnTo>
                  <a:pt x="339470" y="256286"/>
                </a:lnTo>
                <a:lnTo>
                  <a:pt x="318896" y="219456"/>
                </a:lnTo>
                <a:lnTo>
                  <a:pt x="295528" y="184657"/>
                </a:lnTo>
                <a:lnTo>
                  <a:pt x="269494" y="152145"/>
                </a:lnTo>
                <a:lnTo>
                  <a:pt x="241300" y="122300"/>
                </a:lnTo>
                <a:lnTo>
                  <a:pt x="210946" y="95123"/>
                </a:lnTo>
                <a:lnTo>
                  <a:pt x="187955" y="77724"/>
                </a:lnTo>
                <a:lnTo>
                  <a:pt x="114681" y="77724"/>
                </a:lnTo>
                <a:lnTo>
                  <a:pt x="112553" y="77114"/>
                </a:lnTo>
                <a:close/>
              </a:path>
              <a:path w="411480" h="459739">
                <a:moveTo>
                  <a:pt x="123951" y="0"/>
                </a:moveTo>
                <a:lnTo>
                  <a:pt x="0" y="30987"/>
                </a:lnTo>
                <a:lnTo>
                  <a:pt x="99187" y="111632"/>
                </a:lnTo>
                <a:lnTo>
                  <a:pt x="107185" y="75577"/>
                </a:lnTo>
                <a:lnTo>
                  <a:pt x="87630" y="69976"/>
                </a:lnTo>
                <a:lnTo>
                  <a:pt x="98298" y="33400"/>
                </a:lnTo>
                <a:lnTo>
                  <a:pt x="116542" y="33400"/>
                </a:lnTo>
                <a:lnTo>
                  <a:pt x="123951" y="0"/>
                </a:lnTo>
                <a:close/>
              </a:path>
              <a:path w="411480" h="459739">
                <a:moveTo>
                  <a:pt x="111251" y="76453"/>
                </a:moveTo>
                <a:lnTo>
                  <a:pt x="112553" y="77114"/>
                </a:lnTo>
                <a:lnTo>
                  <a:pt x="114681" y="77724"/>
                </a:lnTo>
                <a:lnTo>
                  <a:pt x="111251" y="76453"/>
                </a:lnTo>
                <a:close/>
              </a:path>
              <a:path w="411480" h="459739">
                <a:moveTo>
                  <a:pt x="186163" y="76453"/>
                </a:moveTo>
                <a:lnTo>
                  <a:pt x="111251" y="76453"/>
                </a:lnTo>
                <a:lnTo>
                  <a:pt x="114681" y="77724"/>
                </a:lnTo>
                <a:lnTo>
                  <a:pt x="187955" y="77724"/>
                </a:lnTo>
                <a:lnTo>
                  <a:pt x="186163" y="76453"/>
                </a:lnTo>
                <a:close/>
              </a:path>
              <a:path w="411480" h="459739">
                <a:moveTo>
                  <a:pt x="115447" y="38335"/>
                </a:moveTo>
                <a:lnTo>
                  <a:pt x="107185" y="75577"/>
                </a:lnTo>
                <a:lnTo>
                  <a:pt x="112553" y="77114"/>
                </a:lnTo>
                <a:lnTo>
                  <a:pt x="111251" y="76453"/>
                </a:lnTo>
                <a:lnTo>
                  <a:pt x="186163" y="76453"/>
                </a:lnTo>
                <a:lnTo>
                  <a:pt x="178815" y="71246"/>
                </a:lnTo>
                <a:lnTo>
                  <a:pt x="162051" y="60578"/>
                </a:lnTo>
                <a:lnTo>
                  <a:pt x="145033" y="50926"/>
                </a:lnTo>
                <a:lnTo>
                  <a:pt x="128524" y="42544"/>
                </a:lnTo>
                <a:lnTo>
                  <a:pt x="127507" y="41909"/>
                </a:lnTo>
                <a:lnTo>
                  <a:pt x="125221" y="41148"/>
                </a:lnTo>
                <a:lnTo>
                  <a:pt x="115447" y="38335"/>
                </a:lnTo>
                <a:close/>
              </a:path>
              <a:path w="411480" h="459739">
                <a:moveTo>
                  <a:pt x="98298" y="33400"/>
                </a:moveTo>
                <a:lnTo>
                  <a:pt x="87630" y="69976"/>
                </a:lnTo>
                <a:lnTo>
                  <a:pt x="107185" y="75577"/>
                </a:lnTo>
                <a:lnTo>
                  <a:pt x="115447" y="38335"/>
                </a:lnTo>
                <a:lnTo>
                  <a:pt x="98298" y="33400"/>
                </a:lnTo>
                <a:close/>
              </a:path>
              <a:path w="411480" h="459739">
                <a:moveTo>
                  <a:pt x="116542" y="33400"/>
                </a:moveTo>
                <a:lnTo>
                  <a:pt x="98298" y="33400"/>
                </a:lnTo>
                <a:lnTo>
                  <a:pt x="115447" y="38335"/>
                </a:lnTo>
                <a:lnTo>
                  <a:pt x="116542" y="3340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2572511" y="5468111"/>
          <a:ext cx="457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4607A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04607A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4607A"/>
                      </a:solidFill>
                      <a:prstDash val="solid"/>
                    </a:lnL>
                    <a:lnR w="38100">
                      <a:solidFill>
                        <a:srgbClr val="04607A"/>
                      </a:solidFill>
                      <a:prstDash val="solid"/>
                    </a:lnR>
                    <a:lnT w="38100">
                      <a:solidFill>
                        <a:srgbClr val="04607A"/>
                      </a:solidFill>
                      <a:prstDash val="solid"/>
                    </a:lnT>
                    <a:lnB w="38100">
                      <a:solidFill>
                        <a:srgbClr val="04607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4607A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9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3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4607A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04607A"/>
                          </a:solidFill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4607A"/>
                      </a:solidFill>
                      <a:prstDash val="solid"/>
                    </a:lnL>
                    <a:lnR w="38100">
                      <a:solidFill>
                        <a:srgbClr val="04607A"/>
                      </a:solidFill>
                      <a:prstDash val="solid"/>
                    </a:lnR>
                    <a:lnT w="38100">
                      <a:solidFill>
                        <a:srgbClr val="04607A"/>
                      </a:solidFill>
                      <a:prstDash val="solid"/>
                    </a:lnT>
                    <a:lnB w="38100">
                      <a:solidFill>
                        <a:srgbClr val="04607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4607A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2068448" y="5551119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191761" y="5240146"/>
            <a:ext cx="2286000" cy="230504"/>
          </a:xfrm>
          <a:custGeom>
            <a:avLst/>
            <a:gdLst/>
            <a:ahLst/>
            <a:cxnLst/>
            <a:rect l="l" t="t" r="r" b="b"/>
            <a:pathLst>
              <a:path w="2286000" h="230504">
                <a:moveTo>
                  <a:pt x="2184579" y="173474"/>
                </a:moveTo>
                <a:lnTo>
                  <a:pt x="2161666" y="200913"/>
                </a:lnTo>
                <a:lnTo>
                  <a:pt x="2286000" y="230377"/>
                </a:lnTo>
                <a:lnTo>
                  <a:pt x="2266308" y="185165"/>
                </a:lnTo>
                <a:lnTo>
                  <a:pt x="2202434" y="185165"/>
                </a:lnTo>
                <a:lnTo>
                  <a:pt x="2184579" y="173474"/>
                </a:lnTo>
                <a:close/>
              </a:path>
              <a:path w="2286000" h="230504">
                <a:moveTo>
                  <a:pt x="51688" y="111886"/>
                </a:moveTo>
                <a:lnTo>
                  <a:pt x="0" y="228726"/>
                </a:lnTo>
                <a:lnTo>
                  <a:pt x="124460" y="200024"/>
                </a:lnTo>
                <a:lnTo>
                  <a:pt x="111247" y="184022"/>
                </a:lnTo>
                <a:lnTo>
                  <a:pt x="83947" y="184022"/>
                </a:lnTo>
                <a:lnTo>
                  <a:pt x="62991" y="152145"/>
                </a:lnTo>
                <a:lnTo>
                  <a:pt x="77215" y="142803"/>
                </a:lnTo>
                <a:lnTo>
                  <a:pt x="51688" y="111886"/>
                </a:lnTo>
                <a:close/>
              </a:path>
              <a:path w="2286000" h="230504">
                <a:moveTo>
                  <a:pt x="2209170" y="144025"/>
                </a:moveTo>
                <a:lnTo>
                  <a:pt x="2184579" y="173474"/>
                </a:lnTo>
                <a:lnTo>
                  <a:pt x="2202434" y="185165"/>
                </a:lnTo>
                <a:lnTo>
                  <a:pt x="2223389" y="153288"/>
                </a:lnTo>
                <a:lnTo>
                  <a:pt x="2209170" y="144025"/>
                </a:lnTo>
                <a:close/>
              </a:path>
              <a:path w="2286000" h="230504">
                <a:moveTo>
                  <a:pt x="2234946" y="113156"/>
                </a:moveTo>
                <a:lnTo>
                  <a:pt x="2209170" y="144025"/>
                </a:lnTo>
                <a:lnTo>
                  <a:pt x="2223389" y="153288"/>
                </a:lnTo>
                <a:lnTo>
                  <a:pt x="2202434" y="185165"/>
                </a:lnTo>
                <a:lnTo>
                  <a:pt x="2266308" y="185165"/>
                </a:lnTo>
                <a:lnTo>
                  <a:pt x="2234946" y="113156"/>
                </a:lnTo>
                <a:close/>
              </a:path>
              <a:path w="2286000" h="230504">
                <a:moveTo>
                  <a:pt x="77215" y="142803"/>
                </a:moveTo>
                <a:lnTo>
                  <a:pt x="62991" y="152145"/>
                </a:lnTo>
                <a:lnTo>
                  <a:pt x="83947" y="184022"/>
                </a:lnTo>
                <a:lnTo>
                  <a:pt x="101603" y="172342"/>
                </a:lnTo>
                <a:lnTo>
                  <a:pt x="77215" y="142803"/>
                </a:lnTo>
                <a:close/>
              </a:path>
              <a:path w="2286000" h="230504">
                <a:moveTo>
                  <a:pt x="101603" y="172342"/>
                </a:moveTo>
                <a:lnTo>
                  <a:pt x="83947" y="184022"/>
                </a:lnTo>
                <a:lnTo>
                  <a:pt x="111247" y="184022"/>
                </a:lnTo>
                <a:lnTo>
                  <a:pt x="101603" y="172342"/>
                </a:lnTo>
                <a:close/>
              </a:path>
              <a:path w="2286000" h="230504">
                <a:moveTo>
                  <a:pt x="2178914" y="169764"/>
                </a:moveTo>
                <a:lnTo>
                  <a:pt x="2184579" y="173474"/>
                </a:lnTo>
                <a:lnTo>
                  <a:pt x="2187012" y="170560"/>
                </a:lnTo>
                <a:lnTo>
                  <a:pt x="2180971" y="170560"/>
                </a:lnTo>
                <a:lnTo>
                  <a:pt x="2178914" y="169764"/>
                </a:lnTo>
                <a:close/>
              </a:path>
              <a:path w="2286000" h="230504">
                <a:moveTo>
                  <a:pt x="1142873" y="0"/>
                </a:moveTo>
                <a:lnTo>
                  <a:pt x="1089152" y="380"/>
                </a:lnTo>
                <a:lnTo>
                  <a:pt x="981963" y="2666"/>
                </a:lnTo>
                <a:lnTo>
                  <a:pt x="876173" y="7365"/>
                </a:lnTo>
                <a:lnTo>
                  <a:pt x="823976" y="10413"/>
                </a:lnTo>
                <a:lnTo>
                  <a:pt x="721613" y="18160"/>
                </a:lnTo>
                <a:lnTo>
                  <a:pt x="622553" y="27685"/>
                </a:lnTo>
                <a:lnTo>
                  <a:pt x="574421" y="33146"/>
                </a:lnTo>
                <a:lnTo>
                  <a:pt x="527558" y="38988"/>
                </a:lnTo>
                <a:lnTo>
                  <a:pt x="437641" y="51688"/>
                </a:lnTo>
                <a:lnTo>
                  <a:pt x="394842" y="58673"/>
                </a:lnTo>
                <a:lnTo>
                  <a:pt x="353567" y="65912"/>
                </a:lnTo>
                <a:lnTo>
                  <a:pt x="313943" y="73532"/>
                </a:lnTo>
                <a:lnTo>
                  <a:pt x="276098" y="81406"/>
                </a:lnTo>
                <a:lnTo>
                  <a:pt x="205993" y="97916"/>
                </a:lnTo>
                <a:lnTo>
                  <a:pt x="144145" y="115569"/>
                </a:lnTo>
                <a:lnTo>
                  <a:pt x="103504" y="129412"/>
                </a:lnTo>
                <a:lnTo>
                  <a:pt x="77215" y="142803"/>
                </a:lnTo>
                <a:lnTo>
                  <a:pt x="101603" y="172342"/>
                </a:lnTo>
                <a:lnTo>
                  <a:pt x="105832" y="169544"/>
                </a:lnTo>
                <a:lnTo>
                  <a:pt x="104901" y="169544"/>
                </a:lnTo>
                <a:lnTo>
                  <a:pt x="108712" y="167639"/>
                </a:lnTo>
                <a:lnTo>
                  <a:pt x="109981" y="167639"/>
                </a:lnTo>
                <a:lnTo>
                  <a:pt x="117093" y="164972"/>
                </a:lnTo>
                <a:lnTo>
                  <a:pt x="129412" y="160527"/>
                </a:lnTo>
                <a:lnTo>
                  <a:pt x="169925" y="147446"/>
                </a:lnTo>
                <a:lnTo>
                  <a:pt x="215900" y="134746"/>
                </a:lnTo>
                <a:lnTo>
                  <a:pt x="284479" y="118490"/>
                </a:lnTo>
                <a:lnTo>
                  <a:pt x="360807" y="103377"/>
                </a:lnTo>
                <a:lnTo>
                  <a:pt x="443738" y="89280"/>
                </a:lnTo>
                <a:lnTo>
                  <a:pt x="532764" y="76707"/>
                </a:lnTo>
                <a:lnTo>
                  <a:pt x="626745" y="65531"/>
                </a:lnTo>
                <a:lnTo>
                  <a:pt x="725042" y="56006"/>
                </a:lnTo>
                <a:lnTo>
                  <a:pt x="826642" y="48513"/>
                </a:lnTo>
                <a:lnTo>
                  <a:pt x="878332" y="45465"/>
                </a:lnTo>
                <a:lnTo>
                  <a:pt x="983488" y="40766"/>
                </a:lnTo>
                <a:lnTo>
                  <a:pt x="1089787" y="38353"/>
                </a:lnTo>
                <a:lnTo>
                  <a:pt x="1749019" y="38099"/>
                </a:lnTo>
                <a:lnTo>
                  <a:pt x="1711325" y="33400"/>
                </a:lnTo>
                <a:lnTo>
                  <a:pt x="1663318" y="27939"/>
                </a:lnTo>
                <a:lnTo>
                  <a:pt x="1614170" y="22859"/>
                </a:lnTo>
                <a:lnTo>
                  <a:pt x="1564259" y="18287"/>
                </a:lnTo>
                <a:lnTo>
                  <a:pt x="1513459" y="14223"/>
                </a:lnTo>
                <a:lnTo>
                  <a:pt x="1409700" y="7492"/>
                </a:lnTo>
                <a:lnTo>
                  <a:pt x="1303782" y="2793"/>
                </a:lnTo>
                <a:lnTo>
                  <a:pt x="1196721" y="380"/>
                </a:lnTo>
                <a:lnTo>
                  <a:pt x="1142873" y="0"/>
                </a:lnTo>
                <a:close/>
              </a:path>
              <a:path w="2286000" h="230504">
                <a:moveTo>
                  <a:pt x="2177415" y="168782"/>
                </a:moveTo>
                <a:lnTo>
                  <a:pt x="2178914" y="169764"/>
                </a:lnTo>
                <a:lnTo>
                  <a:pt x="2180971" y="170560"/>
                </a:lnTo>
                <a:lnTo>
                  <a:pt x="2177415" y="168782"/>
                </a:lnTo>
                <a:close/>
              </a:path>
              <a:path w="2286000" h="230504">
                <a:moveTo>
                  <a:pt x="2188497" y="168782"/>
                </a:moveTo>
                <a:lnTo>
                  <a:pt x="2177415" y="168782"/>
                </a:lnTo>
                <a:lnTo>
                  <a:pt x="2180971" y="170560"/>
                </a:lnTo>
                <a:lnTo>
                  <a:pt x="2187012" y="170560"/>
                </a:lnTo>
                <a:lnTo>
                  <a:pt x="2188497" y="168782"/>
                </a:lnTo>
                <a:close/>
              </a:path>
              <a:path w="2286000" h="230504">
                <a:moveTo>
                  <a:pt x="1749019" y="38099"/>
                </a:moveTo>
                <a:lnTo>
                  <a:pt x="1143127" y="38099"/>
                </a:lnTo>
                <a:lnTo>
                  <a:pt x="1196339" y="38480"/>
                </a:lnTo>
                <a:lnTo>
                  <a:pt x="1302765" y="40893"/>
                </a:lnTo>
                <a:lnTo>
                  <a:pt x="1355471" y="42925"/>
                </a:lnTo>
                <a:lnTo>
                  <a:pt x="1459484" y="48640"/>
                </a:lnTo>
                <a:lnTo>
                  <a:pt x="1510791" y="52196"/>
                </a:lnTo>
                <a:lnTo>
                  <a:pt x="1561084" y="56260"/>
                </a:lnTo>
                <a:lnTo>
                  <a:pt x="1659382" y="65785"/>
                </a:lnTo>
                <a:lnTo>
                  <a:pt x="1707007" y="71246"/>
                </a:lnTo>
                <a:lnTo>
                  <a:pt x="1798574" y="83184"/>
                </a:lnTo>
                <a:lnTo>
                  <a:pt x="1842389" y="89788"/>
                </a:lnTo>
                <a:lnTo>
                  <a:pt x="1884807" y="96646"/>
                </a:lnTo>
                <a:lnTo>
                  <a:pt x="1925447" y="103885"/>
                </a:lnTo>
                <a:lnTo>
                  <a:pt x="1964563" y="111378"/>
                </a:lnTo>
                <a:lnTo>
                  <a:pt x="2037207" y="127253"/>
                </a:lnTo>
                <a:lnTo>
                  <a:pt x="2101596" y="144144"/>
                </a:lnTo>
                <a:lnTo>
                  <a:pt x="2144014" y="157098"/>
                </a:lnTo>
                <a:lnTo>
                  <a:pt x="2178914" y="169764"/>
                </a:lnTo>
                <a:lnTo>
                  <a:pt x="2177415" y="168782"/>
                </a:lnTo>
                <a:lnTo>
                  <a:pt x="2188497" y="168782"/>
                </a:lnTo>
                <a:lnTo>
                  <a:pt x="2209170" y="144025"/>
                </a:lnTo>
                <a:lnTo>
                  <a:pt x="2198242" y="136905"/>
                </a:lnTo>
                <a:lnTo>
                  <a:pt x="2197100" y="136143"/>
                </a:lnTo>
                <a:lnTo>
                  <a:pt x="2155698" y="120903"/>
                </a:lnTo>
                <a:lnTo>
                  <a:pt x="2111629" y="107441"/>
                </a:lnTo>
                <a:lnTo>
                  <a:pt x="2045589" y="90169"/>
                </a:lnTo>
                <a:lnTo>
                  <a:pt x="1971675" y="74040"/>
                </a:lnTo>
                <a:lnTo>
                  <a:pt x="1932177" y="66420"/>
                </a:lnTo>
                <a:lnTo>
                  <a:pt x="1890902" y="59054"/>
                </a:lnTo>
                <a:lnTo>
                  <a:pt x="1803780" y="45465"/>
                </a:lnTo>
                <a:lnTo>
                  <a:pt x="1758188" y="39242"/>
                </a:lnTo>
                <a:lnTo>
                  <a:pt x="1749019" y="38099"/>
                </a:lnTo>
                <a:close/>
              </a:path>
              <a:path w="2286000" h="230504">
                <a:moveTo>
                  <a:pt x="108712" y="167639"/>
                </a:moveTo>
                <a:lnTo>
                  <a:pt x="104901" y="169544"/>
                </a:lnTo>
                <a:lnTo>
                  <a:pt x="107049" y="168739"/>
                </a:lnTo>
                <a:lnTo>
                  <a:pt x="108712" y="167639"/>
                </a:lnTo>
                <a:close/>
              </a:path>
              <a:path w="2286000" h="230504">
                <a:moveTo>
                  <a:pt x="107049" y="168739"/>
                </a:moveTo>
                <a:lnTo>
                  <a:pt x="104901" y="169544"/>
                </a:lnTo>
                <a:lnTo>
                  <a:pt x="105832" y="169544"/>
                </a:lnTo>
                <a:lnTo>
                  <a:pt x="107049" y="168739"/>
                </a:lnTo>
                <a:close/>
              </a:path>
              <a:path w="2286000" h="230504">
                <a:moveTo>
                  <a:pt x="109981" y="167639"/>
                </a:moveTo>
                <a:lnTo>
                  <a:pt x="108712" y="167639"/>
                </a:lnTo>
                <a:lnTo>
                  <a:pt x="107049" y="168739"/>
                </a:lnTo>
                <a:lnTo>
                  <a:pt x="109981" y="167639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47155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Heapify()</a:t>
            </a:r>
            <a:r>
              <a:rPr spc="-9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9" name="object 9"/>
          <p:cNvSpPr/>
          <p:nvPr/>
        </p:nvSpPr>
        <p:spPr>
          <a:xfrm>
            <a:off x="4344161" y="23629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4161" y="23629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53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53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35123" y="3035934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729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199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9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199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09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09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54251" y="36457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8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297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297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7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585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585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9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873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873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437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6"/>
                </a:lnTo>
                <a:lnTo>
                  <a:pt x="100788" y="39045"/>
                </a:lnTo>
                <a:lnTo>
                  <a:pt x="66955" y="66960"/>
                </a:lnTo>
                <a:lnTo>
                  <a:pt x="39041" y="100793"/>
                </a:lnTo>
                <a:lnTo>
                  <a:pt x="17964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4" y="317575"/>
                </a:lnTo>
                <a:lnTo>
                  <a:pt x="39041" y="356406"/>
                </a:lnTo>
                <a:lnTo>
                  <a:pt x="66955" y="390239"/>
                </a:lnTo>
                <a:lnTo>
                  <a:pt x="100788" y="418154"/>
                </a:lnTo>
                <a:lnTo>
                  <a:pt x="139619" y="439233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437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4" y="139624"/>
                </a:lnTo>
                <a:lnTo>
                  <a:pt x="39041" y="100793"/>
                </a:lnTo>
                <a:lnTo>
                  <a:pt x="66955" y="66960"/>
                </a:lnTo>
                <a:lnTo>
                  <a:pt x="100788" y="39045"/>
                </a:lnTo>
                <a:lnTo>
                  <a:pt x="139619" y="17966"/>
                </a:lnTo>
                <a:lnTo>
                  <a:pt x="182529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3"/>
                </a:lnTo>
                <a:lnTo>
                  <a:pt x="100788" y="418154"/>
                </a:lnTo>
                <a:lnTo>
                  <a:pt x="66955" y="390239"/>
                </a:lnTo>
                <a:lnTo>
                  <a:pt x="39041" y="356406"/>
                </a:lnTo>
                <a:lnTo>
                  <a:pt x="17964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581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81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12975" y="4255389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725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725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05505" y="2772917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1504949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91105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590550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33905" y="3992117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133350" y="0"/>
                </a:moveTo>
                <a:lnTo>
                  <a:pt x="0" y="24764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91105" y="3992117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0" y="0"/>
                </a:moveTo>
                <a:lnTo>
                  <a:pt x="133350" y="24764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05505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49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62705" y="3992117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133350" y="0"/>
                </a:moveTo>
                <a:lnTo>
                  <a:pt x="0" y="24764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34305" y="2772917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0" y="0"/>
                </a:moveTo>
                <a:lnTo>
                  <a:pt x="15049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63106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48705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247650"/>
                </a:moveTo>
                <a:lnTo>
                  <a:pt x="590550" y="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2572511" y="5468111"/>
          <a:ext cx="457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9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3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" name="object 49"/>
          <p:cNvSpPr txBox="1"/>
          <p:nvPr/>
        </p:nvSpPr>
        <p:spPr>
          <a:xfrm>
            <a:off x="2068448" y="5551119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47155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Heapify()</a:t>
            </a:r>
            <a:r>
              <a:rPr spc="-9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9" name="object 9"/>
          <p:cNvSpPr/>
          <p:nvPr/>
        </p:nvSpPr>
        <p:spPr>
          <a:xfrm>
            <a:off x="4344161" y="23629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4161" y="23629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53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53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35123" y="3035934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729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199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9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199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09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09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54251" y="36457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8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297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297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7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585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585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9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873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873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437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6"/>
                </a:lnTo>
                <a:lnTo>
                  <a:pt x="100788" y="39045"/>
                </a:lnTo>
                <a:lnTo>
                  <a:pt x="66955" y="66960"/>
                </a:lnTo>
                <a:lnTo>
                  <a:pt x="39041" y="100793"/>
                </a:lnTo>
                <a:lnTo>
                  <a:pt x="17964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4" y="317575"/>
                </a:lnTo>
                <a:lnTo>
                  <a:pt x="39041" y="356406"/>
                </a:lnTo>
                <a:lnTo>
                  <a:pt x="66955" y="390239"/>
                </a:lnTo>
                <a:lnTo>
                  <a:pt x="100788" y="418154"/>
                </a:lnTo>
                <a:lnTo>
                  <a:pt x="139619" y="439233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437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4" y="139624"/>
                </a:lnTo>
                <a:lnTo>
                  <a:pt x="39041" y="100793"/>
                </a:lnTo>
                <a:lnTo>
                  <a:pt x="66955" y="66960"/>
                </a:lnTo>
                <a:lnTo>
                  <a:pt x="100788" y="39045"/>
                </a:lnTo>
                <a:lnTo>
                  <a:pt x="139619" y="17966"/>
                </a:lnTo>
                <a:lnTo>
                  <a:pt x="182529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3"/>
                </a:lnTo>
                <a:lnTo>
                  <a:pt x="100788" y="418154"/>
                </a:lnTo>
                <a:lnTo>
                  <a:pt x="66955" y="390239"/>
                </a:lnTo>
                <a:lnTo>
                  <a:pt x="39041" y="356406"/>
                </a:lnTo>
                <a:lnTo>
                  <a:pt x="17964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581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81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46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12975" y="4255389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4607A"/>
                </a:solidFill>
                <a:latin typeface="Constantia"/>
                <a:cs typeface="Constantia"/>
              </a:rPr>
              <a:t>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725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725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05505" y="2772917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1504949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91105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590550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33905" y="3992117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133350" y="0"/>
                </a:moveTo>
                <a:lnTo>
                  <a:pt x="0" y="24764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91105" y="3992117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0" y="0"/>
                </a:moveTo>
                <a:lnTo>
                  <a:pt x="133350" y="24764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05505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49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62705" y="3992117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133350" y="0"/>
                </a:moveTo>
                <a:lnTo>
                  <a:pt x="0" y="24764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34305" y="2772917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0" y="0"/>
                </a:moveTo>
                <a:lnTo>
                  <a:pt x="15049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63106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48705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247650"/>
                </a:moveTo>
                <a:lnTo>
                  <a:pt x="590550" y="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2572511" y="5468111"/>
          <a:ext cx="457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9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3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4607A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04607A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4607A"/>
                      </a:solidFill>
                      <a:prstDash val="solid"/>
                    </a:lnL>
                    <a:lnR w="38100">
                      <a:solidFill>
                        <a:srgbClr val="04607A"/>
                      </a:solidFill>
                      <a:prstDash val="solid"/>
                    </a:lnR>
                    <a:lnT w="38100">
                      <a:solidFill>
                        <a:srgbClr val="04607A"/>
                      </a:solidFill>
                      <a:prstDash val="solid"/>
                    </a:lnT>
                    <a:lnB w="38100">
                      <a:solidFill>
                        <a:srgbClr val="04607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4607A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" name="object 49"/>
          <p:cNvSpPr txBox="1"/>
          <p:nvPr/>
        </p:nvSpPr>
        <p:spPr>
          <a:xfrm>
            <a:off x="2068448" y="5551119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47155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Heapify()</a:t>
            </a:r>
            <a:r>
              <a:rPr spc="-9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9" name="object 9"/>
          <p:cNvSpPr/>
          <p:nvPr/>
        </p:nvSpPr>
        <p:spPr>
          <a:xfrm>
            <a:off x="4344161" y="23629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4161" y="23629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62653" y="2426334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53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53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35123" y="3035934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729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199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961" y="2972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199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91834" y="303593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09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09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54251" y="364578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8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297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297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89401" y="36457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7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585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585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12485" y="364578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9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873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87361" y="3582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251954" y="3645789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3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437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6"/>
                </a:lnTo>
                <a:lnTo>
                  <a:pt x="100788" y="39045"/>
                </a:lnTo>
                <a:lnTo>
                  <a:pt x="66955" y="66960"/>
                </a:lnTo>
                <a:lnTo>
                  <a:pt x="39041" y="100793"/>
                </a:lnTo>
                <a:lnTo>
                  <a:pt x="17964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4" y="317575"/>
                </a:lnTo>
                <a:lnTo>
                  <a:pt x="39041" y="356406"/>
                </a:lnTo>
                <a:lnTo>
                  <a:pt x="66955" y="390239"/>
                </a:lnTo>
                <a:lnTo>
                  <a:pt x="100788" y="418154"/>
                </a:lnTo>
                <a:lnTo>
                  <a:pt x="139619" y="439233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437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4" y="139624"/>
                </a:lnTo>
                <a:lnTo>
                  <a:pt x="39041" y="100793"/>
                </a:lnTo>
                <a:lnTo>
                  <a:pt x="66955" y="66960"/>
                </a:lnTo>
                <a:lnTo>
                  <a:pt x="100788" y="39045"/>
                </a:lnTo>
                <a:lnTo>
                  <a:pt x="139619" y="17966"/>
                </a:lnTo>
                <a:lnTo>
                  <a:pt x="182529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3"/>
                </a:lnTo>
                <a:lnTo>
                  <a:pt x="100788" y="418154"/>
                </a:lnTo>
                <a:lnTo>
                  <a:pt x="66955" y="390239"/>
                </a:lnTo>
                <a:lnTo>
                  <a:pt x="39041" y="356406"/>
                </a:lnTo>
                <a:lnTo>
                  <a:pt x="17964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03147" y="425538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2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581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81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12975" y="4255389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725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72561" y="41917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52013" y="4255389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05505" y="2772917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1504949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91105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590550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33905" y="3992117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133350" y="0"/>
                </a:moveTo>
                <a:lnTo>
                  <a:pt x="0" y="24764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91105" y="3992117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0" y="0"/>
                </a:moveTo>
                <a:lnTo>
                  <a:pt x="133350" y="24764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05505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49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62705" y="3992117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133350" y="0"/>
                </a:moveTo>
                <a:lnTo>
                  <a:pt x="0" y="247649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34305" y="2772917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0" y="0"/>
                </a:moveTo>
                <a:lnTo>
                  <a:pt x="15049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63106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48705" y="3382517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247650"/>
                </a:moveTo>
                <a:lnTo>
                  <a:pt x="590550" y="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2572511" y="5468111"/>
          <a:ext cx="457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8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9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3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1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E6EC5"/>
                      </a:solidFill>
                      <a:prstDash val="solid"/>
                    </a:lnL>
                    <a:lnR w="38100">
                      <a:solidFill>
                        <a:srgbClr val="0E6EC5"/>
                      </a:solidFill>
                      <a:prstDash val="solid"/>
                    </a:lnR>
                    <a:lnT w="38100">
                      <a:solidFill>
                        <a:srgbClr val="0E6EC5"/>
                      </a:solidFill>
                      <a:prstDash val="solid"/>
                    </a:lnT>
                    <a:lnB w="38100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" name="object 49"/>
          <p:cNvSpPr txBox="1"/>
          <p:nvPr/>
        </p:nvSpPr>
        <p:spPr>
          <a:xfrm>
            <a:off x="2068448" y="5551119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9916" y="552957"/>
            <a:ext cx="4330700" cy="1217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55545">
              <a:lnSpc>
                <a:spcPts val="4090"/>
              </a:lnSpc>
              <a:spcBef>
                <a:spcPts val="105"/>
              </a:spcBef>
            </a:pPr>
            <a:r>
              <a:rPr sz="3500" b="1" dirty="0">
                <a:latin typeface="Calibri"/>
                <a:cs typeface="Calibri"/>
              </a:rPr>
              <a:t>Hea</a:t>
            </a:r>
            <a:r>
              <a:rPr sz="3500" b="1" spc="-5" dirty="0">
                <a:latin typeface="Calibri"/>
                <a:cs typeface="Calibri"/>
              </a:rPr>
              <a:t>p-</a:t>
            </a:r>
            <a:r>
              <a:rPr sz="3500" b="1" dirty="0">
                <a:latin typeface="Calibri"/>
                <a:cs typeface="Calibri"/>
              </a:rPr>
              <a:t>Sort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ts val="5290"/>
              </a:lnSpc>
            </a:pPr>
            <a:r>
              <a:rPr sz="4500" b="1" dirty="0">
                <a:latin typeface="Calibri"/>
                <a:cs typeface="Calibri"/>
              </a:rPr>
              <a:t>sorting</a:t>
            </a:r>
            <a:r>
              <a:rPr sz="4500" b="1" spc="-15" dirty="0">
                <a:latin typeface="Calibri"/>
                <a:cs typeface="Calibri"/>
              </a:rPr>
              <a:t> </a:t>
            </a:r>
            <a:r>
              <a:rPr sz="4500" b="1" spc="-35" dirty="0">
                <a:latin typeface="Calibri"/>
                <a:cs typeface="Calibri"/>
              </a:rPr>
              <a:t>strategy: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869160"/>
            <a:ext cx="7957184" cy="4226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Constantia"/>
                <a:cs typeface="Constantia"/>
              </a:rPr>
              <a:t>Build </a:t>
            </a:r>
            <a:r>
              <a:rPr sz="2600" spc="-10" dirty="0">
                <a:latin typeface="Constantia"/>
                <a:cs typeface="Constantia"/>
              </a:rPr>
              <a:t>Max Heap from unordered</a:t>
            </a:r>
            <a:r>
              <a:rPr sz="2600" spc="-34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array;</a:t>
            </a:r>
            <a:endParaRPr sz="2600">
              <a:latin typeface="Constantia"/>
              <a:cs typeface="Constantia"/>
            </a:endParaRPr>
          </a:p>
          <a:p>
            <a:pPr marL="610235" indent="-59817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610235" algn="l"/>
                <a:tab pos="610870" algn="l"/>
              </a:tabLst>
            </a:pPr>
            <a:r>
              <a:rPr sz="2600" spc="-10" dirty="0">
                <a:latin typeface="Constantia"/>
                <a:cs typeface="Constantia"/>
              </a:rPr>
              <a:t>Find </a:t>
            </a:r>
            <a:r>
              <a:rPr sz="2600" spc="-5" dirty="0">
                <a:latin typeface="Constantia"/>
                <a:cs typeface="Constantia"/>
              </a:rPr>
              <a:t>maximum </a:t>
            </a:r>
            <a:r>
              <a:rPr sz="2600" dirty="0">
                <a:latin typeface="Constantia"/>
                <a:cs typeface="Constantia"/>
              </a:rPr>
              <a:t>element</a:t>
            </a:r>
            <a:r>
              <a:rPr sz="2600" spc="-2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A[1];</a:t>
            </a:r>
            <a:endParaRPr sz="2600">
              <a:latin typeface="Constantia"/>
              <a:cs typeface="Constantia"/>
            </a:endParaRPr>
          </a:p>
          <a:p>
            <a:pPr marL="329565" indent="-3175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330200" algn="l"/>
              </a:tabLst>
            </a:pPr>
            <a:r>
              <a:rPr sz="2600" spc="-20" dirty="0">
                <a:latin typeface="Constantia"/>
                <a:cs typeface="Constantia"/>
              </a:rPr>
              <a:t>Swap </a:t>
            </a:r>
            <a:r>
              <a:rPr sz="2600" dirty="0">
                <a:latin typeface="Constantia"/>
                <a:cs typeface="Constantia"/>
              </a:rPr>
              <a:t>elements </a:t>
            </a:r>
            <a:r>
              <a:rPr sz="2600" spc="-5" dirty="0">
                <a:latin typeface="Constantia"/>
                <a:cs typeface="Constantia"/>
              </a:rPr>
              <a:t>A[n] </a:t>
            </a:r>
            <a:r>
              <a:rPr sz="2600" dirty="0">
                <a:latin typeface="Constantia"/>
                <a:cs typeface="Constantia"/>
              </a:rPr>
              <a:t>and A[1]</a:t>
            </a:r>
            <a:r>
              <a:rPr sz="2600" spc="-3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672465">
              <a:lnSpc>
                <a:spcPct val="100000"/>
              </a:lnSpc>
              <a:spcBef>
                <a:spcPts val="625"/>
              </a:spcBef>
            </a:pPr>
            <a:r>
              <a:rPr sz="2600" spc="-20" dirty="0">
                <a:latin typeface="Constantia"/>
                <a:cs typeface="Constantia"/>
              </a:rPr>
              <a:t>now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max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element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array!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353695" indent="-341630">
              <a:lnSpc>
                <a:spcPct val="100000"/>
              </a:lnSpc>
              <a:spcBef>
                <a:spcPts val="625"/>
              </a:spcBef>
              <a:buAutoNum type="arabicPeriod" startAt="4"/>
              <a:tabLst>
                <a:tab pos="354330" algn="l"/>
              </a:tabLst>
            </a:pPr>
            <a:r>
              <a:rPr sz="2600" spc="-5" dirty="0">
                <a:latin typeface="Constantia"/>
                <a:cs typeface="Constantia"/>
              </a:rPr>
              <a:t>Discard node </a:t>
            </a:r>
            <a:r>
              <a:rPr sz="2600" dirty="0">
                <a:latin typeface="Constantia"/>
                <a:cs typeface="Constantia"/>
              </a:rPr>
              <a:t>n </a:t>
            </a:r>
            <a:r>
              <a:rPr sz="2600" spc="-10" dirty="0">
                <a:latin typeface="Constantia"/>
                <a:cs typeface="Constantia"/>
              </a:rPr>
              <a:t>from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heap</a:t>
            </a:r>
            <a:endParaRPr sz="2600">
              <a:latin typeface="Constantia"/>
              <a:cs typeface="Constantia"/>
            </a:endParaRPr>
          </a:p>
          <a:p>
            <a:pPr marL="755015">
              <a:lnSpc>
                <a:spcPct val="100000"/>
              </a:lnSpc>
              <a:spcBef>
                <a:spcPts val="625"/>
              </a:spcBef>
            </a:pPr>
            <a:r>
              <a:rPr sz="2600" spc="-10" dirty="0">
                <a:latin typeface="Constantia"/>
                <a:cs typeface="Constantia"/>
              </a:rPr>
              <a:t>(by </a:t>
            </a:r>
            <a:r>
              <a:rPr sz="2600" spc="-5" dirty="0">
                <a:latin typeface="Constantia"/>
                <a:cs typeface="Constantia"/>
              </a:rPr>
              <a:t>decrementing heap-size</a:t>
            </a:r>
            <a:r>
              <a:rPr sz="2600" spc="-2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variable).</a:t>
            </a:r>
            <a:endParaRPr sz="2600">
              <a:latin typeface="Constantia"/>
              <a:cs typeface="Constantia"/>
            </a:endParaRPr>
          </a:p>
          <a:p>
            <a:pPr marL="335915" marR="5080" indent="-335915">
              <a:lnSpc>
                <a:spcPct val="100000"/>
              </a:lnSpc>
              <a:spcBef>
                <a:spcPts val="625"/>
              </a:spcBef>
              <a:buAutoNum type="arabicPeriod" startAt="5"/>
              <a:tabLst>
                <a:tab pos="335915" algn="l"/>
              </a:tabLst>
            </a:pPr>
            <a:r>
              <a:rPr sz="2600" spc="-10" dirty="0">
                <a:latin typeface="Constantia"/>
                <a:cs typeface="Constantia"/>
              </a:rPr>
              <a:t>New </a:t>
            </a:r>
            <a:r>
              <a:rPr sz="2600" spc="-15" dirty="0">
                <a:latin typeface="Constantia"/>
                <a:cs typeface="Constantia"/>
              </a:rPr>
              <a:t>root </a:t>
            </a:r>
            <a:r>
              <a:rPr sz="2600" spc="-20" dirty="0">
                <a:latin typeface="Constantia"/>
                <a:cs typeface="Constantia"/>
              </a:rPr>
              <a:t>may </a:t>
            </a:r>
            <a:r>
              <a:rPr sz="2600" spc="-10" dirty="0">
                <a:latin typeface="Constantia"/>
                <a:cs typeface="Constantia"/>
              </a:rPr>
              <a:t>violate </a:t>
            </a:r>
            <a:r>
              <a:rPr sz="2600" dirty="0">
                <a:latin typeface="Constantia"/>
                <a:cs typeface="Constantia"/>
              </a:rPr>
              <a:t>max heap </a:t>
            </a:r>
            <a:r>
              <a:rPr sz="2600" spc="-35" dirty="0">
                <a:latin typeface="Constantia"/>
                <a:cs typeface="Constantia"/>
              </a:rPr>
              <a:t>property, </a:t>
            </a:r>
            <a:r>
              <a:rPr sz="2600" spc="-5" dirty="0">
                <a:latin typeface="Constantia"/>
                <a:cs typeface="Constantia"/>
              </a:rPr>
              <a:t>but its  </a:t>
            </a:r>
            <a:r>
              <a:rPr sz="2600" spc="-10" dirty="0">
                <a:latin typeface="Constantia"/>
                <a:cs typeface="Constantia"/>
              </a:rPr>
              <a:t>children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5" dirty="0">
                <a:latin typeface="Constantia"/>
                <a:cs typeface="Constantia"/>
              </a:rPr>
              <a:t>max </a:t>
            </a:r>
            <a:r>
              <a:rPr sz="2600" spc="-10" dirty="0">
                <a:latin typeface="Constantia"/>
                <a:cs typeface="Constantia"/>
              </a:rPr>
              <a:t>heaps. </a:t>
            </a:r>
            <a:r>
              <a:rPr sz="2600" spc="-15" dirty="0">
                <a:latin typeface="Constantia"/>
                <a:cs typeface="Constantia"/>
              </a:rPr>
              <a:t>Run </a:t>
            </a:r>
            <a:r>
              <a:rPr sz="2600" dirty="0">
                <a:latin typeface="Constantia"/>
                <a:cs typeface="Constantia"/>
              </a:rPr>
              <a:t>max_heapify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15" dirty="0">
                <a:latin typeface="Constantia"/>
                <a:cs typeface="Constantia"/>
              </a:rPr>
              <a:t>fix</a:t>
            </a:r>
            <a:r>
              <a:rPr sz="2600" spc="-4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this.</a:t>
            </a:r>
            <a:endParaRPr sz="2600">
              <a:latin typeface="Constantia"/>
              <a:cs typeface="Constantia"/>
            </a:endParaRPr>
          </a:p>
          <a:p>
            <a:pPr marL="358140" indent="-346075">
              <a:lnSpc>
                <a:spcPct val="100000"/>
              </a:lnSpc>
              <a:spcBef>
                <a:spcPts val="625"/>
              </a:spcBef>
              <a:buAutoNum type="arabicPeriod" startAt="5"/>
              <a:tabLst>
                <a:tab pos="358775" algn="l"/>
              </a:tabLst>
            </a:pPr>
            <a:r>
              <a:rPr sz="2600" dirty="0">
                <a:latin typeface="Constantia"/>
                <a:cs typeface="Constantia"/>
              </a:rPr>
              <a:t>Go</a:t>
            </a:r>
            <a:r>
              <a:rPr sz="2600" spc="-484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Step </a:t>
            </a:r>
            <a:r>
              <a:rPr sz="2600" dirty="0">
                <a:latin typeface="Constantia"/>
                <a:cs typeface="Constantia"/>
              </a:rPr>
              <a:t>2 </a:t>
            </a:r>
            <a:r>
              <a:rPr sz="2600" spc="-5" dirty="0">
                <a:latin typeface="Constantia"/>
                <a:cs typeface="Constantia"/>
              </a:rPr>
              <a:t>unless </a:t>
            </a:r>
            <a:r>
              <a:rPr sz="2600" dirty="0">
                <a:latin typeface="Constantia"/>
                <a:cs typeface="Constantia"/>
              </a:rPr>
              <a:t>heap </a:t>
            </a:r>
            <a:r>
              <a:rPr sz="2600" spc="-10" dirty="0">
                <a:latin typeface="Constantia"/>
                <a:cs typeface="Constantia"/>
              </a:rPr>
              <a:t>is </a:t>
            </a:r>
            <a:r>
              <a:rPr sz="2600" b="1" dirty="0">
                <a:solidFill>
                  <a:srgbClr val="C00000"/>
                </a:solidFill>
                <a:latin typeface="Constantia"/>
                <a:cs typeface="Constantia"/>
              </a:rPr>
              <a:t>empty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1447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HeapSort()</a:t>
            </a:r>
            <a:r>
              <a:rPr spc="-8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04681" y="651794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45C75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6561" y="29283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7761" y="3537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5361" y="3537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599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199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599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099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35090" y="3584575"/>
            <a:ext cx="2400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" dirty="0">
                <a:latin typeface="Constantia"/>
                <a:cs typeface="Constantia"/>
              </a:rPr>
              <a:t>10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533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821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109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09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397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7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61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61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105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105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249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49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57905" y="3338321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1504949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43505" y="3947921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590550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86305" y="4557521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133350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43505" y="4557521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0" y="0"/>
                </a:moveTo>
                <a:lnTo>
                  <a:pt x="1333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57905" y="3947921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49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15105" y="4557521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133350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86705" y="3338321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0" y="0"/>
                </a:moveTo>
                <a:lnTo>
                  <a:pt x="15049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15506" y="3947921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01105" y="3947921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247650"/>
                </a:moveTo>
                <a:lnTo>
                  <a:pt x="590550" y="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35940" y="1947799"/>
            <a:ext cx="4547870" cy="135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 = </a:t>
            </a:r>
            <a:r>
              <a:rPr sz="2600" spc="-5" dirty="0">
                <a:latin typeface="Constantia"/>
                <a:cs typeface="Constantia"/>
              </a:rPr>
              <a:t>{16, </a:t>
            </a:r>
            <a:r>
              <a:rPr sz="2600" dirty="0">
                <a:latin typeface="Constantia"/>
                <a:cs typeface="Constantia"/>
              </a:rPr>
              <a:t>14, 10, 8, </a:t>
            </a:r>
            <a:r>
              <a:rPr sz="2600" spc="-5" dirty="0">
                <a:latin typeface="Constantia"/>
                <a:cs typeface="Constantia"/>
              </a:rPr>
              <a:t>7, 9, </a:t>
            </a:r>
            <a:r>
              <a:rPr sz="2600" dirty="0">
                <a:latin typeface="Constantia"/>
                <a:cs typeface="Constantia"/>
              </a:rPr>
              <a:t>3, </a:t>
            </a:r>
            <a:r>
              <a:rPr sz="2600" spc="-5" dirty="0">
                <a:latin typeface="Constantia"/>
                <a:cs typeface="Constantia"/>
              </a:rPr>
              <a:t>2, </a:t>
            </a:r>
            <a:r>
              <a:rPr sz="2600" dirty="0">
                <a:latin typeface="Constantia"/>
                <a:cs typeface="Constantia"/>
              </a:rPr>
              <a:t>4,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1}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4156075">
              <a:lnSpc>
                <a:spcPct val="100000"/>
              </a:lnSpc>
            </a:pPr>
            <a:r>
              <a:rPr sz="1600" spc="-5" dirty="0">
                <a:latin typeface="Constantia"/>
                <a:cs typeface="Constantia"/>
              </a:rPr>
              <a:t>1</a:t>
            </a:r>
            <a:endParaRPr sz="1600">
              <a:latin typeface="Constantia"/>
              <a:cs typeface="Constantia"/>
            </a:endParaRPr>
          </a:p>
          <a:p>
            <a:pPr marL="4082415">
              <a:lnSpc>
                <a:spcPct val="100000"/>
              </a:lnSpc>
              <a:spcBef>
                <a:spcPts val="340"/>
              </a:spcBef>
            </a:pPr>
            <a:r>
              <a:rPr sz="2000" i="1" spc="-5" dirty="0">
                <a:latin typeface="Constantia"/>
                <a:cs typeface="Constantia"/>
              </a:rPr>
              <a:t>16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78379" y="3263593"/>
            <a:ext cx="255904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2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spc="-5" dirty="0">
                <a:latin typeface="Constantia"/>
                <a:cs typeface="Constantia"/>
              </a:rPr>
              <a:t>14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71564" y="3298063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3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38325" y="3793799"/>
            <a:ext cx="224790" cy="7315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-5" dirty="0">
                <a:latin typeface="Constantia"/>
                <a:cs typeface="Constantia"/>
              </a:rPr>
              <a:t>4</a:t>
            </a:r>
            <a:endParaRPr sz="1600">
              <a:latin typeface="Constantia"/>
              <a:cs typeface="Constantia"/>
            </a:endParaRPr>
          </a:p>
          <a:p>
            <a:pPr marL="74930">
              <a:lnSpc>
                <a:spcPct val="100000"/>
              </a:lnSpc>
              <a:spcBef>
                <a:spcPts val="690"/>
              </a:spcBef>
            </a:pPr>
            <a:r>
              <a:rPr sz="2000" i="1" dirty="0">
                <a:latin typeface="Constantia"/>
                <a:cs typeface="Constantia"/>
              </a:rPr>
              <a:t>8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35704" y="3873649"/>
            <a:ext cx="212090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5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7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58790" y="3873649"/>
            <a:ext cx="186055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6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9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98511" y="3873649"/>
            <a:ext cx="169545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7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3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52499" y="4483532"/>
            <a:ext cx="177165" cy="6515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latin typeface="Constantia"/>
                <a:cs typeface="Constantia"/>
              </a:rPr>
              <a:t>8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2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59279" y="4483532"/>
            <a:ext cx="185420" cy="6515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latin typeface="Constantia"/>
                <a:cs typeface="Constantia"/>
              </a:rPr>
              <a:t>9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4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76777" y="4483532"/>
            <a:ext cx="228600" cy="6515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latin typeface="Constantia"/>
                <a:cs typeface="Constantia"/>
              </a:rPr>
              <a:t>10</a:t>
            </a:r>
            <a:endParaRPr sz="1600">
              <a:latin typeface="Constantia"/>
              <a:cs typeface="Constantia"/>
            </a:endParaRPr>
          </a:p>
          <a:p>
            <a:pPr marL="13716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1447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HeapSort()</a:t>
            </a:r>
            <a:r>
              <a:rPr spc="-8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04681" y="651794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45C75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6561" y="29283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7761" y="3537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5361" y="3537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599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199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599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099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35090" y="3584575"/>
            <a:ext cx="2400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" dirty="0">
                <a:latin typeface="Constantia"/>
                <a:cs typeface="Constantia"/>
              </a:rPr>
              <a:t>10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533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821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109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09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397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7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61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61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105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105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249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49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57905" y="3338321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1504949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43505" y="3947921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590550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86305" y="4557521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133350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43505" y="4557521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0" y="0"/>
                </a:moveTo>
                <a:lnTo>
                  <a:pt x="1333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57905" y="3947921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49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86705" y="3338321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0" y="0"/>
                </a:moveTo>
                <a:lnTo>
                  <a:pt x="15049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15506" y="3947921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01105" y="3947921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247650"/>
                </a:moveTo>
                <a:lnTo>
                  <a:pt x="590550" y="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35940" y="1947799"/>
            <a:ext cx="4566920" cy="135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 = {14, 8, 10, 4, </a:t>
            </a:r>
            <a:r>
              <a:rPr sz="2600" spc="-5" dirty="0">
                <a:latin typeface="Constantia"/>
                <a:cs typeface="Constantia"/>
              </a:rPr>
              <a:t>7, </a:t>
            </a:r>
            <a:r>
              <a:rPr sz="2600" dirty="0">
                <a:latin typeface="Constantia"/>
                <a:cs typeface="Constantia"/>
              </a:rPr>
              <a:t>9, 3, </a:t>
            </a:r>
            <a:r>
              <a:rPr sz="2600" spc="-5" dirty="0">
                <a:latin typeface="Constantia"/>
                <a:cs typeface="Constantia"/>
              </a:rPr>
              <a:t>2, </a:t>
            </a:r>
            <a:r>
              <a:rPr sz="2600" dirty="0">
                <a:latin typeface="Constantia"/>
                <a:cs typeface="Constantia"/>
              </a:rPr>
              <a:t>1,</a:t>
            </a:r>
            <a:r>
              <a:rPr sz="2600" spc="-204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16</a:t>
            </a:r>
            <a:r>
              <a:rPr sz="260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4156075">
              <a:lnSpc>
                <a:spcPct val="100000"/>
              </a:lnSpc>
            </a:pPr>
            <a:r>
              <a:rPr sz="1600" spc="-5" dirty="0">
                <a:latin typeface="Constantia"/>
                <a:cs typeface="Constantia"/>
              </a:rPr>
              <a:t>1</a:t>
            </a:r>
            <a:endParaRPr sz="1600">
              <a:latin typeface="Constantia"/>
              <a:cs typeface="Constantia"/>
            </a:endParaRPr>
          </a:p>
          <a:p>
            <a:pPr marL="4083685">
              <a:lnSpc>
                <a:spcPct val="100000"/>
              </a:lnSpc>
              <a:spcBef>
                <a:spcPts val="340"/>
              </a:spcBef>
            </a:pPr>
            <a:r>
              <a:rPr sz="2000" i="1" spc="-5" dirty="0">
                <a:latin typeface="Constantia"/>
                <a:cs typeface="Constantia"/>
              </a:rPr>
              <a:t>14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14954" y="3263593"/>
            <a:ext cx="219075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2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8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71564" y="3298063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3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38325" y="3793799"/>
            <a:ext cx="221615" cy="7315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-5" dirty="0">
                <a:latin typeface="Constantia"/>
                <a:cs typeface="Constantia"/>
              </a:rPr>
              <a:t>4</a:t>
            </a:r>
            <a:endParaRPr sz="1600">
              <a:latin typeface="Constantia"/>
              <a:cs typeface="Constantia"/>
            </a:endParaRPr>
          </a:p>
          <a:p>
            <a:pPr marL="76200">
              <a:lnSpc>
                <a:spcPct val="100000"/>
              </a:lnSpc>
              <a:spcBef>
                <a:spcPts val="690"/>
              </a:spcBef>
            </a:pPr>
            <a:r>
              <a:rPr sz="2000" i="1" dirty="0">
                <a:latin typeface="Constantia"/>
                <a:cs typeface="Constantia"/>
              </a:rPr>
              <a:t>4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35704" y="3873649"/>
            <a:ext cx="212090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5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7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58790" y="3873649"/>
            <a:ext cx="186055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6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9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98511" y="3873649"/>
            <a:ext cx="169545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7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3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52499" y="4483532"/>
            <a:ext cx="177165" cy="6515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latin typeface="Constantia"/>
                <a:cs typeface="Constantia"/>
              </a:rPr>
              <a:t>8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2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86710" y="4483532"/>
            <a:ext cx="158115" cy="6515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latin typeface="Constantia"/>
                <a:cs typeface="Constantia"/>
              </a:rPr>
              <a:t>9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95066" y="4684729"/>
            <a:ext cx="467995" cy="7880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40"/>
              </a:spcBef>
            </a:pPr>
            <a:r>
              <a:rPr sz="2000" i="1" spc="-10" dirty="0">
                <a:latin typeface="Constantia"/>
                <a:cs typeface="Constantia"/>
              </a:rPr>
              <a:t>16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600" i="1" spc="-5" dirty="0">
                <a:latin typeface="Constantia"/>
                <a:cs typeface="Constantia"/>
              </a:rPr>
              <a:t>i </a:t>
            </a:r>
            <a:r>
              <a:rPr sz="1600" spc="-5" dirty="0">
                <a:latin typeface="Constantia"/>
                <a:cs typeface="Constantia"/>
              </a:rPr>
              <a:t>=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10</a:t>
            </a:r>
            <a:endParaRPr sz="1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1447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HeapSort()</a:t>
            </a:r>
            <a:r>
              <a:rPr spc="-8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04681" y="651794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45C75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6561" y="29283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7761" y="3537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5361" y="3537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599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199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599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099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73190" y="3584575"/>
            <a:ext cx="163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Constantia"/>
                <a:cs typeface="Constantia"/>
              </a:rPr>
              <a:t>9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533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821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109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09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397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7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61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61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105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105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249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49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57905" y="3338321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1504949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43505" y="3947921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590550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86305" y="4557521"/>
            <a:ext cx="133350" cy="247650"/>
          </a:xfrm>
          <a:custGeom>
            <a:avLst/>
            <a:gdLst/>
            <a:ahLst/>
            <a:cxnLst/>
            <a:rect l="l" t="t" r="r" b="b"/>
            <a:pathLst>
              <a:path w="133350" h="247650">
                <a:moveTo>
                  <a:pt x="133350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57905" y="3947921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49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86705" y="3338321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0" y="0"/>
                </a:moveTo>
                <a:lnTo>
                  <a:pt x="15049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15506" y="3947921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01105" y="3947921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247650"/>
                </a:moveTo>
                <a:lnTo>
                  <a:pt x="590550" y="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35940" y="1947799"/>
            <a:ext cx="4582160" cy="135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 = {10, </a:t>
            </a:r>
            <a:r>
              <a:rPr sz="2600" spc="-5" dirty="0">
                <a:latin typeface="Constantia"/>
                <a:cs typeface="Constantia"/>
              </a:rPr>
              <a:t>8, </a:t>
            </a:r>
            <a:r>
              <a:rPr sz="2600" dirty="0">
                <a:latin typeface="Constantia"/>
                <a:cs typeface="Constantia"/>
              </a:rPr>
              <a:t>9, </a:t>
            </a:r>
            <a:r>
              <a:rPr sz="2600" spc="-5" dirty="0">
                <a:latin typeface="Constantia"/>
                <a:cs typeface="Constantia"/>
              </a:rPr>
              <a:t>4, </a:t>
            </a:r>
            <a:r>
              <a:rPr sz="2600" dirty="0">
                <a:latin typeface="Constantia"/>
                <a:cs typeface="Constantia"/>
              </a:rPr>
              <a:t>7, 1, </a:t>
            </a:r>
            <a:r>
              <a:rPr sz="2600" spc="-5" dirty="0">
                <a:latin typeface="Constantia"/>
                <a:cs typeface="Constantia"/>
              </a:rPr>
              <a:t>3, 2, </a:t>
            </a:r>
            <a:r>
              <a:rPr sz="2600" b="1" dirty="0">
                <a:latin typeface="Constantia"/>
                <a:cs typeface="Constantia"/>
              </a:rPr>
              <a:t>14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16</a:t>
            </a:r>
            <a:r>
              <a:rPr sz="260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4156075">
              <a:lnSpc>
                <a:spcPct val="100000"/>
              </a:lnSpc>
            </a:pPr>
            <a:r>
              <a:rPr sz="1600" spc="-5" dirty="0">
                <a:latin typeface="Constantia"/>
                <a:cs typeface="Constantia"/>
              </a:rPr>
              <a:t>1</a:t>
            </a:r>
            <a:endParaRPr sz="1600">
              <a:latin typeface="Constantia"/>
              <a:cs typeface="Constantia"/>
            </a:endParaRPr>
          </a:p>
          <a:p>
            <a:pPr marL="4082415">
              <a:lnSpc>
                <a:spcPct val="100000"/>
              </a:lnSpc>
              <a:spcBef>
                <a:spcPts val="340"/>
              </a:spcBef>
            </a:pPr>
            <a:r>
              <a:rPr sz="2000" i="1" spc="-5" dirty="0">
                <a:latin typeface="Constantia"/>
                <a:cs typeface="Constantia"/>
              </a:rPr>
              <a:t>10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14954" y="3263593"/>
            <a:ext cx="219075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2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8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71564" y="3298063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3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38325" y="3793799"/>
            <a:ext cx="221615" cy="7315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-5" dirty="0">
                <a:latin typeface="Constantia"/>
                <a:cs typeface="Constantia"/>
              </a:rPr>
              <a:t>4</a:t>
            </a:r>
            <a:endParaRPr sz="1600">
              <a:latin typeface="Constantia"/>
              <a:cs typeface="Constantia"/>
            </a:endParaRPr>
          </a:p>
          <a:p>
            <a:pPr marL="76200">
              <a:lnSpc>
                <a:spcPct val="100000"/>
              </a:lnSpc>
              <a:spcBef>
                <a:spcPts val="690"/>
              </a:spcBef>
            </a:pPr>
            <a:r>
              <a:rPr sz="2000" i="1" dirty="0">
                <a:latin typeface="Constantia"/>
                <a:cs typeface="Constantia"/>
              </a:rPr>
              <a:t>4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35704" y="3873649"/>
            <a:ext cx="212090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5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7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56884" y="3872435"/>
            <a:ext cx="187960" cy="6546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Constantia"/>
                <a:cs typeface="Constantia"/>
              </a:rPr>
              <a:t>6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000" i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86066" y="3872435"/>
            <a:ext cx="182245" cy="6546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Constantia"/>
                <a:cs typeface="Constantia"/>
              </a:rPr>
              <a:t>7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000" i="1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52499" y="4483532"/>
            <a:ext cx="177165" cy="6515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latin typeface="Constantia"/>
                <a:cs typeface="Constantia"/>
              </a:rPr>
              <a:t>8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2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34054" y="4803469"/>
            <a:ext cx="29464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16</a:t>
            </a:r>
            <a:endParaRPr sz="2000">
              <a:latin typeface="Constantia"/>
              <a:cs typeface="Constantia"/>
            </a:endParaRPr>
          </a:p>
          <a:p>
            <a:pPr marL="107314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10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72664" y="4803469"/>
            <a:ext cx="40640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14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i="1" spc="-5" dirty="0">
                <a:latin typeface="Constantia"/>
                <a:cs typeface="Constantia"/>
              </a:rPr>
              <a:t>i </a:t>
            </a:r>
            <a:r>
              <a:rPr sz="1600" spc="-5" dirty="0">
                <a:latin typeface="Constantia"/>
                <a:cs typeface="Constantia"/>
              </a:rPr>
              <a:t>=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9</a:t>
            </a:r>
            <a:endParaRPr sz="1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1447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HeapSort()</a:t>
            </a:r>
            <a:r>
              <a:rPr spc="-8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04681" y="651794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45C75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6561" y="29283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7761" y="3537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5361" y="3537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599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199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599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099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83858" y="3584575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Constantia"/>
                <a:cs typeface="Constantia"/>
              </a:rPr>
              <a:t>3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533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821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109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09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397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7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61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61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105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105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249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49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57905" y="3338321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1504949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43505" y="3947921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590550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57905" y="3947921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49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86705" y="3338321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0" y="0"/>
                </a:moveTo>
                <a:lnTo>
                  <a:pt x="15049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15506" y="3947921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01105" y="3947921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247650"/>
                </a:moveTo>
                <a:lnTo>
                  <a:pt x="590550" y="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5940" y="1947799"/>
            <a:ext cx="4612640" cy="135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 = {9, </a:t>
            </a:r>
            <a:r>
              <a:rPr sz="2600" spc="-5" dirty="0">
                <a:latin typeface="Constantia"/>
                <a:cs typeface="Constantia"/>
              </a:rPr>
              <a:t>8, 3, 4, </a:t>
            </a:r>
            <a:r>
              <a:rPr sz="2600" dirty="0">
                <a:latin typeface="Constantia"/>
                <a:cs typeface="Constantia"/>
              </a:rPr>
              <a:t>7, 1, </a:t>
            </a:r>
            <a:r>
              <a:rPr sz="2600" spc="-5" dirty="0">
                <a:latin typeface="Constantia"/>
                <a:cs typeface="Constantia"/>
              </a:rPr>
              <a:t>2, </a:t>
            </a:r>
            <a:r>
              <a:rPr sz="2600" b="1" spc="-5" dirty="0">
                <a:latin typeface="Constantia"/>
                <a:cs typeface="Constantia"/>
              </a:rPr>
              <a:t>10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b="1" dirty="0">
                <a:latin typeface="Constantia"/>
                <a:cs typeface="Constantia"/>
              </a:rPr>
              <a:t>14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16</a:t>
            </a:r>
            <a:r>
              <a:rPr sz="260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4156075">
              <a:lnSpc>
                <a:spcPct val="100000"/>
              </a:lnSpc>
            </a:pPr>
            <a:r>
              <a:rPr sz="1600" spc="-5" dirty="0">
                <a:latin typeface="Constantia"/>
                <a:cs typeface="Constantia"/>
              </a:rPr>
              <a:t>1</a:t>
            </a:r>
            <a:endParaRPr sz="1600">
              <a:latin typeface="Constantia"/>
              <a:cs typeface="Constantia"/>
            </a:endParaRPr>
          </a:p>
          <a:p>
            <a:pPr marL="4120515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9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14954" y="3263593"/>
            <a:ext cx="219075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2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8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71564" y="3298063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3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38325" y="3793799"/>
            <a:ext cx="221615" cy="7315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-5" dirty="0">
                <a:latin typeface="Constantia"/>
                <a:cs typeface="Constantia"/>
              </a:rPr>
              <a:t>4</a:t>
            </a:r>
            <a:endParaRPr sz="1600">
              <a:latin typeface="Constantia"/>
              <a:cs typeface="Constantia"/>
            </a:endParaRPr>
          </a:p>
          <a:p>
            <a:pPr marL="76200">
              <a:lnSpc>
                <a:spcPct val="100000"/>
              </a:lnSpc>
              <a:spcBef>
                <a:spcPts val="690"/>
              </a:spcBef>
            </a:pPr>
            <a:r>
              <a:rPr sz="2000" i="1" dirty="0">
                <a:latin typeface="Constantia"/>
                <a:cs typeface="Constantia"/>
              </a:rPr>
              <a:t>4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35704" y="3873649"/>
            <a:ext cx="212090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5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7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87746" y="3873649"/>
            <a:ext cx="156845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6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96733" y="3873649"/>
            <a:ext cx="171450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7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2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21179" y="4803469"/>
            <a:ext cx="23495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14</a:t>
            </a:r>
            <a:endParaRPr sz="2000">
              <a:latin typeface="Constantia"/>
              <a:cs typeface="Constantia"/>
            </a:endParaRPr>
          </a:p>
          <a:p>
            <a:pPr marL="9969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9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34054" y="4803469"/>
            <a:ext cx="29464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16</a:t>
            </a:r>
            <a:endParaRPr sz="2000">
              <a:latin typeface="Constantia"/>
              <a:cs typeface="Constantia"/>
            </a:endParaRPr>
          </a:p>
          <a:p>
            <a:pPr marL="107314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10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59788" y="4803469"/>
            <a:ext cx="404495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10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i="1" spc="-5" dirty="0">
                <a:latin typeface="Constantia"/>
                <a:cs typeface="Constantia"/>
              </a:rPr>
              <a:t>i </a:t>
            </a:r>
            <a:r>
              <a:rPr sz="1600" spc="-5" dirty="0">
                <a:latin typeface="Constantia"/>
                <a:cs typeface="Constantia"/>
              </a:rPr>
              <a:t>=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8</a:t>
            </a:r>
            <a:endParaRPr sz="1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1447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HeapSort()</a:t>
            </a:r>
            <a:r>
              <a:rPr spc="-8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04681" y="651794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45C75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6561" y="29283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7761" y="3537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5361" y="3537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599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199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599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099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83858" y="3584575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Constantia"/>
                <a:cs typeface="Constantia"/>
              </a:rPr>
              <a:t>3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533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821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109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09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397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7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61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61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105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105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249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49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57905" y="3338321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1504949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43505" y="3947921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590550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57905" y="3947921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49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86705" y="3338321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0" y="0"/>
                </a:moveTo>
                <a:lnTo>
                  <a:pt x="15049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01105" y="3947921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247650"/>
                </a:moveTo>
                <a:lnTo>
                  <a:pt x="590550" y="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35940" y="1947799"/>
            <a:ext cx="4612640" cy="135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 = </a:t>
            </a:r>
            <a:r>
              <a:rPr sz="2600" spc="-5" dirty="0">
                <a:latin typeface="Constantia"/>
                <a:cs typeface="Constantia"/>
              </a:rPr>
              <a:t>{8, 7, </a:t>
            </a:r>
            <a:r>
              <a:rPr sz="2600" dirty="0">
                <a:latin typeface="Constantia"/>
                <a:cs typeface="Constantia"/>
              </a:rPr>
              <a:t>3, 4, </a:t>
            </a:r>
            <a:r>
              <a:rPr sz="2600" spc="-5" dirty="0">
                <a:latin typeface="Constantia"/>
                <a:cs typeface="Constantia"/>
              </a:rPr>
              <a:t>2, </a:t>
            </a:r>
            <a:r>
              <a:rPr sz="2600" dirty="0">
                <a:latin typeface="Constantia"/>
                <a:cs typeface="Constantia"/>
              </a:rPr>
              <a:t>1, </a:t>
            </a:r>
            <a:r>
              <a:rPr sz="2600" b="1" dirty="0">
                <a:latin typeface="Constantia"/>
                <a:cs typeface="Constantia"/>
              </a:rPr>
              <a:t>9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b="1" spc="-5" dirty="0">
                <a:latin typeface="Constantia"/>
                <a:cs typeface="Constantia"/>
              </a:rPr>
              <a:t>10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b="1" dirty="0">
                <a:latin typeface="Constantia"/>
                <a:cs typeface="Constantia"/>
              </a:rPr>
              <a:t>14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16</a:t>
            </a:r>
            <a:r>
              <a:rPr sz="260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4156075">
              <a:lnSpc>
                <a:spcPct val="100000"/>
              </a:lnSpc>
            </a:pPr>
            <a:r>
              <a:rPr sz="1600" spc="-5" dirty="0">
                <a:latin typeface="Constantia"/>
                <a:cs typeface="Constantia"/>
              </a:rPr>
              <a:t>1</a:t>
            </a:r>
            <a:endParaRPr sz="1600">
              <a:latin typeface="Constantia"/>
              <a:cs typeface="Constantia"/>
            </a:endParaRPr>
          </a:p>
          <a:p>
            <a:pPr marL="4120515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8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21051" y="3263593"/>
            <a:ext cx="212725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2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7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71564" y="3298063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3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38325" y="3793799"/>
            <a:ext cx="221615" cy="7315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-5" dirty="0">
                <a:latin typeface="Constantia"/>
                <a:cs typeface="Constantia"/>
              </a:rPr>
              <a:t>4</a:t>
            </a:r>
            <a:endParaRPr sz="1600">
              <a:latin typeface="Constantia"/>
              <a:cs typeface="Constantia"/>
            </a:endParaRPr>
          </a:p>
          <a:p>
            <a:pPr marL="76200">
              <a:lnSpc>
                <a:spcPct val="100000"/>
              </a:lnSpc>
              <a:spcBef>
                <a:spcPts val="690"/>
              </a:spcBef>
            </a:pPr>
            <a:r>
              <a:rPr sz="2000" i="1" dirty="0">
                <a:latin typeface="Constantia"/>
                <a:cs typeface="Constantia"/>
              </a:rPr>
              <a:t>4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38753" y="3873649"/>
            <a:ext cx="209550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5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2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87746" y="3873649"/>
            <a:ext cx="156845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6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04874" y="4803469"/>
            <a:ext cx="240029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10</a:t>
            </a:r>
            <a:endParaRPr sz="2000">
              <a:latin typeface="Constantia"/>
              <a:cs typeface="Constantia"/>
            </a:endParaRPr>
          </a:p>
          <a:p>
            <a:pPr marL="102870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8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21179" y="4803469"/>
            <a:ext cx="23495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14</a:t>
            </a:r>
            <a:endParaRPr sz="2000">
              <a:latin typeface="Constantia"/>
              <a:cs typeface="Constantia"/>
            </a:endParaRPr>
          </a:p>
          <a:p>
            <a:pPr marL="9969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9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34054" y="4803469"/>
            <a:ext cx="29464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16</a:t>
            </a:r>
            <a:endParaRPr sz="2000">
              <a:latin typeface="Constantia"/>
              <a:cs typeface="Constantia"/>
            </a:endParaRPr>
          </a:p>
          <a:p>
            <a:pPr marL="107314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10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34173" y="4194175"/>
            <a:ext cx="39370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9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i="1" spc="-5" dirty="0">
                <a:latin typeface="Constantia"/>
                <a:cs typeface="Constantia"/>
              </a:rPr>
              <a:t>i </a:t>
            </a:r>
            <a:r>
              <a:rPr sz="1600" spc="-5" dirty="0">
                <a:latin typeface="Constantia"/>
                <a:cs typeface="Constantia"/>
              </a:rPr>
              <a:t>=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7</a:t>
            </a:r>
            <a:endParaRPr sz="1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959" y="109220"/>
            <a:ext cx="1577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D-</a:t>
            </a:r>
            <a:r>
              <a:rPr sz="4400" dirty="0"/>
              <a:t>A</a:t>
            </a:r>
            <a:r>
              <a:rPr sz="4400" spc="-5" dirty="0"/>
              <a:t>-</a:t>
            </a:r>
            <a:r>
              <a:rPr sz="4400" dirty="0"/>
              <a:t>C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28600" y="1600200"/>
            <a:ext cx="8533131" cy="3767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461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Divide-and-Conquer algorithms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running time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mainly </a:t>
            </a:r>
            <a:r>
              <a:rPr sz="2800" spc="-5" dirty="0">
                <a:latin typeface="Arial"/>
                <a:cs typeface="Arial"/>
              </a:rPr>
              <a:t>affected </a:t>
            </a:r>
            <a:r>
              <a:rPr sz="2800" dirty="0">
                <a:latin typeface="Arial"/>
                <a:cs typeface="Arial"/>
              </a:rPr>
              <a:t>by </a:t>
            </a:r>
            <a:r>
              <a:rPr sz="2800" dirty="0" smtClean="0">
                <a:latin typeface="Arial"/>
                <a:cs typeface="Arial"/>
              </a:rPr>
              <a:t>3 </a:t>
            </a:r>
            <a:r>
              <a:rPr sz="2800" dirty="0">
                <a:latin typeface="Arial"/>
                <a:cs typeface="Arial"/>
              </a:rPr>
              <a:t>criteria:</a:t>
            </a:r>
          </a:p>
          <a:p>
            <a:pPr marL="354965" marR="508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spc="-5" dirty="0">
                <a:latin typeface="Arial"/>
                <a:cs typeface="Arial"/>
              </a:rPr>
              <a:t>number </a:t>
            </a:r>
            <a:r>
              <a:rPr sz="2800" b="1" dirty="0">
                <a:latin typeface="Arial"/>
                <a:cs typeface="Arial"/>
              </a:rPr>
              <a:t>of </a:t>
            </a:r>
            <a:r>
              <a:rPr sz="2800" b="1" spc="-5" dirty="0">
                <a:latin typeface="Arial"/>
                <a:cs typeface="Arial"/>
              </a:rPr>
              <a:t>sub-instances </a:t>
            </a:r>
            <a:r>
              <a:rPr sz="2800" spc="-5" dirty="0">
                <a:latin typeface="Arial"/>
                <a:cs typeface="Arial"/>
              </a:rPr>
              <a:t>into </a:t>
            </a:r>
            <a:r>
              <a:rPr sz="2800" spc="-10" dirty="0">
                <a:latin typeface="Arial"/>
                <a:cs typeface="Arial"/>
              </a:rPr>
              <a:t>which  </a:t>
            </a:r>
            <a:r>
              <a:rPr sz="2800" dirty="0">
                <a:latin typeface="Arial"/>
                <a:cs typeface="Arial"/>
              </a:rPr>
              <a:t>a problem </a:t>
            </a:r>
            <a:r>
              <a:rPr sz="2800" spc="-5" dirty="0">
                <a:latin typeface="Arial"/>
                <a:cs typeface="Arial"/>
              </a:rPr>
              <a:t>is split.</a:t>
            </a:r>
            <a:endParaRPr sz="2800" dirty="0">
              <a:latin typeface="Arial"/>
              <a:cs typeface="Arial"/>
            </a:endParaRPr>
          </a:p>
          <a:p>
            <a:pPr marL="354965" marR="151765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spc="-5" dirty="0">
                <a:latin typeface="Arial"/>
                <a:cs typeface="Arial"/>
              </a:rPr>
              <a:t>ratio </a:t>
            </a:r>
            <a:r>
              <a:rPr sz="2800" b="1" dirty="0">
                <a:latin typeface="Arial"/>
                <a:cs typeface="Arial"/>
              </a:rPr>
              <a:t>of </a:t>
            </a:r>
            <a:r>
              <a:rPr sz="2800" b="1" spc="-5" dirty="0">
                <a:latin typeface="Arial"/>
                <a:cs typeface="Arial"/>
              </a:rPr>
              <a:t>initial problem </a:t>
            </a:r>
            <a:r>
              <a:rPr sz="2800" b="1" dirty="0">
                <a:latin typeface="Arial"/>
                <a:cs typeface="Arial"/>
              </a:rPr>
              <a:t>size to sub-  </a:t>
            </a:r>
            <a:r>
              <a:rPr sz="2800" b="1" spc="-5" dirty="0">
                <a:latin typeface="Arial"/>
                <a:cs typeface="Arial"/>
              </a:rPr>
              <a:t>problem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size</a:t>
            </a:r>
            <a:r>
              <a:rPr sz="2800" spc="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354965" marR="249554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spc="-5" dirty="0">
                <a:latin typeface="Arial"/>
                <a:cs typeface="Arial"/>
              </a:rPr>
              <a:t>number </a:t>
            </a:r>
            <a:r>
              <a:rPr sz="2800" b="1" dirty="0">
                <a:latin typeface="Arial"/>
                <a:cs typeface="Arial"/>
              </a:rPr>
              <a:t>of steps </a:t>
            </a:r>
            <a:r>
              <a:rPr sz="2800" dirty="0">
                <a:latin typeface="Arial"/>
                <a:cs typeface="Arial"/>
              </a:rPr>
              <a:t>required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b="1" spc="-5" dirty="0">
                <a:latin typeface="Arial"/>
                <a:cs typeface="Arial"/>
              </a:rPr>
              <a:t>divide  </a:t>
            </a:r>
            <a:r>
              <a:rPr sz="2800" spc="-5" dirty="0">
                <a:latin typeface="Arial"/>
                <a:cs typeface="Arial"/>
              </a:rPr>
              <a:t>the initial </a:t>
            </a:r>
            <a:r>
              <a:rPr sz="2800" dirty="0">
                <a:latin typeface="Arial"/>
                <a:cs typeface="Arial"/>
              </a:rPr>
              <a:t>instance and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b="1" spc="-5" dirty="0">
                <a:latin typeface="Arial"/>
                <a:cs typeface="Arial"/>
              </a:rPr>
              <a:t>combine </a:t>
            </a:r>
            <a:r>
              <a:rPr sz="2800" dirty="0" smtClean="0">
                <a:latin typeface="Arial"/>
                <a:cs typeface="Arial"/>
              </a:rPr>
              <a:t>sub- </a:t>
            </a:r>
            <a:r>
              <a:rPr sz="2800" spc="-5" dirty="0">
                <a:latin typeface="Arial"/>
                <a:cs typeface="Arial"/>
              </a:rPr>
              <a:t>solutions.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1447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HeapSort()</a:t>
            </a:r>
            <a:r>
              <a:rPr spc="-8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04681" y="651794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45C75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6561" y="29283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7761" y="3537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5361" y="3537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599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199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599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099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83858" y="3584575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Constantia"/>
                <a:cs typeface="Constantia"/>
              </a:rPr>
              <a:t>3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533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821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109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09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397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7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61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61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105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105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249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49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57905" y="3338321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1504949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43505" y="3947921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590550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57905" y="3947921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0" y="0"/>
                </a:moveTo>
                <a:lnTo>
                  <a:pt x="590549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86705" y="3338321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0" y="0"/>
                </a:moveTo>
                <a:lnTo>
                  <a:pt x="15049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5940" y="1947799"/>
            <a:ext cx="4610735" cy="135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 = </a:t>
            </a:r>
            <a:r>
              <a:rPr sz="2600" spc="-5" dirty="0">
                <a:latin typeface="Constantia"/>
                <a:cs typeface="Constantia"/>
              </a:rPr>
              <a:t>{7, 4, 3, </a:t>
            </a:r>
            <a:r>
              <a:rPr sz="2600" dirty="0">
                <a:latin typeface="Constantia"/>
                <a:cs typeface="Constantia"/>
              </a:rPr>
              <a:t>1, </a:t>
            </a:r>
            <a:r>
              <a:rPr sz="2600" spc="-5" dirty="0">
                <a:latin typeface="Constantia"/>
                <a:cs typeface="Constantia"/>
              </a:rPr>
              <a:t>2, </a:t>
            </a:r>
            <a:r>
              <a:rPr sz="2600" b="1" spc="-5" dirty="0">
                <a:latin typeface="Constantia"/>
                <a:cs typeface="Constantia"/>
              </a:rPr>
              <a:t>8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b="1" dirty="0">
                <a:latin typeface="Constantia"/>
                <a:cs typeface="Constantia"/>
              </a:rPr>
              <a:t>9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b="1" spc="-5" dirty="0">
                <a:latin typeface="Constantia"/>
                <a:cs typeface="Constantia"/>
              </a:rPr>
              <a:t>10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b="1" dirty="0">
                <a:latin typeface="Constantia"/>
                <a:cs typeface="Constantia"/>
              </a:rPr>
              <a:t>14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16</a:t>
            </a:r>
            <a:r>
              <a:rPr sz="260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4156075">
              <a:lnSpc>
                <a:spcPct val="100000"/>
              </a:lnSpc>
            </a:pPr>
            <a:r>
              <a:rPr sz="1600" spc="-5" dirty="0">
                <a:latin typeface="Constantia"/>
                <a:cs typeface="Constantia"/>
              </a:rPr>
              <a:t>1</a:t>
            </a:r>
            <a:endParaRPr sz="1600">
              <a:latin typeface="Constantia"/>
              <a:cs typeface="Constantia"/>
            </a:endParaRPr>
          </a:p>
          <a:p>
            <a:pPr marL="4126865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7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16479" y="3263593"/>
            <a:ext cx="217804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2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4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71564" y="3298063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3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38325" y="3793799"/>
            <a:ext cx="194945" cy="7315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-5" dirty="0">
                <a:latin typeface="Constantia"/>
                <a:cs typeface="Constantia"/>
              </a:rPr>
              <a:t>4</a:t>
            </a:r>
            <a:endParaRPr sz="1600">
              <a:latin typeface="Constantia"/>
              <a:cs typeface="Constantia"/>
            </a:endParaRPr>
          </a:p>
          <a:p>
            <a:pPr marL="103505">
              <a:lnSpc>
                <a:spcPct val="100000"/>
              </a:lnSpc>
              <a:spcBef>
                <a:spcPts val="690"/>
              </a:spcBef>
            </a:pPr>
            <a:r>
              <a:rPr sz="2000" i="1" dirty="0"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38753" y="3873649"/>
            <a:ext cx="209550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5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2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87843" y="4194175"/>
            <a:ext cx="18034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9</a:t>
            </a:r>
            <a:endParaRPr sz="2000">
              <a:latin typeface="Constantia"/>
              <a:cs typeface="Constantia"/>
            </a:endParaRPr>
          </a:p>
          <a:p>
            <a:pPr marL="6921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7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04874" y="4803469"/>
            <a:ext cx="240029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10</a:t>
            </a:r>
            <a:endParaRPr sz="2000">
              <a:latin typeface="Constantia"/>
              <a:cs typeface="Constantia"/>
            </a:endParaRPr>
          </a:p>
          <a:p>
            <a:pPr marL="102870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8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21179" y="4803469"/>
            <a:ext cx="23495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14</a:t>
            </a:r>
            <a:endParaRPr sz="2000">
              <a:latin typeface="Constantia"/>
              <a:cs typeface="Constantia"/>
            </a:endParaRPr>
          </a:p>
          <a:p>
            <a:pPr marL="9969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9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34054" y="4803469"/>
            <a:ext cx="29464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16</a:t>
            </a:r>
            <a:endParaRPr sz="2000">
              <a:latin typeface="Constantia"/>
              <a:cs typeface="Constantia"/>
            </a:endParaRPr>
          </a:p>
          <a:p>
            <a:pPr marL="107314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10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75223" y="4194175"/>
            <a:ext cx="40513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8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i="1" spc="-5" dirty="0">
                <a:latin typeface="Constantia"/>
                <a:cs typeface="Constantia"/>
              </a:rPr>
              <a:t>i </a:t>
            </a:r>
            <a:r>
              <a:rPr sz="1600" spc="-5" dirty="0">
                <a:latin typeface="Constantia"/>
                <a:cs typeface="Constantia"/>
              </a:rPr>
              <a:t>=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6</a:t>
            </a:r>
            <a:endParaRPr sz="1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1447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HeapSort()</a:t>
            </a:r>
            <a:r>
              <a:rPr spc="-8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04681" y="651794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45C75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6561" y="29283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7761" y="3537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5361" y="3537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599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199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599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099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83858" y="3584575"/>
            <a:ext cx="141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Constantia"/>
                <a:cs typeface="Constantia"/>
              </a:rPr>
              <a:t>3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533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821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821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09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109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7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397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61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961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105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105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49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249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57905" y="3338321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1504949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43505" y="3947921"/>
            <a:ext cx="590550" cy="247650"/>
          </a:xfrm>
          <a:custGeom>
            <a:avLst/>
            <a:gdLst/>
            <a:ahLst/>
            <a:cxnLst/>
            <a:rect l="l" t="t" r="r" b="b"/>
            <a:pathLst>
              <a:path w="590550" h="247650">
                <a:moveTo>
                  <a:pt x="590550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86705" y="3338321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0" y="0"/>
                </a:moveTo>
                <a:lnTo>
                  <a:pt x="15049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5940" y="1947799"/>
            <a:ext cx="4606290" cy="135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 = </a:t>
            </a:r>
            <a:r>
              <a:rPr sz="2600" spc="-5" dirty="0">
                <a:latin typeface="Constantia"/>
                <a:cs typeface="Constantia"/>
              </a:rPr>
              <a:t>{4, 2, 3, </a:t>
            </a:r>
            <a:r>
              <a:rPr sz="2600" dirty="0">
                <a:latin typeface="Constantia"/>
                <a:cs typeface="Constantia"/>
              </a:rPr>
              <a:t>1, </a:t>
            </a:r>
            <a:r>
              <a:rPr sz="2600" b="1" spc="-5" dirty="0">
                <a:latin typeface="Constantia"/>
                <a:cs typeface="Constantia"/>
              </a:rPr>
              <a:t>7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b="1" spc="-5" dirty="0">
                <a:latin typeface="Constantia"/>
                <a:cs typeface="Constantia"/>
              </a:rPr>
              <a:t>8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b="1" dirty="0">
                <a:latin typeface="Constantia"/>
                <a:cs typeface="Constantia"/>
              </a:rPr>
              <a:t>9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b="1" spc="-5" dirty="0">
                <a:latin typeface="Constantia"/>
                <a:cs typeface="Constantia"/>
              </a:rPr>
              <a:t>10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b="1" dirty="0">
                <a:latin typeface="Constantia"/>
                <a:cs typeface="Constantia"/>
              </a:rPr>
              <a:t>14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16</a:t>
            </a:r>
            <a:r>
              <a:rPr sz="260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4156075">
              <a:lnSpc>
                <a:spcPct val="100000"/>
              </a:lnSpc>
            </a:pPr>
            <a:r>
              <a:rPr sz="1600" spc="-5" dirty="0">
                <a:latin typeface="Constantia"/>
                <a:cs typeface="Constantia"/>
              </a:rPr>
              <a:t>1</a:t>
            </a:r>
            <a:endParaRPr sz="1600">
              <a:latin typeface="Constantia"/>
              <a:cs typeface="Constantia"/>
            </a:endParaRPr>
          </a:p>
          <a:p>
            <a:pPr marL="4121785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4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24098" y="3263593"/>
            <a:ext cx="210185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2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2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71564" y="3298063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3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38325" y="3793799"/>
            <a:ext cx="194945" cy="7315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-5" dirty="0">
                <a:latin typeface="Constantia"/>
                <a:cs typeface="Constantia"/>
              </a:rPr>
              <a:t>4</a:t>
            </a:r>
            <a:endParaRPr sz="1600">
              <a:latin typeface="Constantia"/>
              <a:cs typeface="Constantia"/>
            </a:endParaRPr>
          </a:p>
          <a:p>
            <a:pPr marL="103505">
              <a:lnSpc>
                <a:spcPct val="100000"/>
              </a:lnSpc>
              <a:spcBef>
                <a:spcPts val="690"/>
              </a:spcBef>
            </a:pPr>
            <a:r>
              <a:rPr sz="2000" i="1" dirty="0"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58790" y="4194175"/>
            <a:ext cx="16256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8</a:t>
            </a:r>
            <a:endParaRPr sz="2000">
              <a:latin typeface="Constantia"/>
              <a:cs typeface="Constantia"/>
            </a:endParaRPr>
          </a:p>
          <a:p>
            <a:pPr marL="2476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6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87843" y="4194175"/>
            <a:ext cx="18034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9</a:t>
            </a:r>
            <a:endParaRPr sz="2000">
              <a:latin typeface="Constantia"/>
              <a:cs typeface="Constantia"/>
            </a:endParaRPr>
          </a:p>
          <a:p>
            <a:pPr marL="6921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7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04874" y="4803469"/>
            <a:ext cx="240029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10</a:t>
            </a:r>
            <a:endParaRPr sz="2000">
              <a:latin typeface="Constantia"/>
              <a:cs typeface="Constantia"/>
            </a:endParaRPr>
          </a:p>
          <a:p>
            <a:pPr marL="102870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8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21179" y="4803469"/>
            <a:ext cx="23495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14</a:t>
            </a:r>
            <a:endParaRPr sz="2000">
              <a:latin typeface="Constantia"/>
              <a:cs typeface="Constantia"/>
            </a:endParaRPr>
          </a:p>
          <a:p>
            <a:pPr marL="9969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9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34054" y="4803469"/>
            <a:ext cx="29464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16</a:t>
            </a:r>
            <a:endParaRPr sz="2000">
              <a:latin typeface="Constantia"/>
              <a:cs typeface="Constantia"/>
            </a:endParaRPr>
          </a:p>
          <a:p>
            <a:pPr marL="107314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10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28465" y="3736763"/>
            <a:ext cx="391795" cy="78867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600" i="1" spc="-5" dirty="0">
                <a:latin typeface="Constantia"/>
                <a:cs typeface="Constantia"/>
              </a:rPr>
              <a:t>i </a:t>
            </a:r>
            <a:r>
              <a:rPr sz="1600" spc="-5" dirty="0">
                <a:latin typeface="Constantia"/>
                <a:cs typeface="Constantia"/>
              </a:rPr>
              <a:t>=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5</a:t>
            </a:r>
            <a:endParaRPr sz="1600">
              <a:latin typeface="Constantia"/>
              <a:cs typeface="Constantia"/>
            </a:endParaRPr>
          </a:p>
          <a:p>
            <a:pPr marL="19685">
              <a:lnSpc>
                <a:spcPct val="100000"/>
              </a:lnSpc>
              <a:spcBef>
                <a:spcPts val="944"/>
              </a:spcBef>
            </a:pPr>
            <a:r>
              <a:rPr sz="2000" i="1" dirty="0">
                <a:latin typeface="Constantia"/>
                <a:cs typeface="Constantia"/>
              </a:rPr>
              <a:t>7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1447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HeapSort()</a:t>
            </a:r>
            <a:r>
              <a:rPr spc="-8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04681" y="651794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45C75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6561" y="29283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7761" y="3537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5361" y="3537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599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199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599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099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02146" y="3584575"/>
            <a:ext cx="1041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533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33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02079" y="4194175"/>
            <a:ext cx="157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4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821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821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109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109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397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397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61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61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105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105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249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249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57905" y="3338321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1504949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86705" y="3338321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0" y="0"/>
                </a:moveTo>
                <a:lnTo>
                  <a:pt x="150495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35940" y="1947799"/>
            <a:ext cx="4605020" cy="135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 = </a:t>
            </a:r>
            <a:r>
              <a:rPr sz="2600" spc="-5" dirty="0">
                <a:latin typeface="Constantia"/>
                <a:cs typeface="Constantia"/>
              </a:rPr>
              <a:t>{3, 2, </a:t>
            </a:r>
            <a:r>
              <a:rPr sz="2600" dirty="0">
                <a:latin typeface="Constantia"/>
                <a:cs typeface="Constantia"/>
              </a:rPr>
              <a:t>1, </a:t>
            </a:r>
            <a:r>
              <a:rPr sz="2600" b="1" dirty="0">
                <a:latin typeface="Constantia"/>
                <a:cs typeface="Constantia"/>
              </a:rPr>
              <a:t>4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b="1" spc="-5" dirty="0">
                <a:latin typeface="Constantia"/>
                <a:cs typeface="Constantia"/>
              </a:rPr>
              <a:t>7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b="1" spc="-5" dirty="0">
                <a:latin typeface="Constantia"/>
                <a:cs typeface="Constantia"/>
              </a:rPr>
              <a:t>8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b="1" dirty="0">
                <a:latin typeface="Constantia"/>
                <a:cs typeface="Constantia"/>
              </a:rPr>
              <a:t>9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b="1" spc="-5" dirty="0">
                <a:latin typeface="Constantia"/>
                <a:cs typeface="Constantia"/>
              </a:rPr>
              <a:t>10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b="1" dirty="0">
                <a:latin typeface="Constantia"/>
                <a:cs typeface="Constantia"/>
              </a:rPr>
              <a:t>14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16</a:t>
            </a:r>
            <a:r>
              <a:rPr sz="260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4156075">
              <a:lnSpc>
                <a:spcPct val="100000"/>
              </a:lnSpc>
            </a:pPr>
            <a:r>
              <a:rPr sz="1600" spc="-5" dirty="0">
                <a:latin typeface="Constantia"/>
                <a:cs typeface="Constantia"/>
              </a:rPr>
              <a:t>1</a:t>
            </a:r>
            <a:endParaRPr sz="1600">
              <a:latin typeface="Constantia"/>
              <a:cs typeface="Constantia"/>
            </a:endParaRPr>
          </a:p>
          <a:p>
            <a:pPr marL="413131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3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24098" y="3263593"/>
            <a:ext cx="210185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2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2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71564" y="3298063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3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35704" y="4075978"/>
            <a:ext cx="148590" cy="78676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i="1" dirty="0">
                <a:latin typeface="Constantia"/>
                <a:cs typeface="Constantia"/>
              </a:rPr>
              <a:t>7</a:t>
            </a:r>
            <a:endParaRPr sz="2000">
              <a:latin typeface="Constantia"/>
              <a:cs typeface="Constantia"/>
            </a:endParaRPr>
          </a:p>
          <a:p>
            <a:pPr marL="26670">
              <a:lnSpc>
                <a:spcPct val="100000"/>
              </a:lnSpc>
              <a:spcBef>
                <a:spcPts val="735"/>
              </a:spcBef>
            </a:pPr>
            <a:r>
              <a:rPr sz="1600" spc="-5" dirty="0">
                <a:latin typeface="Constantia"/>
                <a:cs typeface="Constantia"/>
              </a:rPr>
              <a:t>5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58790" y="4194175"/>
            <a:ext cx="16256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8</a:t>
            </a:r>
            <a:endParaRPr sz="2000">
              <a:latin typeface="Constantia"/>
              <a:cs typeface="Constantia"/>
            </a:endParaRPr>
          </a:p>
          <a:p>
            <a:pPr marL="2476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6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87843" y="4194175"/>
            <a:ext cx="18034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9</a:t>
            </a:r>
            <a:endParaRPr sz="2000">
              <a:latin typeface="Constantia"/>
              <a:cs typeface="Constantia"/>
            </a:endParaRPr>
          </a:p>
          <a:p>
            <a:pPr marL="6921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7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04874" y="4803469"/>
            <a:ext cx="240029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10</a:t>
            </a:r>
            <a:endParaRPr sz="2000">
              <a:latin typeface="Constantia"/>
              <a:cs typeface="Constantia"/>
            </a:endParaRPr>
          </a:p>
          <a:p>
            <a:pPr marL="102870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8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21179" y="4803469"/>
            <a:ext cx="23495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14</a:t>
            </a:r>
            <a:endParaRPr sz="2000">
              <a:latin typeface="Constantia"/>
              <a:cs typeface="Constantia"/>
            </a:endParaRPr>
          </a:p>
          <a:p>
            <a:pPr marL="9969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9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34054" y="4803469"/>
            <a:ext cx="29464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16</a:t>
            </a:r>
            <a:endParaRPr sz="2000">
              <a:latin typeface="Constantia"/>
              <a:cs typeface="Constantia"/>
            </a:endParaRPr>
          </a:p>
          <a:p>
            <a:pPr marL="107314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10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78814" y="4212716"/>
            <a:ext cx="403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Constantia"/>
                <a:cs typeface="Constantia"/>
              </a:rPr>
              <a:t>i </a:t>
            </a:r>
            <a:r>
              <a:rPr sz="1600" spc="-5" dirty="0">
                <a:latin typeface="Constantia"/>
                <a:cs typeface="Constantia"/>
              </a:rPr>
              <a:t>=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4</a:t>
            </a:r>
            <a:endParaRPr sz="1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1447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HeapSort()</a:t>
            </a:r>
            <a:r>
              <a:rPr spc="-8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47799"/>
            <a:ext cx="46050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 = </a:t>
            </a:r>
            <a:r>
              <a:rPr sz="2600" spc="-5" dirty="0">
                <a:latin typeface="Constantia"/>
                <a:cs typeface="Constantia"/>
              </a:rPr>
              <a:t>{2, </a:t>
            </a:r>
            <a:r>
              <a:rPr sz="2600" dirty="0">
                <a:latin typeface="Constantia"/>
                <a:cs typeface="Constantia"/>
              </a:rPr>
              <a:t>1, </a:t>
            </a:r>
            <a:r>
              <a:rPr sz="2600" b="1" spc="-5" dirty="0">
                <a:latin typeface="Constantia"/>
                <a:cs typeface="Constantia"/>
              </a:rPr>
              <a:t>3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b="1" dirty="0">
                <a:latin typeface="Constantia"/>
                <a:cs typeface="Constantia"/>
              </a:rPr>
              <a:t>4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b="1" spc="-5" dirty="0">
                <a:latin typeface="Constantia"/>
                <a:cs typeface="Constantia"/>
              </a:rPr>
              <a:t>7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b="1" spc="-5" dirty="0">
                <a:latin typeface="Constantia"/>
                <a:cs typeface="Constantia"/>
              </a:rPr>
              <a:t>8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b="1" dirty="0">
                <a:latin typeface="Constantia"/>
                <a:cs typeface="Constantia"/>
              </a:rPr>
              <a:t>9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b="1" spc="-5" dirty="0">
                <a:latin typeface="Constantia"/>
                <a:cs typeface="Constantia"/>
              </a:rPr>
              <a:t>10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b="1" dirty="0">
                <a:latin typeface="Constantia"/>
                <a:cs typeface="Constantia"/>
              </a:rPr>
              <a:t>14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16</a:t>
            </a:r>
            <a:r>
              <a:rPr sz="260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4681" y="651794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45C75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96561" y="29283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7761" y="3537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25361" y="3537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599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199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25361" y="3537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599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199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599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099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33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33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02079" y="4194175"/>
            <a:ext cx="157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4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821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821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109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109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397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397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61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61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105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105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249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249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57905" y="3338321"/>
            <a:ext cx="1504950" cy="247650"/>
          </a:xfrm>
          <a:custGeom>
            <a:avLst/>
            <a:gdLst/>
            <a:ahLst/>
            <a:cxnLst/>
            <a:rect l="l" t="t" r="r" b="b"/>
            <a:pathLst>
              <a:path w="1504950" h="247650">
                <a:moveTo>
                  <a:pt x="1504949" y="0"/>
                </a:moveTo>
                <a:lnTo>
                  <a:pt x="0" y="247650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653153" y="2654296"/>
            <a:ext cx="142875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1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2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43910" y="3263593"/>
            <a:ext cx="189865" cy="652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2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i="1" dirty="0"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05508" y="4136516"/>
            <a:ext cx="133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4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35704" y="4075978"/>
            <a:ext cx="148590" cy="78676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i="1" dirty="0">
                <a:latin typeface="Constantia"/>
                <a:cs typeface="Constantia"/>
              </a:rPr>
              <a:t>7</a:t>
            </a:r>
            <a:endParaRPr sz="2000">
              <a:latin typeface="Constantia"/>
              <a:cs typeface="Constantia"/>
            </a:endParaRPr>
          </a:p>
          <a:p>
            <a:pPr marL="26670">
              <a:lnSpc>
                <a:spcPct val="100000"/>
              </a:lnSpc>
              <a:spcBef>
                <a:spcPts val="735"/>
              </a:spcBef>
            </a:pPr>
            <a:r>
              <a:rPr sz="1600" spc="-5" dirty="0">
                <a:latin typeface="Constantia"/>
                <a:cs typeface="Constantia"/>
              </a:rPr>
              <a:t>5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58790" y="4194175"/>
            <a:ext cx="16256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8</a:t>
            </a:r>
            <a:endParaRPr sz="2000">
              <a:latin typeface="Constantia"/>
              <a:cs typeface="Constantia"/>
            </a:endParaRPr>
          </a:p>
          <a:p>
            <a:pPr marL="2476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6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87843" y="4194175"/>
            <a:ext cx="18034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9</a:t>
            </a:r>
            <a:endParaRPr sz="2000">
              <a:latin typeface="Constantia"/>
              <a:cs typeface="Constantia"/>
            </a:endParaRPr>
          </a:p>
          <a:p>
            <a:pPr marL="6921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7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04874" y="4803469"/>
            <a:ext cx="240029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10</a:t>
            </a:r>
            <a:endParaRPr sz="2000">
              <a:latin typeface="Constantia"/>
              <a:cs typeface="Constantia"/>
            </a:endParaRPr>
          </a:p>
          <a:p>
            <a:pPr marL="102870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8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21179" y="4803469"/>
            <a:ext cx="23495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14</a:t>
            </a:r>
            <a:endParaRPr sz="2000">
              <a:latin typeface="Constantia"/>
              <a:cs typeface="Constantia"/>
            </a:endParaRPr>
          </a:p>
          <a:p>
            <a:pPr marL="9969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9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34054" y="4803469"/>
            <a:ext cx="29464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16</a:t>
            </a:r>
            <a:endParaRPr sz="2000">
              <a:latin typeface="Constantia"/>
              <a:cs typeface="Constantia"/>
            </a:endParaRPr>
          </a:p>
          <a:p>
            <a:pPr marL="107314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10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97244" y="3126707"/>
            <a:ext cx="387985" cy="78930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600" i="1" spc="-5" dirty="0">
                <a:latin typeface="Constantia"/>
                <a:cs typeface="Constantia"/>
              </a:rPr>
              <a:t>i </a:t>
            </a:r>
            <a:r>
              <a:rPr sz="1600" spc="-5" dirty="0">
                <a:latin typeface="Constantia"/>
                <a:cs typeface="Constantia"/>
              </a:rPr>
              <a:t>=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3</a:t>
            </a:r>
            <a:endParaRPr sz="1600">
              <a:latin typeface="Constantia"/>
              <a:cs typeface="Constantia"/>
            </a:endParaRPr>
          </a:p>
          <a:p>
            <a:pPr marL="99060">
              <a:lnSpc>
                <a:spcPct val="100000"/>
              </a:lnSpc>
              <a:spcBef>
                <a:spcPts val="945"/>
              </a:spcBef>
            </a:pPr>
            <a:r>
              <a:rPr sz="2000" i="1" dirty="0">
                <a:latin typeface="Constantia"/>
                <a:cs typeface="Constantia"/>
              </a:rPr>
              <a:t>3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1447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HeapSort()</a:t>
            </a:r>
            <a:r>
              <a:rPr spc="-8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47799"/>
            <a:ext cx="61677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 = </a:t>
            </a:r>
            <a:r>
              <a:rPr sz="2600" spc="-5" dirty="0">
                <a:latin typeface="Constantia"/>
                <a:cs typeface="Constantia"/>
              </a:rPr>
              <a:t>{1, </a:t>
            </a:r>
            <a:r>
              <a:rPr sz="2600" b="1" spc="-5" dirty="0">
                <a:latin typeface="Constantia"/>
                <a:cs typeface="Constantia"/>
              </a:rPr>
              <a:t>2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b="1" spc="-5" dirty="0">
                <a:latin typeface="Constantia"/>
                <a:cs typeface="Constantia"/>
              </a:rPr>
              <a:t>3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b="1" dirty="0">
                <a:latin typeface="Constantia"/>
                <a:cs typeface="Constantia"/>
              </a:rPr>
              <a:t>4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b="1" spc="-5" dirty="0">
                <a:latin typeface="Constantia"/>
                <a:cs typeface="Constantia"/>
              </a:rPr>
              <a:t>7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b="1" spc="-5" dirty="0">
                <a:latin typeface="Constantia"/>
                <a:cs typeface="Constantia"/>
              </a:rPr>
              <a:t>8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b="1" dirty="0">
                <a:latin typeface="Constantia"/>
                <a:cs typeface="Constantia"/>
              </a:rPr>
              <a:t>9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b="1" spc="-5" dirty="0">
                <a:latin typeface="Constantia"/>
                <a:cs typeface="Constantia"/>
              </a:rPr>
              <a:t>10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b="1" dirty="0">
                <a:latin typeface="Constantia"/>
                <a:cs typeface="Constantia"/>
              </a:rPr>
              <a:t>14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b="1" dirty="0">
                <a:latin typeface="Constantia"/>
                <a:cs typeface="Constantia"/>
              </a:rPr>
              <a:t>16</a:t>
            </a:r>
            <a:r>
              <a:rPr sz="2600" dirty="0">
                <a:latin typeface="Constantia"/>
                <a:cs typeface="Constantia"/>
              </a:rPr>
              <a:t>}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&gt;&gt;orederd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4681" y="651794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45C75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96561" y="29283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7761" y="3537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7761" y="3537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25361" y="3537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599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199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599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25361" y="3537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599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199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599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38099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33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33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02079" y="4194175"/>
            <a:ext cx="157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4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821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21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109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109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397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39761" y="41475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61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61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105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105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249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24961" y="47571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672965" y="2654296"/>
            <a:ext cx="104139" cy="6515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1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Constantia"/>
                <a:cs typeface="Constantia"/>
              </a:rPr>
              <a:t>1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83858" y="3126707"/>
            <a:ext cx="205104" cy="78930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844"/>
              </a:spcBef>
            </a:pPr>
            <a:r>
              <a:rPr sz="1600" spc="-5" dirty="0">
                <a:latin typeface="Constantia"/>
                <a:cs typeface="Constantia"/>
              </a:rPr>
              <a:t>3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2000" i="1" dirty="0">
                <a:latin typeface="Constantia"/>
                <a:cs typeface="Constantia"/>
              </a:rPr>
              <a:t>3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05508" y="4136516"/>
            <a:ext cx="133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4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35704" y="4075978"/>
            <a:ext cx="148590" cy="78676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i="1" dirty="0">
                <a:latin typeface="Constantia"/>
                <a:cs typeface="Constantia"/>
              </a:rPr>
              <a:t>7</a:t>
            </a:r>
            <a:endParaRPr sz="2000">
              <a:latin typeface="Constantia"/>
              <a:cs typeface="Constantia"/>
            </a:endParaRPr>
          </a:p>
          <a:p>
            <a:pPr marL="26670">
              <a:lnSpc>
                <a:spcPct val="100000"/>
              </a:lnSpc>
              <a:spcBef>
                <a:spcPts val="735"/>
              </a:spcBef>
            </a:pPr>
            <a:r>
              <a:rPr sz="1600" spc="-5" dirty="0">
                <a:latin typeface="Constantia"/>
                <a:cs typeface="Constantia"/>
              </a:rPr>
              <a:t>5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58790" y="4194175"/>
            <a:ext cx="16256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8</a:t>
            </a:r>
            <a:endParaRPr sz="2000">
              <a:latin typeface="Constantia"/>
              <a:cs typeface="Constantia"/>
            </a:endParaRPr>
          </a:p>
          <a:p>
            <a:pPr marL="2476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6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87843" y="4194175"/>
            <a:ext cx="18034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onstantia"/>
                <a:cs typeface="Constantia"/>
              </a:rPr>
              <a:t>9</a:t>
            </a:r>
            <a:endParaRPr sz="2000">
              <a:latin typeface="Constantia"/>
              <a:cs typeface="Constantia"/>
            </a:endParaRPr>
          </a:p>
          <a:p>
            <a:pPr marL="6921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7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04874" y="4803469"/>
            <a:ext cx="240029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10</a:t>
            </a:r>
            <a:endParaRPr sz="2000">
              <a:latin typeface="Constantia"/>
              <a:cs typeface="Constantia"/>
            </a:endParaRPr>
          </a:p>
          <a:p>
            <a:pPr marL="102870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8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21179" y="4803469"/>
            <a:ext cx="23495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14</a:t>
            </a:r>
            <a:endParaRPr sz="2000">
              <a:latin typeface="Constantia"/>
              <a:cs typeface="Constantia"/>
            </a:endParaRPr>
          </a:p>
          <a:p>
            <a:pPr marL="99695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9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34054" y="4803469"/>
            <a:ext cx="29464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16</a:t>
            </a:r>
            <a:endParaRPr sz="2000">
              <a:latin typeface="Constantia"/>
              <a:cs typeface="Constantia"/>
            </a:endParaRPr>
          </a:p>
          <a:p>
            <a:pPr marL="107314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latin typeface="Constantia"/>
                <a:cs typeface="Constantia"/>
              </a:rPr>
              <a:t>10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24098" y="3126707"/>
            <a:ext cx="357505" cy="78930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44"/>
              </a:spcBef>
            </a:pPr>
            <a:r>
              <a:rPr sz="1600" i="1" spc="-5" dirty="0">
                <a:latin typeface="Constantia"/>
                <a:cs typeface="Constantia"/>
              </a:rPr>
              <a:t>i</a:t>
            </a:r>
            <a:r>
              <a:rPr sz="1600" i="1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=2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2000" i="1" dirty="0">
                <a:latin typeface="Constantia"/>
                <a:cs typeface="Constantia"/>
              </a:rPr>
              <a:t>2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329006"/>
            <a:ext cx="5784215" cy="57211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5155">
              <a:lnSpc>
                <a:spcPct val="100000"/>
              </a:lnSpc>
              <a:spcBef>
                <a:spcPts val="105"/>
              </a:spcBef>
            </a:pPr>
            <a:r>
              <a:rPr sz="2600" spc="10" dirty="0">
                <a:latin typeface="Arial Black"/>
                <a:cs typeface="Arial Black"/>
              </a:rPr>
              <a:t>Heap </a:t>
            </a:r>
            <a:r>
              <a:rPr sz="2600" spc="30" dirty="0">
                <a:latin typeface="Arial Black"/>
                <a:cs typeface="Arial Black"/>
              </a:rPr>
              <a:t>Sort</a:t>
            </a:r>
            <a:r>
              <a:rPr sz="2600" spc="-100" dirty="0">
                <a:latin typeface="Arial Black"/>
                <a:cs typeface="Arial Black"/>
              </a:rPr>
              <a:t> </a:t>
            </a:r>
            <a:r>
              <a:rPr sz="2600" dirty="0">
                <a:latin typeface="Arial Black"/>
                <a:cs typeface="Arial Black"/>
              </a:rPr>
              <a:t>pseducode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342900" marR="2839085" indent="-330835">
              <a:lnSpc>
                <a:spcPct val="110000"/>
              </a:lnSpc>
            </a:pPr>
            <a:r>
              <a:rPr sz="2600" spc="-5" dirty="0" err="1">
                <a:latin typeface="Constantia"/>
                <a:cs typeface="Constantia"/>
              </a:rPr>
              <a:t>Heapsort</a:t>
            </a:r>
            <a:r>
              <a:rPr sz="2600" spc="-5" dirty="0">
                <a:latin typeface="Constantia"/>
                <a:cs typeface="Constantia"/>
              </a:rPr>
              <a:t>(A </a:t>
            </a:r>
            <a:r>
              <a:rPr sz="2600" dirty="0" smtClean="0">
                <a:latin typeface="Constantia"/>
                <a:cs typeface="Constantia"/>
              </a:rPr>
              <a:t>as</a:t>
            </a:r>
            <a:r>
              <a:rPr sz="2600" spc="-325" dirty="0" smtClean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array)  </a:t>
            </a:r>
            <a:r>
              <a:rPr sz="2600" spc="-5" dirty="0">
                <a:latin typeface="Constantia"/>
                <a:cs typeface="Constantia"/>
              </a:rPr>
              <a:t>BuildHeap(A)</a:t>
            </a:r>
            <a:endParaRPr sz="2600" dirty="0">
              <a:latin typeface="Constantia"/>
              <a:cs typeface="Constantia"/>
            </a:endParaRPr>
          </a:p>
          <a:p>
            <a:pPr marL="666115" marR="2889885" indent="-325120">
              <a:lnSpc>
                <a:spcPct val="110000"/>
              </a:lnSpc>
              <a:tabLst>
                <a:tab pos="1606550" algn="l"/>
              </a:tabLst>
            </a:pP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	</a:t>
            </a:r>
            <a:r>
              <a:rPr sz="2600" spc="-15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1  </a:t>
            </a:r>
            <a:r>
              <a:rPr sz="2600" spc="-5" dirty="0">
                <a:latin typeface="Constantia"/>
                <a:cs typeface="Constantia"/>
              </a:rPr>
              <a:t>swap(A[1],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A[i])  </a:t>
            </a:r>
            <a:r>
              <a:rPr sz="2600" dirty="0">
                <a:latin typeface="Constantia"/>
                <a:cs typeface="Constantia"/>
              </a:rPr>
              <a:t>n = n - 1  Heapify(A,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341630" marR="2540635" indent="-329565" algn="just">
              <a:lnSpc>
                <a:spcPct val="110000"/>
              </a:lnSpc>
            </a:pPr>
            <a:r>
              <a:rPr sz="2600" spc="-5" dirty="0">
                <a:latin typeface="Constantia"/>
                <a:cs typeface="Constantia"/>
              </a:rPr>
              <a:t>BuildHeap(A </a:t>
            </a:r>
            <a:r>
              <a:rPr sz="2600" dirty="0">
                <a:latin typeface="Constantia"/>
                <a:cs typeface="Constantia"/>
              </a:rPr>
              <a:t>as </a:t>
            </a:r>
            <a:r>
              <a:rPr sz="2600" spc="-20" dirty="0">
                <a:latin typeface="Constantia"/>
                <a:cs typeface="Constantia"/>
              </a:rPr>
              <a:t>array)  </a:t>
            </a:r>
            <a:r>
              <a:rPr sz="2600" dirty="0">
                <a:latin typeface="Constantia"/>
                <a:cs typeface="Constantia"/>
              </a:rPr>
              <a:t>n = elements_in(A) 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dirty="0">
                <a:latin typeface="Constantia"/>
                <a:cs typeface="Constantia"/>
              </a:rPr>
              <a:t>i = </a:t>
            </a:r>
            <a:r>
              <a:rPr sz="2600" spc="15" dirty="0">
                <a:latin typeface="Constantia"/>
                <a:cs typeface="Constantia"/>
              </a:rPr>
              <a:t>floor(n/2)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3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</a:t>
            </a:r>
          </a:p>
          <a:p>
            <a:pPr marL="672465">
              <a:lnSpc>
                <a:spcPct val="100000"/>
              </a:lnSpc>
              <a:spcBef>
                <a:spcPts val="315"/>
              </a:spcBef>
            </a:pPr>
            <a:r>
              <a:rPr sz="2600" dirty="0">
                <a:latin typeface="Constantia"/>
                <a:cs typeface="Constantia"/>
              </a:rPr>
              <a:t>Heapify(A,i)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881252"/>
            <a:ext cx="4792345" cy="578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1430655" indent="-254635">
              <a:lnSpc>
                <a:spcPct val="120000"/>
              </a:lnSpc>
              <a:spcBef>
                <a:spcPts val="100"/>
              </a:spcBef>
            </a:pPr>
            <a:r>
              <a:rPr sz="2100" b="1" dirty="0">
                <a:latin typeface="Constantia"/>
                <a:cs typeface="Constantia"/>
              </a:rPr>
              <a:t>Heapify(A as </a:t>
            </a:r>
            <a:r>
              <a:rPr sz="2100" b="1" spc="-45" dirty="0">
                <a:latin typeface="Constantia"/>
                <a:cs typeface="Constantia"/>
              </a:rPr>
              <a:t>array, </a:t>
            </a:r>
            <a:r>
              <a:rPr sz="2100" b="1" dirty="0">
                <a:latin typeface="Constantia"/>
                <a:cs typeface="Constantia"/>
              </a:rPr>
              <a:t>i as</a:t>
            </a:r>
            <a:r>
              <a:rPr sz="2100" b="1" spc="-300" dirty="0">
                <a:latin typeface="Constantia"/>
                <a:cs typeface="Constantia"/>
              </a:rPr>
              <a:t> </a:t>
            </a:r>
            <a:r>
              <a:rPr sz="2100" b="1" spc="-5" dirty="0">
                <a:latin typeface="Constantia"/>
                <a:cs typeface="Constantia"/>
              </a:rPr>
              <a:t>int)  left </a:t>
            </a:r>
            <a:r>
              <a:rPr sz="2100" b="1" dirty="0">
                <a:latin typeface="Constantia"/>
                <a:cs typeface="Constantia"/>
              </a:rPr>
              <a:t>=</a:t>
            </a:r>
            <a:r>
              <a:rPr sz="2100" b="1" spc="-75" dirty="0">
                <a:latin typeface="Constantia"/>
                <a:cs typeface="Constantia"/>
              </a:rPr>
              <a:t> </a:t>
            </a:r>
            <a:r>
              <a:rPr sz="2100" b="1" dirty="0">
                <a:latin typeface="Constantia"/>
                <a:cs typeface="Constantia"/>
              </a:rPr>
              <a:t>2i</a:t>
            </a:r>
            <a:endParaRPr sz="2100">
              <a:latin typeface="Constantia"/>
              <a:cs typeface="Constantia"/>
            </a:endParaRPr>
          </a:p>
          <a:p>
            <a:pPr marL="262255">
              <a:lnSpc>
                <a:spcPct val="100000"/>
              </a:lnSpc>
              <a:spcBef>
                <a:spcPts val="505"/>
              </a:spcBef>
            </a:pPr>
            <a:r>
              <a:rPr sz="2100" b="1" spc="-10" dirty="0">
                <a:latin typeface="Constantia"/>
                <a:cs typeface="Constantia"/>
              </a:rPr>
              <a:t>right </a:t>
            </a:r>
            <a:r>
              <a:rPr sz="2100" b="1" dirty="0">
                <a:latin typeface="Constantia"/>
                <a:cs typeface="Constantia"/>
              </a:rPr>
              <a:t>=</a:t>
            </a:r>
            <a:r>
              <a:rPr sz="2100" b="1" spc="-40" dirty="0">
                <a:latin typeface="Constantia"/>
                <a:cs typeface="Constantia"/>
              </a:rPr>
              <a:t> </a:t>
            </a:r>
            <a:r>
              <a:rPr sz="2100" b="1" dirty="0">
                <a:latin typeface="Constantia"/>
                <a:cs typeface="Constantia"/>
              </a:rPr>
              <a:t>2i+1</a:t>
            </a:r>
            <a:endParaRPr sz="21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520065" marR="718820" indent="-253365">
              <a:lnSpc>
                <a:spcPct val="120000"/>
              </a:lnSpc>
            </a:pPr>
            <a:r>
              <a:rPr sz="2100" b="1" dirty="0">
                <a:latin typeface="Constantia"/>
                <a:cs typeface="Constantia"/>
              </a:rPr>
              <a:t>if (left &lt;= n) and (A[left] &gt;</a:t>
            </a:r>
            <a:r>
              <a:rPr sz="2100" b="1" spc="-265" dirty="0">
                <a:latin typeface="Constantia"/>
                <a:cs typeface="Constantia"/>
              </a:rPr>
              <a:t> </a:t>
            </a:r>
            <a:r>
              <a:rPr sz="2100" b="1" spc="-5" dirty="0">
                <a:latin typeface="Constantia"/>
                <a:cs typeface="Constantia"/>
              </a:rPr>
              <a:t>A[i])  max </a:t>
            </a:r>
            <a:r>
              <a:rPr sz="2100" b="1" dirty="0">
                <a:latin typeface="Constantia"/>
                <a:cs typeface="Constantia"/>
              </a:rPr>
              <a:t>=</a:t>
            </a:r>
            <a:r>
              <a:rPr sz="2100" b="1" spc="-50" dirty="0">
                <a:latin typeface="Constantia"/>
                <a:cs typeface="Constantia"/>
              </a:rPr>
              <a:t> </a:t>
            </a:r>
            <a:r>
              <a:rPr sz="2100" b="1" spc="-5" dirty="0">
                <a:latin typeface="Constantia"/>
                <a:cs typeface="Constantia"/>
              </a:rPr>
              <a:t>left</a:t>
            </a:r>
            <a:endParaRPr sz="2100">
              <a:latin typeface="Constantia"/>
              <a:cs typeface="Constantia"/>
            </a:endParaRPr>
          </a:p>
          <a:p>
            <a:pPr marL="259079">
              <a:lnSpc>
                <a:spcPct val="100000"/>
              </a:lnSpc>
              <a:spcBef>
                <a:spcPts val="505"/>
              </a:spcBef>
            </a:pPr>
            <a:r>
              <a:rPr sz="2100" b="1" dirty="0">
                <a:latin typeface="Constantia"/>
                <a:cs typeface="Constantia"/>
              </a:rPr>
              <a:t>else</a:t>
            </a:r>
            <a:endParaRPr sz="2100">
              <a:latin typeface="Constantia"/>
              <a:cs typeface="Constantia"/>
            </a:endParaRPr>
          </a:p>
          <a:p>
            <a:pPr marL="520065">
              <a:lnSpc>
                <a:spcPct val="100000"/>
              </a:lnSpc>
              <a:spcBef>
                <a:spcPts val="505"/>
              </a:spcBef>
            </a:pPr>
            <a:r>
              <a:rPr sz="2100" b="1" spc="-5" dirty="0">
                <a:latin typeface="Constantia"/>
                <a:cs typeface="Constantia"/>
              </a:rPr>
              <a:t>max </a:t>
            </a:r>
            <a:r>
              <a:rPr sz="2100" b="1" dirty="0">
                <a:latin typeface="Constantia"/>
                <a:cs typeface="Constantia"/>
              </a:rPr>
              <a:t>=</a:t>
            </a:r>
            <a:r>
              <a:rPr sz="2100" b="1" spc="-50" dirty="0">
                <a:latin typeface="Constantia"/>
                <a:cs typeface="Constantia"/>
              </a:rPr>
              <a:t> </a:t>
            </a:r>
            <a:r>
              <a:rPr sz="2100" b="1" dirty="0">
                <a:latin typeface="Constantia"/>
                <a:cs typeface="Constantia"/>
              </a:rPr>
              <a:t>i</a:t>
            </a:r>
            <a:endParaRPr sz="21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520065" marR="5080" indent="-253365">
              <a:lnSpc>
                <a:spcPct val="120000"/>
              </a:lnSpc>
            </a:pPr>
            <a:r>
              <a:rPr sz="2100" b="1" dirty="0">
                <a:latin typeface="Constantia"/>
                <a:cs typeface="Constantia"/>
              </a:rPr>
              <a:t>if </a:t>
            </a:r>
            <a:r>
              <a:rPr sz="2100" b="1" spc="-5" dirty="0">
                <a:latin typeface="Constantia"/>
                <a:cs typeface="Constantia"/>
              </a:rPr>
              <a:t>(right&lt;=n) </a:t>
            </a:r>
            <a:r>
              <a:rPr sz="2100" b="1" dirty="0">
                <a:latin typeface="Constantia"/>
                <a:cs typeface="Constantia"/>
              </a:rPr>
              <a:t>and </a:t>
            </a:r>
            <a:r>
              <a:rPr sz="2100" b="1" spc="-5" dirty="0">
                <a:latin typeface="Constantia"/>
                <a:cs typeface="Constantia"/>
              </a:rPr>
              <a:t>(A[right] </a:t>
            </a:r>
            <a:r>
              <a:rPr sz="2100" b="1" dirty="0">
                <a:latin typeface="Constantia"/>
                <a:cs typeface="Constantia"/>
              </a:rPr>
              <a:t>&gt;</a:t>
            </a:r>
            <a:r>
              <a:rPr sz="2100" b="1" spc="-105" dirty="0">
                <a:latin typeface="Constantia"/>
                <a:cs typeface="Constantia"/>
              </a:rPr>
              <a:t> </a:t>
            </a:r>
            <a:r>
              <a:rPr sz="2100" b="1" spc="-5" dirty="0">
                <a:latin typeface="Constantia"/>
                <a:cs typeface="Constantia"/>
              </a:rPr>
              <a:t>A[max])  max </a:t>
            </a:r>
            <a:r>
              <a:rPr sz="2100" b="1" dirty="0">
                <a:latin typeface="Constantia"/>
                <a:cs typeface="Constantia"/>
              </a:rPr>
              <a:t>=</a:t>
            </a:r>
            <a:r>
              <a:rPr sz="2100" b="1" spc="-85" dirty="0">
                <a:latin typeface="Constantia"/>
                <a:cs typeface="Constantia"/>
              </a:rPr>
              <a:t> </a:t>
            </a:r>
            <a:r>
              <a:rPr sz="2100" b="1" spc="-10" dirty="0">
                <a:latin typeface="Constantia"/>
                <a:cs typeface="Constantia"/>
              </a:rPr>
              <a:t>right</a:t>
            </a:r>
            <a:endParaRPr sz="21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514984" marR="1938655" indent="-248920">
              <a:lnSpc>
                <a:spcPct val="120000"/>
              </a:lnSpc>
            </a:pPr>
            <a:r>
              <a:rPr sz="2100" b="1" dirty="0">
                <a:latin typeface="Constantia"/>
                <a:cs typeface="Constantia"/>
              </a:rPr>
              <a:t>if (max != </a:t>
            </a:r>
            <a:r>
              <a:rPr sz="2100" b="1" spc="-5" dirty="0">
                <a:latin typeface="Constantia"/>
                <a:cs typeface="Constantia"/>
              </a:rPr>
              <a:t>i)  swap(A[i],</a:t>
            </a:r>
            <a:r>
              <a:rPr sz="2100" b="1" spc="-110" dirty="0">
                <a:latin typeface="Constantia"/>
                <a:cs typeface="Constantia"/>
              </a:rPr>
              <a:t> </a:t>
            </a:r>
            <a:r>
              <a:rPr sz="2100" b="1" spc="-5" dirty="0">
                <a:latin typeface="Constantia"/>
                <a:cs typeface="Constantia"/>
              </a:rPr>
              <a:t>A[max])  </a:t>
            </a:r>
            <a:r>
              <a:rPr sz="2100" b="1" dirty="0">
                <a:latin typeface="Constantia"/>
                <a:cs typeface="Constantia"/>
              </a:rPr>
              <a:t>Heapify(A,</a:t>
            </a:r>
            <a:r>
              <a:rPr sz="2100" b="1" spc="-35" dirty="0">
                <a:latin typeface="Constantia"/>
                <a:cs typeface="Constantia"/>
              </a:rPr>
              <a:t> </a:t>
            </a:r>
            <a:r>
              <a:rPr sz="2100" b="1" spc="-5" dirty="0">
                <a:latin typeface="Constantia"/>
                <a:cs typeface="Constantia"/>
              </a:rPr>
              <a:t>max)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Conclusion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14325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pc="-5" dirty="0"/>
              <a:t>The </a:t>
            </a:r>
            <a:r>
              <a:rPr dirty="0"/>
              <a:t>primary </a:t>
            </a:r>
            <a:r>
              <a:rPr spc="-15" dirty="0"/>
              <a:t>advantage </a:t>
            </a:r>
            <a:r>
              <a:rPr dirty="0"/>
              <a:t>of </a:t>
            </a:r>
            <a:r>
              <a:rPr spc="-5" dirty="0"/>
              <a:t>the </a:t>
            </a:r>
            <a:r>
              <a:rPr dirty="0"/>
              <a:t>heap sort </a:t>
            </a:r>
            <a:r>
              <a:rPr spc="-5" dirty="0"/>
              <a:t>is </a:t>
            </a:r>
            <a:r>
              <a:rPr spc="-10" dirty="0"/>
              <a:t>its  </a:t>
            </a:r>
            <a:r>
              <a:rPr spc="-20" dirty="0"/>
              <a:t>efficiency. </a:t>
            </a:r>
            <a:r>
              <a:rPr spc="-5" dirty="0"/>
              <a:t>The </a:t>
            </a:r>
            <a:r>
              <a:rPr spc="-10" dirty="0"/>
              <a:t>execution </a:t>
            </a:r>
            <a:r>
              <a:rPr spc="-5" dirty="0"/>
              <a:t>time </a:t>
            </a:r>
            <a:r>
              <a:rPr spc="5" dirty="0"/>
              <a:t>efficiency</a:t>
            </a:r>
            <a:r>
              <a:rPr spc="-475" dirty="0"/>
              <a:t> </a:t>
            </a:r>
            <a:r>
              <a:rPr dirty="0"/>
              <a:t>of </a:t>
            </a:r>
            <a:r>
              <a:rPr spc="-5" dirty="0"/>
              <a:t>the  </a:t>
            </a:r>
            <a:r>
              <a:rPr dirty="0"/>
              <a:t>heap sort </a:t>
            </a:r>
            <a:r>
              <a:rPr spc="-5" dirty="0"/>
              <a:t>is O(n </a:t>
            </a:r>
            <a:r>
              <a:rPr dirty="0"/>
              <a:t>log</a:t>
            </a:r>
            <a:r>
              <a:rPr spc="-335" dirty="0"/>
              <a:t> </a:t>
            </a:r>
            <a:r>
              <a:rPr spc="-5" dirty="0"/>
              <a:t>n).</a:t>
            </a:r>
          </a:p>
          <a:p>
            <a:pPr>
              <a:lnSpc>
                <a:spcPct val="100000"/>
              </a:lnSpc>
              <a:buClr>
                <a:srgbClr val="0AD0D9"/>
              </a:buClr>
              <a:buFont typeface="Wingdings 2"/>
              <a:buChar char=""/>
            </a:pPr>
            <a:endParaRPr sz="38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dirty="0"/>
              <a:t>The memory </a:t>
            </a:r>
            <a:r>
              <a:rPr spc="5" dirty="0"/>
              <a:t>efficiency </a:t>
            </a:r>
            <a:r>
              <a:rPr dirty="0"/>
              <a:t>of </a:t>
            </a:r>
            <a:r>
              <a:rPr spc="-5" dirty="0"/>
              <a:t>the </a:t>
            </a:r>
            <a:r>
              <a:rPr dirty="0"/>
              <a:t>heap </a:t>
            </a:r>
            <a:r>
              <a:rPr spc="-5" dirty="0"/>
              <a:t>sort, </a:t>
            </a:r>
            <a:r>
              <a:rPr spc="-15" dirty="0"/>
              <a:t>unlike  </a:t>
            </a:r>
            <a:r>
              <a:rPr spc="-5" dirty="0"/>
              <a:t>the</a:t>
            </a:r>
            <a:r>
              <a:rPr spc="-130" dirty="0"/>
              <a:t> </a:t>
            </a:r>
            <a:r>
              <a:rPr dirty="0"/>
              <a:t>other</a:t>
            </a:r>
            <a:r>
              <a:rPr spc="-100" dirty="0"/>
              <a:t> </a:t>
            </a:r>
            <a:r>
              <a:rPr dirty="0"/>
              <a:t>n</a:t>
            </a:r>
            <a:r>
              <a:rPr spc="-35" dirty="0"/>
              <a:t> </a:t>
            </a:r>
            <a:r>
              <a:rPr spc="-5" dirty="0"/>
              <a:t>log</a:t>
            </a:r>
            <a:r>
              <a:rPr spc="-10" dirty="0"/>
              <a:t> </a:t>
            </a:r>
            <a:r>
              <a:rPr dirty="0"/>
              <a:t>n</a:t>
            </a:r>
            <a:r>
              <a:rPr spc="-100" dirty="0"/>
              <a:t> </a:t>
            </a:r>
            <a:r>
              <a:rPr spc="-5" dirty="0"/>
              <a:t>sorts,</a:t>
            </a:r>
            <a:r>
              <a:rPr spc="-25" dirty="0"/>
              <a:t> </a:t>
            </a:r>
            <a:r>
              <a:rPr spc="-5" dirty="0"/>
              <a:t>is</a:t>
            </a:r>
            <a:r>
              <a:rPr spc="-125" dirty="0"/>
              <a:t> </a:t>
            </a:r>
            <a:r>
              <a:rPr spc="-10" dirty="0"/>
              <a:t>constant,</a:t>
            </a:r>
            <a:r>
              <a:rPr spc="-35" dirty="0"/>
              <a:t> </a:t>
            </a:r>
            <a:r>
              <a:rPr dirty="0"/>
              <a:t>O(1),</a:t>
            </a:r>
            <a:r>
              <a:rPr spc="-25" dirty="0"/>
              <a:t> </a:t>
            </a:r>
            <a:r>
              <a:rPr spc="-5" dirty="0"/>
              <a:t>because  the</a:t>
            </a:r>
            <a:r>
              <a:rPr spc="-70" dirty="0"/>
              <a:t> </a:t>
            </a:r>
            <a:r>
              <a:rPr dirty="0"/>
              <a:t>heap</a:t>
            </a:r>
            <a:r>
              <a:rPr spc="-120" dirty="0"/>
              <a:t> </a:t>
            </a:r>
            <a:r>
              <a:rPr dirty="0"/>
              <a:t>sort</a:t>
            </a:r>
            <a:r>
              <a:rPr spc="-150" dirty="0"/>
              <a:t> </a:t>
            </a:r>
            <a:r>
              <a:rPr spc="-10" dirty="0"/>
              <a:t>algorithm</a:t>
            </a:r>
            <a:r>
              <a:rPr spc="-45" dirty="0"/>
              <a:t> </a:t>
            </a:r>
            <a:r>
              <a:rPr spc="-5" dirty="0"/>
              <a:t>is</a:t>
            </a:r>
            <a:r>
              <a:rPr spc="-55" dirty="0"/>
              <a:t> </a:t>
            </a:r>
            <a:r>
              <a:rPr spc="-5" dirty="0"/>
              <a:t>not</a:t>
            </a:r>
            <a:r>
              <a:rPr spc="-125" dirty="0"/>
              <a:t> </a:t>
            </a:r>
            <a:r>
              <a:rPr spc="-15" dirty="0"/>
              <a:t>recursive.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501240"/>
            <a:ext cx="86105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7670" marR="5080" indent="-395605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Strassen's</a:t>
            </a:r>
            <a:r>
              <a:rPr b="1" spc="-10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Matrix </a:t>
            </a:r>
            <a:r>
              <a:rPr b="1" dirty="0" smtClean="0">
                <a:latin typeface="Times New Roman"/>
                <a:cs typeface="Times New Roman"/>
              </a:rPr>
              <a:t>Multiplication</a:t>
            </a:r>
            <a:endParaRPr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Basic </a:t>
            </a:r>
            <a:r>
              <a:rPr spc="-5" dirty="0"/>
              <a:t>Matrix</a:t>
            </a:r>
            <a:r>
              <a:rPr spc="-90" dirty="0"/>
              <a:t> </a:t>
            </a:r>
            <a:r>
              <a:rPr spc="-5" dirty="0"/>
              <a:t>Multiplication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0" y="4267200"/>
            <a:ext cx="5029200" cy="1778000"/>
          </a:xfrm>
          <a:custGeom>
            <a:avLst/>
            <a:gdLst/>
            <a:ahLst/>
            <a:cxnLst/>
            <a:rect l="l" t="t" r="r" b="b"/>
            <a:pathLst>
              <a:path w="5029200" h="1778000">
                <a:moveTo>
                  <a:pt x="5029200" y="0"/>
                </a:moveTo>
                <a:lnTo>
                  <a:pt x="0" y="0"/>
                </a:lnTo>
                <a:lnTo>
                  <a:pt x="0" y="1778000"/>
                </a:lnTo>
                <a:lnTo>
                  <a:pt x="5029200" y="1778000"/>
                </a:lnTo>
                <a:lnTo>
                  <a:pt x="5029200" y="0"/>
                </a:lnTo>
                <a:close/>
              </a:path>
            </a:pathLst>
          </a:custGeom>
          <a:solidFill>
            <a:srgbClr val="F3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29844" y="5341674"/>
            <a:ext cx="2205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1311275" algn="l"/>
              </a:tabLst>
            </a:pPr>
            <a:r>
              <a:rPr sz="2400" i="1" spc="40" dirty="0">
                <a:latin typeface="Times New Roman"/>
                <a:cs typeface="Times New Roman"/>
              </a:rPr>
              <a:t>c	cN</a:t>
            </a:r>
            <a:r>
              <a:rPr sz="2400" i="1" spc="-290" dirty="0">
                <a:latin typeface="Times New Roman"/>
                <a:cs typeface="Times New Roman"/>
              </a:rPr>
              <a:t> </a:t>
            </a:r>
            <a:r>
              <a:rPr sz="2100" spc="37" baseline="41666" dirty="0">
                <a:latin typeface="Times New Roman"/>
                <a:cs typeface="Times New Roman"/>
              </a:rPr>
              <a:t>3	</a:t>
            </a:r>
            <a:r>
              <a:rPr sz="2400" i="1" spc="125" dirty="0">
                <a:latin typeface="Times New Roman"/>
                <a:cs typeface="Times New Roman"/>
              </a:rPr>
              <a:t>O</a:t>
            </a:r>
            <a:r>
              <a:rPr sz="2400" spc="125" dirty="0">
                <a:latin typeface="Times New Roman"/>
                <a:cs typeface="Times New Roman"/>
              </a:rPr>
              <a:t>(</a:t>
            </a:r>
            <a:r>
              <a:rPr sz="2400" i="1" spc="125" dirty="0">
                <a:latin typeface="Times New Roman"/>
                <a:cs typeface="Times New Roman"/>
              </a:rPr>
              <a:t>N</a:t>
            </a:r>
            <a:r>
              <a:rPr sz="2400" i="1" spc="-475" dirty="0">
                <a:latin typeface="Times New Roman"/>
                <a:cs typeface="Times New Roman"/>
              </a:rPr>
              <a:t> </a:t>
            </a:r>
            <a:r>
              <a:rPr sz="2100" spc="37" baseline="41666" dirty="0">
                <a:latin typeface="Times New Roman"/>
                <a:cs typeface="Times New Roman"/>
              </a:rPr>
              <a:t>3 </a:t>
            </a:r>
            <a:r>
              <a:rPr sz="2400" spc="3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2934" y="5341674"/>
            <a:ext cx="13868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114" dirty="0">
                <a:latin typeface="Times New Roman"/>
                <a:cs typeface="Times New Roman"/>
              </a:rPr>
              <a:t>Thus</a:t>
            </a:r>
            <a:r>
              <a:rPr sz="2400" i="1" spc="114" dirty="0">
                <a:latin typeface="Times New Roman"/>
                <a:cs typeface="Times New Roman"/>
              </a:rPr>
              <a:t>T</a:t>
            </a:r>
            <a:r>
              <a:rPr sz="2400" i="1" spc="-32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(</a:t>
            </a:r>
            <a:r>
              <a:rPr sz="2400" i="1" spc="130" dirty="0">
                <a:latin typeface="Times New Roman"/>
                <a:cs typeface="Times New Roman"/>
              </a:rPr>
              <a:t>N</a:t>
            </a:r>
            <a:r>
              <a:rPr sz="2400" i="1" spc="-37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3392" y="5159564"/>
            <a:ext cx="8883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75920" algn="l"/>
                <a:tab pos="751840" algn="l"/>
              </a:tabLst>
            </a:pPr>
            <a:r>
              <a:rPr sz="1400" i="1" spc="35" dirty="0">
                <a:latin typeface="Times New Roman"/>
                <a:cs typeface="Times New Roman"/>
              </a:rPr>
              <a:t>N	N	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0837" y="5760249"/>
            <a:ext cx="1036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1400" i="1" spc="10" dirty="0">
                <a:latin typeface="Times New Roman"/>
                <a:cs typeface="Times New Roman"/>
              </a:rPr>
              <a:t>i </a:t>
            </a:r>
            <a:r>
              <a:rPr sz="1400" i="1" spc="114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1	</a:t>
            </a:r>
            <a:r>
              <a:rPr sz="1400" i="1" spc="10" dirty="0">
                <a:latin typeface="Times New Roman"/>
                <a:cs typeface="Times New Roman"/>
              </a:rPr>
              <a:t>j </a:t>
            </a:r>
            <a:r>
              <a:rPr sz="1400" spc="25" dirty="0">
                <a:latin typeface="Times New Roman"/>
                <a:cs typeface="Times New Roman"/>
              </a:rPr>
              <a:t>1 </a:t>
            </a:r>
            <a:r>
              <a:rPr sz="1400" i="1" spc="20" dirty="0">
                <a:latin typeface="Times New Roman"/>
                <a:cs typeface="Times New Roman"/>
              </a:rPr>
              <a:t>k</a:t>
            </a:r>
            <a:r>
              <a:rPr sz="1400" i="1" spc="17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0742" y="4868807"/>
            <a:ext cx="302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i="1" spc="20" dirty="0">
                <a:latin typeface="Times New Roman"/>
                <a:cs typeface="Times New Roman"/>
              </a:rPr>
              <a:t>k</a:t>
            </a:r>
            <a:r>
              <a:rPr sz="1400" i="1" spc="9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7008" y="4241717"/>
            <a:ext cx="2032635" cy="6769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R="53975" algn="ctr">
              <a:lnSpc>
                <a:spcPct val="100000"/>
              </a:lnSpc>
              <a:spcBef>
                <a:spcPts val="305"/>
              </a:spcBef>
            </a:pPr>
            <a:r>
              <a:rPr sz="1400" i="1" spc="3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360"/>
              </a:spcBef>
              <a:tabLst>
                <a:tab pos="1149350" algn="l"/>
              </a:tabLst>
            </a:pPr>
            <a:r>
              <a:rPr sz="3600" i="1" spc="89" baseline="13888" dirty="0">
                <a:latin typeface="Times New Roman"/>
                <a:cs typeface="Times New Roman"/>
              </a:rPr>
              <a:t>C</a:t>
            </a:r>
            <a:r>
              <a:rPr sz="1400" i="1" spc="60" dirty="0">
                <a:latin typeface="Times New Roman"/>
                <a:cs typeface="Times New Roman"/>
              </a:rPr>
              <a:t>i</a:t>
            </a:r>
            <a:r>
              <a:rPr sz="1400" spc="60" dirty="0">
                <a:latin typeface="Times New Roman"/>
                <a:cs typeface="Times New Roman"/>
              </a:rPr>
              <a:t>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i="1" spc="10" dirty="0">
                <a:latin typeface="Times New Roman"/>
                <a:cs typeface="Times New Roman"/>
              </a:rPr>
              <a:t>j	</a:t>
            </a:r>
            <a:r>
              <a:rPr sz="3600" i="1" spc="89" baseline="13888" dirty="0">
                <a:latin typeface="Times New Roman"/>
                <a:cs typeface="Times New Roman"/>
              </a:rPr>
              <a:t>a</a:t>
            </a:r>
            <a:r>
              <a:rPr sz="1400" i="1" spc="60" dirty="0">
                <a:latin typeface="Times New Roman"/>
                <a:cs typeface="Times New Roman"/>
              </a:rPr>
              <a:t>i</a:t>
            </a:r>
            <a:r>
              <a:rPr sz="1400" spc="60" dirty="0">
                <a:latin typeface="Times New Roman"/>
                <a:cs typeface="Times New Roman"/>
              </a:rPr>
              <a:t>,</a:t>
            </a:r>
            <a:r>
              <a:rPr sz="1400" i="1" spc="60" dirty="0">
                <a:latin typeface="Times New Roman"/>
                <a:cs typeface="Times New Roman"/>
              </a:rPr>
              <a:t>k</a:t>
            </a:r>
            <a:r>
              <a:rPr sz="3600" i="1" spc="89" baseline="13888" dirty="0">
                <a:latin typeface="Times New Roman"/>
                <a:cs typeface="Times New Roman"/>
              </a:rPr>
              <a:t>b</a:t>
            </a:r>
            <a:r>
              <a:rPr sz="1400" i="1" spc="60" dirty="0">
                <a:latin typeface="Times New Roman"/>
                <a:cs typeface="Times New Roman"/>
              </a:rPr>
              <a:t>k</a:t>
            </a:r>
            <a:r>
              <a:rPr sz="1400" i="1" spc="-2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, </a:t>
            </a:r>
            <a:r>
              <a:rPr sz="1400" i="1" spc="1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97300" y="4254500"/>
            <a:ext cx="5054600" cy="1803400"/>
            <a:chOff x="3797300" y="4254500"/>
            <a:chExt cx="5054600" cy="1803400"/>
          </a:xfrm>
        </p:grpSpPr>
        <p:sp>
          <p:nvSpPr>
            <p:cNvPr id="11" name="object 11"/>
            <p:cNvSpPr/>
            <p:nvPr/>
          </p:nvSpPr>
          <p:spPr>
            <a:xfrm>
              <a:off x="7705492" y="5353170"/>
              <a:ext cx="371683" cy="372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84100" y="5353170"/>
              <a:ext cx="371683" cy="372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97985" y="5353170"/>
              <a:ext cx="371683" cy="372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75208" y="4461708"/>
              <a:ext cx="371683" cy="372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41486" y="5270417"/>
              <a:ext cx="697219" cy="560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17649" y="5270417"/>
              <a:ext cx="697219" cy="560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93812" y="5270417"/>
              <a:ext cx="697219" cy="560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18709" y="4379592"/>
              <a:ext cx="697219" cy="560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56205" y="5772332"/>
              <a:ext cx="185836" cy="2185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54140" y="5772332"/>
              <a:ext cx="185836" cy="2185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31475" y="5772332"/>
              <a:ext cx="185836" cy="2185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56502" y="4880880"/>
              <a:ext cx="185836" cy="2185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10000" y="4267200"/>
              <a:ext cx="5029200" cy="1778000"/>
            </a:xfrm>
            <a:custGeom>
              <a:avLst/>
              <a:gdLst/>
              <a:ahLst/>
              <a:cxnLst/>
              <a:rect l="l" t="t" r="r" b="b"/>
              <a:pathLst>
                <a:path w="5029200" h="1778000">
                  <a:moveTo>
                    <a:pt x="0" y="1778000"/>
                  </a:moveTo>
                  <a:lnTo>
                    <a:pt x="5029200" y="1778000"/>
                  </a:lnTo>
                  <a:lnTo>
                    <a:pt x="5029200" y="0"/>
                  </a:lnTo>
                  <a:lnTo>
                    <a:pt x="0" y="0"/>
                  </a:lnTo>
                  <a:lnTo>
                    <a:pt x="0" y="1778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3400" y="1524000"/>
            <a:ext cx="3505200" cy="2585720"/>
          </a:xfrm>
          <a:prstGeom prst="rect">
            <a:avLst/>
          </a:prstGeom>
          <a:ln w="3175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Times New Roman"/>
                <a:cs typeface="Times New Roman"/>
              </a:rPr>
              <a:t>void </a:t>
            </a:r>
            <a:r>
              <a:rPr sz="1800" spc="-5" dirty="0">
                <a:latin typeface="Times New Roman"/>
                <a:cs typeface="Times New Roman"/>
              </a:rPr>
              <a:t>matrix_mult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(){</a:t>
            </a:r>
            <a:endParaRPr sz="180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(i </a:t>
            </a:r>
            <a:r>
              <a:rPr sz="1800" dirty="0">
                <a:latin typeface="Times New Roman"/>
                <a:cs typeface="Times New Roman"/>
              </a:rPr>
              <a:t>= 1; i &lt;= </a:t>
            </a:r>
            <a:r>
              <a:rPr sz="1800" spc="-5" dirty="0">
                <a:latin typeface="Times New Roman"/>
                <a:cs typeface="Times New Roman"/>
              </a:rPr>
              <a:t>N; </a:t>
            </a:r>
            <a:r>
              <a:rPr sz="1800" dirty="0">
                <a:latin typeface="Times New Roman"/>
                <a:cs typeface="Times New Roman"/>
              </a:rPr>
              <a:t>i++)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54737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Times New Roman"/>
                <a:cs typeface="Times New Roman"/>
              </a:rPr>
              <a:t>for (j = 1; j &lt;= N; j++)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005840" marR="1024255" indent="-45910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for(k</a:t>
            </a:r>
            <a:r>
              <a:rPr sz="1800" spc="5" dirty="0">
                <a:latin typeface="Times New Roman"/>
                <a:cs typeface="Times New Roman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1;k</a:t>
            </a:r>
            <a:r>
              <a:rPr sz="1800" spc="5" dirty="0">
                <a:latin typeface="Times New Roman"/>
                <a:cs typeface="Times New Roman"/>
              </a:rPr>
              <a:t>&lt;=</a:t>
            </a:r>
            <a:r>
              <a:rPr sz="1800" spc="-5" dirty="0">
                <a:latin typeface="Times New Roman"/>
                <a:cs typeface="Times New Roman"/>
              </a:rPr>
              <a:t>N;k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5" dirty="0">
                <a:latin typeface="Times New Roman"/>
                <a:cs typeface="Times New Roman"/>
              </a:rPr>
              <a:t>+</a:t>
            </a:r>
            <a:r>
              <a:rPr sz="1800" dirty="0">
                <a:latin typeface="Times New Roman"/>
                <a:cs typeface="Times New Roman"/>
              </a:rPr>
              <a:t>){  compute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baseline="-20833" dirty="0">
                <a:latin typeface="Times New Roman"/>
                <a:cs typeface="Times New Roman"/>
              </a:rPr>
              <a:t>i,j</a:t>
            </a:r>
            <a:r>
              <a:rPr sz="1800" dirty="0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  <a:p>
            <a:pPr marL="266255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}}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17975" y="2241626"/>
            <a:ext cx="1297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algorithm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26794" y="4832984"/>
            <a:ext cx="1837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Time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analysis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93979"/>
            <a:ext cx="78263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2470" marR="5080" indent="-323977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solidFill>
                  <a:srgbClr val="6600FF"/>
                </a:solidFill>
              </a:rPr>
              <a:t>Algorithm for General Divide and Conquer  Sorting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534669" y="1634490"/>
            <a:ext cx="7485380" cy="489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Arial"/>
                <a:cs typeface="Arial"/>
              </a:rPr>
              <a:t>Algorithm </a:t>
            </a:r>
            <a:r>
              <a:rPr sz="2800" b="1" spc="-5" dirty="0">
                <a:latin typeface="Arial"/>
                <a:cs typeface="Arial"/>
              </a:rPr>
              <a:t>for General Divide and </a:t>
            </a:r>
            <a:r>
              <a:rPr sz="2800" b="1" spc="-10" dirty="0">
                <a:latin typeface="Arial"/>
                <a:cs typeface="Arial"/>
              </a:rPr>
              <a:t>Conquer  Sorting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Begin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990"/>
              </a:spcBef>
            </a:pPr>
            <a:r>
              <a:rPr sz="2400" b="1" spc="-5" dirty="0">
                <a:latin typeface="Arial"/>
                <a:cs typeface="Arial"/>
              </a:rPr>
              <a:t>Start Sort(L)</a:t>
            </a:r>
            <a:endParaRPr sz="2400">
              <a:latin typeface="Arial"/>
              <a:cs typeface="Arial"/>
            </a:endParaRPr>
          </a:p>
          <a:p>
            <a:pPr marL="755015" marR="182943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If L </a:t>
            </a:r>
            <a:r>
              <a:rPr sz="2400" b="1" spc="-5" dirty="0">
                <a:latin typeface="Arial"/>
                <a:cs typeface="Arial"/>
              </a:rPr>
              <a:t>has length greater than </a:t>
            </a:r>
            <a:r>
              <a:rPr sz="2400" b="1" dirty="0">
                <a:latin typeface="Arial"/>
                <a:cs typeface="Arial"/>
              </a:rPr>
              <a:t>1 </a:t>
            </a:r>
            <a:r>
              <a:rPr sz="2400" b="1" spc="-5" dirty="0">
                <a:latin typeface="Arial"/>
                <a:cs typeface="Arial"/>
              </a:rPr>
              <a:t>then  Begin</a:t>
            </a:r>
            <a:endParaRPr sz="2400">
              <a:latin typeface="Arial"/>
              <a:cs typeface="Arial"/>
            </a:endParaRPr>
          </a:p>
          <a:p>
            <a:pPr marL="1612900" marR="1372870" indent="-228600">
              <a:lnSpc>
                <a:spcPct val="100000"/>
              </a:lnSpc>
              <a:spcBef>
                <a:spcPts val="1000"/>
              </a:spcBef>
            </a:pPr>
            <a:r>
              <a:rPr sz="1800" b="1" spc="-5" dirty="0">
                <a:latin typeface="Arial"/>
                <a:cs typeface="Arial"/>
              </a:rPr>
              <a:t>Partition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list into </a:t>
            </a:r>
            <a:r>
              <a:rPr sz="1800" b="1" spc="15" dirty="0">
                <a:latin typeface="Arial"/>
                <a:cs typeface="Arial"/>
              </a:rPr>
              <a:t>two </a:t>
            </a:r>
            <a:r>
              <a:rPr sz="1800" b="1" spc="-5" dirty="0">
                <a:latin typeface="Arial"/>
                <a:cs typeface="Arial"/>
              </a:rPr>
              <a:t>lists, high and low  </a:t>
            </a:r>
            <a:r>
              <a:rPr sz="1800" b="1" spc="-10" dirty="0">
                <a:latin typeface="Arial"/>
                <a:cs typeface="Arial"/>
              </a:rPr>
              <a:t>Start </a:t>
            </a:r>
            <a:r>
              <a:rPr sz="1800" b="1" spc="-5" dirty="0">
                <a:latin typeface="Arial"/>
                <a:cs typeface="Arial"/>
              </a:rPr>
              <a:t>Sort(high)</a:t>
            </a:r>
            <a:endParaRPr sz="1800">
              <a:latin typeface="Arial"/>
              <a:cs typeface="Arial"/>
            </a:endParaRPr>
          </a:p>
          <a:p>
            <a:pPr marL="1612900" marR="3424554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Start </a:t>
            </a:r>
            <a:r>
              <a:rPr sz="1800" b="1" dirty="0">
                <a:latin typeface="Arial"/>
                <a:cs typeface="Arial"/>
              </a:rPr>
              <a:t>Sort(low)  </a:t>
            </a:r>
            <a:r>
              <a:rPr sz="1800" b="1" spc="-5" dirty="0">
                <a:latin typeface="Arial"/>
                <a:cs typeface="Arial"/>
              </a:rPr>
              <a:t>Combine high and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low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</a:pPr>
            <a:r>
              <a:rPr sz="2200" b="1" spc="-5" dirty="0">
                <a:latin typeface="Arial"/>
                <a:cs typeface="Arial"/>
              </a:rPr>
              <a:t>End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Arial"/>
                <a:cs typeface="Arial"/>
              </a:rPr>
              <a:t>End Algorithm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Basic </a:t>
            </a:r>
            <a:r>
              <a:rPr spc="-5" dirty="0"/>
              <a:t>Matrix</a:t>
            </a:r>
            <a:r>
              <a:rPr spc="-90" dirty="0"/>
              <a:t> </a:t>
            </a:r>
            <a:r>
              <a:rPr spc="-5" dirty="0"/>
              <a:t>Multiplication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57222"/>
            <a:ext cx="74345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Suppose </a:t>
            </a:r>
            <a:r>
              <a:rPr sz="2800" spc="-5" dirty="0">
                <a:latin typeface="Times New Roman"/>
                <a:cs typeface="Times New Roman"/>
              </a:rPr>
              <a:t>we want to multiply two </a:t>
            </a:r>
            <a:r>
              <a:rPr sz="2800" spc="-10" dirty="0">
                <a:latin typeface="Times New Roman"/>
                <a:cs typeface="Times New Roman"/>
              </a:rPr>
              <a:t>matrices </a:t>
            </a:r>
            <a:r>
              <a:rPr sz="2800" spc="-5" dirty="0">
                <a:latin typeface="Times New Roman"/>
                <a:cs typeface="Times New Roman"/>
              </a:rPr>
              <a:t>of size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x </a:t>
            </a:r>
            <a:r>
              <a:rPr sz="2800" i="1" spc="-1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: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example </a:t>
            </a:r>
            <a:r>
              <a:rPr sz="2800" i="1" spc="-5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x </a:t>
            </a:r>
            <a:r>
              <a:rPr sz="2800" i="1" spc="-5" dirty="0">
                <a:latin typeface="Times New Roman"/>
                <a:cs typeface="Times New Roman"/>
              </a:rPr>
              <a:t>B =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" y="4532757"/>
            <a:ext cx="2574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spc="-44" baseline="16203" dirty="0">
                <a:latin typeface="Times New Roman"/>
                <a:cs typeface="Times New Roman"/>
              </a:rPr>
              <a:t>C</a:t>
            </a:r>
            <a:r>
              <a:rPr sz="1600" b="1" spc="-30" dirty="0">
                <a:latin typeface="Times New Roman"/>
                <a:cs typeface="Times New Roman"/>
              </a:rPr>
              <a:t>11 </a:t>
            </a:r>
            <a:r>
              <a:rPr sz="3600" b="1" baseline="16203" dirty="0">
                <a:latin typeface="Times New Roman"/>
                <a:cs typeface="Times New Roman"/>
              </a:rPr>
              <a:t>= </a:t>
            </a:r>
            <a:r>
              <a:rPr sz="3600" b="1" spc="-44" baseline="16203" dirty="0">
                <a:latin typeface="Times New Roman"/>
                <a:cs typeface="Times New Roman"/>
              </a:rPr>
              <a:t>a</a:t>
            </a:r>
            <a:r>
              <a:rPr sz="1600" b="1" spc="-30" dirty="0">
                <a:latin typeface="Times New Roman"/>
                <a:cs typeface="Times New Roman"/>
              </a:rPr>
              <a:t>11</a:t>
            </a:r>
            <a:r>
              <a:rPr sz="3600" b="1" spc="-44" baseline="16203" dirty="0">
                <a:latin typeface="Times New Roman"/>
                <a:cs typeface="Times New Roman"/>
              </a:rPr>
              <a:t>b</a:t>
            </a:r>
            <a:r>
              <a:rPr sz="1600" b="1" spc="-30" dirty="0">
                <a:latin typeface="Times New Roman"/>
                <a:cs typeface="Times New Roman"/>
              </a:rPr>
              <a:t>11 </a:t>
            </a:r>
            <a:r>
              <a:rPr sz="3600" b="1" baseline="16203" dirty="0">
                <a:latin typeface="Times New Roman"/>
                <a:cs typeface="Times New Roman"/>
              </a:rPr>
              <a:t>+</a:t>
            </a:r>
            <a:r>
              <a:rPr sz="3600" b="1" spc="-607" baseline="16203" dirty="0">
                <a:latin typeface="Times New Roman"/>
                <a:cs typeface="Times New Roman"/>
              </a:rPr>
              <a:t> </a:t>
            </a:r>
            <a:r>
              <a:rPr sz="3600" b="1" baseline="16203" dirty="0">
                <a:latin typeface="Times New Roman"/>
                <a:cs typeface="Times New Roman"/>
              </a:rPr>
              <a:t>a</a:t>
            </a:r>
            <a:r>
              <a:rPr sz="1600" b="1" dirty="0">
                <a:latin typeface="Times New Roman"/>
                <a:cs typeface="Times New Roman"/>
              </a:rPr>
              <a:t>12</a:t>
            </a:r>
            <a:r>
              <a:rPr sz="3600" b="1" baseline="16203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21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" y="4898674"/>
            <a:ext cx="2608580" cy="1671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50000"/>
              </a:lnSpc>
              <a:spcBef>
                <a:spcPts val="95"/>
              </a:spcBef>
            </a:pPr>
            <a:r>
              <a:rPr sz="3600" b="1" spc="-7" baseline="16203" dirty="0">
                <a:latin typeface="Times New Roman"/>
                <a:cs typeface="Times New Roman"/>
              </a:rPr>
              <a:t>C</a:t>
            </a:r>
            <a:r>
              <a:rPr sz="1600" b="1" spc="-5" dirty="0">
                <a:latin typeface="Times New Roman"/>
                <a:cs typeface="Times New Roman"/>
              </a:rPr>
              <a:t>12 </a:t>
            </a:r>
            <a:r>
              <a:rPr sz="3600" b="1" baseline="16203" dirty="0">
                <a:latin typeface="Times New Roman"/>
                <a:cs typeface="Times New Roman"/>
              </a:rPr>
              <a:t>= </a:t>
            </a:r>
            <a:r>
              <a:rPr sz="3600" b="1" spc="-22" baseline="16203" dirty="0">
                <a:latin typeface="Times New Roman"/>
                <a:cs typeface="Times New Roman"/>
              </a:rPr>
              <a:t>a</a:t>
            </a:r>
            <a:r>
              <a:rPr sz="1600" b="1" spc="-15" dirty="0">
                <a:latin typeface="Times New Roman"/>
                <a:cs typeface="Times New Roman"/>
              </a:rPr>
              <a:t>11</a:t>
            </a:r>
            <a:r>
              <a:rPr sz="3600" b="1" spc="-22" baseline="16203" dirty="0">
                <a:latin typeface="Times New Roman"/>
                <a:cs typeface="Times New Roman"/>
              </a:rPr>
              <a:t>b</a:t>
            </a:r>
            <a:r>
              <a:rPr sz="1600" b="1" spc="-15" dirty="0">
                <a:latin typeface="Times New Roman"/>
                <a:cs typeface="Times New Roman"/>
              </a:rPr>
              <a:t>12 </a:t>
            </a:r>
            <a:r>
              <a:rPr sz="3600" b="1" baseline="16203" dirty="0">
                <a:latin typeface="Times New Roman"/>
                <a:cs typeface="Times New Roman"/>
              </a:rPr>
              <a:t>+ a</a:t>
            </a:r>
            <a:r>
              <a:rPr sz="1600" b="1" dirty="0">
                <a:latin typeface="Times New Roman"/>
                <a:cs typeface="Times New Roman"/>
              </a:rPr>
              <a:t>12</a:t>
            </a:r>
            <a:r>
              <a:rPr sz="3600" b="1" baseline="16203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22  </a:t>
            </a:r>
            <a:r>
              <a:rPr sz="3600" b="1" spc="-7" baseline="16203" dirty="0">
                <a:latin typeface="Times New Roman"/>
                <a:cs typeface="Times New Roman"/>
              </a:rPr>
              <a:t>C</a:t>
            </a:r>
            <a:r>
              <a:rPr sz="1600" b="1" spc="-5" dirty="0">
                <a:latin typeface="Times New Roman"/>
                <a:cs typeface="Times New Roman"/>
              </a:rPr>
              <a:t>21 </a:t>
            </a:r>
            <a:r>
              <a:rPr sz="3600" b="1" baseline="16203" dirty="0">
                <a:latin typeface="Times New Roman"/>
                <a:cs typeface="Times New Roman"/>
              </a:rPr>
              <a:t>= </a:t>
            </a:r>
            <a:r>
              <a:rPr sz="3600" b="1" spc="-30" baseline="16203" dirty="0">
                <a:latin typeface="Times New Roman"/>
                <a:cs typeface="Times New Roman"/>
              </a:rPr>
              <a:t>a</a:t>
            </a:r>
            <a:r>
              <a:rPr sz="1600" b="1" spc="-20" dirty="0">
                <a:latin typeface="Times New Roman"/>
                <a:cs typeface="Times New Roman"/>
              </a:rPr>
              <a:t>21</a:t>
            </a:r>
            <a:r>
              <a:rPr sz="3600" b="1" spc="-30" baseline="16203" dirty="0">
                <a:latin typeface="Times New Roman"/>
                <a:cs typeface="Times New Roman"/>
              </a:rPr>
              <a:t>b</a:t>
            </a:r>
            <a:r>
              <a:rPr sz="1600" b="1" spc="-20" dirty="0">
                <a:latin typeface="Times New Roman"/>
                <a:cs typeface="Times New Roman"/>
              </a:rPr>
              <a:t>11 </a:t>
            </a:r>
            <a:r>
              <a:rPr sz="3600" b="1" baseline="16203" dirty="0">
                <a:latin typeface="Times New Roman"/>
                <a:cs typeface="Times New Roman"/>
              </a:rPr>
              <a:t>+ </a:t>
            </a:r>
            <a:r>
              <a:rPr sz="3600" b="1" spc="-7" baseline="16203" dirty="0">
                <a:latin typeface="Times New Roman"/>
                <a:cs typeface="Times New Roman"/>
              </a:rPr>
              <a:t>a</a:t>
            </a:r>
            <a:r>
              <a:rPr sz="1600" b="1" spc="-5" dirty="0">
                <a:latin typeface="Times New Roman"/>
                <a:cs typeface="Times New Roman"/>
              </a:rPr>
              <a:t>22</a:t>
            </a:r>
            <a:r>
              <a:rPr sz="3600" b="1" spc="-7" baseline="16203" dirty="0">
                <a:latin typeface="Times New Roman"/>
                <a:cs typeface="Times New Roman"/>
              </a:rPr>
              <a:t>b</a:t>
            </a:r>
            <a:r>
              <a:rPr sz="1600" b="1" spc="-5" dirty="0">
                <a:latin typeface="Times New Roman"/>
                <a:cs typeface="Times New Roman"/>
              </a:rPr>
              <a:t>21  </a:t>
            </a:r>
            <a:r>
              <a:rPr sz="3600" b="1" spc="-7" baseline="16203" dirty="0">
                <a:latin typeface="Times New Roman"/>
                <a:cs typeface="Times New Roman"/>
              </a:rPr>
              <a:t>C</a:t>
            </a:r>
            <a:r>
              <a:rPr sz="1600" b="1" spc="-5" dirty="0">
                <a:latin typeface="Times New Roman"/>
                <a:cs typeface="Times New Roman"/>
              </a:rPr>
              <a:t>22 </a:t>
            </a:r>
            <a:r>
              <a:rPr sz="3600" b="1" baseline="16203" dirty="0">
                <a:latin typeface="Times New Roman"/>
                <a:cs typeface="Times New Roman"/>
              </a:rPr>
              <a:t>= a</a:t>
            </a:r>
            <a:r>
              <a:rPr sz="1600" b="1" dirty="0">
                <a:latin typeface="Times New Roman"/>
                <a:cs typeface="Times New Roman"/>
              </a:rPr>
              <a:t>21</a:t>
            </a:r>
            <a:r>
              <a:rPr sz="3600" b="1" baseline="16203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12 </a:t>
            </a:r>
            <a:r>
              <a:rPr sz="3600" b="1" baseline="16203" dirty="0">
                <a:latin typeface="Times New Roman"/>
                <a:cs typeface="Times New Roman"/>
              </a:rPr>
              <a:t>+</a:t>
            </a:r>
            <a:r>
              <a:rPr sz="3600" b="1" spc="442" baseline="16203" dirty="0">
                <a:latin typeface="Times New Roman"/>
                <a:cs typeface="Times New Roman"/>
              </a:rPr>
              <a:t> </a:t>
            </a:r>
            <a:r>
              <a:rPr sz="3600" b="1" baseline="16203" dirty="0">
                <a:latin typeface="Times New Roman"/>
                <a:cs typeface="Times New Roman"/>
              </a:rPr>
              <a:t>a</a:t>
            </a:r>
            <a:r>
              <a:rPr sz="1600" b="1" dirty="0">
                <a:latin typeface="Times New Roman"/>
                <a:cs typeface="Times New Roman"/>
              </a:rPr>
              <a:t>22</a:t>
            </a:r>
            <a:r>
              <a:rPr sz="3600" b="1" baseline="16203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22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3276600"/>
            <a:ext cx="4495800" cy="822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68775" y="5203393"/>
            <a:ext cx="4707255" cy="1369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  <a:tabLst>
                <a:tab pos="2529205" algn="l"/>
              </a:tabLst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2x2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matrix multiplication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sz="28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be  accomplished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in	8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ts val="2495"/>
              </a:lnSpc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multiplication.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(2</a:t>
            </a:r>
            <a:r>
              <a:rPr sz="2775" b="1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log </a:t>
            </a:r>
            <a:r>
              <a:rPr sz="2775" b="1" spc="15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r>
              <a:rPr sz="2775" b="1" spc="284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=2</a:t>
            </a:r>
            <a:r>
              <a:rPr sz="2775" b="1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855980" algn="ctr">
              <a:lnSpc>
                <a:spcPts val="1355"/>
              </a:lnSpc>
            </a:pPr>
            <a:r>
              <a:rPr sz="185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3352" y="191465"/>
            <a:ext cx="4370705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1915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Divide </a:t>
            </a:r>
            <a:r>
              <a:rPr sz="4000" spc="-5" dirty="0"/>
              <a:t>and Conquer  </a:t>
            </a:r>
            <a:r>
              <a:rPr sz="4000" spc="-10" dirty="0"/>
              <a:t>Matrix</a:t>
            </a:r>
            <a:r>
              <a:rPr sz="4000" spc="-55" dirty="0"/>
              <a:t> </a:t>
            </a:r>
            <a:r>
              <a:rPr sz="4000" spc="-10" dirty="0"/>
              <a:t>Multiplication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7840" y="1607565"/>
            <a:ext cx="8148955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marR="4445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93700" algn="l"/>
              </a:tabLst>
            </a:pP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order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compute </a:t>
            </a:r>
            <a:r>
              <a:rPr sz="3200" spc="-5" dirty="0">
                <a:latin typeface="Calibri"/>
                <a:cs typeface="Calibri"/>
              </a:rPr>
              <a:t>AB using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above  </a:t>
            </a:r>
            <a:r>
              <a:rPr sz="3200" spc="-5" dirty="0">
                <a:latin typeface="Calibri"/>
                <a:cs typeface="Calibri"/>
              </a:rPr>
              <a:t>decomposition, </a:t>
            </a:r>
            <a:r>
              <a:rPr sz="3200" spc="-10" dirty="0">
                <a:latin typeface="Calibri"/>
                <a:cs typeface="Calibri"/>
              </a:rPr>
              <a:t>we need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perform </a:t>
            </a:r>
            <a:r>
              <a:rPr sz="3200" dirty="0">
                <a:latin typeface="Calibri"/>
                <a:cs typeface="Calibri"/>
              </a:rPr>
              <a:t>8  </a:t>
            </a:r>
            <a:r>
              <a:rPr sz="3200" spc="-5" dirty="0">
                <a:latin typeface="Calibri"/>
                <a:cs typeface="Calibri"/>
              </a:rPr>
              <a:t>multiplications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n/2 </a:t>
            </a:r>
            <a:r>
              <a:rPr sz="3200" dirty="0">
                <a:latin typeface="Calibri"/>
                <a:cs typeface="Calibri"/>
              </a:rPr>
              <a:t>X </a:t>
            </a:r>
            <a:r>
              <a:rPr sz="3200" spc="-5" dirty="0">
                <a:latin typeface="Calibri"/>
                <a:cs typeface="Calibri"/>
              </a:rPr>
              <a:t>n/2 matrices </a:t>
            </a:r>
            <a:r>
              <a:rPr sz="3200" dirty="0">
                <a:latin typeface="Calibri"/>
                <a:cs typeface="Calibri"/>
              </a:rPr>
              <a:t>and 4  additions of n/2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matrices.</a:t>
            </a:r>
            <a:endParaRPr sz="3200">
              <a:latin typeface="Calibri"/>
              <a:cs typeface="Calibri"/>
            </a:endParaRPr>
          </a:p>
          <a:p>
            <a:pPr marL="393700" marR="431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93700" algn="l"/>
              </a:tabLst>
            </a:pPr>
            <a:r>
              <a:rPr sz="3200" spc="-5" dirty="0">
                <a:latin typeface="Calibri"/>
                <a:cs typeface="Calibri"/>
              </a:rPr>
              <a:t>Since </a:t>
            </a:r>
            <a:r>
              <a:rPr sz="3200" spc="-10" dirty="0">
                <a:latin typeface="Calibri"/>
                <a:cs typeface="Calibri"/>
              </a:rPr>
              <a:t>two </a:t>
            </a:r>
            <a:r>
              <a:rPr sz="3200" dirty="0">
                <a:latin typeface="Calibri"/>
                <a:cs typeface="Calibri"/>
              </a:rPr>
              <a:t>n/2Xn/2 </a:t>
            </a:r>
            <a:r>
              <a:rPr sz="3200" spc="-15" dirty="0">
                <a:latin typeface="Calibri"/>
                <a:cs typeface="Calibri"/>
              </a:rPr>
              <a:t>may </a:t>
            </a:r>
            <a:r>
              <a:rPr sz="3200" spc="5" dirty="0">
                <a:latin typeface="Calibri"/>
                <a:cs typeface="Calibri"/>
              </a:rPr>
              <a:t>be </a:t>
            </a:r>
            <a:r>
              <a:rPr sz="3200" dirty="0">
                <a:latin typeface="Calibri"/>
                <a:cs typeface="Calibri"/>
              </a:rPr>
              <a:t>added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time </a:t>
            </a:r>
            <a:r>
              <a:rPr sz="3200" spc="5" dirty="0">
                <a:latin typeface="Calibri"/>
                <a:cs typeface="Calibri"/>
              </a:rPr>
              <a:t>Cn</a:t>
            </a:r>
            <a:r>
              <a:rPr sz="3150" spc="7" baseline="25132" dirty="0">
                <a:latin typeface="Calibri"/>
                <a:cs typeface="Calibri"/>
              </a:rPr>
              <a:t>2 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some </a:t>
            </a:r>
            <a:r>
              <a:rPr sz="3200" spc="-20" dirty="0">
                <a:latin typeface="Calibri"/>
                <a:cs typeface="Calibri"/>
              </a:rPr>
              <a:t>constant </a:t>
            </a:r>
            <a:r>
              <a:rPr sz="3200" spc="-10" dirty="0">
                <a:latin typeface="Calibri"/>
                <a:cs typeface="Calibri"/>
              </a:rPr>
              <a:t>C,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overall </a:t>
            </a:r>
            <a:r>
              <a:rPr sz="3200" spc="-10" dirty="0">
                <a:latin typeface="Calibri"/>
                <a:cs typeface="Calibri"/>
              </a:rPr>
              <a:t>computing  </a:t>
            </a:r>
            <a:r>
              <a:rPr sz="3200" dirty="0">
                <a:latin typeface="Calibri"/>
                <a:cs typeface="Calibri"/>
              </a:rPr>
              <a:t>time, T(n) of the </a:t>
            </a:r>
            <a:r>
              <a:rPr sz="3200" spc="-5" dirty="0">
                <a:latin typeface="Calibri"/>
                <a:cs typeface="Calibri"/>
              </a:rPr>
              <a:t>resulting divide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conquer  algorithm is </a:t>
            </a:r>
            <a:r>
              <a:rPr sz="3200" spc="-10" dirty="0">
                <a:latin typeface="Calibri"/>
                <a:cs typeface="Calibri"/>
              </a:rPr>
              <a:t>given by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recurrence </a:t>
            </a:r>
            <a:r>
              <a:rPr sz="3200" dirty="0">
                <a:latin typeface="Calibri"/>
                <a:cs typeface="Calibri"/>
              </a:rPr>
              <a:t>as: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7678" y="4396592"/>
            <a:ext cx="404495" cy="4470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4125" spc="300" baseline="-25252" dirty="0">
                <a:latin typeface="Times New Roman"/>
                <a:cs typeface="Times New Roman"/>
              </a:rPr>
              <a:t>n</a:t>
            </a:r>
            <a:r>
              <a:rPr sz="1600" spc="2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0934" y="4974359"/>
            <a:ext cx="1637664" cy="117538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15"/>
              </a:spcBef>
              <a:tabLst>
                <a:tab pos="1277620" algn="l"/>
              </a:tabLst>
            </a:pPr>
            <a:r>
              <a:rPr sz="4125" i="1" spc="322" baseline="-25252" dirty="0">
                <a:latin typeface="Times New Roman"/>
                <a:cs typeface="Times New Roman"/>
              </a:rPr>
              <a:t>n</a:t>
            </a:r>
            <a:r>
              <a:rPr sz="2400" spc="-22" baseline="1736" dirty="0">
                <a:latin typeface="Times New Roman"/>
                <a:cs typeface="Times New Roman"/>
              </a:rPr>
              <a:t>l</a:t>
            </a:r>
            <a:r>
              <a:rPr sz="2400" spc="89" baseline="1736" dirty="0">
                <a:latin typeface="Times New Roman"/>
                <a:cs typeface="Times New Roman"/>
              </a:rPr>
              <a:t>o</a:t>
            </a:r>
            <a:r>
              <a:rPr sz="2400" spc="292" baseline="1736" dirty="0">
                <a:latin typeface="Times New Roman"/>
                <a:cs typeface="Times New Roman"/>
              </a:rPr>
              <a:t>g</a:t>
            </a:r>
            <a:r>
              <a:rPr sz="1725" spc="52" baseline="-16908" dirty="0">
                <a:latin typeface="Times New Roman"/>
                <a:cs typeface="Times New Roman"/>
              </a:rPr>
              <a:t>2</a:t>
            </a:r>
            <a:r>
              <a:rPr sz="1725" spc="-7" baseline="-16908" dirty="0">
                <a:latin typeface="Times New Roman"/>
                <a:cs typeface="Times New Roman"/>
              </a:rPr>
              <a:t> </a:t>
            </a:r>
            <a:r>
              <a:rPr sz="2400" spc="89" baseline="1736" dirty="0">
                <a:latin typeface="Times New Roman"/>
                <a:cs typeface="Times New Roman"/>
              </a:rPr>
              <a:t>8</a:t>
            </a:r>
            <a:r>
              <a:rPr sz="2400" baseline="1736" dirty="0">
                <a:latin typeface="Times New Roman"/>
                <a:cs typeface="Times New Roman"/>
              </a:rPr>
              <a:t>	</a:t>
            </a:r>
            <a:r>
              <a:rPr sz="4125" i="1" spc="284" baseline="-25252" dirty="0">
                <a:latin typeface="Times New Roman"/>
                <a:cs typeface="Times New Roman"/>
              </a:rPr>
              <a:t>n</a:t>
            </a:r>
            <a:r>
              <a:rPr sz="1600" spc="6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435"/>
              </a:spcBef>
            </a:pPr>
            <a:r>
              <a:rPr sz="2750" i="1" spc="145" dirty="0">
                <a:latin typeface="Times New Roman"/>
                <a:cs typeface="Times New Roman"/>
              </a:rPr>
              <a:t>O</a:t>
            </a:r>
            <a:r>
              <a:rPr sz="2750" spc="145" dirty="0">
                <a:latin typeface="Times New Roman"/>
                <a:cs typeface="Times New Roman"/>
              </a:rPr>
              <a:t>(</a:t>
            </a:r>
            <a:r>
              <a:rPr sz="2750" i="1" spc="145" dirty="0">
                <a:latin typeface="Times New Roman"/>
                <a:cs typeface="Times New Roman"/>
              </a:rPr>
              <a:t>n</a:t>
            </a:r>
            <a:r>
              <a:rPr sz="2400" spc="217" baseline="43402" dirty="0">
                <a:latin typeface="Times New Roman"/>
                <a:cs typeface="Times New Roman"/>
              </a:rPr>
              <a:t>3</a:t>
            </a:r>
            <a:r>
              <a:rPr sz="2400" spc="-209" baseline="43402" dirty="0">
                <a:latin typeface="Times New Roman"/>
                <a:cs typeface="Times New Roman"/>
              </a:rPr>
              <a:t> </a:t>
            </a:r>
            <a:r>
              <a:rPr sz="2750" spc="60" dirty="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3225" y="4553893"/>
            <a:ext cx="2306955" cy="4470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563880" algn="l"/>
                <a:tab pos="1452880" algn="l"/>
              </a:tabLst>
            </a:pPr>
            <a:r>
              <a:rPr sz="2750" i="1" spc="95" dirty="0">
                <a:latin typeface="Times New Roman"/>
                <a:cs typeface="Times New Roman"/>
              </a:rPr>
              <a:t>a	</a:t>
            </a:r>
            <a:r>
              <a:rPr sz="2750" spc="20" dirty="0">
                <a:latin typeface="Times New Roman"/>
                <a:cs typeface="Times New Roman"/>
              </a:rPr>
              <a:t>8,</a:t>
            </a:r>
            <a:r>
              <a:rPr sz="2750" spc="-240" dirty="0">
                <a:latin typeface="Times New Roman"/>
                <a:cs typeface="Times New Roman"/>
              </a:rPr>
              <a:t> </a:t>
            </a:r>
            <a:r>
              <a:rPr sz="2750" i="1" spc="95" dirty="0">
                <a:latin typeface="Times New Roman"/>
                <a:cs typeface="Times New Roman"/>
              </a:rPr>
              <a:t>b	</a:t>
            </a:r>
            <a:r>
              <a:rPr sz="2750" spc="95" dirty="0">
                <a:latin typeface="Times New Roman"/>
                <a:cs typeface="Times New Roman"/>
              </a:rPr>
              <a:t>2</a:t>
            </a:r>
            <a:r>
              <a:rPr sz="2750" spc="-275" dirty="0">
                <a:latin typeface="Times New Roman"/>
                <a:cs typeface="Times New Roman"/>
              </a:rPr>
              <a:t> </a:t>
            </a:r>
            <a:r>
              <a:rPr sz="2750" spc="130" dirty="0">
                <a:latin typeface="Times New Roman"/>
                <a:cs typeface="Times New Roman"/>
              </a:rPr>
              <a:t>f(n)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229" y="4968634"/>
            <a:ext cx="826135" cy="1181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15"/>
              </a:spcBef>
            </a:pPr>
            <a:r>
              <a:rPr sz="4125" i="1" spc="322" baseline="-26262" dirty="0">
                <a:latin typeface="Times New Roman"/>
                <a:cs typeface="Times New Roman"/>
              </a:rPr>
              <a:t>n</a:t>
            </a:r>
            <a:r>
              <a:rPr sz="1600" spc="-15" dirty="0">
                <a:latin typeface="Times New Roman"/>
                <a:cs typeface="Times New Roman"/>
              </a:rPr>
              <a:t>l</a:t>
            </a:r>
            <a:r>
              <a:rPr sz="1600" spc="60" dirty="0">
                <a:latin typeface="Times New Roman"/>
                <a:cs typeface="Times New Roman"/>
              </a:rPr>
              <a:t>o</a:t>
            </a:r>
            <a:r>
              <a:rPr sz="1600" spc="155" dirty="0">
                <a:latin typeface="Times New Roman"/>
                <a:cs typeface="Times New Roman"/>
              </a:rPr>
              <a:t>g</a:t>
            </a:r>
            <a:r>
              <a:rPr sz="1725" i="1" spc="52" baseline="-19323" dirty="0">
                <a:latin typeface="Times New Roman"/>
                <a:cs typeface="Times New Roman"/>
              </a:rPr>
              <a:t>b</a:t>
            </a:r>
            <a:r>
              <a:rPr sz="1725" i="1" spc="157" baseline="-19323" dirty="0">
                <a:latin typeface="Times New Roman"/>
                <a:cs typeface="Times New Roman"/>
              </a:rPr>
              <a:t> </a:t>
            </a:r>
            <a:r>
              <a:rPr sz="1600" i="1" spc="6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480"/>
              </a:spcBef>
            </a:pPr>
            <a:r>
              <a:rPr sz="2750" i="1" spc="105" dirty="0">
                <a:latin typeface="Times New Roman"/>
                <a:cs typeface="Times New Roman"/>
              </a:rPr>
              <a:t>T</a:t>
            </a:r>
            <a:r>
              <a:rPr sz="2750" i="1" spc="-395" dirty="0">
                <a:latin typeface="Times New Roman"/>
                <a:cs typeface="Times New Roman"/>
              </a:rPr>
              <a:t> </a:t>
            </a:r>
            <a:r>
              <a:rPr sz="2750" spc="105" dirty="0">
                <a:latin typeface="Times New Roman"/>
                <a:cs typeface="Times New Roman"/>
              </a:rPr>
              <a:t>(</a:t>
            </a:r>
            <a:r>
              <a:rPr sz="2750" i="1" spc="105" dirty="0">
                <a:latin typeface="Times New Roman"/>
                <a:cs typeface="Times New Roman"/>
              </a:rPr>
              <a:t>n</a:t>
            </a:r>
            <a:r>
              <a:rPr sz="2750" spc="105" dirty="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9629" y="3720139"/>
            <a:ext cx="2152015" cy="72136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667385" marR="30480" indent="-617220">
              <a:lnSpc>
                <a:spcPct val="65500"/>
              </a:lnSpc>
              <a:spcBef>
                <a:spcPts val="1250"/>
              </a:spcBef>
              <a:tabLst>
                <a:tab pos="662305" algn="l"/>
                <a:tab pos="1471295" algn="l"/>
              </a:tabLst>
            </a:pPr>
            <a:r>
              <a:rPr sz="2750" spc="90" dirty="0">
                <a:latin typeface="Times New Roman"/>
                <a:cs typeface="Times New Roman"/>
              </a:rPr>
              <a:t>aT	</a:t>
            </a:r>
            <a:r>
              <a:rPr sz="4125" spc="142" baseline="35353" dirty="0">
                <a:latin typeface="Times New Roman"/>
                <a:cs typeface="Times New Roman"/>
              </a:rPr>
              <a:t>n	</a:t>
            </a:r>
            <a:r>
              <a:rPr sz="2750" i="1" spc="50" dirty="0">
                <a:latin typeface="Times New Roman"/>
                <a:cs typeface="Times New Roman"/>
              </a:rPr>
              <a:t>f</a:t>
            </a:r>
            <a:r>
              <a:rPr sz="2750" i="1" spc="-75" dirty="0">
                <a:latin typeface="Times New Roman"/>
                <a:cs typeface="Times New Roman"/>
              </a:rPr>
              <a:t> </a:t>
            </a:r>
            <a:r>
              <a:rPr sz="2750" spc="105" dirty="0">
                <a:latin typeface="Times New Roman"/>
                <a:cs typeface="Times New Roman"/>
              </a:rPr>
              <a:t>(</a:t>
            </a:r>
            <a:r>
              <a:rPr sz="2750" i="1" spc="105" dirty="0">
                <a:latin typeface="Times New Roman"/>
                <a:cs typeface="Times New Roman"/>
              </a:rPr>
              <a:t>n</a:t>
            </a:r>
            <a:r>
              <a:rPr sz="2750" spc="105" dirty="0">
                <a:latin typeface="Times New Roman"/>
                <a:cs typeface="Times New Roman"/>
              </a:rPr>
              <a:t>)  </a:t>
            </a:r>
            <a:r>
              <a:rPr sz="2750" spc="95" dirty="0">
                <a:latin typeface="Times New Roman"/>
                <a:cs typeface="Times New Roman"/>
              </a:rPr>
              <a:t>b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808" y="3720139"/>
            <a:ext cx="5507355" cy="4470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50" i="1" spc="110" dirty="0">
                <a:latin typeface="Times New Roman"/>
                <a:cs typeface="Times New Roman"/>
              </a:rPr>
              <a:t>Compare</a:t>
            </a:r>
            <a:r>
              <a:rPr sz="2750" i="1" spc="-305" dirty="0">
                <a:latin typeface="Times New Roman"/>
                <a:cs typeface="Times New Roman"/>
              </a:rPr>
              <a:t> </a:t>
            </a:r>
            <a:r>
              <a:rPr sz="2750" spc="110" dirty="0">
                <a:latin typeface="Times New Roman"/>
                <a:cs typeface="Times New Roman"/>
              </a:rPr>
              <a:t>above</a:t>
            </a:r>
            <a:r>
              <a:rPr sz="2750" spc="-340" dirty="0">
                <a:latin typeface="Times New Roman"/>
                <a:cs typeface="Times New Roman"/>
              </a:rPr>
              <a:t> </a:t>
            </a:r>
            <a:r>
              <a:rPr sz="2750" spc="130" dirty="0">
                <a:latin typeface="Times New Roman"/>
                <a:cs typeface="Times New Roman"/>
              </a:rPr>
              <a:t>recurrencewith</a:t>
            </a:r>
            <a:r>
              <a:rPr sz="2750" spc="-345" dirty="0">
                <a:latin typeface="Times New Roman"/>
                <a:cs typeface="Times New Roman"/>
              </a:rPr>
              <a:t> </a:t>
            </a:r>
            <a:r>
              <a:rPr sz="2750" spc="155" dirty="0">
                <a:latin typeface="Times New Roman"/>
                <a:cs typeface="Times New Roman"/>
              </a:rPr>
              <a:t>T(n)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9183" y="1597759"/>
            <a:ext cx="1817370" cy="4470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5"/>
              </a:spcBef>
              <a:tabLst>
                <a:tab pos="1016635" algn="l"/>
                <a:tab pos="1591945" algn="l"/>
              </a:tabLst>
            </a:pPr>
            <a:r>
              <a:rPr sz="2750" spc="145" dirty="0">
                <a:latin typeface="Times New Roman"/>
                <a:cs typeface="Times New Roman"/>
              </a:rPr>
              <a:t>(</a:t>
            </a:r>
            <a:r>
              <a:rPr sz="2750" i="1" spc="145" dirty="0">
                <a:latin typeface="Times New Roman"/>
                <a:cs typeface="Times New Roman"/>
              </a:rPr>
              <a:t>n</a:t>
            </a:r>
            <a:r>
              <a:rPr sz="2400" spc="217" baseline="43402" dirty="0">
                <a:latin typeface="Times New Roman"/>
                <a:cs typeface="Times New Roman"/>
              </a:rPr>
              <a:t>2</a:t>
            </a:r>
            <a:r>
              <a:rPr sz="2400" spc="-112" baseline="43402" dirty="0">
                <a:latin typeface="Times New Roman"/>
                <a:cs typeface="Times New Roman"/>
              </a:rPr>
              <a:t> </a:t>
            </a:r>
            <a:r>
              <a:rPr sz="2750" spc="60" dirty="0">
                <a:latin typeface="Times New Roman"/>
                <a:cs typeface="Times New Roman"/>
              </a:rPr>
              <a:t>)	</a:t>
            </a:r>
            <a:r>
              <a:rPr sz="2750" spc="95" dirty="0">
                <a:latin typeface="Times New Roman"/>
                <a:cs typeface="Times New Roman"/>
              </a:rPr>
              <a:t>n	2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8178" y="819829"/>
            <a:ext cx="782955" cy="4470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582295" algn="l"/>
              </a:tabLst>
            </a:pPr>
            <a:r>
              <a:rPr sz="2750" spc="95" dirty="0">
                <a:latin typeface="Times New Roman"/>
                <a:cs typeface="Times New Roman"/>
              </a:rPr>
              <a:t>n	2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4754" y="819829"/>
            <a:ext cx="212725" cy="4470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50" i="1" spc="95" dirty="0">
                <a:latin typeface="Times New Roman"/>
                <a:cs typeface="Times New Roman"/>
              </a:rPr>
              <a:t>b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229" y="1597759"/>
            <a:ext cx="2169160" cy="72136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931035" marR="43180" indent="-1893570" algn="r">
              <a:lnSpc>
                <a:spcPct val="65500"/>
              </a:lnSpc>
              <a:spcBef>
                <a:spcPts val="1250"/>
              </a:spcBef>
              <a:tabLst>
                <a:tab pos="1286510" algn="l"/>
                <a:tab pos="1922145" algn="l"/>
              </a:tabLst>
            </a:pPr>
            <a:r>
              <a:rPr sz="2750" i="1" spc="105" dirty="0">
                <a:latin typeface="Times New Roman"/>
                <a:cs typeface="Times New Roman"/>
              </a:rPr>
              <a:t>T</a:t>
            </a:r>
            <a:r>
              <a:rPr sz="2750" i="1" spc="-310" dirty="0">
                <a:latin typeface="Times New Roman"/>
                <a:cs typeface="Times New Roman"/>
              </a:rPr>
              <a:t> </a:t>
            </a:r>
            <a:r>
              <a:rPr sz="2750" spc="130" dirty="0">
                <a:latin typeface="Times New Roman"/>
                <a:cs typeface="Times New Roman"/>
              </a:rPr>
              <a:t>(</a:t>
            </a:r>
            <a:r>
              <a:rPr sz="2750" i="1" spc="130" dirty="0">
                <a:latin typeface="Times New Roman"/>
                <a:cs typeface="Times New Roman"/>
              </a:rPr>
              <a:t>n</a:t>
            </a:r>
            <a:r>
              <a:rPr sz="2750" spc="60" dirty="0">
                <a:latin typeface="Times New Roman"/>
                <a:cs typeface="Times New Roman"/>
              </a:rPr>
              <a:t>)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140" dirty="0">
                <a:latin typeface="Times New Roman"/>
                <a:cs typeface="Times New Roman"/>
              </a:rPr>
              <a:t>8</a:t>
            </a:r>
            <a:r>
              <a:rPr sz="2750" spc="114" dirty="0">
                <a:latin typeface="Times New Roman"/>
                <a:cs typeface="Times New Roman"/>
              </a:rPr>
              <a:t>T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4125" spc="89" baseline="35353" dirty="0">
                <a:latin typeface="Times New Roman"/>
                <a:cs typeface="Times New Roman"/>
              </a:rPr>
              <a:t>n  </a:t>
            </a:r>
            <a:r>
              <a:rPr sz="2750" spc="95" dirty="0">
                <a:latin typeface="Times New Roman"/>
                <a:cs typeface="Times New Roman"/>
              </a:rPr>
              <a:t>2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32380" y="5713568"/>
            <a:ext cx="439925" cy="429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7944" y="5142238"/>
            <a:ext cx="439925" cy="429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0693" y="5142238"/>
            <a:ext cx="439925" cy="429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95783" y="4564472"/>
            <a:ext cx="439925" cy="429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16008" y="4564472"/>
            <a:ext cx="439925" cy="429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4508" y="4564472"/>
            <a:ext cx="439925" cy="429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7345826" y="3535523"/>
            <a:ext cx="643255" cy="941705"/>
            <a:chOff x="7345826" y="3535523"/>
            <a:chExt cx="643255" cy="941705"/>
          </a:xfrm>
        </p:grpSpPr>
        <p:sp>
          <p:nvSpPr>
            <p:cNvPr id="19" name="object 19"/>
            <p:cNvSpPr/>
            <p:nvPr/>
          </p:nvSpPr>
          <p:spPr>
            <a:xfrm>
              <a:off x="7549054" y="3730718"/>
              <a:ext cx="439925" cy="4297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45826" y="3760039"/>
              <a:ext cx="275533" cy="4297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5826" y="4047498"/>
              <a:ext cx="275533" cy="4297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5826" y="3535523"/>
              <a:ext cx="275533" cy="4297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865440" y="3535523"/>
            <a:ext cx="275590" cy="941705"/>
            <a:chOff x="6865440" y="3535523"/>
            <a:chExt cx="275590" cy="941705"/>
          </a:xfrm>
        </p:grpSpPr>
        <p:sp>
          <p:nvSpPr>
            <p:cNvPr id="24" name="object 24"/>
            <p:cNvSpPr/>
            <p:nvPr/>
          </p:nvSpPr>
          <p:spPr>
            <a:xfrm>
              <a:off x="6865440" y="3760039"/>
              <a:ext cx="275533" cy="42973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65440" y="4047498"/>
              <a:ext cx="275533" cy="42973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65440" y="3535523"/>
              <a:ext cx="275533" cy="42973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6185848" y="3730718"/>
            <a:ext cx="439925" cy="429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91399" y="1608541"/>
            <a:ext cx="439925" cy="4297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2790266" y="1412387"/>
            <a:ext cx="1020444" cy="942340"/>
            <a:chOff x="2790266" y="1412387"/>
            <a:chExt cx="1020444" cy="942340"/>
          </a:xfrm>
        </p:grpSpPr>
        <p:sp>
          <p:nvSpPr>
            <p:cNvPr id="30" name="object 30"/>
            <p:cNvSpPr/>
            <p:nvPr/>
          </p:nvSpPr>
          <p:spPr>
            <a:xfrm>
              <a:off x="3260660" y="1608541"/>
              <a:ext cx="549551" cy="42973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93494" y="1608541"/>
              <a:ext cx="439925" cy="4297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90266" y="1637891"/>
              <a:ext cx="275533" cy="4297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90266" y="1924421"/>
              <a:ext cx="275533" cy="4297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90266" y="1412387"/>
              <a:ext cx="275533" cy="4297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309973" y="1412387"/>
            <a:ext cx="275590" cy="942340"/>
            <a:chOff x="2309973" y="1412387"/>
            <a:chExt cx="275590" cy="942340"/>
          </a:xfrm>
        </p:grpSpPr>
        <p:sp>
          <p:nvSpPr>
            <p:cNvPr id="36" name="object 36"/>
            <p:cNvSpPr/>
            <p:nvPr/>
          </p:nvSpPr>
          <p:spPr>
            <a:xfrm>
              <a:off x="2309973" y="1637891"/>
              <a:ext cx="275533" cy="42973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09973" y="1924421"/>
              <a:ext cx="275533" cy="42973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09973" y="1412387"/>
              <a:ext cx="275533" cy="42973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432380" y="856183"/>
            <a:ext cx="676275" cy="2054860"/>
            <a:chOff x="1432380" y="856183"/>
            <a:chExt cx="676275" cy="2054860"/>
          </a:xfrm>
        </p:grpSpPr>
        <p:sp>
          <p:nvSpPr>
            <p:cNvPr id="40" name="object 40"/>
            <p:cNvSpPr/>
            <p:nvPr/>
          </p:nvSpPr>
          <p:spPr>
            <a:xfrm>
              <a:off x="1723148" y="2342009"/>
              <a:ext cx="328815" cy="42973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23148" y="2005207"/>
              <a:ext cx="328815" cy="42973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23148" y="2480915"/>
              <a:ext cx="385143" cy="42973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23148" y="1405413"/>
              <a:ext cx="328815" cy="42973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23148" y="1192986"/>
              <a:ext cx="328815" cy="42973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23148" y="1668404"/>
              <a:ext cx="385143" cy="42973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23148" y="856183"/>
              <a:ext cx="385143" cy="42973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32380" y="1608541"/>
              <a:ext cx="439925" cy="4297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4390201" y="830611"/>
            <a:ext cx="439925" cy="4297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630" y="491693"/>
            <a:ext cx="73856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Strassens’s </a:t>
            </a:r>
            <a:r>
              <a:rPr spc="-5" dirty="0"/>
              <a:t>Matrix</a:t>
            </a:r>
            <a:r>
              <a:rPr spc="-110" dirty="0"/>
              <a:t> </a:t>
            </a:r>
            <a:r>
              <a:rPr spc="-5" dirty="0"/>
              <a:t>Multiplication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2133422"/>
            <a:ext cx="8144509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431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93065" algn="l"/>
                <a:tab pos="393700" algn="l"/>
                <a:tab pos="288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Strassen showed that 2x2 matrix multiplication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 accomplished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	7 multiplication and </a:t>
            </a:r>
            <a:r>
              <a:rPr sz="2800" dirty="0">
                <a:latin typeface="Times New Roman"/>
                <a:cs typeface="Times New Roman"/>
              </a:rPr>
              <a:t>18 </a:t>
            </a:r>
            <a:r>
              <a:rPr sz="2800" spc="-5" dirty="0">
                <a:latin typeface="Times New Roman"/>
                <a:cs typeface="Times New Roman"/>
              </a:rPr>
              <a:t>additions or  subtractions. </a:t>
            </a:r>
            <a:r>
              <a:rPr sz="2000" b="1" spc="10" dirty="0">
                <a:latin typeface="Times New Roman"/>
                <a:cs typeface="Times New Roman"/>
              </a:rPr>
              <a:t>.(2</a:t>
            </a:r>
            <a:r>
              <a:rPr sz="1950" b="1" spc="15" baseline="25641" dirty="0">
                <a:latin typeface="Times New Roman"/>
                <a:cs typeface="Times New Roman"/>
              </a:rPr>
              <a:t>log</a:t>
            </a:r>
            <a:r>
              <a:rPr sz="1950" b="1" spc="15" baseline="-21367" dirty="0">
                <a:latin typeface="Times New Roman"/>
                <a:cs typeface="Times New Roman"/>
              </a:rPr>
              <a:t>2</a:t>
            </a:r>
            <a:r>
              <a:rPr sz="1950" b="1" spc="15" baseline="25641" dirty="0">
                <a:latin typeface="Times New Roman"/>
                <a:cs typeface="Times New Roman"/>
              </a:rPr>
              <a:t>7</a:t>
            </a:r>
            <a:r>
              <a:rPr sz="1950" b="1" spc="150" baseline="25641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Times New Roman"/>
                <a:cs typeface="Times New Roman"/>
              </a:rPr>
              <a:t>=2</a:t>
            </a:r>
            <a:r>
              <a:rPr sz="1950" b="1" spc="15" baseline="25641" dirty="0">
                <a:latin typeface="Times New Roman"/>
                <a:cs typeface="Times New Roman"/>
              </a:rPr>
              <a:t>2.807</a:t>
            </a:r>
            <a:r>
              <a:rPr sz="2000" b="1" spc="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93700" marR="876935" indent="-342900">
              <a:lnSpc>
                <a:spcPct val="100000"/>
              </a:lnSpc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reduce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</a:t>
            </a:r>
            <a:r>
              <a:rPr sz="2800" dirty="0">
                <a:latin typeface="Times New Roman"/>
                <a:cs typeface="Times New Roman"/>
              </a:rPr>
              <a:t>done </a:t>
            </a:r>
            <a:r>
              <a:rPr sz="2800" spc="-5" dirty="0">
                <a:latin typeface="Times New Roman"/>
                <a:cs typeface="Times New Roman"/>
              </a:rPr>
              <a:t>by Divide and Conquer  Approach.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110" y="508457"/>
            <a:ext cx="7475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Times New Roman"/>
                <a:cs typeface="Times New Roman"/>
              </a:rPr>
              <a:t>Strassens’s </a:t>
            </a:r>
            <a:r>
              <a:rPr spc="-5" dirty="0">
                <a:latin typeface="Times New Roman"/>
                <a:cs typeface="Times New Roman"/>
              </a:rPr>
              <a:t>Matrix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Multiplication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905000"/>
            <a:ext cx="4495800" cy="822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9140" y="2994786"/>
            <a:ext cx="362267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511809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P</a:t>
            </a:r>
            <a:r>
              <a:rPr sz="2400" b="1" spc="-7" baseline="-24305" dirty="0">
                <a:latin typeface="Times New Roman"/>
                <a:cs typeface="Times New Roman"/>
              </a:rPr>
              <a:t>1 </a:t>
            </a:r>
            <a:r>
              <a:rPr sz="2400" b="1" dirty="0">
                <a:latin typeface="Times New Roman"/>
                <a:cs typeface="Times New Roman"/>
              </a:rPr>
              <a:t>= </a:t>
            </a:r>
            <a:r>
              <a:rPr sz="2400" b="1" spc="-20" dirty="0">
                <a:latin typeface="Times New Roman"/>
                <a:cs typeface="Times New Roman"/>
              </a:rPr>
              <a:t>(A</a:t>
            </a:r>
            <a:r>
              <a:rPr sz="2400" b="1" spc="-30" baseline="-24305" dirty="0">
                <a:latin typeface="Times New Roman"/>
                <a:cs typeface="Times New Roman"/>
              </a:rPr>
              <a:t>11</a:t>
            </a:r>
            <a:r>
              <a:rPr sz="2400" b="1" spc="-20" dirty="0">
                <a:latin typeface="Times New Roman"/>
                <a:cs typeface="Times New Roman"/>
              </a:rPr>
              <a:t>+ </a:t>
            </a:r>
            <a:r>
              <a:rPr sz="2400" b="1" spc="-10" dirty="0">
                <a:latin typeface="Times New Roman"/>
                <a:cs typeface="Times New Roman"/>
              </a:rPr>
              <a:t>A</a:t>
            </a:r>
            <a:r>
              <a:rPr sz="2400" b="1" spc="-15" baseline="-24305" dirty="0">
                <a:latin typeface="Times New Roman"/>
                <a:cs typeface="Times New Roman"/>
              </a:rPr>
              <a:t>22</a:t>
            </a:r>
            <a:r>
              <a:rPr sz="2400" b="1" spc="-10" dirty="0">
                <a:latin typeface="Times New Roman"/>
                <a:cs typeface="Times New Roman"/>
              </a:rPr>
              <a:t>)(B</a:t>
            </a:r>
            <a:r>
              <a:rPr sz="2400" b="1" spc="-15" baseline="-24305" dirty="0">
                <a:latin typeface="Times New Roman"/>
                <a:cs typeface="Times New Roman"/>
              </a:rPr>
              <a:t>11</a:t>
            </a:r>
            <a:r>
              <a:rPr sz="2400" b="1" spc="-10" dirty="0">
                <a:latin typeface="Times New Roman"/>
                <a:cs typeface="Times New Roman"/>
              </a:rPr>
              <a:t>+B</a:t>
            </a:r>
            <a:r>
              <a:rPr sz="2400" b="1" spc="-15" baseline="-24305" dirty="0">
                <a:latin typeface="Times New Roman"/>
                <a:cs typeface="Times New Roman"/>
              </a:rPr>
              <a:t>22</a:t>
            </a:r>
            <a:r>
              <a:rPr sz="2400" b="1" spc="-10" dirty="0">
                <a:latin typeface="Times New Roman"/>
                <a:cs typeface="Times New Roman"/>
              </a:rPr>
              <a:t>)  </a:t>
            </a:r>
            <a:r>
              <a:rPr sz="2400" b="1" spc="-5" dirty="0">
                <a:latin typeface="Times New Roman"/>
                <a:cs typeface="Times New Roman"/>
              </a:rPr>
              <a:t>P</a:t>
            </a:r>
            <a:r>
              <a:rPr sz="2400" b="1" spc="-7" baseline="-24305" dirty="0">
                <a:latin typeface="Times New Roman"/>
                <a:cs typeface="Times New Roman"/>
              </a:rPr>
              <a:t>2 </a:t>
            </a:r>
            <a:r>
              <a:rPr sz="2400" b="1" dirty="0">
                <a:latin typeface="Times New Roman"/>
                <a:cs typeface="Times New Roman"/>
              </a:rPr>
              <a:t>= </a:t>
            </a:r>
            <a:r>
              <a:rPr sz="2400" b="1" spc="-5" dirty="0">
                <a:latin typeface="Times New Roman"/>
                <a:cs typeface="Times New Roman"/>
              </a:rPr>
              <a:t>(A</a:t>
            </a:r>
            <a:r>
              <a:rPr sz="2400" b="1" spc="-7" baseline="-24305" dirty="0">
                <a:latin typeface="Times New Roman"/>
                <a:cs typeface="Times New Roman"/>
              </a:rPr>
              <a:t>21 </a:t>
            </a:r>
            <a:r>
              <a:rPr sz="2400" b="1" dirty="0">
                <a:latin typeface="Times New Roman"/>
                <a:cs typeface="Times New Roman"/>
              </a:rPr>
              <a:t>+ A</a:t>
            </a:r>
            <a:r>
              <a:rPr sz="2400" b="1" baseline="-24305" dirty="0">
                <a:latin typeface="Times New Roman"/>
                <a:cs typeface="Times New Roman"/>
              </a:rPr>
              <a:t>22</a:t>
            </a:r>
            <a:r>
              <a:rPr sz="2400" b="1" dirty="0">
                <a:latin typeface="Times New Roman"/>
                <a:cs typeface="Times New Roman"/>
              </a:rPr>
              <a:t>) *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55" dirty="0">
                <a:latin typeface="Times New Roman"/>
                <a:cs typeface="Times New Roman"/>
              </a:rPr>
              <a:t>B</a:t>
            </a:r>
            <a:r>
              <a:rPr sz="2400" b="1" spc="-82" baseline="-24305" dirty="0">
                <a:latin typeface="Times New Roman"/>
                <a:cs typeface="Times New Roman"/>
              </a:rPr>
              <a:t>11</a:t>
            </a:r>
            <a:endParaRPr sz="2400" baseline="-24305">
              <a:latin typeface="Times New Roman"/>
              <a:cs typeface="Times New Roman"/>
            </a:endParaRPr>
          </a:p>
          <a:p>
            <a:pPr marL="38100" marR="904240" algn="just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P</a:t>
            </a:r>
            <a:r>
              <a:rPr sz="2400" b="1" spc="-7" baseline="-24305" dirty="0">
                <a:latin typeface="Times New Roman"/>
                <a:cs typeface="Times New Roman"/>
              </a:rPr>
              <a:t>3 </a:t>
            </a:r>
            <a:r>
              <a:rPr sz="2400" b="1" dirty="0">
                <a:latin typeface="Times New Roman"/>
                <a:cs typeface="Times New Roman"/>
              </a:rPr>
              <a:t>= </a:t>
            </a:r>
            <a:r>
              <a:rPr sz="2400" b="1" spc="-35" dirty="0">
                <a:latin typeface="Times New Roman"/>
                <a:cs typeface="Times New Roman"/>
              </a:rPr>
              <a:t>A</a:t>
            </a:r>
            <a:r>
              <a:rPr sz="2400" b="1" spc="-52" baseline="-24305" dirty="0">
                <a:latin typeface="Times New Roman"/>
                <a:cs typeface="Times New Roman"/>
              </a:rPr>
              <a:t>11 </a:t>
            </a:r>
            <a:r>
              <a:rPr sz="2400" b="1" dirty="0">
                <a:latin typeface="Times New Roman"/>
                <a:cs typeface="Times New Roman"/>
              </a:rPr>
              <a:t>* </a:t>
            </a:r>
            <a:r>
              <a:rPr sz="2400" b="1" spc="-5" dirty="0">
                <a:latin typeface="Times New Roman"/>
                <a:cs typeface="Times New Roman"/>
              </a:rPr>
              <a:t>(B</a:t>
            </a:r>
            <a:r>
              <a:rPr sz="2400" b="1" spc="-7" baseline="-24305" dirty="0">
                <a:latin typeface="Times New Roman"/>
                <a:cs typeface="Times New Roman"/>
              </a:rPr>
              <a:t>12 </a:t>
            </a:r>
            <a:r>
              <a:rPr sz="2400" b="1" dirty="0">
                <a:latin typeface="Times New Roman"/>
                <a:cs typeface="Times New Roman"/>
              </a:rPr>
              <a:t>- </a:t>
            </a:r>
            <a:r>
              <a:rPr sz="2400" b="1" spc="-5" dirty="0">
                <a:latin typeface="Times New Roman"/>
                <a:cs typeface="Times New Roman"/>
              </a:rPr>
              <a:t>B</a:t>
            </a:r>
            <a:r>
              <a:rPr sz="2400" b="1" spc="-7" baseline="-24305" dirty="0">
                <a:latin typeface="Times New Roman"/>
                <a:cs typeface="Times New Roman"/>
              </a:rPr>
              <a:t>22</a:t>
            </a:r>
            <a:r>
              <a:rPr sz="2400" b="1" spc="-5" dirty="0">
                <a:latin typeface="Times New Roman"/>
                <a:cs typeface="Times New Roman"/>
              </a:rPr>
              <a:t>)  P</a:t>
            </a:r>
            <a:r>
              <a:rPr sz="2400" b="1" spc="-7" baseline="-24305" dirty="0">
                <a:latin typeface="Times New Roman"/>
                <a:cs typeface="Times New Roman"/>
              </a:rPr>
              <a:t>4 </a:t>
            </a:r>
            <a:r>
              <a:rPr sz="2400" b="1" dirty="0">
                <a:latin typeface="Times New Roman"/>
                <a:cs typeface="Times New Roman"/>
              </a:rPr>
              <a:t>= </a:t>
            </a: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7" baseline="-24305" dirty="0">
                <a:latin typeface="Times New Roman"/>
                <a:cs typeface="Times New Roman"/>
              </a:rPr>
              <a:t>22 </a:t>
            </a:r>
            <a:r>
              <a:rPr sz="2400" b="1" dirty="0">
                <a:latin typeface="Times New Roman"/>
                <a:cs typeface="Times New Roman"/>
              </a:rPr>
              <a:t>* (B</a:t>
            </a:r>
            <a:r>
              <a:rPr sz="2400" b="1" baseline="-24305" dirty="0">
                <a:latin typeface="Times New Roman"/>
                <a:cs typeface="Times New Roman"/>
              </a:rPr>
              <a:t>21 </a:t>
            </a:r>
            <a:r>
              <a:rPr sz="2400" b="1" dirty="0">
                <a:latin typeface="Times New Roman"/>
                <a:cs typeface="Times New Roman"/>
              </a:rPr>
              <a:t>- </a:t>
            </a:r>
            <a:r>
              <a:rPr sz="2400" b="1" spc="-25" dirty="0">
                <a:latin typeface="Times New Roman"/>
                <a:cs typeface="Times New Roman"/>
              </a:rPr>
              <a:t>B</a:t>
            </a:r>
            <a:r>
              <a:rPr sz="2400" b="1" spc="-37" baseline="-24305" dirty="0">
                <a:latin typeface="Times New Roman"/>
                <a:cs typeface="Times New Roman"/>
              </a:rPr>
              <a:t>11</a:t>
            </a:r>
            <a:r>
              <a:rPr sz="2400" b="1" spc="-25" dirty="0">
                <a:latin typeface="Times New Roman"/>
                <a:cs typeface="Times New Roman"/>
              </a:rPr>
              <a:t>)  </a:t>
            </a:r>
            <a:r>
              <a:rPr sz="2400" b="1" spc="-5" dirty="0">
                <a:latin typeface="Times New Roman"/>
                <a:cs typeface="Times New Roman"/>
              </a:rPr>
              <a:t>P</a:t>
            </a:r>
            <a:r>
              <a:rPr sz="2400" b="1" spc="-7" baseline="-24305" dirty="0">
                <a:latin typeface="Times New Roman"/>
                <a:cs typeface="Times New Roman"/>
              </a:rPr>
              <a:t>5 </a:t>
            </a:r>
            <a:r>
              <a:rPr sz="2400" b="1" dirty="0">
                <a:latin typeface="Times New Roman"/>
                <a:cs typeface="Times New Roman"/>
              </a:rPr>
              <a:t>= </a:t>
            </a:r>
            <a:r>
              <a:rPr sz="2400" b="1" spc="-25" dirty="0">
                <a:latin typeface="Times New Roman"/>
                <a:cs typeface="Times New Roman"/>
              </a:rPr>
              <a:t>(A</a:t>
            </a:r>
            <a:r>
              <a:rPr sz="2400" b="1" spc="-37" baseline="-24305" dirty="0">
                <a:latin typeface="Times New Roman"/>
                <a:cs typeface="Times New Roman"/>
              </a:rPr>
              <a:t>11  </a:t>
            </a:r>
            <a:r>
              <a:rPr sz="2400" b="1" dirty="0">
                <a:latin typeface="Times New Roman"/>
                <a:cs typeface="Times New Roman"/>
              </a:rPr>
              <a:t>+ A</a:t>
            </a:r>
            <a:r>
              <a:rPr sz="2400" b="1" baseline="-24305" dirty="0">
                <a:latin typeface="Times New Roman"/>
                <a:cs typeface="Times New Roman"/>
              </a:rPr>
              <a:t>12</a:t>
            </a:r>
            <a:r>
              <a:rPr sz="2400" b="1" dirty="0">
                <a:latin typeface="Times New Roman"/>
                <a:cs typeface="Times New Roman"/>
              </a:rPr>
              <a:t>) *</a:t>
            </a:r>
            <a:r>
              <a:rPr sz="2400" b="1" spc="-1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</a:t>
            </a:r>
            <a:r>
              <a:rPr sz="2400" b="1" baseline="-24305" dirty="0">
                <a:latin typeface="Times New Roman"/>
                <a:cs typeface="Times New Roman"/>
              </a:rPr>
              <a:t>22</a:t>
            </a:r>
            <a:endParaRPr sz="2400" baseline="-24305">
              <a:latin typeface="Times New Roman"/>
              <a:cs typeface="Times New Roman"/>
            </a:endParaRPr>
          </a:p>
          <a:p>
            <a:pPr marL="38100" marR="30480" algn="just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P</a:t>
            </a:r>
            <a:r>
              <a:rPr sz="2400" b="1" spc="-7" baseline="-24305" dirty="0">
                <a:latin typeface="Times New Roman"/>
                <a:cs typeface="Times New Roman"/>
              </a:rPr>
              <a:t>6 </a:t>
            </a:r>
            <a:r>
              <a:rPr sz="2400" b="1" dirty="0">
                <a:latin typeface="Times New Roman"/>
                <a:cs typeface="Times New Roman"/>
              </a:rPr>
              <a:t>= </a:t>
            </a:r>
            <a:r>
              <a:rPr sz="2400" b="1" spc="-5" dirty="0">
                <a:latin typeface="Times New Roman"/>
                <a:cs typeface="Times New Roman"/>
              </a:rPr>
              <a:t>(A</a:t>
            </a:r>
            <a:r>
              <a:rPr sz="2400" b="1" spc="-7" baseline="-24305" dirty="0">
                <a:latin typeface="Times New Roman"/>
                <a:cs typeface="Times New Roman"/>
              </a:rPr>
              <a:t>21 </a:t>
            </a:r>
            <a:r>
              <a:rPr sz="2400" b="1" dirty="0">
                <a:latin typeface="Times New Roman"/>
                <a:cs typeface="Times New Roman"/>
              </a:rPr>
              <a:t>- </a:t>
            </a:r>
            <a:r>
              <a:rPr sz="2400" b="1" spc="-25" dirty="0">
                <a:latin typeface="Times New Roman"/>
                <a:cs typeface="Times New Roman"/>
              </a:rPr>
              <a:t>A</a:t>
            </a:r>
            <a:r>
              <a:rPr sz="2400" b="1" spc="-37" baseline="-24305" dirty="0">
                <a:latin typeface="Times New Roman"/>
                <a:cs typeface="Times New Roman"/>
              </a:rPr>
              <a:t>11</a:t>
            </a:r>
            <a:r>
              <a:rPr sz="2400" b="1" spc="-25" dirty="0">
                <a:latin typeface="Times New Roman"/>
                <a:cs typeface="Times New Roman"/>
              </a:rPr>
              <a:t>) </a:t>
            </a:r>
            <a:r>
              <a:rPr sz="2400" b="1" dirty="0">
                <a:latin typeface="Times New Roman"/>
                <a:cs typeface="Times New Roman"/>
              </a:rPr>
              <a:t>* </a:t>
            </a:r>
            <a:r>
              <a:rPr sz="2400" b="1" spc="-20" dirty="0">
                <a:latin typeface="Times New Roman"/>
                <a:cs typeface="Times New Roman"/>
              </a:rPr>
              <a:t>(B</a:t>
            </a:r>
            <a:r>
              <a:rPr sz="2400" b="1" spc="-30" baseline="-24305" dirty="0">
                <a:latin typeface="Times New Roman"/>
                <a:cs typeface="Times New Roman"/>
              </a:rPr>
              <a:t>11 </a:t>
            </a:r>
            <a:r>
              <a:rPr sz="2400" b="1" dirty="0">
                <a:latin typeface="Times New Roman"/>
                <a:cs typeface="Times New Roman"/>
              </a:rPr>
              <a:t>+ B</a:t>
            </a:r>
            <a:r>
              <a:rPr sz="2400" b="1" baseline="-24305" dirty="0">
                <a:latin typeface="Times New Roman"/>
                <a:cs typeface="Times New Roman"/>
              </a:rPr>
              <a:t>12</a:t>
            </a:r>
            <a:r>
              <a:rPr sz="2400" b="1" dirty="0">
                <a:latin typeface="Times New Roman"/>
                <a:cs typeface="Times New Roman"/>
              </a:rPr>
              <a:t>)  </a:t>
            </a:r>
            <a:r>
              <a:rPr sz="2400" b="1" spc="-5" dirty="0">
                <a:latin typeface="Times New Roman"/>
                <a:cs typeface="Times New Roman"/>
              </a:rPr>
              <a:t>P</a:t>
            </a:r>
            <a:r>
              <a:rPr sz="2400" b="1" spc="-7" baseline="-24305" dirty="0">
                <a:latin typeface="Times New Roman"/>
                <a:cs typeface="Times New Roman"/>
              </a:rPr>
              <a:t>7 </a:t>
            </a:r>
            <a:r>
              <a:rPr sz="2400" b="1" dirty="0">
                <a:latin typeface="Times New Roman"/>
                <a:cs typeface="Times New Roman"/>
              </a:rPr>
              <a:t>= </a:t>
            </a:r>
            <a:r>
              <a:rPr sz="2400" b="1" spc="-5" dirty="0">
                <a:latin typeface="Times New Roman"/>
                <a:cs typeface="Times New Roman"/>
              </a:rPr>
              <a:t>(A</a:t>
            </a:r>
            <a:r>
              <a:rPr sz="2400" b="1" spc="-7" baseline="-24305" dirty="0">
                <a:latin typeface="Times New Roman"/>
                <a:cs typeface="Times New Roman"/>
              </a:rPr>
              <a:t>12 </a:t>
            </a:r>
            <a:r>
              <a:rPr sz="2400" b="1" dirty="0">
                <a:latin typeface="Times New Roman"/>
                <a:cs typeface="Times New Roman"/>
              </a:rPr>
              <a:t>- </a:t>
            </a: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7" baseline="-24305" dirty="0">
                <a:latin typeface="Times New Roman"/>
                <a:cs typeface="Times New Roman"/>
              </a:rPr>
              <a:t>22</a:t>
            </a:r>
            <a:r>
              <a:rPr sz="2400" b="1" spc="-5" dirty="0">
                <a:latin typeface="Times New Roman"/>
                <a:cs typeface="Times New Roman"/>
              </a:rPr>
              <a:t>) </a:t>
            </a:r>
            <a:r>
              <a:rPr sz="2400" b="1" dirty="0">
                <a:latin typeface="Times New Roman"/>
                <a:cs typeface="Times New Roman"/>
              </a:rPr>
              <a:t>* (B</a:t>
            </a:r>
            <a:r>
              <a:rPr sz="2400" b="1" baseline="-24305" dirty="0">
                <a:latin typeface="Times New Roman"/>
                <a:cs typeface="Times New Roman"/>
              </a:rPr>
              <a:t>21 </a:t>
            </a:r>
            <a:r>
              <a:rPr sz="2400" b="1" dirty="0">
                <a:latin typeface="Times New Roman"/>
                <a:cs typeface="Times New Roman"/>
              </a:rPr>
              <a:t>+</a:t>
            </a:r>
            <a:r>
              <a:rPr sz="2400" b="1" spc="-40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B</a:t>
            </a:r>
            <a:r>
              <a:rPr sz="2400" b="1" spc="-7" baseline="-24305" dirty="0">
                <a:latin typeface="Times New Roman"/>
                <a:cs typeface="Times New Roman"/>
              </a:rPr>
              <a:t>22</a:t>
            </a:r>
            <a:r>
              <a:rPr sz="2400" b="1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5975" y="2994786"/>
            <a:ext cx="28790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4064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latin typeface="Times New Roman"/>
                <a:cs typeface="Times New Roman"/>
              </a:rPr>
              <a:t>C</a:t>
            </a:r>
            <a:r>
              <a:rPr sz="2400" b="1" spc="-44" baseline="-24305" dirty="0">
                <a:latin typeface="Times New Roman"/>
                <a:cs typeface="Times New Roman"/>
              </a:rPr>
              <a:t>11 </a:t>
            </a:r>
            <a:r>
              <a:rPr sz="2400" b="1" dirty="0">
                <a:latin typeface="Times New Roman"/>
                <a:cs typeface="Times New Roman"/>
              </a:rPr>
              <a:t>= </a:t>
            </a:r>
            <a:r>
              <a:rPr sz="2400" b="1" spc="-5" dirty="0">
                <a:latin typeface="Times New Roman"/>
                <a:cs typeface="Times New Roman"/>
              </a:rPr>
              <a:t>P</a:t>
            </a:r>
            <a:r>
              <a:rPr sz="2400" b="1" spc="-7" baseline="-24305" dirty="0">
                <a:latin typeface="Times New Roman"/>
                <a:cs typeface="Times New Roman"/>
              </a:rPr>
              <a:t>1 </a:t>
            </a:r>
            <a:r>
              <a:rPr sz="2400" b="1" dirty="0">
                <a:latin typeface="Times New Roman"/>
                <a:cs typeface="Times New Roman"/>
              </a:rPr>
              <a:t>+ </a:t>
            </a:r>
            <a:r>
              <a:rPr sz="2400" b="1" spc="-5" dirty="0">
                <a:latin typeface="Times New Roman"/>
                <a:cs typeface="Times New Roman"/>
              </a:rPr>
              <a:t>P</a:t>
            </a:r>
            <a:r>
              <a:rPr sz="2400" b="1" spc="-7" baseline="-24305" dirty="0">
                <a:latin typeface="Times New Roman"/>
                <a:cs typeface="Times New Roman"/>
              </a:rPr>
              <a:t>4 </a:t>
            </a:r>
            <a:r>
              <a:rPr sz="2400" b="1" dirty="0">
                <a:latin typeface="Times New Roman"/>
                <a:cs typeface="Times New Roman"/>
              </a:rPr>
              <a:t>- </a:t>
            </a:r>
            <a:r>
              <a:rPr sz="2400" b="1" spc="-5" dirty="0">
                <a:latin typeface="Times New Roman"/>
                <a:cs typeface="Times New Roman"/>
              </a:rPr>
              <a:t>P</a:t>
            </a:r>
            <a:r>
              <a:rPr sz="2400" b="1" spc="-7" baseline="-24305" dirty="0">
                <a:latin typeface="Times New Roman"/>
                <a:cs typeface="Times New Roman"/>
              </a:rPr>
              <a:t>5 </a:t>
            </a:r>
            <a:r>
              <a:rPr sz="2400" b="1" dirty="0">
                <a:latin typeface="Times New Roman"/>
                <a:cs typeface="Times New Roman"/>
              </a:rPr>
              <a:t>+ </a:t>
            </a:r>
            <a:r>
              <a:rPr sz="2400" b="1" spc="-5" dirty="0">
                <a:latin typeface="Times New Roman"/>
                <a:cs typeface="Times New Roman"/>
              </a:rPr>
              <a:t>P</a:t>
            </a:r>
            <a:r>
              <a:rPr sz="2400" b="1" spc="-7" baseline="-24305" dirty="0">
                <a:latin typeface="Times New Roman"/>
                <a:cs typeface="Times New Roman"/>
              </a:rPr>
              <a:t>7  </a:t>
            </a: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24305" dirty="0">
                <a:latin typeface="Times New Roman"/>
                <a:cs typeface="Times New Roman"/>
              </a:rPr>
              <a:t>12 </a:t>
            </a:r>
            <a:r>
              <a:rPr sz="2400" b="1" dirty="0">
                <a:latin typeface="Times New Roman"/>
                <a:cs typeface="Times New Roman"/>
              </a:rPr>
              <a:t>= </a:t>
            </a:r>
            <a:r>
              <a:rPr sz="2400" b="1" spc="-5" dirty="0">
                <a:latin typeface="Times New Roman"/>
                <a:cs typeface="Times New Roman"/>
              </a:rPr>
              <a:t>P</a:t>
            </a:r>
            <a:r>
              <a:rPr sz="2400" b="1" spc="-7" baseline="-24305" dirty="0">
                <a:latin typeface="Times New Roman"/>
                <a:cs typeface="Times New Roman"/>
              </a:rPr>
              <a:t>3 </a:t>
            </a:r>
            <a:r>
              <a:rPr sz="2400" b="1" dirty="0">
                <a:latin typeface="Times New Roman"/>
                <a:cs typeface="Times New Roman"/>
              </a:rPr>
              <a:t>+</a:t>
            </a:r>
            <a:r>
              <a:rPr sz="2400" b="1" spc="-4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</a:t>
            </a:r>
            <a:r>
              <a:rPr sz="2400" b="1" spc="-7" baseline="-24305" dirty="0">
                <a:latin typeface="Times New Roman"/>
                <a:cs typeface="Times New Roman"/>
              </a:rPr>
              <a:t>5</a:t>
            </a:r>
            <a:endParaRPr sz="2400" baseline="-24305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24305" dirty="0">
                <a:latin typeface="Times New Roman"/>
                <a:cs typeface="Times New Roman"/>
              </a:rPr>
              <a:t>21 </a:t>
            </a:r>
            <a:r>
              <a:rPr sz="2400" b="1" dirty="0">
                <a:latin typeface="Times New Roman"/>
                <a:cs typeface="Times New Roman"/>
              </a:rPr>
              <a:t>= </a:t>
            </a:r>
            <a:r>
              <a:rPr sz="2400" b="1" spc="-5" dirty="0">
                <a:latin typeface="Times New Roman"/>
                <a:cs typeface="Times New Roman"/>
              </a:rPr>
              <a:t>P</a:t>
            </a:r>
            <a:r>
              <a:rPr sz="2400" b="1" spc="-7" baseline="-24305" dirty="0">
                <a:latin typeface="Times New Roman"/>
                <a:cs typeface="Times New Roman"/>
              </a:rPr>
              <a:t>2 </a:t>
            </a:r>
            <a:r>
              <a:rPr sz="2400" b="1" dirty="0">
                <a:latin typeface="Times New Roman"/>
                <a:cs typeface="Times New Roman"/>
              </a:rPr>
              <a:t>+</a:t>
            </a:r>
            <a:r>
              <a:rPr sz="2400" b="1" spc="29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</a:t>
            </a:r>
            <a:r>
              <a:rPr sz="2400" b="1" spc="-7" baseline="-24305" dirty="0">
                <a:latin typeface="Times New Roman"/>
                <a:cs typeface="Times New Roman"/>
              </a:rPr>
              <a:t>4</a:t>
            </a:r>
            <a:endParaRPr sz="2400" baseline="-24305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7" baseline="-24305" dirty="0">
                <a:latin typeface="Times New Roman"/>
                <a:cs typeface="Times New Roman"/>
              </a:rPr>
              <a:t>22 </a:t>
            </a:r>
            <a:r>
              <a:rPr sz="2400" b="1" dirty="0">
                <a:latin typeface="Times New Roman"/>
                <a:cs typeface="Times New Roman"/>
              </a:rPr>
              <a:t>= </a:t>
            </a:r>
            <a:r>
              <a:rPr sz="2400" b="1" spc="-5" dirty="0">
                <a:latin typeface="Times New Roman"/>
                <a:cs typeface="Times New Roman"/>
              </a:rPr>
              <a:t>P</a:t>
            </a:r>
            <a:r>
              <a:rPr sz="2400" b="1" spc="-7" baseline="-24305" dirty="0">
                <a:latin typeface="Times New Roman"/>
                <a:cs typeface="Times New Roman"/>
              </a:rPr>
              <a:t>1 </a:t>
            </a:r>
            <a:r>
              <a:rPr sz="2400" b="1" dirty="0">
                <a:latin typeface="Times New Roman"/>
                <a:cs typeface="Times New Roman"/>
              </a:rPr>
              <a:t>+ </a:t>
            </a:r>
            <a:r>
              <a:rPr sz="2400" b="1" spc="-5" dirty="0">
                <a:latin typeface="Times New Roman"/>
                <a:cs typeface="Times New Roman"/>
              </a:rPr>
              <a:t>P</a:t>
            </a:r>
            <a:r>
              <a:rPr sz="2400" b="1" spc="-7" baseline="-24305" dirty="0">
                <a:latin typeface="Times New Roman"/>
                <a:cs typeface="Times New Roman"/>
              </a:rPr>
              <a:t>3 </a:t>
            </a:r>
            <a:r>
              <a:rPr sz="2400" b="1" dirty="0">
                <a:latin typeface="Times New Roman"/>
                <a:cs typeface="Times New Roman"/>
              </a:rPr>
              <a:t>- </a:t>
            </a:r>
            <a:r>
              <a:rPr sz="2400" b="1" spc="-5" dirty="0">
                <a:latin typeface="Times New Roman"/>
                <a:cs typeface="Times New Roman"/>
              </a:rPr>
              <a:t>P</a:t>
            </a:r>
            <a:r>
              <a:rPr sz="2400" b="1" spc="-7" baseline="-24305" dirty="0">
                <a:latin typeface="Times New Roman"/>
                <a:cs typeface="Times New Roman"/>
              </a:rPr>
              <a:t>2 </a:t>
            </a:r>
            <a:r>
              <a:rPr sz="2400" b="1" dirty="0">
                <a:latin typeface="Times New Roman"/>
                <a:cs typeface="Times New Roman"/>
              </a:rPr>
              <a:t>+</a:t>
            </a:r>
            <a:r>
              <a:rPr sz="2400" b="1" spc="3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</a:t>
            </a:r>
            <a:r>
              <a:rPr sz="2400" b="1" spc="-7" baseline="-24305" dirty="0">
                <a:latin typeface="Times New Roman"/>
                <a:cs typeface="Times New Roman"/>
              </a:rPr>
              <a:t>6</a:t>
            </a:r>
            <a:endParaRPr sz="2400" baseline="-2430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0494" y="478358"/>
            <a:ext cx="2762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Comparison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</a:t>
            </a:r>
            <a:r>
              <a:rPr sz="2400" spc="-52" baseline="-24305" dirty="0"/>
              <a:t>11 </a:t>
            </a:r>
            <a:r>
              <a:rPr sz="2400" dirty="0"/>
              <a:t>= </a:t>
            </a:r>
            <a:r>
              <a:rPr sz="2400" spc="-5" dirty="0"/>
              <a:t>P</a:t>
            </a:r>
            <a:r>
              <a:rPr sz="2400" spc="-7" baseline="-24305" dirty="0"/>
              <a:t>1 </a:t>
            </a:r>
            <a:r>
              <a:rPr sz="2400" dirty="0"/>
              <a:t>+ </a:t>
            </a:r>
            <a:r>
              <a:rPr sz="2400" spc="-5" dirty="0"/>
              <a:t>P</a:t>
            </a:r>
            <a:r>
              <a:rPr sz="2400" spc="-7" baseline="-24305" dirty="0"/>
              <a:t>4 </a:t>
            </a:r>
            <a:r>
              <a:rPr sz="2400" dirty="0"/>
              <a:t>- </a:t>
            </a:r>
            <a:r>
              <a:rPr sz="2400" spc="-5" dirty="0"/>
              <a:t>P</a:t>
            </a:r>
            <a:r>
              <a:rPr sz="2400" spc="-7" baseline="-24305" dirty="0"/>
              <a:t>5 </a:t>
            </a:r>
            <a:r>
              <a:rPr sz="2400" dirty="0"/>
              <a:t>+</a:t>
            </a:r>
            <a:r>
              <a:rPr sz="2400" spc="425" dirty="0"/>
              <a:t> </a:t>
            </a:r>
            <a:r>
              <a:rPr sz="2400" dirty="0"/>
              <a:t>P</a:t>
            </a:r>
            <a:r>
              <a:rPr sz="2400" baseline="-24305" dirty="0"/>
              <a:t>7</a:t>
            </a:r>
            <a:endParaRPr sz="2400" baseline="-24305"/>
          </a:p>
          <a:p>
            <a:pPr marL="920115" marR="30480" indent="-228600">
              <a:lnSpc>
                <a:spcPct val="100000"/>
              </a:lnSpc>
            </a:pPr>
            <a:r>
              <a:rPr dirty="0"/>
              <a:t>= </a:t>
            </a:r>
            <a:r>
              <a:rPr spc="-20" dirty="0"/>
              <a:t>(A</a:t>
            </a:r>
            <a:r>
              <a:rPr sz="2400" spc="-30" baseline="-24305" dirty="0"/>
              <a:t>11</a:t>
            </a:r>
            <a:r>
              <a:rPr sz="2400" spc="-20" dirty="0"/>
              <a:t>+ </a:t>
            </a:r>
            <a:r>
              <a:rPr sz="2400" spc="-10" dirty="0"/>
              <a:t>A</a:t>
            </a:r>
            <a:r>
              <a:rPr sz="2400" spc="-15" baseline="-24305" dirty="0"/>
              <a:t>22</a:t>
            </a:r>
            <a:r>
              <a:rPr sz="2400" spc="-10" dirty="0"/>
              <a:t>)(B</a:t>
            </a:r>
            <a:r>
              <a:rPr sz="2400" spc="-15" baseline="-24305" dirty="0"/>
              <a:t>11</a:t>
            </a:r>
            <a:r>
              <a:rPr sz="2400" spc="-10" dirty="0"/>
              <a:t>+B</a:t>
            </a:r>
            <a:r>
              <a:rPr sz="2400" spc="-15" baseline="-24305" dirty="0"/>
              <a:t>22</a:t>
            </a:r>
            <a:r>
              <a:rPr sz="2400" spc="-10" dirty="0"/>
              <a:t>) </a:t>
            </a:r>
            <a:r>
              <a:rPr sz="2400" dirty="0"/>
              <a:t>+ </a:t>
            </a:r>
            <a:r>
              <a:rPr sz="2400" spc="-5" dirty="0"/>
              <a:t>A</a:t>
            </a:r>
            <a:r>
              <a:rPr sz="2400" spc="-7" baseline="-24305" dirty="0"/>
              <a:t>22 </a:t>
            </a:r>
            <a:r>
              <a:rPr sz="2400" dirty="0"/>
              <a:t>* (B</a:t>
            </a:r>
            <a:r>
              <a:rPr sz="2400" baseline="-24305" dirty="0"/>
              <a:t>21 </a:t>
            </a:r>
            <a:r>
              <a:rPr sz="2400" dirty="0"/>
              <a:t>- </a:t>
            </a:r>
            <a:r>
              <a:rPr sz="2400" spc="-25" dirty="0"/>
              <a:t>B</a:t>
            </a:r>
            <a:r>
              <a:rPr sz="2400" spc="-37" baseline="-24305" dirty="0"/>
              <a:t>11</a:t>
            </a:r>
            <a:r>
              <a:rPr sz="2400" spc="-25" dirty="0"/>
              <a:t>) </a:t>
            </a:r>
            <a:r>
              <a:rPr sz="2400" dirty="0"/>
              <a:t>- </a:t>
            </a:r>
            <a:r>
              <a:rPr sz="2400" spc="-25" dirty="0"/>
              <a:t>(A</a:t>
            </a:r>
            <a:r>
              <a:rPr sz="2400" spc="-37" baseline="-24305" dirty="0"/>
              <a:t>11 </a:t>
            </a:r>
            <a:r>
              <a:rPr sz="2400" dirty="0"/>
              <a:t>+ A</a:t>
            </a:r>
            <a:r>
              <a:rPr sz="2400" baseline="-24305" dirty="0"/>
              <a:t>12</a:t>
            </a:r>
            <a:r>
              <a:rPr sz="2400" dirty="0"/>
              <a:t>) * B</a:t>
            </a:r>
            <a:r>
              <a:rPr sz="2400" baseline="-24305" dirty="0"/>
              <a:t>22</a:t>
            </a:r>
            <a:r>
              <a:rPr sz="2400" dirty="0"/>
              <a:t>+  </a:t>
            </a:r>
            <a:r>
              <a:rPr sz="2400" spc="-5" dirty="0"/>
              <a:t>(A</a:t>
            </a:r>
            <a:r>
              <a:rPr sz="2400" spc="-7" baseline="-24305" dirty="0"/>
              <a:t>12 </a:t>
            </a:r>
            <a:r>
              <a:rPr sz="2400" dirty="0"/>
              <a:t>- A</a:t>
            </a:r>
            <a:r>
              <a:rPr sz="2400" baseline="-24305" dirty="0"/>
              <a:t>22</a:t>
            </a:r>
            <a:r>
              <a:rPr sz="2400" dirty="0"/>
              <a:t>) * (B</a:t>
            </a:r>
            <a:r>
              <a:rPr sz="2400" baseline="-24305" dirty="0"/>
              <a:t>21 </a:t>
            </a:r>
            <a:r>
              <a:rPr sz="2400" dirty="0"/>
              <a:t>+</a:t>
            </a:r>
            <a:r>
              <a:rPr sz="2400" spc="250" dirty="0"/>
              <a:t> </a:t>
            </a:r>
            <a:r>
              <a:rPr sz="2400" dirty="0"/>
              <a:t>B</a:t>
            </a:r>
            <a:r>
              <a:rPr sz="2400" baseline="-24305" dirty="0"/>
              <a:t>22</a:t>
            </a:r>
            <a:r>
              <a:rPr sz="2400" dirty="0"/>
              <a:t>)</a:t>
            </a:r>
            <a:endParaRPr sz="2400"/>
          </a:p>
          <a:p>
            <a:pPr marL="903605" marR="502920" indent="-212090">
              <a:lnSpc>
                <a:spcPct val="100000"/>
              </a:lnSpc>
              <a:spcBef>
                <a:spcPts val="710"/>
              </a:spcBef>
            </a:pPr>
            <a:r>
              <a:rPr sz="3600" baseline="16203" dirty="0"/>
              <a:t>=</a:t>
            </a:r>
            <a:r>
              <a:rPr sz="3600" spc="-225" baseline="16203" dirty="0"/>
              <a:t> </a:t>
            </a:r>
            <a:r>
              <a:rPr sz="3600" spc="-52" baseline="16203" dirty="0"/>
              <a:t>A</a:t>
            </a:r>
            <a:r>
              <a:rPr sz="1600" spc="-35" dirty="0"/>
              <a:t>11</a:t>
            </a:r>
            <a:r>
              <a:rPr sz="1600" spc="10" dirty="0"/>
              <a:t> </a:t>
            </a:r>
            <a:r>
              <a:rPr sz="3600" spc="-44" baseline="16203" dirty="0"/>
              <a:t>B</a:t>
            </a:r>
            <a:r>
              <a:rPr sz="1600" spc="-30" dirty="0"/>
              <a:t>11</a:t>
            </a:r>
            <a:r>
              <a:rPr sz="1600" spc="-10" dirty="0"/>
              <a:t> </a:t>
            </a:r>
            <a:r>
              <a:rPr sz="3600" baseline="16203" dirty="0"/>
              <a:t>+</a:t>
            </a:r>
            <a:r>
              <a:rPr sz="3600" spc="-202" baseline="16203" dirty="0"/>
              <a:t> </a:t>
            </a:r>
            <a:r>
              <a:rPr sz="3600" spc="-44" baseline="16203" dirty="0"/>
              <a:t>A</a:t>
            </a:r>
            <a:r>
              <a:rPr sz="1600" spc="-30" dirty="0"/>
              <a:t>11</a:t>
            </a:r>
            <a:r>
              <a:rPr sz="1600" dirty="0"/>
              <a:t> </a:t>
            </a:r>
            <a:r>
              <a:rPr sz="3600" spc="-7" baseline="16203" dirty="0"/>
              <a:t>B</a:t>
            </a:r>
            <a:r>
              <a:rPr sz="1600" spc="-5" dirty="0"/>
              <a:t>22</a:t>
            </a:r>
            <a:r>
              <a:rPr sz="1600" dirty="0"/>
              <a:t> </a:t>
            </a:r>
            <a:r>
              <a:rPr sz="3600" baseline="16203" dirty="0"/>
              <a:t>+</a:t>
            </a:r>
            <a:r>
              <a:rPr sz="3600" spc="-217" baseline="16203" dirty="0"/>
              <a:t> </a:t>
            </a:r>
            <a:r>
              <a:rPr sz="3600" spc="-7" baseline="16203" dirty="0"/>
              <a:t>A</a:t>
            </a:r>
            <a:r>
              <a:rPr sz="1600" spc="-5" dirty="0"/>
              <a:t>22</a:t>
            </a:r>
            <a:r>
              <a:rPr sz="1600" spc="10" dirty="0"/>
              <a:t> </a:t>
            </a:r>
            <a:r>
              <a:rPr sz="3600" spc="-44" baseline="16203" dirty="0"/>
              <a:t>B</a:t>
            </a:r>
            <a:r>
              <a:rPr sz="1600" spc="-30" dirty="0"/>
              <a:t>11</a:t>
            </a:r>
            <a:r>
              <a:rPr sz="1600" spc="-15" dirty="0"/>
              <a:t> </a:t>
            </a:r>
            <a:r>
              <a:rPr sz="3600" baseline="16203" dirty="0"/>
              <a:t>+</a:t>
            </a:r>
            <a:r>
              <a:rPr sz="3600" spc="-202" baseline="16203" dirty="0"/>
              <a:t> </a:t>
            </a:r>
            <a:r>
              <a:rPr sz="3600" spc="-7" baseline="16203" dirty="0"/>
              <a:t>A</a:t>
            </a:r>
            <a:r>
              <a:rPr sz="1600" spc="-5" dirty="0"/>
              <a:t>22</a:t>
            </a:r>
            <a:r>
              <a:rPr sz="1600" dirty="0"/>
              <a:t> </a:t>
            </a:r>
            <a:r>
              <a:rPr sz="3600" spc="-7" baseline="16203" dirty="0"/>
              <a:t>B</a:t>
            </a:r>
            <a:r>
              <a:rPr sz="1600" spc="-5" dirty="0"/>
              <a:t>22</a:t>
            </a:r>
            <a:r>
              <a:rPr sz="1600" dirty="0"/>
              <a:t> </a:t>
            </a:r>
            <a:r>
              <a:rPr sz="3600" baseline="16203" dirty="0"/>
              <a:t>+</a:t>
            </a:r>
            <a:r>
              <a:rPr sz="3600" spc="-202" baseline="16203" dirty="0"/>
              <a:t> </a:t>
            </a:r>
            <a:r>
              <a:rPr sz="3600" spc="-7" baseline="16203" dirty="0"/>
              <a:t>A</a:t>
            </a:r>
            <a:r>
              <a:rPr sz="1600" spc="-5" dirty="0"/>
              <a:t>22</a:t>
            </a:r>
            <a:r>
              <a:rPr sz="1600" dirty="0"/>
              <a:t> </a:t>
            </a:r>
            <a:r>
              <a:rPr sz="3600" spc="-7" baseline="16203" dirty="0"/>
              <a:t>B</a:t>
            </a:r>
            <a:r>
              <a:rPr sz="1600" spc="-5" dirty="0"/>
              <a:t>21</a:t>
            </a:r>
            <a:r>
              <a:rPr sz="1600" dirty="0"/>
              <a:t> </a:t>
            </a:r>
            <a:r>
              <a:rPr sz="3600" baseline="16203" dirty="0"/>
              <a:t>–</a:t>
            </a:r>
            <a:r>
              <a:rPr sz="3600" spc="-202" baseline="16203" dirty="0"/>
              <a:t> </a:t>
            </a:r>
            <a:r>
              <a:rPr sz="3600" spc="-7" baseline="16203" dirty="0"/>
              <a:t>A</a:t>
            </a:r>
            <a:r>
              <a:rPr sz="1600" spc="-5" dirty="0"/>
              <a:t>22</a:t>
            </a:r>
            <a:r>
              <a:rPr sz="1600" spc="10" dirty="0"/>
              <a:t> </a:t>
            </a:r>
            <a:r>
              <a:rPr sz="3600" spc="-44" baseline="16203" dirty="0"/>
              <a:t>B</a:t>
            </a:r>
            <a:r>
              <a:rPr sz="1600" spc="-30" dirty="0"/>
              <a:t>11</a:t>
            </a:r>
            <a:r>
              <a:rPr sz="1600" spc="-15" dirty="0"/>
              <a:t> </a:t>
            </a:r>
            <a:r>
              <a:rPr sz="3600" baseline="16203" dirty="0"/>
              <a:t>-  </a:t>
            </a:r>
            <a:r>
              <a:rPr sz="3600" spc="-52" baseline="16203" dirty="0"/>
              <a:t>A</a:t>
            </a:r>
            <a:r>
              <a:rPr sz="1600" spc="-35" dirty="0"/>
              <a:t>11</a:t>
            </a:r>
            <a:r>
              <a:rPr sz="1600" dirty="0"/>
              <a:t> </a:t>
            </a:r>
            <a:r>
              <a:rPr sz="3600" spc="-7" baseline="16203" dirty="0"/>
              <a:t>B</a:t>
            </a:r>
            <a:r>
              <a:rPr sz="1600" spc="-5" dirty="0"/>
              <a:t>22</a:t>
            </a:r>
            <a:r>
              <a:rPr sz="1600" dirty="0"/>
              <a:t> </a:t>
            </a:r>
            <a:r>
              <a:rPr sz="3600" spc="-7" baseline="16203" dirty="0"/>
              <a:t>-A</a:t>
            </a:r>
            <a:r>
              <a:rPr sz="1600" spc="-5" dirty="0"/>
              <a:t>12</a:t>
            </a:r>
            <a:r>
              <a:rPr sz="1600" dirty="0"/>
              <a:t> </a:t>
            </a:r>
            <a:r>
              <a:rPr sz="3600" spc="-7" baseline="16203" dirty="0"/>
              <a:t>B</a:t>
            </a:r>
            <a:r>
              <a:rPr sz="1600" spc="-5" dirty="0"/>
              <a:t>22</a:t>
            </a:r>
            <a:r>
              <a:rPr sz="1600" spc="5" dirty="0"/>
              <a:t> </a:t>
            </a:r>
            <a:r>
              <a:rPr sz="3600" baseline="16203" dirty="0"/>
              <a:t>+</a:t>
            </a:r>
            <a:r>
              <a:rPr sz="3600" spc="-434" baseline="16203" dirty="0"/>
              <a:t> </a:t>
            </a:r>
            <a:r>
              <a:rPr sz="3600" spc="-7" baseline="16203" dirty="0"/>
              <a:t>A</a:t>
            </a:r>
            <a:r>
              <a:rPr sz="1600" spc="-5" dirty="0"/>
              <a:t>12</a:t>
            </a:r>
            <a:r>
              <a:rPr sz="1600" dirty="0"/>
              <a:t> </a:t>
            </a:r>
            <a:r>
              <a:rPr sz="3600" spc="-7" baseline="16203" dirty="0"/>
              <a:t>B</a:t>
            </a:r>
            <a:r>
              <a:rPr sz="1600" spc="-5" dirty="0"/>
              <a:t>21</a:t>
            </a:r>
            <a:r>
              <a:rPr sz="1600" dirty="0"/>
              <a:t> </a:t>
            </a:r>
            <a:r>
              <a:rPr sz="3600" baseline="16203" dirty="0"/>
              <a:t>+</a:t>
            </a:r>
            <a:r>
              <a:rPr sz="3600" spc="-195" baseline="16203" dirty="0"/>
              <a:t> </a:t>
            </a:r>
            <a:r>
              <a:rPr sz="3600" spc="-7" baseline="16203" dirty="0"/>
              <a:t>A</a:t>
            </a:r>
            <a:r>
              <a:rPr sz="1600" spc="-5" dirty="0"/>
              <a:t>12</a:t>
            </a:r>
            <a:r>
              <a:rPr sz="1600" dirty="0"/>
              <a:t> </a:t>
            </a:r>
            <a:r>
              <a:rPr sz="3600" spc="-7" baseline="16203" dirty="0"/>
              <a:t>B</a:t>
            </a:r>
            <a:r>
              <a:rPr sz="1600" spc="-5" dirty="0"/>
              <a:t>22</a:t>
            </a:r>
            <a:r>
              <a:rPr sz="1600" dirty="0"/>
              <a:t> </a:t>
            </a:r>
            <a:r>
              <a:rPr sz="3600" baseline="16203" dirty="0"/>
              <a:t>–</a:t>
            </a:r>
            <a:r>
              <a:rPr sz="3600" spc="-202" baseline="16203" dirty="0"/>
              <a:t> </a:t>
            </a:r>
            <a:r>
              <a:rPr sz="3600" spc="-7" baseline="16203" dirty="0"/>
              <a:t>A</a:t>
            </a:r>
            <a:r>
              <a:rPr sz="1600" spc="-5" dirty="0"/>
              <a:t>22</a:t>
            </a:r>
            <a:r>
              <a:rPr sz="1600" spc="10" dirty="0"/>
              <a:t> </a:t>
            </a:r>
            <a:r>
              <a:rPr sz="3600" spc="-7" baseline="16203" dirty="0"/>
              <a:t>B</a:t>
            </a:r>
            <a:r>
              <a:rPr sz="1600" spc="-5" dirty="0"/>
              <a:t>21</a:t>
            </a:r>
            <a:r>
              <a:rPr sz="1600" dirty="0"/>
              <a:t> </a:t>
            </a:r>
            <a:r>
              <a:rPr sz="3600" baseline="16203" dirty="0"/>
              <a:t>–</a:t>
            </a:r>
            <a:r>
              <a:rPr sz="3600" spc="-217" baseline="16203" dirty="0"/>
              <a:t> </a:t>
            </a:r>
            <a:r>
              <a:rPr sz="3600" spc="-7" baseline="16203" dirty="0"/>
              <a:t>A</a:t>
            </a:r>
            <a:r>
              <a:rPr sz="1600" spc="-5" dirty="0"/>
              <a:t>22</a:t>
            </a:r>
            <a:r>
              <a:rPr sz="1600" spc="15" dirty="0"/>
              <a:t> </a:t>
            </a:r>
            <a:r>
              <a:rPr sz="3600" spc="-7" baseline="16203" dirty="0"/>
              <a:t>B</a:t>
            </a:r>
            <a:r>
              <a:rPr sz="1600" spc="-5" dirty="0"/>
              <a:t>22</a:t>
            </a:r>
            <a:endParaRPr sz="1600"/>
          </a:p>
          <a:p>
            <a:pPr marL="692150">
              <a:lnSpc>
                <a:spcPct val="100000"/>
              </a:lnSpc>
            </a:pPr>
            <a:r>
              <a:rPr sz="3600" baseline="16203" dirty="0"/>
              <a:t>= </a:t>
            </a:r>
            <a:r>
              <a:rPr sz="3600" spc="-52" baseline="16203" dirty="0"/>
              <a:t>A</a:t>
            </a:r>
            <a:r>
              <a:rPr sz="1600" spc="-35" dirty="0"/>
              <a:t>11 </a:t>
            </a:r>
            <a:r>
              <a:rPr sz="3600" spc="-44" baseline="16203" dirty="0"/>
              <a:t>B</a:t>
            </a:r>
            <a:r>
              <a:rPr sz="1600" spc="-30" dirty="0"/>
              <a:t>11 </a:t>
            </a:r>
            <a:r>
              <a:rPr sz="3600" baseline="16203" dirty="0"/>
              <a:t>+</a:t>
            </a:r>
            <a:r>
              <a:rPr sz="3600" spc="-555" baseline="16203" dirty="0"/>
              <a:t> </a:t>
            </a:r>
            <a:r>
              <a:rPr sz="3600" spc="-7" baseline="16203" dirty="0"/>
              <a:t>A</a:t>
            </a:r>
            <a:r>
              <a:rPr sz="1600" spc="-5" dirty="0"/>
              <a:t>12 </a:t>
            </a:r>
            <a:r>
              <a:rPr sz="3600" baseline="16203" dirty="0"/>
              <a:t>B</a:t>
            </a:r>
            <a:r>
              <a:rPr sz="1600" dirty="0"/>
              <a:t>21</a:t>
            </a:r>
            <a:endParaRPr sz="16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646" y="491693"/>
            <a:ext cx="1855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Anal</a:t>
            </a:r>
            <a:r>
              <a:rPr spc="-40" dirty="0">
                <a:solidFill>
                  <a:srgbClr val="000000"/>
                </a:solidFill>
              </a:rPr>
              <a:t>y</a:t>
            </a:r>
            <a:r>
              <a:rPr spc="-5" dirty="0">
                <a:solidFill>
                  <a:srgbClr val="000000"/>
                </a:solidFill>
              </a:rPr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2513201" y="2255797"/>
            <a:ext cx="242570" cy="0"/>
          </a:xfrm>
          <a:custGeom>
            <a:avLst/>
            <a:gdLst/>
            <a:ahLst/>
            <a:cxnLst/>
            <a:rect l="l" t="t" r="r" b="b"/>
            <a:pathLst>
              <a:path w="242569">
                <a:moveTo>
                  <a:pt x="0" y="0"/>
                </a:moveTo>
                <a:lnTo>
                  <a:pt x="242048" y="0"/>
                </a:lnTo>
              </a:path>
            </a:pathLst>
          </a:custGeom>
          <a:ln w="130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57223" y="4191403"/>
            <a:ext cx="241935" cy="0"/>
          </a:xfrm>
          <a:custGeom>
            <a:avLst/>
            <a:gdLst/>
            <a:ahLst/>
            <a:cxnLst/>
            <a:rect l="l" t="t" r="r" b="b"/>
            <a:pathLst>
              <a:path w="241934">
                <a:moveTo>
                  <a:pt x="0" y="0"/>
                </a:moveTo>
                <a:lnTo>
                  <a:pt x="241894" y="0"/>
                </a:lnTo>
              </a:path>
            </a:pathLst>
          </a:custGeom>
          <a:ln w="130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71280" y="4554892"/>
            <a:ext cx="40322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750" spc="442" baseline="-25555" dirty="0">
                <a:latin typeface="Times New Roman"/>
                <a:cs typeface="Times New Roman"/>
              </a:rPr>
              <a:t>n</a:t>
            </a:r>
            <a:r>
              <a:rPr sz="1450" spc="2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8780" y="3938120"/>
            <a:ext cx="66738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120" dirty="0">
                <a:latin typeface="Times New Roman"/>
                <a:cs typeface="Times New Roman"/>
              </a:rPr>
              <a:t>f</a:t>
            </a:r>
            <a:r>
              <a:rPr sz="2500" i="1" spc="-15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Times New Roman"/>
                <a:cs typeface="Times New Roman"/>
              </a:rPr>
              <a:t>(</a:t>
            </a:r>
            <a:r>
              <a:rPr sz="2500" i="1" spc="204" dirty="0">
                <a:latin typeface="Times New Roman"/>
                <a:cs typeface="Times New Roman"/>
              </a:rPr>
              <a:t>n</a:t>
            </a:r>
            <a:r>
              <a:rPr sz="2500" spc="204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9579" y="3669012"/>
            <a:ext cx="217804" cy="929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 indent="-5715">
              <a:lnSpc>
                <a:spcPct val="118600"/>
              </a:lnSpc>
              <a:spcBef>
                <a:spcPts val="95"/>
              </a:spcBef>
            </a:pPr>
            <a:r>
              <a:rPr sz="2500" spc="165" dirty="0">
                <a:latin typeface="Times New Roman"/>
                <a:cs typeface="Times New Roman"/>
              </a:rPr>
              <a:t>n  b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1808" y="3938120"/>
            <a:ext cx="623252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828030" algn="l"/>
              </a:tabLst>
            </a:pPr>
            <a:r>
              <a:rPr sz="2500" i="1" spc="270" dirty="0">
                <a:latin typeface="Times New Roman"/>
                <a:cs typeface="Times New Roman"/>
              </a:rPr>
              <a:t>C</a:t>
            </a:r>
            <a:r>
              <a:rPr sz="2500" i="1" spc="260" dirty="0">
                <a:latin typeface="Times New Roman"/>
                <a:cs typeface="Times New Roman"/>
              </a:rPr>
              <a:t>o</a:t>
            </a:r>
            <a:r>
              <a:rPr sz="2500" i="1" spc="350" dirty="0">
                <a:latin typeface="Times New Roman"/>
                <a:cs typeface="Times New Roman"/>
              </a:rPr>
              <a:t>m</a:t>
            </a:r>
            <a:r>
              <a:rPr sz="2500" i="1" spc="254" dirty="0">
                <a:latin typeface="Times New Roman"/>
                <a:cs typeface="Times New Roman"/>
              </a:rPr>
              <a:t>p</a:t>
            </a:r>
            <a:r>
              <a:rPr sz="2500" i="1" spc="260" dirty="0">
                <a:latin typeface="Times New Roman"/>
                <a:cs typeface="Times New Roman"/>
              </a:rPr>
              <a:t>a</a:t>
            </a:r>
            <a:r>
              <a:rPr sz="2500" i="1" spc="110" dirty="0">
                <a:latin typeface="Times New Roman"/>
                <a:cs typeface="Times New Roman"/>
              </a:rPr>
              <a:t>r</a:t>
            </a:r>
            <a:r>
              <a:rPr sz="2500" i="1" spc="195" dirty="0">
                <a:latin typeface="Times New Roman"/>
                <a:cs typeface="Times New Roman"/>
              </a:rPr>
              <a:t>e</a:t>
            </a:r>
            <a:r>
              <a:rPr sz="2500" i="1" spc="-220" dirty="0">
                <a:latin typeface="Times New Roman"/>
                <a:cs typeface="Times New Roman"/>
              </a:rPr>
              <a:t> </a:t>
            </a:r>
            <a:r>
              <a:rPr sz="2500" spc="180" dirty="0">
                <a:latin typeface="Times New Roman"/>
                <a:cs typeface="Times New Roman"/>
              </a:rPr>
              <a:t>a</a:t>
            </a:r>
            <a:r>
              <a:rPr sz="2500" spc="260" dirty="0">
                <a:latin typeface="Times New Roman"/>
                <a:cs typeface="Times New Roman"/>
              </a:rPr>
              <a:t>b</a:t>
            </a:r>
            <a:r>
              <a:rPr sz="2500" spc="254" dirty="0">
                <a:latin typeface="Times New Roman"/>
                <a:cs typeface="Times New Roman"/>
              </a:rPr>
              <a:t>o</a:t>
            </a:r>
            <a:r>
              <a:rPr sz="2500" spc="260" dirty="0">
                <a:latin typeface="Times New Roman"/>
                <a:cs typeface="Times New Roman"/>
              </a:rPr>
              <a:t>v</a:t>
            </a:r>
            <a:r>
              <a:rPr sz="2500" spc="195" dirty="0">
                <a:latin typeface="Times New Roman"/>
                <a:cs typeface="Times New Roman"/>
              </a:rPr>
              <a:t>e</a:t>
            </a:r>
            <a:r>
              <a:rPr sz="2500" spc="-254" dirty="0">
                <a:latin typeface="Times New Roman"/>
                <a:cs typeface="Times New Roman"/>
              </a:rPr>
              <a:t> </a:t>
            </a:r>
            <a:r>
              <a:rPr sz="2500" spc="245" dirty="0">
                <a:latin typeface="Times New Roman"/>
                <a:cs typeface="Times New Roman"/>
              </a:rPr>
              <a:t>r</a:t>
            </a:r>
            <a:r>
              <a:rPr sz="2500" spc="180" dirty="0">
                <a:latin typeface="Times New Roman"/>
                <a:cs typeface="Times New Roman"/>
              </a:rPr>
              <a:t>e</a:t>
            </a:r>
            <a:r>
              <a:rPr sz="2500" spc="400" dirty="0">
                <a:latin typeface="Times New Roman"/>
                <a:cs typeface="Times New Roman"/>
              </a:rPr>
              <a:t>c</a:t>
            </a:r>
            <a:r>
              <a:rPr sz="2500" spc="254" dirty="0">
                <a:latin typeface="Times New Roman"/>
                <a:cs typeface="Times New Roman"/>
              </a:rPr>
              <a:t>u</a:t>
            </a:r>
            <a:r>
              <a:rPr sz="2500" spc="245" dirty="0">
                <a:latin typeface="Times New Roman"/>
                <a:cs typeface="Times New Roman"/>
              </a:rPr>
              <a:t>rr</a:t>
            </a:r>
            <a:r>
              <a:rPr sz="2500" spc="180" dirty="0">
                <a:latin typeface="Times New Roman"/>
                <a:cs typeface="Times New Roman"/>
              </a:rPr>
              <a:t>e</a:t>
            </a:r>
            <a:r>
              <a:rPr sz="2500" spc="260" dirty="0">
                <a:latin typeface="Times New Roman"/>
                <a:cs typeface="Times New Roman"/>
              </a:rPr>
              <a:t>n</a:t>
            </a:r>
            <a:r>
              <a:rPr sz="2500" spc="395" dirty="0">
                <a:latin typeface="Times New Roman"/>
                <a:cs typeface="Times New Roman"/>
              </a:rPr>
              <a:t>c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spc="570" dirty="0">
                <a:latin typeface="Times New Roman"/>
                <a:cs typeface="Times New Roman"/>
              </a:rPr>
              <a:t>w</a:t>
            </a:r>
            <a:r>
              <a:rPr sz="2500" spc="-55" dirty="0">
                <a:latin typeface="Times New Roman"/>
                <a:cs typeface="Times New Roman"/>
              </a:rPr>
              <a:t>i</a:t>
            </a:r>
            <a:r>
              <a:rPr sz="2500" spc="160" dirty="0">
                <a:latin typeface="Times New Roman"/>
                <a:cs typeface="Times New Roman"/>
              </a:rPr>
              <a:t>t</a:t>
            </a:r>
            <a:r>
              <a:rPr sz="2500" spc="220" dirty="0">
                <a:latin typeface="Times New Roman"/>
                <a:cs typeface="Times New Roman"/>
              </a:rPr>
              <a:t>h</a:t>
            </a:r>
            <a:r>
              <a:rPr sz="2500" spc="-260" dirty="0">
                <a:latin typeface="Times New Roman"/>
                <a:cs typeface="Times New Roman"/>
              </a:rPr>
              <a:t> </a:t>
            </a:r>
            <a:r>
              <a:rPr sz="2500" spc="409" dirty="0">
                <a:latin typeface="Times New Roman"/>
                <a:cs typeface="Times New Roman"/>
              </a:rPr>
              <a:t>T</a:t>
            </a:r>
            <a:r>
              <a:rPr sz="2500" spc="245" dirty="0">
                <a:latin typeface="Times New Roman"/>
                <a:cs typeface="Times New Roman"/>
              </a:rPr>
              <a:t>(</a:t>
            </a:r>
            <a:r>
              <a:rPr sz="2500" spc="260" dirty="0">
                <a:latin typeface="Times New Roman"/>
                <a:cs typeface="Times New Roman"/>
              </a:rPr>
              <a:t>n</a:t>
            </a:r>
            <a:r>
              <a:rPr sz="2500" spc="145" dirty="0">
                <a:latin typeface="Times New Roman"/>
                <a:cs typeface="Times New Roman"/>
              </a:rPr>
              <a:t>)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215" dirty="0">
                <a:latin typeface="Times New Roman"/>
                <a:cs typeface="Times New Roman"/>
              </a:rPr>
              <a:t>aT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5997" y="1293695"/>
            <a:ext cx="1779270" cy="1118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84835">
              <a:lnSpc>
                <a:spcPct val="100000"/>
              </a:lnSpc>
              <a:spcBef>
                <a:spcPts val="120"/>
              </a:spcBef>
              <a:tabLst>
                <a:tab pos="1154430" algn="l"/>
              </a:tabLst>
            </a:pPr>
            <a:r>
              <a:rPr sz="2500" spc="220" dirty="0">
                <a:latin typeface="Times New Roman"/>
                <a:cs typeface="Times New Roman"/>
              </a:rPr>
              <a:t>n	2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tabLst>
                <a:tab pos="991869" algn="l"/>
                <a:tab pos="1566545" algn="l"/>
              </a:tabLst>
            </a:pPr>
            <a:r>
              <a:rPr sz="2500" spc="240" dirty="0">
                <a:latin typeface="Times New Roman"/>
                <a:cs typeface="Times New Roman"/>
              </a:rPr>
              <a:t>(</a:t>
            </a:r>
            <a:r>
              <a:rPr sz="2500" i="1" spc="240" dirty="0">
                <a:latin typeface="Times New Roman"/>
                <a:cs typeface="Times New Roman"/>
              </a:rPr>
              <a:t>n</a:t>
            </a:r>
            <a:r>
              <a:rPr sz="2175" spc="359" baseline="44061" dirty="0">
                <a:latin typeface="Times New Roman"/>
                <a:cs typeface="Times New Roman"/>
              </a:rPr>
              <a:t>2</a:t>
            </a:r>
            <a:r>
              <a:rPr sz="2175" spc="-67" baseline="44061" dirty="0">
                <a:latin typeface="Times New Roman"/>
                <a:cs typeface="Times New Roman"/>
              </a:rPr>
              <a:t> </a:t>
            </a:r>
            <a:r>
              <a:rPr sz="2500" spc="145" dirty="0">
                <a:latin typeface="Times New Roman"/>
                <a:cs typeface="Times New Roman"/>
              </a:rPr>
              <a:t>)	</a:t>
            </a:r>
            <a:r>
              <a:rPr sz="2500" spc="220" dirty="0">
                <a:latin typeface="Times New Roman"/>
                <a:cs typeface="Times New Roman"/>
              </a:rPr>
              <a:t>n	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4285" y="5081684"/>
            <a:ext cx="66421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750" i="1" spc="247" baseline="-25555" dirty="0">
                <a:latin typeface="Times New Roman"/>
                <a:cs typeface="Times New Roman"/>
              </a:rPr>
              <a:t>n</a:t>
            </a:r>
            <a:r>
              <a:rPr sz="1450" spc="165" dirty="0">
                <a:latin typeface="Times New Roman"/>
                <a:cs typeface="Times New Roman"/>
              </a:rPr>
              <a:t>2.81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3634" y="4937080"/>
            <a:ext cx="1224915" cy="107569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225"/>
              </a:spcBef>
            </a:pPr>
            <a:r>
              <a:rPr sz="3750" i="1" spc="509" baseline="-25555" dirty="0">
                <a:latin typeface="Times New Roman"/>
                <a:cs typeface="Times New Roman"/>
              </a:rPr>
              <a:t>n</a:t>
            </a:r>
            <a:r>
              <a:rPr sz="1450" spc="30" dirty="0">
                <a:latin typeface="Times New Roman"/>
                <a:cs typeface="Times New Roman"/>
              </a:rPr>
              <a:t>l</a:t>
            </a:r>
            <a:r>
              <a:rPr sz="1450" spc="135" dirty="0">
                <a:latin typeface="Times New Roman"/>
                <a:cs typeface="Times New Roman"/>
              </a:rPr>
              <a:t>o</a:t>
            </a:r>
            <a:r>
              <a:rPr sz="1450" spc="270" dirty="0">
                <a:latin typeface="Times New Roman"/>
                <a:cs typeface="Times New Roman"/>
              </a:rPr>
              <a:t>g</a:t>
            </a:r>
            <a:r>
              <a:rPr sz="1575" spc="127" baseline="-18518" dirty="0">
                <a:latin typeface="Times New Roman"/>
                <a:cs typeface="Times New Roman"/>
              </a:rPr>
              <a:t>2</a:t>
            </a:r>
            <a:r>
              <a:rPr sz="1575" spc="112" baseline="-18518" dirty="0">
                <a:latin typeface="Times New Roman"/>
                <a:cs typeface="Times New Roman"/>
              </a:rPr>
              <a:t> </a:t>
            </a:r>
            <a:r>
              <a:rPr sz="1450" spc="135" dirty="0">
                <a:latin typeface="Times New Roman"/>
                <a:cs typeface="Times New Roman"/>
              </a:rPr>
              <a:t>7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35"/>
              </a:spcBef>
            </a:pPr>
            <a:r>
              <a:rPr sz="3750" i="1" spc="307" baseline="-25555" dirty="0">
                <a:latin typeface="Times New Roman"/>
                <a:cs typeface="Times New Roman"/>
              </a:rPr>
              <a:t>O</a:t>
            </a:r>
            <a:r>
              <a:rPr sz="3750" spc="307" baseline="-25555" dirty="0">
                <a:latin typeface="Times New Roman"/>
                <a:cs typeface="Times New Roman"/>
              </a:rPr>
              <a:t>(</a:t>
            </a:r>
            <a:r>
              <a:rPr sz="3750" i="1" spc="307" baseline="-25555" dirty="0">
                <a:latin typeface="Times New Roman"/>
                <a:cs typeface="Times New Roman"/>
              </a:rPr>
              <a:t>n</a:t>
            </a:r>
            <a:r>
              <a:rPr sz="1450" spc="204" dirty="0">
                <a:latin typeface="Times New Roman"/>
                <a:cs typeface="Times New Roman"/>
              </a:rPr>
              <a:t>2.81</a:t>
            </a:r>
            <a:r>
              <a:rPr sz="1450" spc="-220" dirty="0">
                <a:latin typeface="Times New Roman"/>
                <a:cs typeface="Times New Roman"/>
              </a:rPr>
              <a:t> </a:t>
            </a:r>
            <a:r>
              <a:rPr sz="3750" spc="217" baseline="-25555" dirty="0">
                <a:latin typeface="Times New Roman"/>
                <a:cs typeface="Times New Roman"/>
              </a:rPr>
              <a:t>)</a:t>
            </a:r>
            <a:endParaRPr sz="3750" baseline="-2555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3225" y="4698315"/>
            <a:ext cx="233045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75310" algn="l"/>
                <a:tab pos="1475740" algn="l"/>
              </a:tabLst>
            </a:pPr>
            <a:r>
              <a:rPr sz="2500" i="1" spc="220" dirty="0">
                <a:latin typeface="Times New Roman"/>
                <a:cs typeface="Times New Roman"/>
              </a:rPr>
              <a:t>a	</a:t>
            </a:r>
            <a:r>
              <a:rPr sz="2500" spc="160" dirty="0">
                <a:latin typeface="Times New Roman"/>
                <a:cs typeface="Times New Roman"/>
              </a:rPr>
              <a:t>7,</a:t>
            </a:r>
            <a:r>
              <a:rPr sz="2500" spc="-175" dirty="0">
                <a:latin typeface="Times New Roman"/>
                <a:cs typeface="Times New Roman"/>
              </a:rPr>
              <a:t> </a:t>
            </a:r>
            <a:r>
              <a:rPr sz="2500" i="1" spc="220" dirty="0">
                <a:latin typeface="Times New Roman"/>
                <a:cs typeface="Times New Roman"/>
              </a:rPr>
              <a:t>b	</a:t>
            </a:r>
            <a:r>
              <a:rPr sz="2500" spc="220" dirty="0">
                <a:latin typeface="Times New Roman"/>
                <a:cs typeface="Times New Roman"/>
              </a:rPr>
              <a:t>2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spc="220" dirty="0">
                <a:latin typeface="Times New Roman"/>
                <a:cs typeface="Times New Roman"/>
              </a:rPr>
              <a:t>f(n)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229" y="5076464"/>
            <a:ext cx="826135" cy="10795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20"/>
              </a:spcBef>
            </a:pPr>
            <a:r>
              <a:rPr sz="3750" i="1" spc="509" baseline="-25555" dirty="0">
                <a:latin typeface="Times New Roman"/>
                <a:cs typeface="Times New Roman"/>
              </a:rPr>
              <a:t>n</a:t>
            </a:r>
            <a:r>
              <a:rPr sz="1450" spc="30" dirty="0">
                <a:latin typeface="Times New Roman"/>
                <a:cs typeface="Times New Roman"/>
              </a:rPr>
              <a:t>l</a:t>
            </a:r>
            <a:r>
              <a:rPr sz="1450" spc="135" dirty="0">
                <a:latin typeface="Times New Roman"/>
                <a:cs typeface="Times New Roman"/>
              </a:rPr>
              <a:t>o</a:t>
            </a:r>
            <a:r>
              <a:rPr sz="1450" spc="229" dirty="0">
                <a:latin typeface="Times New Roman"/>
                <a:cs typeface="Times New Roman"/>
              </a:rPr>
              <a:t>g</a:t>
            </a:r>
            <a:r>
              <a:rPr sz="1575" i="1" spc="127" baseline="-18518" dirty="0">
                <a:latin typeface="Times New Roman"/>
                <a:cs typeface="Times New Roman"/>
              </a:rPr>
              <a:t>b</a:t>
            </a:r>
            <a:r>
              <a:rPr sz="1575" i="1" spc="195" baseline="-18518" dirty="0">
                <a:latin typeface="Times New Roman"/>
                <a:cs typeface="Times New Roman"/>
              </a:rPr>
              <a:t> </a:t>
            </a:r>
            <a:r>
              <a:rPr sz="1450" i="1" spc="135" dirty="0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70"/>
              </a:spcBef>
            </a:pPr>
            <a:r>
              <a:rPr sz="2500" i="1" spc="245" dirty="0">
                <a:latin typeface="Times New Roman"/>
                <a:cs typeface="Times New Roman"/>
              </a:rPr>
              <a:t>T</a:t>
            </a:r>
            <a:r>
              <a:rPr sz="2500" i="1" spc="-345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Times New Roman"/>
                <a:cs typeface="Times New Roman"/>
              </a:rPr>
              <a:t>(</a:t>
            </a:r>
            <a:r>
              <a:rPr sz="2500" i="1" spc="204" dirty="0">
                <a:latin typeface="Times New Roman"/>
                <a:cs typeface="Times New Roman"/>
              </a:rPr>
              <a:t>n</a:t>
            </a:r>
            <a:r>
              <a:rPr sz="2500" spc="204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754" y="1293695"/>
            <a:ext cx="21272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220" dirty="0">
                <a:latin typeface="Times New Roman"/>
                <a:cs typeface="Times New Roman"/>
              </a:rPr>
              <a:t>b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4229" y="2002991"/>
            <a:ext cx="2181225" cy="6604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943100" marR="43180" indent="-1905635" algn="r">
              <a:lnSpc>
                <a:spcPct val="65700"/>
              </a:lnSpc>
              <a:spcBef>
                <a:spcPts val="1150"/>
              </a:spcBef>
              <a:tabLst>
                <a:tab pos="1299210" algn="l"/>
                <a:tab pos="1933575" algn="l"/>
              </a:tabLst>
            </a:pPr>
            <a:r>
              <a:rPr sz="2500" i="1" spc="245" dirty="0">
                <a:latin typeface="Times New Roman"/>
                <a:cs typeface="Times New Roman"/>
              </a:rPr>
              <a:t>T</a:t>
            </a:r>
            <a:r>
              <a:rPr sz="2500" i="1" spc="-250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Times New Roman"/>
                <a:cs typeface="Times New Roman"/>
              </a:rPr>
              <a:t>(</a:t>
            </a:r>
            <a:r>
              <a:rPr sz="2500" i="1" spc="254" dirty="0">
                <a:latin typeface="Times New Roman"/>
                <a:cs typeface="Times New Roman"/>
              </a:rPr>
              <a:t>n</a:t>
            </a:r>
            <a:r>
              <a:rPr sz="2500" spc="145" dirty="0">
                <a:latin typeface="Times New Roman"/>
                <a:cs typeface="Times New Roman"/>
              </a:rPr>
              <a:t>)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265" dirty="0">
                <a:latin typeface="Times New Roman"/>
                <a:cs typeface="Times New Roman"/>
              </a:rPr>
              <a:t>7</a:t>
            </a:r>
            <a:r>
              <a:rPr sz="2500" spc="270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3750" spc="217" baseline="35555" dirty="0">
                <a:latin typeface="Times New Roman"/>
                <a:cs typeface="Times New Roman"/>
              </a:rPr>
              <a:t>n  </a:t>
            </a:r>
            <a:r>
              <a:rPr sz="2500" spc="220" dirty="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2380" y="5756796"/>
            <a:ext cx="439925" cy="391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61648" y="5235873"/>
            <a:ext cx="439925" cy="391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0693" y="5235873"/>
            <a:ext cx="439925" cy="391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8612" y="4709081"/>
            <a:ext cx="439925" cy="391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39610" y="4709081"/>
            <a:ext cx="439925" cy="391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4508" y="4709081"/>
            <a:ext cx="439925" cy="391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345826" y="3770913"/>
            <a:ext cx="643255" cy="859155"/>
            <a:chOff x="7345826" y="3770913"/>
            <a:chExt cx="643255" cy="859155"/>
          </a:xfrm>
        </p:grpSpPr>
        <p:sp>
          <p:nvSpPr>
            <p:cNvPr id="23" name="object 23"/>
            <p:cNvSpPr/>
            <p:nvPr/>
          </p:nvSpPr>
          <p:spPr>
            <a:xfrm>
              <a:off x="7549054" y="3948886"/>
              <a:ext cx="439925" cy="3918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45826" y="3975621"/>
              <a:ext cx="275533" cy="3918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45826" y="4237718"/>
              <a:ext cx="275533" cy="3918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45826" y="3770913"/>
              <a:ext cx="275533" cy="3918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6865440" y="3770913"/>
            <a:ext cx="275590" cy="859155"/>
            <a:chOff x="6865440" y="3770913"/>
            <a:chExt cx="275590" cy="859155"/>
          </a:xfrm>
        </p:grpSpPr>
        <p:sp>
          <p:nvSpPr>
            <p:cNvPr id="28" name="object 28"/>
            <p:cNvSpPr/>
            <p:nvPr/>
          </p:nvSpPr>
          <p:spPr>
            <a:xfrm>
              <a:off x="6865440" y="3975621"/>
              <a:ext cx="275533" cy="39182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65440" y="4237718"/>
              <a:ext cx="275533" cy="3918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65440" y="3770913"/>
              <a:ext cx="275533" cy="39182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6185848" y="3948886"/>
            <a:ext cx="439925" cy="391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02844" y="2013942"/>
            <a:ext cx="439925" cy="3918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2801680" y="1835095"/>
            <a:ext cx="1021080" cy="859155"/>
            <a:chOff x="2801680" y="1835095"/>
            <a:chExt cx="1021080" cy="859155"/>
          </a:xfrm>
        </p:grpSpPr>
        <p:sp>
          <p:nvSpPr>
            <p:cNvPr id="34" name="object 34"/>
            <p:cNvSpPr/>
            <p:nvPr/>
          </p:nvSpPr>
          <p:spPr>
            <a:xfrm>
              <a:off x="3272817" y="2013942"/>
              <a:ext cx="549551" cy="39182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05682" y="2013942"/>
              <a:ext cx="439925" cy="3918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01680" y="2040703"/>
              <a:ext cx="275533" cy="3918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01680" y="2301953"/>
              <a:ext cx="275533" cy="3918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01680" y="1835095"/>
              <a:ext cx="275533" cy="3918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321418" y="1835095"/>
            <a:ext cx="275590" cy="859155"/>
            <a:chOff x="2321418" y="1835095"/>
            <a:chExt cx="275590" cy="859155"/>
          </a:xfrm>
        </p:grpSpPr>
        <p:sp>
          <p:nvSpPr>
            <p:cNvPr id="40" name="object 40"/>
            <p:cNvSpPr/>
            <p:nvPr/>
          </p:nvSpPr>
          <p:spPr>
            <a:xfrm>
              <a:off x="2321418" y="2040703"/>
              <a:ext cx="275533" cy="39182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21418" y="2301953"/>
              <a:ext cx="275533" cy="3918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21418" y="1835095"/>
              <a:ext cx="275533" cy="39182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1432380" y="1327963"/>
            <a:ext cx="676275" cy="1873250"/>
            <a:chOff x="1432380" y="1327963"/>
            <a:chExt cx="676275" cy="1873250"/>
          </a:xfrm>
        </p:grpSpPr>
        <p:sp>
          <p:nvSpPr>
            <p:cNvPr id="44" name="object 44"/>
            <p:cNvSpPr/>
            <p:nvPr/>
          </p:nvSpPr>
          <p:spPr>
            <a:xfrm>
              <a:off x="1723148" y="2682699"/>
              <a:ext cx="328815" cy="39182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23148" y="2375611"/>
              <a:ext cx="328815" cy="39182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23148" y="2809350"/>
              <a:ext cx="385143" cy="39182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23148" y="1828736"/>
              <a:ext cx="328815" cy="39182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723148" y="1635050"/>
              <a:ext cx="328815" cy="39182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23148" y="2068524"/>
              <a:ext cx="385143" cy="39182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23148" y="1327963"/>
              <a:ext cx="385143" cy="39182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32380" y="2013942"/>
              <a:ext cx="439925" cy="3918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4390201" y="1304646"/>
            <a:ext cx="439925" cy="39182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6654" y="478358"/>
            <a:ext cx="32518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>
                <a:latin typeface="Times New Roman"/>
                <a:cs typeface="Times New Roman"/>
              </a:rPr>
              <a:t>Time</a:t>
            </a:r>
            <a:r>
              <a:rPr spc="-3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876300" y="1914525"/>
            <a:ext cx="4972050" cy="2466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839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800" marR="5080" indent="-2070100">
              <a:lnSpc>
                <a:spcPct val="100000"/>
              </a:lnSpc>
              <a:spcBef>
                <a:spcPts val="100"/>
              </a:spcBef>
              <a:tabLst>
                <a:tab pos="2172970" algn="l"/>
              </a:tabLst>
            </a:pPr>
            <a:r>
              <a:rPr sz="4000" spc="-10" dirty="0" smtClean="0"/>
              <a:t>An</a:t>
            </a:r>
            <a:r>
              <a:rPr sz="4000" spc="-5" dirty="0" smtClean="0"/>
              <a:t>a</a:t>
            </a:r>
            <a:r>
              <a:rPr sz="4000" spc="-15" dirty="0" smtClean="0"/>
              <a:t>lyz</a:t>
            </a:r>
            <a:r>
              <a:rPr sz="4000" spc="-5" dirty="0" smtClean="0"/>
              <a:t>i</a:t>
            </a:r>
            <a:r>
              <a:rPr sz="4000" spc="-10" dirty="0" smtClean="0"/>
              <a:t>n</a:t>
            </a:r>
            <a:r>
              <a:rPr sz="4000" dirty="0" smtClean="0"/>
              <a:t>g</a:t>
            </a:r>
            <a:r>
              <a:rPr sz="4000" dirty="0"/>
              <a:t>	</a:t>
            </a:r>
            <a:r>
              <a:rPr sz="4000" spc="-15" dirty="0" smtClean="0"/>
              <a:t>D</a:t>
            </a:r>
            <a:r>
              <a:rPr sz="4000" spc="-5" dirty="0" smtClean="0"/>
              <a:t>i</a:t>
            </a:r>
            <a:r>
              <a:rPr sz="4000" spc="5" dirty="0" smtClean="0"/>
              <a:t>v</a:t>
            </a:r>
            <a:r>
              <a:rPr sz="4000" spc="-15" dirty="0" smtClean="0"/>
              <a:t>i</a:t>
            </a:r>
            <a:r>
              <a:rPr sz="4000" spc="-10" dirty="0" smtClean="0"/>
              <a:t>d</a:t>
            </a:r>
            <a:r>
              <a:rPr sz="4000" spc="-5" dirty="0" smtClean="0"/>
              <a:t>e-</a:t>
            </a:r>
            <a:r>
              <a:rPr sz="4000" spc="-10" dirty="0" smtClean="0"/>
              <a:t>a</a:t>
            </a:r>
            <a:r>
              <a:rPr sz="4000" spc="-5" dirty="0" smtClean="0"/>
              <a:t>n</a:t>
            </a:r>
            <a:r>
              <a:rPr sz="4000" spc="-10" dirty="0" smtClean="0"/>
              <a:t>d</a:t>
            </a:r>
            <a:r>
              <a:rPr sz="4000" spc="-5" dirty="0" smtClean="0"/>
              <a:t>-C</a:t>
            </a:r>
            <a:r>
              <a:rPr sz="4000" spc="-10" dirty="0" smtClean="0"/>
              <a:t>on</a:t>
            </a:r>
            <a:r>
              <a:rPr sz="4000" spc="-5" dirty="0" smtClean="0"/>
              <a:t>q</a:t>
            </a:r>
            <a:r>
              <a:rPr sz="4000" spc="-10" dirty="0" smtClean="0"/>
              <a:t>ue</a:t>
            </a:r>
            <a:r>
              <a:rPr sz="4000" dirty="0" smtClean="0"/>
              <a:t>r </a:t>
            </a:r>
            <a:r>
              <a:rPr sz="4000" spc="-1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371600"/>
            <a:ext cx="7924800" cy="268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751205" algn="l"/>
              </a:tabLst>
            </a:pPr>
            <a:r>
              <a:rPr sz="2800" spc="-5" dirty="0">
                <a:latin typeface="Arial"/>
                <a:cs typeface="Arial"/>
              </a:rPr>
              <a:t>When an algorithm contains </a:t>
            </a:r>
            <a:r>
              <a:rPr sz="2800" dirty="0">
                <a:latin typeface="Arial"/>
                <a:cs typeface="Arial"/>
              </a:rPr>
              <a:t>a recursive </a:t>
            </a:r>
            <a:r>
              <a:rPr sz="2800" dirty="0" smtClean="0">
                <a:latin typeface="Arial"/>
                <a:cs typeface="Arial"/>
              </a:rPr>
              <a:t>call </a:t>
            </a:r>
            <a:r>
              <a:rPr sz="2800" dirty="0">
                <a:latin typeface="Arial"/>
                <a:cs typeface="Arial"/>
              </a:rPr>
              <a:t>to itself, its </a:t>
            </a:r>
            <a:r>
              <a:rPr sz="2800" spc="-5" dirty="0">
                <a:latin typeface="Arial"/>
                <a:cs typeface="Arial"/>
              </a:rPr>
              <a:t>running </a:t>
            </a:r>
            <a:r>
              <a:rPr sz="2800" dirty="0">
                <a:latin typeface="Arial"/>
                <a:cs typeface="Arial"/>
              </a:rPr>
              <a:t>time can </a:t>
            </a:r>
            <a:r>
              <a:rPr sz="2800" spc="-5" dirty="0">
                <a:latin typeface="Arial"/>
                <a:cs typeface="Arial"/>
              </a:rPr>
              <a:t>often be </a:t>
            </a:r>
            <a:r>
              <a:rPr sz="2800" spc="-5" dirty="0" smtClean="0">
                <a:latin typeface="Arial"/>
                <a:cs typeface="Arial"/>
              </a:rPr>
              <a:t>described </a:t>
            </a:r>
            <a:r>
              <a:rPr sz="2800" spc="-5" dirty="0">
                <a:latin typeface="Arial"/>
                <a:cs typeface="Arial"/>
              </a:rPr>
              <a:t>by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recurrence equation which </a:t>
            </a:r>
            <a:r>
              <a:rPr sz="2800" spc="-5" dirty="0" smtClean="0">
                <a:latin typeface="Arial"/>
                <a:cs typeface="Arial"/>
              </a:rPr>
              <a:t>describes </a:t>
            </a:r>
            <a:r>
              <a:rPr sz="2800" spc="-5" dirty="0">
                <a:latin typeface="Arial"/>
                <a:cs typeface="Arial"/>
              </a:rPr>
              <a:t>the overall running </a:t>
            </a:r>
            <a:r>
              <a:rPr sz="2800" spc="5" dirty="0">
                <a:latin typeface="Arial"/>
                <a:cs typeface="Arial"/>
              </a:rPr>
              <a:t>time </a:t>
            </a:r>
            <a:r>
              <a:rPr sz="2800" spc="-5" dirty="0">
                <a:latin typeface="Arial"/>
                <a:cs typeface="Arial"/>
              </a:rPr>
              <a:t>on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problem of </a:t>
            </a:r>
            <a:r>
              <a:rPr sz="2800" dirty="0" smtClean="0">
                <a:latin typeface="Arial"/>
                <a:cs typeface="Arial"/>
              </a:rPr>
              <a:t>size </a:t>
            </a:r>
            <a:r>
              <a:rPr sz="2800" b="1" dirty="0" smtClean="0">
                <a:latin typeface="Arial"/>
                <a:cs typeface="Arial"/>
              </a:rPr>
              <a:t>n</a:t>
            </a:r>
            <a:r>
              <a:rPr lang="en-IE" sz="2800" dirty="0" smtClean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terms </a:t>
            </a:r>
            <a:r>
              <a:rPr sz="2800" spc="-5" dirty="0">
                <a:latin typeface="Arial"/>
                <a:cs typeface="Arial"/>
              </a:rPr>
              <a:t>of the running </a:t>
            </a:r>
            <a:r>
              <a:rPr sz="2800" dirty="0">
                <a:latin typeface="Arial"/>
                <a:cs typeface="Arial"/>
              </a:rPr>
              <a:t>time </a:t>
            </a:r>
            <a:r>
              <a:rPr sz="2800" spc="-5" dirty="0">
                <a:latin typeface="Arial"/>
                <a:cs typeface="Arial"/>
              </a:rPr>
              <a:t>on </a:t>
            </a:r>
            <a:r>
              <a:rPr sz="2800" dirty="0">
                <a:latin typeface="Arial"/>
                <a:cs typeface="Arial"/>
              </a:rPr>
              <a:t>smaller </a:t>
            </a:r>
            <a:r>
              <a:rPr sz="2800" spc="-5" dirty="0" smtClean="0">
                <a:latin typeface="Arial"/>
                <a:cs typeface="Arial"/>
              </a:rPr>
              <a:t>inp</a:t>
            </a:r>
            <a:r>
              <a:rPr sz="2800" dirty="0" smtClean="0">
                <a:latin typeface="Arial"/>
                <a:cs typeface="Arial"/>
              </a:rPr>
              <a:t>uts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For divide-and-conquer algorithms, </a:t>
            </a:r>
            <a:r>
              <a:rPr sz="2800" spc="-15" dirty="0">
                <a:latin typeface="Arial"/>
                <a:cs typeface="Arial"/>
              </a:rPr>
              <a:t>we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get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4114800"/>
            <a:ext cx="4080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recurrences that look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like: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5809" y="5530850"/>
            <a:ext cx="125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6309" y="5463540"/>
            <a:ext cx="4742180" cy="105410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3669665" algn="l"/>
              </a:tabLst>
            </a:pPr>
            <a:r>
              <a:rPr sz="2800" spc="-5" dirty="0">
                <a:latin typeface="Symbol"/>
                <a:cs typeface="Symbol"/>
              </a:rPr>
              <a:t></a:t>
            </a:r>
            <a:r>
              <a:rPr sz="2800" spc="-5" dirty="0">
                <a:latin typeface="Arial"/>
                <a:cs typeface="Arial"/>
              </a:rPr>
              <a:t>(1)	</a:t>
            </a:r>
            <a:r>
              <a:rPr sz="2800" dirty="0">
                <a:latin typeface="Arial"/>
                <a:cs typeface="Arial"/>
              </a:rPr>
              <a:t>if n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&lt;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</a:t>
            </a: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aT(n/b) +D(n)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+C(n)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0" y="5562600"/>
            <a:ext cx="20497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42265" algn="l"/>
                <a:tab pos="342900" algn="l"/>
                <a:tab pos="1828164" algn="l"/>
              </a:tabLst>
            </a:pP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1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	=  </a:t>
            </a:r>
            <a:r>
              <a:rPr sz="2800" spc="-5" dirty="0">
                <a:latin typeface="Arial"/>
                <a:cs typeface="Arial"/>
              </a:rPr>
              <a:t>otherwise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2270" y="5090159"/>
            <a:ext cx="85090" cy="1424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150" spc="-3925" dirty="0">
                <a:latin typeface="Symbol"/>
                <a:cs typeface="Symbol"/>
              </a:rPr>
              <a:t></a:t>
            </a:r>
            <a:endParaRPr sz="9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LA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GLA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GLA</Template>
  <TotalTime>1640</TotalTime>
  <Words>3712</Words>
  <Application>Microsoft Office PowerPoint</Application>
  <PresentationFormat>On-screen Show (4:3)</PresentationFormat>
  <Paragraphs>1464</Paragraphs>
  <Slides>87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89" baseType="lpstr">
      <vt:lpstr>GLA</vt:lpstr>
      <vt:lpstr>1_GLA</vt:lpstr>
      <vt:lpstr>Algorithm Design and Analysis</vt:lpstr>
      <vt:lpstr>Divide and  Conquer</vt:lpstr>
      <vt:lpstr>Divide and Conquer</vt:lpstr>
      <vt:lpstr>Divide and Conquer</vt:lpstr>
      <vt:lpstr>Divide-and-conquer technique</vt:lpstr>
      <vt:lpstr>Divide and Conquer Algorithms</vt:lpstr>
      <vt:lpstr>D-A-C</vt:lpstr>
      <vt:lpstr>Algorithm for General Divide and Conquer  Sorting</vt:lpstr>
      <vt:lpstr>Analyzing Divide-and-Conquer Algorithms</vt:lpstr>
      <vt:lpstr>Analyzing Divide-and-Conquer Algorithms  (cont.)</vt:lpstr>
      <vt:lpstr>The algorithm</vt:lpstr>
      <vt:lpstr>The algorithm (2)</vt:lpstr>
      <vt:lpstr>Example:   Divide and Conquer</vt:lpstr>
      <vt:lpstr>Binary Search</vt:lpstr>
      <vt:lpstr>Binary Search</vt:lpstr>
      <vt:lpstr>Binary Search Algorithm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Search-Analysis</vt:lpstr>
      <vt:lpstr>Recurrence for binary search</vt:lpstr>
      <vt:lpstr>Binary Search Complexities</vt:lpstr>
      <vt:lpstr>Quicksort</vt:lpstr>
      <vt:lpstr>Design</vt:lpstr>
      <vt:lpstr>Pseudocode</vt:lpstr>
      <vt:lpstr>Example</vt:lpstr>
      <vt:lpstr>Example (Continued)</vt:lpstr>
      <vt:lpstr>Partitioning</vt:lpstr>
      <vt:lpstr>Complexity of Partition</vt:lpstr>
      <vt:lpstr>Algorithm Performance</vt:lpstr>
      <vt:lpstr>Worst-case Partition Analysis</vt:lpstr>
      <vt:lpstr>Best-case Partitioning</vt:lpstr>
      <vt:lpstr>Recursion Tree for Best-case  Partition</vt:lpstr>
      <vt:lpstr>Conclusion</vt:lpstr>
      <vt:lpstr>Divide and Conquer (Merge Sort)</vt:lpstr>
      <vt:lpstr>Divide and Conquer</vt:lpstr>
      <vt:lpstr>An Example: Merge Sort</vt:lpstr>
      <vt:lpstr>Merge-Sort (A, p, r)</vt:lpstr>
      <vt:lpstr>Procedure Merge</vt:lpstr>
      <vt:lpstr>Merge – Example</vt:lpstr>
      <vt:lpstr>Merge Sort – Example</vt:lpstr>
      <vt:lpstr>Analysis of Merge Sort</vt:lpstr>
      <vt:lpstr>Heap Sort</vt:lpstr>
      <vt:lpstr>Definitions of heap:</vt:lpstr>
      <vt:lpstr>The heap sort algorithm has two  major steps :</vt:lpstr>
      <vt:lpstr>Types of heap</vt:lpstr>
      <vt:lpstr>Max Heap Example</vt:lpstr>
      <vt:lpstr>Min heap example</vt:lpstr>
      <vt:lpstr>1-Max heap :</vt:lpstr>
      <vt:lpstr>Max heap Operation</vt:lpstr>
      <vt:lpstr>Example Explaining : A</vt:lpstr>
      <vt:lpstr>Build Max-heap Heapify() Example</vt:lpstr>
      <vt:lpstr>Heapify() Example</vt:lpstr>
      <vt:lpstr>Heapify() Example</vt:lpstr>
      <vt:lpstr>Heapify() Example</vt:lpstr>
      <vt:lpstr>Heapify() Example</vt:lpstr>
      <vt:lpstr>Heapify() Example</vt:lpstr>
      <vt:lpstr>Heapify() Example</vt:lpstr>
      <vt:lpstr>Heapify() Example</vt:lpstr>
      <vt:lpstr>Heapify() Example</vt:lpstr>
      <vt:lpstr>Heap-Sort sorting strategy:</vt:lpstr>
      <vt:lpstr>HeapSort() Example</vt:lpstr>
      <vt:lpstr>HeapSort() Example</vt:lpstr>
      <vt:lpstr>HeapSort() Example</vt:lpstr>
      <vt:lpstr>HeapSort() Example</vt:lpstr>
      <vt:lpstr>HeapSort() Example</vt:lpstr>
      <vt:lpstr>HeapSort() Example</vt:lpstr>
      <vt:lpstr>HeapSort() Example</vt:lpstr>
      <vt:lpstr>HeapSort() Example</vt:lpstr>
      <vt:lpstr>HeapSort() Example</vt:lpstr>
      <vt:lpstr>HeapSort() Example</vt:lpstr>
      <vt:lpstr>Slide 75</vt:lpstr>
      <vt:lpstr>Slide 76</vt:lpstr>
      <vt:lpstr>Conclusion</vt:lpstr>
      <vt:lpstr>Strassen's Matrix Multiplication</vt:lpstr>
      <vt:lpstr>Basic Matrix Multiplication</vt:lpstr>
      <vt:lpstr>Basic Matrix Multiplication</vt:lpstr>
      <vt:lpstr>Divide and Conquer  Matrix Multiplication</vt:lpstr>
      <vt:lpstr>Slide 82</vt:lpstr>
      <vt:lpstr>Strassens’s Matrix Multiplication</vt:lpstr>
      <vt:lpstr>Strassens’s Matrix Multiplication</vt:lpstr>
      <vt:lpstr>Comparison</vt:lpstr>
      <vt:lpstr>Analysis</vt:lpstr>
      <vt:lpstr>Time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Nishant Singh</dc:creator>
  <cp:lastModifiedBy>lenovo</cp:lastModifiedBy>
  <cp:revision>54</cp:revision>
  <dcterms:created xsi:type="dcterms:W3CDTF">2021-01-06T14:56:58Z</dcterms:created>
  <dcterms:modified xsi:type="dcterms:W3CDTF">2021-02-03T07:59:12Z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2008-04-28T00:00:00Z</vt:filetime>
  </property>
  <property fmtid="{D5CDD505-2E9C-101B-9397-08002B2CF9AE}" pid="3" name="Creator">
    <vt:lpwstr>Impress</vt:lpwstr>
  </property>
  <property fmtid="{D5CDD505-2E9C-101B-9397-08002B2CF9AE}" pid="4" name="LastSaved">
    <vt:filetime>2008-04-28T00:00:00Z</vt:filetime>
  </property>
</Properties>
</file>