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Arial"/>
                <a:cs typeface="Arial"/>
              </a:defRPr>
            </a:lvl1pPr>
          </a:lstStyle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‹#›</a:t>
            </a:fld>
            <a:endParaRPr dirty="0">
              <a:solidFill>
                <a:srgbClr val="D0E9ED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3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Arial"/>
                <a:cs typeface="Arial"/>
              </a:defRPr>
            </a:lvl1pPr>
          </a:lstStyle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‹#›</a:t>
            </a:fld>
            <a:endParaRPr dirty="0">
              <a:solidFill>
                <a:srgbClr val="D0E9ED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3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Arial"/>
                <a:cs typeface="Arial"/>
              </a:defRPr>
            </a:lvl1pPr>
          </a:lstStyle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‹#›</a:t>
            </a:fld>
            <a:endParaRPr dirty="0">
              <a:solidFill>
                <a:srgbClr val="D0E9ED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3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Arial"/>
                <a:cs typeface="Arial"/>
              </a:defRPr>
            </a:lvl1pPr>
          </a:lstStyle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‹#›</a:t>
            </a:fld>
            <a:endParaRPr dirty="0">
              <a:solidFill>
                <a:srgbClr val="D0E9ED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1295400" y="1219200"/>
            <a:ext cx="2736850" cy="213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4038600" y="2286000"/>
            <a:ext cx="42672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Arial"/>
                <a:cs typeface="Arial"/>
              </a:defRPr>
            </a:lvl1pPr>
          </a:lstStyle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‹#›</a:t>
            </a:fld>
            <a:endParaRPr dirty="0">
              <a:solidFill>
                <a:srgbClr val="D0E9ED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2310" y="796290"/>
            <a:ext cx="460438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3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369" y="1480819"/>
            <a:ext cx="7140575" cy="190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4850" y="6540966"/>
            <a:ext cx="3873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35B74"/>
                </a:solidFill>
                <a:latin typeface="Arial"/>
                <a:cs typeface="Arial"/>
              </a:defRPr>
            </a:lvl1pPr>
          </a:lstStyle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‹#›</a:t>
            </a:fld>
            <a:endParaRPr dirty="0">
              <a:solidFill>
                <a:srgbClr val="D0E9E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6669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10">
                <a:moveTo>
                  <a:pt x="0" y="0"/>
                </a:moveTo>
                <a:lnTo>
                  <a:pt x="4105613" y="0"/>
                </a:lnTo>
              </a:path>
            </a:pathLst>
          </a:custGeom>
          <a:ln w="3175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590"/>
            <a:ext cx="4093845" cy="0"/>
          </a:xfrm>
          <a:custGeom>
            <a:avLst/>
            <a:gdLst/>
            <a:ahLst/>
            <a:cxnLst/>
            <a:rect l="l" t="t" r="r" b="b"/>
            <a:pathLst>
              <a:path w="4093845">
                <a:moveTo>
                  <a:pt x="0" y="0"/>
                </a:moveTo>
                <a:lnTo>
                  <a:pt x="4093307" y="0"/>
                </a:lnTo>
              </a:path>
            </a:pathLst>
          </a:custGeom>
          <a:ln w="762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135"/>
            <a:ext cx="4210050" cy="0"/>
          </a:xfrm>
          <a:custGeom>
            <a:avLst/>
            <a:gdLst/>
            <a:ahLst/>
            <a:cxnLst/>
            <a:rect l="l" t="t" r="r" b="b"/>
            <a:pathLst>
              <a:path w="4210050">
                <a:moveTo>
                  <a:pt x="0" y="0"/>
                </a:moveTo>
                <a:lnTo>
                  <a:pt x="4209599" y="0"/>
                </a:lnTo>
              </a:path>
            </a:pathLst>
          </a:custGeom>
          <a:ln w="3175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905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212" y="0"/>
                </a:lnTo>
              </a:path>
            </a:pathLst>
          </a:custGeom>
          <a:ln w="889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8105"/>
            <a:ext cx="4270375" cy="0"/>
          </a:xfrm>
          <a:custGeom>
            <a:avLst/>
            <a:gdLst/>
            <a:ahLst/>
            <a:cxnLst/>
            <a:rect l="l" t="t" r="r" b="b"/>
            <a:pathLst>
              <a:path w="4270375">
                <a:moveTo>
                  <a:pt x="0" y="0"/>
                </a:moveTo>
                <a:lnTo>
                  <a:pt x="4270181" y="0"/>
                </a:lnTo>
              </a:path>
            </a:pathLst>
          </a:custGeom>
          <a:ln w="8890">
            <a:solidFill>
              <a:srgbClr val="00E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5880" y="1310639"/>
            <a:ext cx="8253730" cy="14389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1</a:t>
            </a:fld>
            <a:endParaRPr dirty="0">
              <a:solidFill>
                <a:srgbClr val="D0E9ED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369" y="609601"/>
            <a:ext cx="8418831" cy="51060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Suppose you want to count out a certain amount of money, using the fewest possible bills and </a:t>
            </a:r>
            <a:r>
              <a:rPr lang="en-US" dirty="0" smtClean="0"/>
              <a:t>coins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 greedy algorithm to do this would be: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At each step, take the largest possible bill or coin that does not </a:t>
            </a:r>
            <a:r>
              <a:rPr lang="en-US" dirty="0" smtClean="0">
                <a:solidFill>
                  <a:schemeClr val="accent6"/>
                </a:solidFill>
              </a:rPr>
              <a:t>overshoot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>
              <a:solidFill>
                <a:schemeClr val="accent6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Example: To make $6.39, you can choose: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 $5 bill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 $1 bill, to make $6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 25¢ coin, to make $6.25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 10¢ coin, to make $6.35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four 1¢ coins, to make $</a:t>
            </a:r>
            <a:r>
              <a:rPr lang="en-US" dirty="0" smtClean="0"/>
              <a:t>6.39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For US money, the greedy algorithm always gives the optimum solution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7128" y="8001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6871" y="0"/>
                </a:moveTo>
                <a:lnTo>
                  <a:pt x="0" y="2540"/>
                </a:lnTo>
                <a:lnTo>
                  <a:pt x="6871" y="2540"/>
                </a:lnTo>
                <a:lnTo>
                  <a:pt x="6871" y="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 txBox="1">
            <a:spLocks noGrp="1"/>
          </p:cNvSpPr>
          <p:nvPr>
            <p:ph type="title"/>
          </p:nvPr>
        </p:nvSpPr>
        <p:spPr>
          <a:xfrm>
            <a:off x="2147570" y="552450"/>
            <a:ext cx="48634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1745" algn="l"/>
              </a:tabLst>
            </a:pPr>
            <a:r>
              <a:rPr sz="4500" spc="-5" dirty="0"/>
              <a:t>Traveling	Salesman</a:t>
            </a:r>
            <a:endParaRPr sz="4500"/>
          </a:p>
        </p:txBody>
      </p:sp>
      <p:sp>
        <p:nvSpPr>
          <p:cNvPr id="258" name="object 258"/>
          <p:cNvSpPr txBox="1"/>
          <p:nvPr/>
        </p:nvSpPr>
        <p:spPr>
          <a:xfrm>
            <a:off x="433069" y="1366520"/>
            <a:ext cx="8447405" cy="2777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1150" marR="397510" indent="-273050">
              <a:lnSpc>
                <a:spcPts val="2590"/>
              </a:lnSpc>
              <a:spcBef>
                <a:spcPts val="425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salesman must </a:t>
            </a:r>
            <a:r>
              <a:rPr sz="2400" dirty="0">
                <a:latin typeface="Constantia"/>
                <a:cs typeface="Constantia"/>
              </a:rPr>
              <a:t>visit every city </a:t>
            </a:r>
            <a:r>
              <a:rPr sz="2400" spc="-5" dirty="0">
                <a:latin typeface="Constantia"/>
                <a:cs typeface="Constantia"/>
              </a:rPr>
              <a:t>(starting from city </a:t>
            </a:r>
            <a:r>
              <a:rPr sz="2400" i="1" spc="-5" dirty="0">
                <a:solidFill>
                  <a:srgbClr val="03607A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), and  </a:t>
            </a:r>
            <a:r>
              <a:rPr sz="2400" spc="-10" dirty="0">
                <a:latin typeface="Constantia"/>
                <a:cs typeface="Constantia"/>
              </a:rPr>
              <a:t>wants </a:t>
            </a:r>
            <a:r>
              <a:rPr sz="2400" spc="-5" dirty="0">
                <a:latin typeface="Constantia"/>
                <a:cs typeface="Constantia"/>
              </a:rPr>
              <a:t>to cover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least possible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distance</a:t>
            </a:r>
            <a:endParaRPr sz="2400">
              <a:latin typeface="Constantia"/>
              <a:cs typeface="Constantia"/>
            </a:endParaRPr>
          </a:p>
          <a:p>
            <a:pPr marL="311150" indent="-273050">
              <a:lnSpc>
                <a:spcPct val="100000"/>
              </a:lnSpc>
              <a:spcBef>
                <a:spcPts val="275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Constantia"/>
                <a:cs typeface="Constantia"/>
              </a:rPr>
              <a:t>He can </a:t>
            </a:r>
            <a:r>
              <a:rPr sz="2400" dirty="0">
                <a:latin typeface="Constantia"/>
                <a:cs typeface="Constantia"/>
              </a:rPr>
              <a:t>revisit a </a:t>
            </a:r>
            <a:r>
              <a:rPr sz="2400" spc="-5" dirty="0">
                <a:latin typeface="Constantia"/>
                <a:cs typeface="Constantia"/>
              </a:rPr>
              <a:t>city (and reuse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road)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necessary</a:t>
            </a:r>
            <a:endParaRPr sz="2400">
              <a:latin typeface="Constantia"/>
              <a:cs typeface="Constantia"/>
            </a:endParaRPr>
          </a:p>
          <a:p>
            <a:pPr marL="311150" marR="30480" indent="-273050">
              <a:lnSpc>
                <a:spcPts val="2590"/>
              </a:lnSpc>
              <a:spcBef>
                <a:spcPts val="635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Constantia"/>
                <a:cs typeface="Constantia"/>
              </a:rPr>
              <a:t>He does this by using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greedy algorithm: He goes to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next  nearest city from wherever he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endParaRPr sz="2400">
              <a:latin typeface="Constantia"/>
              <a:cs typeface="Constantia"/>
            </a:endParaRPr>
          </a:p>
          <a:p>
            <a:pPr marL="3619500">
              <a:lnSpc>
                <a:spcPct val="100000"/>
              </a:lnSpc>
              <a:spcBef>
                <a:spcPts val="1125"/>
              </a:spcBef>
            </a:pPr>
            <a:r>
              <a:rPr sz="3375" spc="307" baseline="7407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400" spc="204" dirty="0">
                <a:latin typeface="Constantia"/>
                <a:cs typeface="Constantia"/>
              </a:rPr>
              <a:t>From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he </a:t>
            </a:r>
            <a:r>
              <a:rPr sz="2400" spc="-5" dirty="0">
                <a:latin typeface="Constantia"/>
                <a:cs typeface="Constantia"/>
              </a:rPr>
              <a:t>goes to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endParaRPr sz="2400">
              <a:latin typeface="Constantia"/>
              <a:cs typeface="Constantia"/>
            </a:endParaRPr>
          </a:p>
          <a:p>
            <a:pPr marL="3619500">
              <a:lnSpc>
                <a:spcPct val="100000"/>
              </a:lnSpc>
              <a:spcBef>
                <a:spcPts val="309"/>
              </a:spcBef>
            </a:pPr>
            <a:r>
              <a:rPr sz="3375" spc="307" baseline="7407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400" spc="204" dirty="0">
                <a:latin typeface="Constantia"/>
                <a:cs typeface="Constantia"/>
              </a:rPr>
              <a:t>From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he </a:t>
            </a:r>
            <a:r>
              <a:rPr sz="2400" spc="-5" dirty="0">
                <a:latin typeface="Constantia"/>
                <a:cs typeface="Constantia"/>
              </a:rPr>
              <a:t>goes to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014470" y="4157979"/>
            <a:ext cx="4612640" cy="2188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1150" marR="360680" indent="-273050">
              <a:lnSpc>
                <a:spcPts val="2590"/>
              </a:lnSpc>
              <a:spcBef>
                <a:spcPts val="425"/>
              </a:spcBef>
            </a:pPr>
            <a:r>
              <a:rPr sz="3375" spc="307" baseline="7407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400" spc="204" dirty="0">
                <a:latin typeface="Constantia"/>
                <a:cs typeface="Constantia"/>
              </a:rPr>
              <a:t>This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i="1" spc="-5" dirty="0">
                <a:latin typeface="Constantia"/>
                <a:cs typeface="Constantia"/>
              </a:rPr>
              <a:t>not </a:t>
            </a:r>
            <a:r>
              <a:rPr sz="2400" spc="-5" dirty="0">
                <a:latin typeface="Constantia"/>
                <a:cs typeface="Constantia"/>
              </a:rPr>
              <a:t>going to </a:t>
            </a:r>
            <a:r>
              <a:rPr sz="2400" dirty="0">
                <a:latin typeface="Constantia"/>
                <a:cs typeface="Constantia"/>
              </a:rPr>
              <a:t>result in</a:t>
            </a:r>
            <a:r>
              <a:rPr sz="2400" spc="-2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 </a:t>
            </a:r>
            <a:r>
              <a:rPr sz="2400" spc="-5" dirty="0">
                <a:latin typeface="Constantia"/>
                <a:cs typeface="Constantia"/>
              </a:rPr>
              <a:t>shortest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path!</a:t>
            </a:r>
            <a:endParaRPr sz="2400">
              <a:latin typeface="Constantia"/>
              <a:cs typeface="Constantia"/>
            </a:endParaRPr>
          </a:p>
          <a:p>
            <a:pPr marL="311150" marR="118110" indent="-273050">
              <a:lnSpc>
                <a:spcPts val="2590"/>
              </a:lnSpc>
              <a:spcBef>
                <a:spcPts val="600"/>
              </a:spcBef>
            </a:pPr>
            <a:r>
              <a:rPr sz="3375" spc="382" baseline="7407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400" spc="254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best result he can get </a:t>
            </a:r>
            <a:r>
              <a:rPr sz="2400" spc="-10" dirty="0">
                <a:latin typeface="Constantia"/>
                <a:cs typeface="Constantia"/>
              </a:rPr>
              <a:t>now  </a:t>
            </a:r>
            <a:r>
              <a:rPr sz="2400" spc="-5" dirty="0">
                <a:latin typeface="Constantia"/>
                <a:cs typeface="Constantia"/>
              </a:rPr>
              <a:t>will be </a:t>
            </a:r>
            <a:r>
              <a:rPr sz="2400" b="1" i="1" spc="-5" dirty="0">
                <a:latin typeface="Constantia"/>
                <a:cs typeface="Constantia"/>
              </a:rPr>
              <a:t>ABDBCE</a:t>
            </a:r>
            <a:r>
              <a:rPr sz="2400" spc="-5" dirty="0">
                <a:latin typeface="Constantia"/>
                <a:cs typeface="Constantia"/>
              </a:rPr>
              <a:t>, at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cost of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16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ts val="2735"/>
              </a:lnSpc>
              <a:spcBef>
                <a:spcPts val="275"/>
              </a:spcBef>
            </a:pPr>
            <a:r>
              <a:rPr sz="3375" spc="1162" baseline="7407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3375" spc="-465" baseline="7407" dirty="0">
                <a:solidFill>
                  <a:srgbClr val="0ACFD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 actual least-cost path from </a:t>
            </a:r>
            <a:r>
              <a:rPr sz="2400" i="1" dirty="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  <a:p>
            <a:pPr marL="311150">
              <a:lnSpc>
                <a:spcPts val="2735"/>
              </a:lnSpc>
            </a:pP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b="1" i="1" spc="-5" dirty="0">
                <a:latin typeface="Constantia"/>
                <a:cs typeface="Constantia"/>
              </a:rPr>
              <a:t>ADBCE</a:t>
            </a:r>
            <a:r>
              <a:rPr sz="2400" spc="-5" dirty="0">
                <a:latin typeface="Constantia"/>
                <a:cs typeface="Constantia"/>
              </a:rPr>
              <a:t>, at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cost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14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44500" y="652653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35B74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2288539" y="608330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3607A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826135" y="4284345"/>
            <a:ext cx="176528" cy="177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263265" y="4284345"/>
            <a:ext cx="177798" cy="177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05865" y="5579745"/>
            <a:ext cx="177798" cy="177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48865" y="5960745"/>
            <a:ext cx="177798" cy="177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99489" y="4364355"/>
            <a:ext cx="599440" cy="19050"/>
          </a:xfrm>
          <a:custGeom>
            <a:avLst/>
            <a:gdLst/>
            <a:ahLst/>
            <a:cxnLst/>
            <a:rect l="l" t="t" r="r" b="b"/>
            <a:pathLst>
              <a:path w="599440" h="19050">
                <a:moveTo>
                  <a:pt x="0" y="19048"/>
                </a:moveTo>
                <a:lnTo>
                  <a:pt x="599440" y="19048"/>
                </a:lnTo>
                <a:lnTo>
                  <a:pt x="599440" y="0"/>
                </a:ln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99489" y="4373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60020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14400" y="4458970"/>
            <a:ext cx="326390" cy="1146810"/>
          </a:xfrm>
          <a:custGeom>
            <a:avLst/>
            <a:gdLst/>
            <a:ahLst/>
            <a:cxnLst/>
            <a:rect l="l" t="t" r="r" b="b"/>
            <a:pathLst>
              <a:path w="326390" h="1146810">
                <a:moveTo>
                  <a:pt x="0" y="0"/>
                </a:moveTo>
                <a:lnTo>
                  <a:pt x="326390" y="1146809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14400" y="4458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43330" y="560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48739" y="4458970"/>
            <a:ext cx="327660" cy="1146810"/>
          </a:xfrm>
          <a:custGeom>
            <a:avLst/>
            <a:gdLst/>
            <a:ahLst/>
            <a:cxnLst/>
            <a:rect l="l" t="t" r="r" b="b"/>
            <a:pathLst>
              <a:path w="327660" h="1146810">
                <a:moveTo>
                  <a:pt x="0" y="1146809"/>
                </a:moveTo>
                <a:lnTo>
                  <a:pt x="327659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48739" y="4458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677670" y="560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676400" y="4458970"/>
            <a:ext cx="707390" cy="1527810"/>
          </a:xfrm>
          <a:custGeom>
            <a:avLst/>
            <a:gdLst/>
            <a:ahLst/>
            <a:cxnLst/>
            <a:rect l="l" t="t" r="r" b="b"/>
            <a:pathLst>
              <a:path w="707389" h="1527810">
                <a:moveTo>
                  <a:pt x="0" y="0"/>
                </a:moveTo>
                <a:lnTo>
                  <a:pt x="707389" y="1527809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676400" y="4458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386329" y="5988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596389" y="429387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80009" y="0"/>
                </a:moveTo>
                <a:lnTo>
                  <a:pt x="111065" y="6052"/>
                </a:lnTo>
                <a:lnTo>
                  <a:pt x="136048" y="22701"/>
                </a:lnTo>
                <a:lnTo>
                  <a:pt x="152697" y="47684"/>
                </a:lnTo>
                <a:lnTo>
                  <a:pt x="158749" y="78739"/>
                </a:lnTo>
                <a:lnTo>
                  <a:pt x="152697" y="110529"/>
                </a:lnTo>
                <a:lnTo>
                  <a:pt x="136048" y="135889"/>
                </a:lnTo>
                <a:lnTo>
                  <a:pt x="111065" y="152677"/>
                </a:lnTo>
                <a:lnTo>
                  <a:pt x="80009" y="158749"/>
                </a:lnTo>
                <a:lnTo>
                  <a:pt x="48220" y="152677"/>
                </a:lnTo>
                <a:lnTo>
                  <a:pt x="22859" y="135889"/>
                </a:lnTo>
                <a:lnTo>
                  <a:pt x="6072" y="110529"/>
                </a:lnTo>
                <a:lnTo>
                  <a:pt x="0" y="78739"/>
                </a:lnTo>
                <a:lnTo>
                  <a:pt x="6072" y="47684"/>
                </a:lnTo>
                <a:lnTo>
                  <a:pt x="22860" y="22701"/>
                </a:lnTo>
                <a:lnTo>
                  <a:pt x="48220" y="6052"/>
                </a:lnTo>
                <a:lnTo>
                  <a:pt x="80009" y="0"/>
                </a:lnTo>
                <a:close/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596389" y="429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755139" y="445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761489" y="4373879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761489" y="4373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268979" y="4375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491739" y="4437379"/>
            <a:ext cx="806450" cy="1549400"/>
          </a:xfrm>
          <a:custGeom>
            <a:avLst/>
            <a:gdLst/>
            <a:ahLst/>
            <a:cxnLst/>
            <a:rect l="l" t="t" r="r" b="b"/>
            <a:pathLst>
              <a:path w="806450" h="1549400">
                <a:moveTo>
                  <a:pt x="806450" y="0"/>
                </a:moveTo>
                <a:lnTo>
                  <a:pt x="0" y="154940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491739" y="443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300729" y="5988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 txBox="1"/>
          <p:nvPr/>
        </p:nvSpPr>
        <p:spPr>
          <a:xfrm>
            <a:off x="764540" y="3797300"/>
            <a:ext cx="1111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3200" i="1" dirty="0">
                <a:solidFill>
                  <a:srgbClr val="03607A"/>
                </a:solidFill>
                <a:latin typeface="Times New Roman"/>
                <a:cs typeface="Times New Roman"/>
              </a:rPr>
              <a:t>A	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3204210" y="3797300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3607A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1145539" y="57023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3607A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1220469" y="3994150"/>
            <a:ext cx="15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CD8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840739" y="4711700"/>
            <a:ext cx="692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009CD8"/>
                </a:solidFill>
                <a:latin typeface="Trebuchet MS"/>
                <a:cs typeface="Trebuchet MS"/>
              </a:rPr>
              <a:t>3	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2440939" y="4025900"/>
            <a:ext cx="15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CD8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2059939" y="4864100"/>
            <a:ext cx="15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CD8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2745739" y="4864100"/>
            <a:ext cx="15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CD8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999489" y="4361241"/>
            <a:ext cx="590550" cy="50800"/>
          </a:xfrm>
          <a:custGeom>
            <a:avLst/>
            <a:gdLst/>
            <a:ahLst/>
            <a:cxnLst/>
            <a:rect l="l" t="t" r="r" b="b"/>
            <a:pathLst>
              <a:path w="590550" h="50800">
                <a:moveTo>
                  <a:pt x="0" y="50676"/>
                </a:moveTo>
                <a:lnTo>
                  <a:pt x="590550" y="50676"/>
                </a:lnTo>
                <a:lnTo>
                  <a:pt x="590550" y="0"/>
                </a:lnTo>
                <a:lnTo>
                  <a:pt x="0" y="0"/>
                </a:lnTo>
                <a:lnTo>
                  <a:pt x="0" y="50676"/>
                </a:lnTo>
                <a:close/>
              </a:path>
            </a:pathLst>
          </a:custGeom>
          <a:solidFill>
            <a:srgbClr val="036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99489" y="4386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76">
            <a:solidFill>
              <a:srgbClr val="03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592580" y="4387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76">
            <a:solidFill>
              <a:srgbClr val="03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48739" y="4471670"/>
            <a:ext cx="327660" cy="1146810"/>
          </a:xfrm>
          <a:custGeom>
            <a:avLst/>
            <a:gdLst/>
            <a:ahLst/>
            <a:cxnLst/>
            <a:rect l="l" t="t" r="r" b="b"/>
            <a:pathLst>
              <a:path w="327660" h="1146810">
                <a:moveTo>
                  <a:pt x="327659" y="0"/>
                </a:moveTo>
                <a:lnTo>
                  <a:pt x="0" y="1146809"/>
                </a:lnTo>
              </a:path>
            </a:pathLst>
          </a:custGeom>
          <a:ln w="50676">
            <a:solidFill>
              <a:srgbClr val="03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48739" y="4471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76">
            <a:solidFill>
              <a:srgbClr val="03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677670" y="5619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76">
            <a:solidFill>
              <a:srgbClr val="03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018029" y="1164590"/>
            <a:ext cx="5099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</a:t>
            </a:r>
            <a:r>
              <a:rPr dirty="0"/>
              <a:t>Example </a:t>
            </a:r>
            <a:r>
              <a:rPr spc="-5" dirty="0"/>
              <a:t>Of</a:t>
            </a:r>
            <a:r>
              <a:rPr spc="-105" dirty="0"/>
              <a:t> </a:t>
            </a:r>
            <a:r>
              <a:rPr spc="-5" dirty="0"/>
              <a:t>MST</a:t>
            </a:r>
          </a:p>
        </p:txBody>
      </p:sp>
      <p:sp>
        <p:nvSpPr>
          <p:cNvPr id="257" name="object 257"/>
          <p:cNvSpPr txBox="1"/>
          <p:nvPr/>
        </p:nvSpPr>
        <p:spPr>
          <a:xfrm>
            <a:off x="523240" y="1891029"/>
            <a:ext cx="6771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7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A graph and one of its </a:t>
            </a:r>
            <a:r>
              <a:rPr sz="2400" spc="-10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costs </a:t>
            </a:r>
            <a:r>
              <a:rPr sz="2400" spc="-5" dirty="0">
                <a:latin typeface="Times New Roman"/>
                <a:cs typeface="Times New Roman"/>
              </a:rPr>
              <a:t>spanning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  <a:p>
            <a:pPr marL="298450" indent="-2730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Application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838200" y="2819400"/>
            <a:ext cx="3733800" cy="2915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81600" y="3200400"/>
            <a:ext cx="3200400" cy="173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4</a:t>
            </a:r>
            <a:r>
              <a:rPr spc="-60" dirty="0"/>
              <a:t> </a:t>
            </a:r>
            <a:r>
              <a:rPr dirty="0"/>
              <a:t>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1443989" y="779779"/>
            <a:ext cx="601535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4620" marR="5080" indent="-13919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Kruskal’s Algorithm For  Finding</a:t>
            </a:r>
            <a:r>
              <a:rPr spc="-10" dirty="0"/>
              <a:t> </a:t>
            </a:r>
            <a:r>
              <a:rPr spc="-5" dirty="0"/>
              <a:t>MST</a:t>
            </a:r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4</a:t>
            </a:r>
            <a:r>
              <a:rPr spc="-60" dirty="0"/>
              <a:t> </a:t>
            </a:r>
            <a:r>
              <a:rPr dirty="0"/>
              <a:t>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612140" y="2547620"/>
            <a:ext cx="7806690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Sort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edges </a:t>
            </a:r>
            <a:r>
              <a:rPr sz="2400" dirty="0">
                <a:latin typeface="Times New Roman"/>
                <a:cs typeface="Times New Roman"/>
              </a:rPr>
              <a:t>into non </a:t>
            </a:r>
            <a:r>
              <a:rPr sz="2400" spc="-5" dirty="0">
                <a:latin typeface="Times New Roman"/>
                <a:cs typeface="Times New Roman"/>
              </a:rPr>
              <a:t>decreasing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6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next smallest weight edge </a:t>
            </a:r>
            <a:r>
              <a:rPr sz="2400" dirty="0">
                <a:latin typeface="Times New Roman"/>
                <a:cs typeface="Times New Roman"/>
              </a:rPr>
              <a:t>to the forest if it will  not </a:t>
            </a:r>
            <a:r>
              <a:rPr sz="2400" spc="-5" dirty="0">
                <a:latin typeface="Times New Roman"/>
                <a:cs typeface="Times New Roman"/>
              </a:rPr>
              <a:t>cause </a:t>
            </a:r>
            <a:r>
              <a:rPr sz="2400" dirty="0">
                <a:latin typeface="Times New Roman"/>
                <a:cs typeface="Times New Roman"/>
              </a:rPr>
              <a:t>a cycle.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Stop </a:t>
            </a:r>
            <a:r>
              <a:rPr sz="2400" dirty="0">
                <a:latin typeface="Times New Roman"/>
                <a:cs typeface="Times New Roman"/>
              </a:rPr>
              <a:t>if n-1 </a:t>
            </a:r>
            <a:r>
              <a:rPr sz="2400" spc="-5" dirty="0">
                <a:latin typeface="Times New Roman"/>
                <a:cs typeface="Times New Roman"/>
              </a:rPr>
              <a:t>edges. Otherwise, </a:t>
            </a:r>
            <a:r>
              <a:rPr sz="2400" dirty="0">
                <a:latin typeface="Times New Roman"/>
                <a:cs typeface="Times New Roman"/>
              </a:rPr>
              <a:t>go 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901700"/>
            <a:ext cx="8064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An Example Of Kruskal’s</a:t>
            </a:r>
            <a:r>
              <a:rPr sz="4000" spc="-25" dirty="0"/>
              <a:t> </a:t>
            </a:r>
            <a:r>
              <a:rPr sz="4000" spc="-5" dirty="0"/>
              <a:t>Algorithm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1598930"/>
            <a:ext cx="3581400" cy="2797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0" y="1447800"/>
            <a:ext cx="5486400" cy="5072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4</a:t>
            </a:r>
            <a:r>
              <a:rPr spc="-60" dirty="0"/>
              <a:t> </a:t>
            </a:r>
            <a:r>
              <a:rPr dirty="0"/>
              <a:t>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749300" y="520700"/>
            <a:ext cx="6606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Prim’s Algorithm For</a:t>
            </a:r>
            <a:r>
              <a:rPr sz="4000" spc="-85" dirty="0"/>
              <a:t> </a:t>
            </a:r>
            <a:r>
              <a:rPr sz="4000" spc="-5" dirty="0"/>
              <a:t>Finding  </a:t>
            </a:r>
            <a:r>
              <a:rPr sz="4000" spc="-10" dirty="0"/>
              <a:t>MST</a:t>
            </a:r>
            <a:endParaRPr sz="4000"/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4</a:t>
            </a:r>
            <a:r>
              <a:rPr spc="-60" dirty="0"/>
              <a:t> </a:t>
            </a:r>
            <a:r>
              <a:rPr dirty="0"/>
              <a:t>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1209039" y="2014220"/>
            <a:ext cx="679259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314960" indent="-273050">
              <a:lnSpc>
                <a:spcPct val="100000"/>
              </a:lnSpc>
              <a:spcBef>
                <a:spcPts val="100"/>
              </a:spcBef>
            </a:pPr>
            <a:r>
              <a:rPr sz="3975" spc="30" baseline="7337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20" dirty="0">
                <a:latin typeface="Times New Roman"/>
                <a:cs typeface="Times New Roman"/>
              </a:rPr>
              <a:t>Initialize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tree with </a:t>
            </a:r>
            <a:r>
              <a:rPr sz="2800" dirty="0">
                <a:latin typeface="Times New Roman"/>
                <a:cs typeface="Times New Roman"/>
              </a:rPr>
              <a:t>a single </a:t>
            </a:r>
            <a:r>
              <a:rPr sz="2800" spc="-5" dirty="0">
                <a:latin typeface="Times New Roman"/>
                <a:cs typeface="Times New Roman"/>
              </a:rPr>
              <a:t>vertex,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chosen  arbitrarily from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graph.</a:t>
            </a:r>
            <a:endParaRPr sz="28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700"/>
              </a:spcBef>
            </a:pPr>
            <a:r>
              <a:rPr sz="3975" spc="75" baseline="7337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50" dirty="0">
                <a:latin typeface="Times New Roman"/>
                <a:cs typeface="Times New Roman"/>
              </a:rPr>
              <a:t>Grow </a:t>
            </a:r>
            <a:r>
              <a:rPr sz="2800" dirty="0">
                <a:latin typeface="Times New Roman"/>
                <a:cs typeface="Times New Roman"/>
              </a:rPr>
              <a:t>the tree by one </a:t>
            </a:r>
            <a:r>
              <a:rPr sz="2800" spc="-5" dirty="0">
                <a:latin typeface="Times New Roman"/>
                <a:cs typeface="Times New Roman"/>
              </a:rPr>
              <a:t>edge: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edges </a:t>
            </a:r>
            <a:r>
              <a:rPr sz="2800" dirty="0">
                <a:latin typeface="Times New Roman"/>
                <a:cs typeface="Times New Roman"/>
              </a:rPr>
              <a:t>that  </a:t>
            </a:r>
            <a:r>
              <a:rPr sz="2800" spc="-5" dirty="0">
                <a:latin typeface="Times New Roman"/>
                <a:cs typeface="Times New Roman"/>
              </a:rPr>
              <a:t>connect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tree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vertices </a:t>
            </a:r>
            <a:r>
              <a:rPr sz="2800" dirty="0">
                <a:latin typeface="Times New Roman"/>
                <a:cs typeface="Times New Roman"/>
              </a:rPr>
              <a:t>not yet in 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tree,  find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minimum-weight edge, and transfer 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to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tree.</a:t>
            </a:r>
            <a:endParaRPr sz="2800">
              <a:latin typeface="Times New Roman"/>
              <a:cs typeface="Times New Roman"/>
            </a:endParaRPr>
          </a:p>
          <a:p>
            <a:pPr marL="298450" marR="669290" indent="-273050">
              <a:lnSpc>
                <a:spcPct val="100000"/>
              </a:lnSpc>
              <a:spcBef>
                <a:spcPts val="690"/>
              </a:spcBef>
            </a:pPr>
            <a:r>
              <a:rPr sz="3975" spc="44" baseline="7337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30" dirty="0">
                <a:latin typeface="Times New Roman"/>
                <a:cs typeface="Times New Roman"/>
              </a:rPr>
              <a:t>Repeat </a:t>
            </a:r>
            <a:r>
              <a:rPr sz="2800" spc="-5" dirty="0">
                <a:latin typeface="Times New Roman"/>
                <a:cs typeface="Times New Roman"/>
              </a:rPr>
              <a:t>step </a:t>
            </a:r>
            <a:r>
              <a:rPr sz="2800" dirty="0">
                <a:latin typeface="Times New Roman"/>
                <a:cs typeface="Times New Roman"/>
              </a:rPr>
              <a:t>2 (until </a:t>
            </a:r>
            <a:r>
              <a:rPr sz="2800" spc="-5" dirty="0">
                <a:latin typeface="Times New Roman"/>
                <a:cs typeface="Times New Roman"/>
              </a:rPr>
              <a:t>all vertices are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tree).And E=V-1.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630" y="977900"/>
            <a:ext cx="7610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An </a:t>
            </a:r>
            <a:r>
              <a:rPr sz="4000" dirty="0"/>
              <a:t>Example </a:t>
            </a:r>
            <a:r>
              <a:rPr sz="4000" spc="-5" dirty="0"/>
              <a:t>For Prim’s</a:t>
            </a:r>
            <a:r>
              <a:rPr sz="4000" spc="-95" dirty="0"/>
              <a:t> </a:t>
            </a:r>
            <a:r>
              <a:rPr sz="4000" spc="-5" dirty="0"/>
              <a:t>Algorithm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191000" y="1687829"/>
            <a:ext cx="4645659" cy="486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598930"/>
            <a:ext cx="3581400" cy="2797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4</a:t>
            </a:r>
            <a:r>
              <a:rPr spc="-60" dirty="0"/>
              <a:t> </a:t>
            </a:r>
            <a:r>
              <a:rPr dirty="0"/>
              <a:t>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Huffman</a:t>
            </a:r>
            <a:r>
              <a:rPr spc="-75" dirty="0"/>
              <a:t> </a:t>
            </a:r>
            <a:r>
              <a:rPr spc="-5" dirty="0"/>
              <a:t>Encoding</a:t>
            </a:r>
          </a:p>
        </p:txBody>
      </p:sp>
      <p:sp>
        <p:nvSpPr>
          <p:cNvPr id="257" name="object 257"/>
          <p:cNvSpPr txBox="1"/>
          <p:nvPr/>
        </p:nvSpPr>
        <p:spPr>
          <a:xfrm>
            <a:off x="5462270" y="3384550"/>
            <a:ext cx="2582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</a:pPr>
            <a:r>
              <a:rPr sz="3375" spc="315" baseline="7407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3375" spc="315" baseline="7407" dirty="0">
                <a:solidFill>
                  <a:srgbClr val="0ACFD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Huffman  </a:t>
            </a:r>
            <a:r>
              <a:rPr sz="2400" dirty="0">
                <a:latin typeface="Times New Roman"/>
                <a:cs typeface="Times New Roman"/>
              </a:rPr>
              <a:t>algorithm finds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optimal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444500" y="652653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35B74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2209800" y="5029200"/>
            <a:ext cx="379730" cy="382270"/>
          </a:xfrm>
          <a:custGeom>
            <a:avLst/>
            <a:gdLst/>
            <a:ahLst/>
            <a:cxnLst/>
            <a:rect l="l" t="t" r="r" b="b"/>
            <a:pathLst>
              <a:path w="379730" h="382270">
                <a:moveTo>
                  <a:pt x="0" y="382269"/>
                </a:moveTo>
                <a:lnTo>
                  <a:pt x="37973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743200" y="5029200"/>
            <a:ext cx="457200" cy="379730"/>
          </a:xfrm>
          <a:custGeom>
            <a:avLst/>
            <a:gdLst/>
            <a:ahLst/>
            <a:cxnLst/>
            <a:rect l="l" t="t" r="r" b="b"/>
            <a:pathLst>
              <a:path w="457200" h="379729">
                <a:moveTo>
                  <a:pt x="0" y="0"/>
                </a:moveTo>
                <a:lnTo>
                  <a:pt x="457200" y="37973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2209800" y="3917950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1295400" y="4343400"/>
            <a:ext cx="913130" cy="1064260"/>
          </a:xfrm>
          <a:custGeom>
            <a:avLst/>
            <a:gdLst/>
            <a:ahLst/>
            <a:cxnLst/>
            <a:rect l="l" t="t" r="r" b="b"/>
            <a:pathLst>
              <a:path w="913130" h="1064260">
                <a:moveTo>
                  <a:pt x="0" y="1064260"/>
                </a:moveTo>
                <a:lnTo>
                  <a:pt x="91313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363470" y="4343400"/>
            <a:ext cx="379730" cy="303530"/>
          </a:xfrm>
          <a:custGeom>
            <a:avLst/>
            <a:gdLst/>
            <a:ahLst/>
            <a:cxnLst/>
            <a:rect l="l" t="t" r="r" b="b"/>
            <a:pathLst>
              <a:path w="379730" h="303529">
                <a:moveTo>
                  <a:pt x="0" y="0"/>
                </a:moveTo>
                <a:lnTo>
                  <a:pt x="379730" y="30353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1145539" y="4605020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46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839469" y="50304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0" y="379729"/>
                </a:moveTo>
                <a:lnTo>
                  <a:pt x="37973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372869" y="50304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0" y="0"/>
                </a:moveTo>
                <a:lnTo>
                  <a:pt x="379730" y="379729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 txBox="1"/>
          <p:nvPr/>
        </p:nvSpPr>
        <p:spPr>
          <a:xfrm>
            <a:off x="3583940" y="3385820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54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2973070" y="3735070"/>
            <a:ext cx="836930" cy="1751330"/>
          </a:xfrm>
          <a:custGeom>
            <a:avLst/>
            <a:gdLst/>
            <a:ahLst/>
            <a:cxnLst/>
            <a:rect l="l" t="t" r="r" b="b"/>
            <a:pathLst>
              <a:path w="836929" h="1751329">
                <a:moveTo>
                  <a:pt x="0" y="1751329"/>
                </a:moveTo>
                <a:lnTo>
                  <a:pt x="83693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515870" y="3735070"/>
            <a:ext cx="1141730" cy="227329"/>
          </a:xfrm>
          <a:custGeom>
            <a:avLst/>
            <a:gdLst/>
            <a:ahLst/>
            <a:cxnLst/>
            <a:rect l="l" t="t" r="r" b="b"/>
            <a:pathLst>
              <a:path w="1141729" h="227329">
                <a:moveTo>
                  <a:pt x="0" y="227329"/>
                </a:moveTo>
                <a:lnTo>
                  <a:pt x="114173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72869" y="3201670"/>
            <a:ext cx="1141730" cy="1370330"/>
          </a:xfrm>
          <a:custGeom>
            <a:avLst/>
            <a:gdLst/>
            <a:ahLst/>
            <a:cxnLst/>
            <a:rect l="l" t="t" r="r" b="b"/>
            <a:pathLst>
              <a:path w="1141730" h="1370329">
                <a:moveTo>
                  <a:pt x="0" y="1370329"/>
                </a:moveTo>
                <a:lnTo>
                  <a:pt x="114173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668270" y="3201670"/>
            <a:ext cx="913130" cy="227329"/>
          </a:xfrm>
          <a:custGeom>
            <a:avLst/>
            <a:gdLst/>
            <a:ahLst/>
            <a:cxnLst/>
            <a:rect l="l" t="t" r="r" b="b"/>
            <a:pathLst>
              <a:path w="913129" h="227329">
                <a:moveTo>
                  <a:pt x="913130" y="227329"/>
                </a:moveTo>
                <a:lnTo>
                  <a:pt x="0" y="0"/>
                </a:lnTo>
              </a:path>
            </a:pathLst>
          </a:custGeom>
          <a:ln w="19048">
            <a:solidFill>
              <a:srgbClr val="009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 txBox="1"/>
          <p:nvPr/>
        </p:nvSpPr>
        <p:spPr>
          <a:xfrm>
            <a:off x="4268470" y="3840479"/>
            <a:ext cx="7670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6EC5"/>
                </a:solidFill>
                <a:latin typeface="Trebuchet MS"/>
                <a:cs typeface="Trebuchet MS"/>
              </a:rPr>
              <a:t>A=00  B=100  </a:t>
            </a:r>
            <a:r>
              <a:rPr sz="1800" dirty="0">
                <a:solidFill>
                  <a:srgbClr val="0E6EC5"/>
                </a:solidFill>
                <a:latin typeface="Trebuchet MS"/>
                <a:cs typeface="Trebuchet MS"/>
              </a:rPr>
              <a:t>C=01  </a:t>
            </a:r>
            <a:r>
              <a:rPr sz="1800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0E6EC5"/>
                </a:solidFill>
                <a:latin typeface="Trebuchet MS"/>
                <a:cs typeface="Trebuchet MS"/>
              </a:rPr>
              <a:t>=1010  </a:t>
            </a:r>
            <a:r>
              <a:rPr sz="1800" spc="-5" dirty="0">
                <a:solidFill>
                  <a:srgbClr val="0E6EC5"/>
                </a:solidFill>
                <a:latin typeface="Trebuchet MS"/>
                <a:cs typeface="Trebuchet MS"/>
              </a:rPr>
              <a:t>E=11  F=1011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1985010" y="3385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4" name="object 2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23850" indent="-273050">
              <a:lnSpc>
                <a:spcPct val="100000"/>
              </a:lnSpc>
              <a:spcBef>
                <a:spcPts val="69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23850" algn="l"/>
              </a:tabLst>
            </a:pPr>
            <a:r>
              <a:rPr sz="2400" dirty="0"/>
              <a:t>The </a:t>
            </a:r>
            <a:r>
              <a:rPr sz="2400" spc="-10" dirty="0"/>
              <a:t>Huffman </a:t>
            </a:r>
            <a:r>
              <a:rPr sz="2400" dirty="0"/>
              <a:t>encoding algorithm is a greedy</a:t>
            </a:r>
            <a:r>
              <a:rPr sz="2400" spc="-55" dirty="0"/>
              <a:t> </a:t>
            </a:r>
            <a:r>
              <a:rPr sz="2400" dirty="0"/>
              <a:t>algorithm</a:t>
            </a:r>
            <a:endParaRPr sz="2400"/>
          </a:p>
          <a:p>
            <a:pPr marL="323850" indent="-273050">
              <a:lnSpc>
                <a:spcPct val="100000"/>
              </a:lnSpc>
              <a:spcBef>
                <a:spcPts val="59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23850" algn="l"/>
              </a:tabLst>
            </a:pPr>
            <a:r>
              <a:rPr sz="2400" spc="-5" dirty="0"/>
              <a:t>You </a:t>
            </a:r>
            <a:r>
              <a:rPr sz="2400" dirty="0"/>
              <a:t>always pick the </a:t>
            </a:r>
            <a:r>
              <a:rPr sz="2400" spc="-5" dirty="0"/>
              <a:t>two smallest numbers </a:t>
            </a:r>
            <a:r>
              <a:rPr sz="2400" dirty="0"/>
              <a:t>to </a:t>
            </a:r>
            <a:r>
              <a:rPr sz="2400" spc="-5" dirty="0"/>
              <a:t>combine</a:t>
            </a:r>
            <a:endParaRPr sz="24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/>
          </a:p>
          <a:p>
            <a:pPr marL="1880870">
              <a:lnSpc>
                <a:spcPct val="100000"/>
              </a:lnSpc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100</a:t>
            </a:r>
            <a:endParaRPr sz="1800">
              <a:latin typeface="Trebuchet MS"/>
              <a:cs typeface="Trebuchet MS"/>
            </a:endParaRPr>
          </a:p>
          <a:p>
            <a:pPr marR="1259205" algn="ctr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1828800" y="4453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2515870" y="4225290"/>
            <a:ext cx="26606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2971800" y="3614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3478529" y="4528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712469" y="4986020"/>
            <a:ext cx="1737995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  <a:tabLst>
                <a:tab pos="977265" algn="l"/>
                <a:tab pos="1558925" algn="l"/>
              </a:tabLst>
            </a:pPr>
            <a:r>
              <a:rPr sz="1800" b="1" dirty="0">
                <a:latin typeface="Arial"/>
                <a:cs typeface="Arial"/>
              </a:rPr>
              <a:t>0	</a:t>
            </a:r>
            <a:r>
              <a:rPr sz="2700" b="1" baseline="-18518" dirty="0">
                <a:latin typeface="Arial"/>
                <a:cs typeface="Arial"/>
              </a:rPr>
              <a:t>1	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420"/>
              </a:spcBef>
              <a:tabLst>
                <a:tab pos="441325" algn="l"/>
                <a:tab pos="887094" algn="l"/>
                <a:tab pos="1334135" algn="l"/>
              </a:tabLst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22	</a:t>
            </a:r>
            <a:r>
              <a:rPr sz="1800" spc="-5" dirty="0">
                <a:solidFill>
                  <a:srgbClr val="009CD8"/>
                </a:solidFill>
                <a:latin typeface="Trebuchet MS"/>
                <a:cs typeface="Trebuchet MS"/>
              </a:rPr>
              <a:t>12	</a:t>
            </a: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24	6</a:t>
            </a:r>
            <a:endParaRPr sz="1800">
              <a:latin typeface="Trebuchet MS"/>
              <a:cs typeface="Trebuchet MS"/>
            </a:endParaRPr>
          </a:p>
          <a:p>
            <a:pPr marL="131445">
              <a:lnSpc>
                <a:spcPct val="100000"/>
              </a:lnSpc>
              <a:tabLst>
                <a:tab pos="540385" algn="l"/>
                <a:tab pos="944244" algn="l"/>
                <a:tab pos="1287145" algn="l"/>
              </a:tabLst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A	B	C	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2840989" y="4986020"/>
            <a:ext cx="58166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89255" algn="l"/>
              </a:tabLst>
            </a:pPr>
            <a:r>
              <a:rPr sz="1800" spc="-5" dirty="0">
                <a:solidFill>
                  <a:srgbClr val="009CD8"/>
                </a:solidFill>
                <a:latin typeface="Trebuchet MS"/>
                <a:cs typeface="Trebuchet MS"/>
              </a:rPr>
              <a:t>27	</a:t>
            </a: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52705">
              <a:lnSpc>
                <a:spcPct val="100000"/>
              </a:lnSpc>
              <a:tabLst>
                <a:tab pos="448309" algn="l"/>
              </a:tabLst>
            </a:pPr>
            <a:r>
              <a:rPr sz="1800" dirty="0">
                <a:solidFill>
                  <a:srgbClr val="009CD8"/>
                </a:solidFill>
                <a:latin typeface="Trebuchet MS"/>
                <a:cs typeface="Trebuchet MS"/>
              </a:rPr>
              <a:t>E	F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779780" y="1164590"/>
            <a:ext cx="7573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And</a:t>
            </a:r>
            <a:r>
              <a:rPr spc="-3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35">
              <a:lnSpc>
                <a:spcPts val="1425"/>
              </a:lnSpc>
            </a:pPr>
            <a:fld id="{81D60167-4931-47E6-BA6A-407CBD079E47}" type="slidenum">
              <a:rPr dirty="0"/>
              <a:pPr marL="191135">
                <a:lnSpc>
                  <a:spcPts val="1425"/>
                </a:lnSpc>
              </a:pPr>
              <a:t>18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523240" y="1893570"/>
            <a:ext cx="8076565" cy="45796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1F5F"/>
                </a:solidFill>
                <a:latin typeface="Constantia"/>
                <a:cs typeface="Constantia"/>
              </a:rPr>
              <a:t>Advantages:</a:t>
            </a:r>
            <a:endParaRPr sz="2400">
              <a:latin typeface="Constantia"/>
              <a:cs typeface="Constantia"/>
            </a:endParaRPr>
          </a:p>
          <a:p>
            <a:pPr marL="298450" indent="-273050">
              <a:lnSpc>
                <a:spcPct val="100000"/>
              </a:lnSpc>
              <a:spcBef>
                <a:spcPts val="3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dirty="0">
                <a:latin typeface="Constantia"/>
                <a:cs typeface="Constantia"/>
              </a:rPr>
              <a:t>are easier </a:t>
            </a:r>
            <a:r>
              <a:rPr sz="2400" spc="-5" dirty="0">
                <a:latin typeface="Constantia"/>
                <a:cs typeface="Constantia"/>
              </a:rPr>
              <a:t>to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implement.</a:t>
            </a:r>
            <a:endParaRPr sz="2400">
              <a:latin typeface="Constantia"/>
              <a:cs typeface="Constantia"/>
            </a:endParaRPr>
          </a:p>
          <a:p>
            <a:pPr marL="298450" indent="-273050">
              <a:lnSpc>
                <a:spcPct val="100000"/>
              </a:lnSpc>
              <a:spcBef>
                <a:spcPts val="309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spc="-5" dirty="0">
                <a:latin typeface="Constantia"/>
                <a:cs typeface="Constantia"/>
              </a:rPr>
              <a:t>They require much less computing resources.</a:t>
            </a:r>
            <a:endParaRPr sz="2400">
              <a:latin typeface="Constantia"/>
              <a:cs typeface="Constantia"/>
            </a:endParaRPr>
          </a:p>
          <a:p>
            <a:pPr marL="298450" indent="-273050">
              <a:lnSpc>
                <a:spcPct val="100000"/>
              </a:lnSpc>
              <a:spcBef>
                <a:spcPts val="309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much faster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execute.</a:t>
            </a:r>
            <a:endParaRPr sz="2400">
              <a:latin typeface="Constantia"/>
              <a:cs typeface="Constantia"/>
            </a:endParaRPr>
          </a:p>
          <a:p>
            <a:pPr marL="298450" marR="1273810" indent="-273050">
              <a:lnSpc>
                <a:spcPts val="2590"/>
              </a:lnSpc>
              <a:spcBef>
                <a:spcPts val="635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spc="-5" dirty="0">
                <a:latin typeface="Constantia"/>
                <a:cs typeface="Constantia"/>
              </a:rPr>
              <a:t>Greedy algorithms </a:t>
            </a:r>
            <a:r>
              <a:rPr sz="2400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used to solve optimization  problems</a:t>
            </a:r>
            <a:endParaRPr sz="240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275"/>
              </a:spcBef>
            </a:pPr>
            <a:r>
              <a:rPr sz="2400" b="1" spc="-5" dirty="0">
                <a:solidFill>
                  <a:srgbClr val="001F5F"/>
                </a:solidFill>
                <a:latin typeface="Constantia"/>
                <a:cs typeface="Constantia"/>
              </a:rPr>
              <a:t>Disadvantages:</a:t>
            </a:r>
            <a:endParaRPr sz="2400">
              <a:latin typeface="Constantia"/>
              <a:cs typeface="Constantia"/>
            </a:endParaRPr>
          </a:p>
          <a:p>
            <a:pPr marL="298450" marR="254000" indent="-273050">
              <a:lnSpc>
                <a:spcPts val="2590"/>
              </a:lnSpc>
              <a:spcBef>
                <a:spcPts val="635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spc="-5" dirty="0">
                <a:latin typeface="Constantia"/>
                <a:cs typeface="Constantia"/>
              </a:rPr>
              <a:t>Their only disadvantage being that they not always reach  the global optimum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solution.</a:t>
            </a:r>
            <a:endParaRPr sz="2400">
              <a:latin typeface="Constantia"/>
              <a:cs typeface="Constantia"/>
            </a:endParaRPr>
          </a:p>
          <a:p>
            <a:pPr marL="298450" marR="17780" indent="-273050">
              <a:lnSpc>
                <a:spcPts val="2590"/>
              </a:lnSpc>
              <a:spcBef>
                <a:spcPts val="6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74650" algn="l"/>
              </a:tabLst>
            </a:pPr>
            <a:r>
              <a:rPr dirty="0"/>
              <a:t>	</a:t>
            </a:r>
            <a:r>
              <a:rPr sz="2400" spc="-5" dirty="0">
                <a:latin typeface="Constantia"/>
                <a:cs typeface="Constantia"/>
              </a:rPr>
              <a:t>On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other hand, </a:t>
            </a:r>
            <a:r>
              <a:rPr sz="2400" dirty="0">
                <a:latin typeface="Constantia"/>
                <a:cs typeface="Constantia"/>
              </a:rPr>
              <a:t>even </a:t>
            </a:r>
            <a:r>
              <a:rPr sz="2400" spc="-5" dirty="0">
                <a:latin typeface="Constantia"/>
                <a:cs typeface="Constantia"/>
              </a:rPr>
              <a:t>when the global optimum  solution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not reached, most of the times the reached sub-  optimal solution is </a:t>
            </a:r>
            <a:r>
              <a:rPr sz="2400" dirty="0">
                <a:latin typeface="Constantia"/>
                <a:cs typeface="Constantia"/>
              </a:rPr>
              <a:t>a very </a:t>
            </a:r>
            <a:r>
              <a:rPr sz="2400" spc="-5" dirty="0">
                <a:latin typeface="Constantia"/>
                <a:cs typeface="Constantia"/>
              </a:rPr>
              <a:t>good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solution.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35">
              <a:lnSpc>
                <a:spcPts val="1425"/>
              </a:lnSpc>
            </a:pPr>
            <a:fld id="{81D60167-4931-47E6-BA6A-407CBD079E47}" type="slidenum">
              <a:rPr dirty="0"/>
              <a:pPr marL="191135">
                <a:lnSpc>
                  <a:spcPts val="142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3658870" y="1069340"/>
            <a:ext cx="1824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</a:t>
            </a:r>
            <a:r>
              <a:rPr spc="-10" dirty="0"/>
              <a:t>t</a:t>
            </a:r>
            <a:r>
              <a:rPr spc="-5" dirty="0"/>
              <a:t>l</a:t>
            </a:r>
            <a:r>
              <a:rPr spc="5" dirty="0"/>
              <a:t>i</a:t>
            </a:r>
            <a:r>
              <a:rPr spc="-5" dirty="0"/>
              <a:t>ne</a:t>
            </a:r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2</a:t>
            </a:fld>
            <a:endParaRPr dirty="0">
              <a:solidFill>
                <a:srgbClr val="D0E9ED"/>
              </a:solidFill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510540" y="1788159"/>
            <a:ext cx="4445635" cy="407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7305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Optimization Problem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Characteristics And Features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Greedy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Properties.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Greedy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20"/>
              </a:spcBef>
            </a:pPr>
            <a:r>
              <a:rPr sz="3075" spc="345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2400" spc="229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Coin Changing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20"/>
              </a:spcBef>
            </a:pPr>
            <a:r>
              <a:rPr sz="3075" spc="135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2400" spc="90" dirty="0">
                <a:latin typeface="Times New Roman"/>
                <a:cs typeface="Times New Roman"/>
              </a:rPr>
              <a:t>Traveling</a:t>
            </a:r>
            <a:r>
              <a:rPr sz="2400" spc="-5" dirty="0">
                <a:latin typeface="Times New Roman"/>
                <a:cs typeface="Times New Roman"/>
              </a:rPr>
              <a:t> Salesman.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MST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Kruskal’s And Prim’s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10" dirty="0">
                <a:latin typeface="Times New Roman"/>
                <a:cs typeface="Times New Roman"/>
              </a:rPr>
              <a:t>Huffman</a:t>
            </a:r>
            <a:r>
              <a:rPr sz="2400" spc="-5" dirty="0">
                <a:latin typeface="Times New Roman"/>
                <a:cs typeface="Times New Roman"/>
              </a:rPr>
              <a:t> Code.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2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Advantages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081529" y="1164590"/>
            <a:ext cx="4975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9605" algn="l"/>
              </a:tabLst>
            </a:pPr>
            <a:r>
              <a:rPr spc="-5" dirty="0"/>
              <a:t>Greedy	Introduction</a:t>
            </a:r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>
                <a:solidFill>
                  <a:srgbClr val="D0E9ED"/>
                </a:solidFill>
              </a:rPr>
              <a:pPr marL="276225">
                <a:lnSpc>
                  <a:spcPts val="1425"/>
                </a:lnSpc>
              </a:pPr>
              <a:t>3</a:t>
            </a:fld>
            <a:endParaRPr dirty="0">
              <a:solidFill>
                <a:srgbClr val="D0E9ED"/>
              </a:solidFill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523240" y="1878329"/>
            <a:ext cx="8087359" cy="3366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00"/>
              </a:spcBef>
            </a:pPr>
            <a:r>
              <a:rPr sz="3975" spc="44" baseline="6289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30" dirty="0">
                <a:latin typeface="Times New Roman"/>
                <a:cs typeface="Times New Roman"/>
              </a:rPr>
              <a:t>Greedy </a:t>
            </a:r>
            <a:r>
              <a:rPr sz="2800" spc="-5" dirty="0">
                <a:latin typeface="Times New Roman"/>
                <a:cs typeface="Times New Roman"/>
              </a:rPr>
              <a:t>algorithms are simple 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straightforward.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3975" spc="67" baseline="7337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45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are shortsighted </a:t>
            </a:r>
            <a:r>
              <a:rPr sz="2800" dirty="0">
                <a:latin typeface="Times New Roman"/>
                <a:cs typeface="Times New Roman"/>
              </a:rPr>
              <a:t>in their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700"/>
              </a:spcBef>
            </a:pPr>
            <a:r>
              <a:rPr sz="3975" spc="195" baseline="7337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13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greedy </a:t>
            </a:r>
            <a:r>
              <a:rPr sz="2800" dirty="0">
                <a:latin typeface="Times New Roman"/>
                <a:cs typeface="Times New Roman"/>
              </a:rPr>
              <a:t>algorithm is </a:t>
            </a:r>
            <a:r>
              <a:rPr sz="2800" spc="-5" dirty="0">
                <a:latin typeface="Times New Roman"/>
                <a:cs typeface="Times New Roman"/>
              </a:rPr>
              <a:t>similar </a:t>
            </a:r>
            <a:r>
              <a:rPr sz="2800" dirty="0">
                <a:latin typeface="Times New Roman"/>
                <a:cs typeface="Times New Roman"/>
              </a:rPr>
              <a:t>to a </a:t>
            </a:r>
            <a:r>
              <a:rPr sz="2800" spc="-5" dirty="0">
                <a:latin typeface="Times New Roman"/>
                <a:cs typeface="Times New Roman"/>
              </a:rPr>
              <a:t>dynamic  programming algorithm, </a:t>
            </a:r>
            <a:r>
              <a:rPr sz="2800" dirty="0">
                <a:latin typeface="Times New Roman"/>
                <a:cs typeface="Times New Roman"/>
              </a:rPr>
              <a:t>but the </a:t>
            </a:r>
            <a:r>
              <a:rPr sz="2800" spc="-5" dirty="0">
                <a:latin typeface="Times New Roman"/>
                <a:cs typeface="Times New Roman"/>
              </a:rPr>
              <a:t>difference </a:t>
            </a:r>
            <a:r>
              <a:rPr sz="2800" dirty="0">
                <a:latin typeface="Times New Roman"/>
                <a:cs typeface="Times New Roman"/>
              </a:rPr>
              <a:t>is that  solutions to the sub </a:t>
            </a:r>
            <a:r>
              <a:rPr sz="2800" spc="-5" dirty="0">
                <a:latin typeface="Times New Roman"/>
                <a:cs typeface="Times New Roman"/>
              </a:rPr>
              <a:t>problems </a:t>
            </a:r>
            <a:r>
              <a:rPr sz="2800" dirty="0">
                <a:latin typeface="Times New Roman"/>
                <a:cs typeface="Times New Roman"/>
              </a:rPr>
              <a:t>do not have to be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known  </a:t>
            </a:r>
            <a:r>
              <a:rPr sz="2800" spc="-10" dirty="0">
                <a:latin typeface="Times New Roman"/>
                <a:cs typeface="Times New Roman"/>
              </a:rPr>
              <a:t>at 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3975" spc="127" baseline="7337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85" dirty="0">
                <a:latin typeface="Times New Roman"/>
                <a:cs typeface="Times New Roman"/>
              </a:rPr>
              <a:t>It </a:t>
            </a:r>
            <a:r>
              <a:rPr sz="2800" dirty="0">
                <a:latin typeface="Times New Roman"/>
                <a:cs typeface="Times New Roman"/>
              </a:rPr>
              <a:t>is used to solve the </a:t>
            </a:r>
            <a:r>
              <a:rPr sz="2800" spc="-5" dirty="0">
                <a:latin typeface="Times New Roman"/>
                <a:cs typeface="Times New Roman"/>
              </a:rPr>
              <a:t>optimization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1565910" y="781050"/>
            <a:ext cx="5720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Optimization</a:t>
            </a:r>
            <a:r>
              <a:rPr sz="4500" spc="-60" dirty="0"/>
              <a:t> </a:t>
            </a:r>
            <a:r>
              <a:rPr sz="4500" spc="-5" dirty="0"/>
              <a:t>Problems</a:t>
            </a:r>
            <a:endParaRPr sz="4500"/>
          </a:p>
        </p:txBody>
      </p:sp>
      <p:sp>
        <p:nvSpPr>
          <p:cNvPr id="258" name="object 258"/>
          <p:cNvSpPr txBox="1"/>
          <p:nvPr/>
        </p:nvSpPr>
        <p:spPr>
          <a:xfrm>
            <a:off x="444500" y="6540966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035B74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674369" y="1784350"/>
            <a:ext cx="7606030" cy="362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28270" indent="-27305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optimization </a:t>
            </a:r>
            <a:r>
              <a:rPr sz="2400" dirty="0">
                <a:latin typeface="Times New Roman"/>
                <a:cs typeface="Times New Roman"/>
              </a:rPr>
              <a:t>problem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one 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5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want </a:t>
            </a:r>
            <a:r>
              <a:rPr sz="2400" dirty="0">
                <a:latin typeface="Times New Roman"/>
                <a:cs typeface="Times New Roman"/>
              </a:rPr>
              <a:t>to find,  not just a </a:t>
            </a:r>
            <a:r>
              <a:rPr sz="2400" spc="-5" dirty="0">
                <a:latin typeface="Times New Roman"/>
                <a:cs typeface="Times New Roman"/>
              </a:rPr>
              <a:t>solution, </a:t>
            </a:r>
            <a:r>
              <a:rPr sz="2400" dirty="0">
                <a:latin typeface="Times New Roman"/>
                <a:cs typeface="Times New Roman"/>
              </a:rPr>
              <a:t>but the best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297815" marR="1409065" indent="-273050">
              <a:lnSpc>
                <a:spcPct val="100000"/>
              </a:lnSpc>
              <a:spcBef>
                <a:spcPts val="59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“greedy algorithm” sometimes works </a:t>
            </a:r>
            <a:r>
              <a:rPr sz="2400" dirty="0">
                <a:latin typeface="Times New Roman"/>
                <a:cs typeface="Times New Roman"/>
              </a:rPr>
              <a:t>well </a:t>
            </a:r>
            <a:r>
              <a:rPr sz="2400" spc="-5" dirty="0">
                <a:latin typeface="Times New Roman"/>
                <a:cs typeface="Times New Roman"/>
              </a:rPr>
              <a:t>for  optimization problems</a:t>
            </a:r>
            <a:endParaRPr sz="2400">
              <a:latin typeface="Times New Roman"/>
              <a:cs typeface="Times New Roman"/>
            </a:endParaRPr>
          </a:p>
          <a:p>
            <a:pPr marL="298450" indent="-2730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A greedy algorithm </a:t>
            </a:r>
            <a:r>
              <a:rPr sz="2400" spc="-5" dirty="0">
                <a:latin typeface="Times New Roman"/>
                <a:cs typeface="Times New Roman"/>
              </a:rPr>
              <a:t>works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phases.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phase:</a:t>
            </a:r>
            <a:endParaRPr sz="2400">
              <a:latin typeface="Times New Roman"/>
              <a:cs typeface="Times New Roman"/>
            </a:endParaRPr>
          </a:p>
          <a:p>
            <a:pPr marL="665480" marR="128905" indent="-246379">
              <a:lnSpc>
                <a:spcPct val="100000"/>
              </a:lnSpc>
              <a:spcBef>
                <a:spcPts val="600"/>
              </a:spcBef>
            </a:pPr>
            <a:r>
              <a:rPr sz="3075" spc="345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2400" spc="229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take the best </a:t>
            </a:r>
            <a:r>
              <a:rPr sz="2400" spc="5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get </a:t>
            </a:r>
            <a:r>
              <a:rPr sz="2400" spc="-5" dirty="0">
                <a:latin typeface="Times New Roman"/>
                <a:cs typeface="Times New Roman"/>
              </a:rPr>
              <a:t>right now, without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regard  </a:t>
            </a:r>
            <a:r>
              <a:rPr sz="2400" spc="-5" dirty="0">
                <a:latin typeface="Times New Roman"/>
                <a:cs typeface="Times New Roman"/>
              </a:rPr>
              <a:t>for future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consequences</a:t>
            </a:r>
            <a:endParaRPr sz="2400">
              <a:latin typeface="Times New Roman"/>
              <a:cs typeface="Times New Roman"/>
            </a:endParaRPr>
          </a:p>
          <a:p>
            <a:pPr marL="665480" marR="17780" indent="-246379">
              <a:lnSpc>
                <a:spcPct val="100000"/>
              </a:lnSpc>
              <a:spcBef>
                <a:spcPts val="600"/>
              </a:spcBef>
            </a:pPr>
            <a:r>
              <a:rPr sz="3075" spc="345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2400" spc="229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hope </a:t>
            </a:r>
            <a:r>
              <a:rPr sz="2400" dirty="0">
                <a:latin typeface="Times New Roman"/>
                <a:cs typeface="Times New Roman"/>
              </a:rPr>
              <a:t>that by </a:t>
            </a:r>
            <a:r>
              <a:rPr sz="2400" spc="-5" dirty="0">
                <a:latin typeface="Times New Roman"/>
                <a:cs typeface="Times New Roman"/>
              </a:rPr>
              <a:t>choosing </a:t>
            </a:r>
            <a:r>
              <a:rPr sz="2400" dirty="0">
                <a:latin typeface="Times New Roman"/>
                <a:cs typeface="Times New Roman"/>
              </a:rPr>
              <a:t>a local </a:t>
            </a:r>
            <a:r>
              <a:rPr sz="2400" spc="-5" dirty="0">
                <a:latin typeface="Times New Roman"/>
                <a:cs typeface="Times New Roman"/>
              </a:rPr>
              <a:t>optimum </a:t>
            </a:r>
            <a:r>
              <a:rPr sz="2400" dirty="0">
                <a:latin typeface="Times New Roman"/>
                <a:cs typeface="Times New Roman"/>
              </a:rPr>
              <a:t>at each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step,  </a:t>
            </a:r>
            <a:r>
              <a:rPr sz="2400" spc="5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will end </a:t>
            </a:r>
            <a:r>
              <a:rPr sz="2400" dirty="0">
                <a:latin typeface="Times New Roman"/>
                <a:cs typeface="Times New Roman"/>
              </a:rPr>
              <a:t>up at a global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optimum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1195069" y="1219200"/>
            <a:ext cx="70364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Characteristics And</a:t>
            </a:r>
            <a:r>
              <a:rPr spc="-5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/>
              <a:pPr marL="276225">
                <a:lnSpc>
                  <a:spcPts val="1425"/>
                </a:lnSpc>
              </a:pPr>
              <a:t>5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523240" y="2186940"/>
            <a:ext cx="7452995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190"/>
              </a:lnSpc>
              <a:spcBef>
                <a:spcPts val="100"/>
              </a:spcBef>
            </a:pPr>
            <a:r>
              <a:rPr sz="3975" spc="120" baseline="6289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8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construct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solution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an optimal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way.</a:t>
            </a:r>
            <a:endParaRPr sz="2800">
              <a:latin typeface="Times New Roman"/>
              <a:cs typeface="Times New Roman"/>
            </a:endParaRPr>
          </a:p>
          <a:p>
            <a:pPr marL="29845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Algorithm Maintains two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sets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60"/>
              </a:spcBef>
            </a:pPr>
            <a:r>
              <a:rPr sz="3975" spc="330" baseline="6289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800" spc="22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contains chosen items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60"/>
              </a:spcBef>
            </a:pPr>
            <a:r>
              <a:rPr sz="3975" spc="330" baseline="6289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800" spc="22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contains rejected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items.</a:t>
            </a:r>
            <a:endParaRPr sz="2800">
              <a:latin typeface="Times New Roman"/>
              <a:cs typeface="Times New Roman"/>
            </a:endParaRPr>
          </a:p>
          <a:p>
            <a:pPr marL="298450" marR="17780" indent="-273050">
              <a:lnSpc>
                <a:spcPts val="3020"/>
              </a:lnSpc>
              <a:spcBef>
                <a:spcPts val="745"/>
              </a:spcBef>
            </a:pPr>
            <a:r>
              <a:rPr sz="3975" spc="44" baseline="6289" dirty="0">
                <a:solidFill>
                  <a:srgbClr val="0ACFD8"/>
                </a:solidFill>
                <a:latin typeface="Symbol"/>
                <a:cs typeface="Symbol"/>
              </a:rPr>
              <a:t></a:t>
            </a:r>
            <a:r>
              <a:rPr sz="2800" spc="30" dirty="0">
                <a:latin typeface="Times New Roman"/>
                <a:cs typeface="Times New Roman"/>
              </a:rPr>
              <a:t>Greedy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good </a:t>
            </a:r>
            <a:r>
              <a:rPr sz="2800" spc="-5" dirty="0">
                <a:latin typeface="Times New Roman"/>
                <a:cs typeface="Times New Roman"/>
              </a:rPr>
              <a:t>local choices </a:t>
            </a:r>
            <a:r>
              <a:rPr sz="2800" dirty="0">
                <a:latin typeface="Times New Roman"/>
                <a:cs typeface="Times New Roman"/>
              </a:rPr>
              <a:t>in the  hope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dirty="0">
                <a:latin typeface="Times New Roman"/>
                <a:cs typeface="Times New Roman"/>
              </a:rPr>
              <a:t> in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5"/>
              </a:spcBef>
            </a:pPr>
            <a:r>
              <a:rPr sz="3975" spc="434" baseline="6289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800" spc="29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optimal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60"/>
              </a:spcBef>
            </a:pPr>
            <a:r>
              <a:rPr sz="3975" spc="142" baseline="6289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800" spc="95" dirty="0">
                <a:latin typeface="Times New Roman"/>
                <a:cs typeface="Times New Roman"/>
              </a:rPr>
              <a:t>Feasible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533650" y="1164590"/>
            <a:ext cx="40722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9605" algn="l"/>
              </a:tabLst>
            </a:pPr>
            <a:r>
              <a:rPr spc="-5" dirty="0"/>
              <a:t>Gr</a:t>
            </a:r>
            <a:r>
              <a:rPr dirty="0"/>
              <a:t>ee</a:t>
            </a:r>
            <a:r>
              <a:rPr spc="-10" dirty="0"/>
              <a:t>d</a:t>
            </a:r>
            <a:r>
              <a:rPr dirty="0"/>
              <a:t>y	</a:t>
            </a:r>
            <a:r>
              <a:rPr spc="-5" dirty="0"/>
              <a:t>P</a:t>
            </a:r>
            <a:r>
              <a:rPr dirty="0"/>
              <a:t>ro</a:t>
            </a:r>
            <a:r>
              <a:rPr spc="-10" dirty="0"/>
              <a:t>p</a:t>
            </a:r>
            <a:r>
              <a:rPr dirty="0"/>
              <a:t>e</a:t>
            </a:r>
            <a:r>
              <a:rPr spc="-5" dirty="0"/>
              <a:t>rty</a:t>
            </a:r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/>
              <a:pPr marL="276225">
                <a:lnSpc>
                  <a:spcPts val="1425"/>
                </a:lnSpc>
              </a:pPr>
              <a:t>6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535940" y="1891029"/>
            <a:ext cx="8031480" cy="2966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It consists of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property.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175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Greedy-Choice Property:</a:t>
            </a:r>
            <a:endParaRPr sz="2400">
              <a:latin typeface="Times New Roman"/>
              <a:cs typeface="Times New Roman"/>
            </a:endParaRPr>
          </a:p>
          <a:p>
            <a:pPr marL="590550" marR="312420" indent="-444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It says that a globally </a:t>
            </a:r>
            <a:r>
              <a:rPr sz="2400" spc="-5" dirty="0">
                <a:latin typeface="Times New Roman"/>
                <a:cs typeface="Times New Roman"/>
              </a:rPr>
              <a:t>optimal </a:t>
            </a:r>
            <a:r>
              <a:rPr sz="2400" dirty="0">
                <a:latin typeface="Times New Roman"/>
                <a:cs typeface="Times New Roman"/>
              </a:rPr>
              <a:t>solution can be arrived at by 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a locally </a:t>
            </a:r>
            <a:r>
              <a:rPr sz="2400" spc="-5" dirty="0">
                <a:latin typeface="Times New Roman"/>
                <a:cs typeface="Times New Roman"/>
              </a:rPr>
              <a:t>optimal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choice.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175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Optimal Substructure:</a:t>
            </a:r>
            <a:endParaRPr sz="2400">
              <a:latin typeface="Times New Roman"/>
              <a:cs typeface="Times New Roman"/>
            </a:endParaRPr>
          </a:p>
          <a:p>
            <a:pPr marL="285750" marR="5080" indent="1079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Constantia"/>
                <a:cs typeface="Constantia"/>
              </a:rPr>
              <a:t>n optimal global solution contains the optimal solutions  of all its sub problems.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432050" y="673100"/>
            <a:ext cx="4419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Greedy</a:t>
            </a:r>
            <a:r>
              <a:rPr sz="4500" spc="-80" dirty="0"/>
              <a:t> </a:t>
            </a:r>
            <a:r>
              <a:rPr sz="4500" spc="-5" dirty="0"/>
              <a:t>Approach</a:t>
            </a:r>
            <a:endParaRPr sz="4500"/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/>
              <a:pPr marL="276225">
                <a:lnSpc>
                  <a:spcPts val="1425"/>
                </a:lnSpc>
              </a:pPr>
              <a:t>7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510540" y="1785620"/>
            <a:ext cx="7683500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Greedy </a:t>
            </a:r>
            <a:r>
              <a:rPr sz="2400" dirty="0">
                <a:latin typeface="Times New Roman"/>
                <a:cs typeface="Times New Roman"/>
              </a:rPr>
              <a:t>Algorithm </a:t>
            </a:r>
            <a:r>
              <a:rPr sz="2400" spc="-5" dirty="0">
                <a:latin typeface="Times New Roman"/>
                <a:cs typeface="Times New Roman"/>
              </a:rPr>
              <a:t>works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decision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seems  most </a:t>
            </a:r>
            <a:r>
              <a:rPr sz="2400" spc="-5" dirty="0">
                <a:latin typeface="Times New Roman"/>
                <a:cs typeface="Times New Roman"/>
              </a:rPr>
              <a:t>promising </a:t>
            </a:r>
            <a:r>
              <a:rPr sz="2400" dirty="0">
                <a:latin typeface="Times New Roman"/>
                <a:cs typeface="Times New Roman"/>
              </a:rPr>
              <a:t>at any </a:t>
            </a:r>
            <a:r>
              <a:rPr sz="2400" spc="-5" dirty="0">
                <a:latin typeface="Times New Roman"/>
                <a:cs typeface="Times New Roman"/>
              </a:rPr>
              <a:t>moment; </a:t>
            </a:r>
            <a:r>
              <a:rPr sz="2400" dirty="0">
                <a:latin typeface="Times New Roman"/>
                <a:cs typeface="Times New Roman"/>
              </a:rPr>
              <a:t>it never reconsiders this  </a:t>
            </a:r>
            <a:r>
              <a:rPr sz="2400" spc="-5" dirty="0">
                <a:latin typeface="Times New Roman"/>
                <a:cs typeface="Times New Roman"/>
              </a:rPr>
              <a:t>decision, whatever </a:t>
            </a:r>
            <a:r>
              <a:rPr sz="2400" dirty="0">
                <a:latin typeface="Times New Roman"/>
                <a:cs typeface="Times New Roman"/>
              </a:rPr>
              <a:t>situation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arise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later.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example consider </a:t>
            </a:r>
            <a:r>
              <a:rPr sz="2400" dirty="0">
                <a:latin typeface="Times New Roman"/>
                <a:cs typeface="Times New Roman"/>
              </a:rPr>
              <a:t>the problem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"</a:t>
            </a:r>
            <a:r>
              <a:rPr sz="2400" spc="-5" dirty="0">
                <a:latin typeface="Times New Roman"/>
                <a:cs typeface="Times New Roman"/>
              </a:rPr>
              <a:t>Making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Change".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Font typeface="Symbol"/>
              <a:buChar char=""/>
              <a:tabLst>
                <a:tab pos="3111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Coins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590"/>
              </a:spcBef>
            </a:pPr>
            <a:r>
              <a:rPr sz="3075" spc="1012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3075" spc="-405" baseline="948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 cents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</a:pPr>
            <a:r>
              <a:rPr sz="3075" spc="1012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3075" spc="-517" baseline="948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 </a:t>
            </a:r>
            <a:r>
              <a:rPr sz="2400" spc="-5" dirty="0">
                <a:latin typeface="Times New Roman"/>
                <a:cs typeface="Times New Roman"/>
              </a:rPr>
              <a:t>cents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</a:pPr>
            <a:r>
              <a:rPr sz="3075" spc="1012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3075" spc="-517" baseline="948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cents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</a:pPr>
            <a:r>
              <a:rPr sz="3075" spc="1012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3075" spc="-517" baseline="948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cents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</a:pPr>
            <a:r>
              <a:rPr sz="3075" spc="1012" baseline="9485" dirty="0">
                <a:solidFill>
                  <a:srgbClr val="0E6EC5"/>
                </a:solidFill>
                <a:latin typeface="Symbol"/>
                <a:cs typeface="Symbol"/>
              </a:rPr>
              <a:t></a:t>
            </a:r>
            <a:r>
              <a:rPr sz="3075" spc="-405" baseline="948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imes New Roman"/>
                <a:cs typeface="Times New Roman"/>
              </a:rPr>
              <a:t>cent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390139" y="1103629"/>
            <a:ext cx="4361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CONTINUED…</a:t>
            </a:r>
            <a:endParaRPr sz="4800"/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/>
              <a:pPr marL="276225">
                <a:lnSpc>
                  <a:spcPts val="1425"/>
                </a:lnSpc>
              </a:pPr>
              <a:t>8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510540" y="1891029"/>
            <a:ext cx="7894320" cy="34772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11150" marR="30480" indent="762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a change of a given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using the </a:t>
            </a:r>
            <a:r>
              <a:rPr sz="2400" spc="-5" dirty="0">
                <a:latin typeface="Times New Roman"/>
                <a:cs typeface="Times New Roman"/>
              </a:rPr>
              <a:t>smallest </a:t>
            </a:r>
            <a:r>
              <a:rPr sz="2400" dirty="0">
                <a:latin typeface="Times New Roman"/>
                <a:cs typeface="Times New Roman"/>
              </a:rPr>
              <a:t>possible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coins.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2400" b="1" spc="-5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311150" marR="234315" indent="-273050">
              <a:lnSpc>
                <a:spcPts val="2590"/>
              </a:lnSpc>
              <a:spcBef>
                <a:spcPts val="635"/>
              </a:spcBef>
            </a:pPr>
            <a:r>
              <a:rPr sz="3375" spc="382" baseline="7407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400" spc="254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coin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selected </a:t>
            </a:r>
            <a:r>
              <a:rPr sz="2400" dirty="0">
                <a:latin typeface="Times New Roman"/>
                <a:cs typeface="Times New Roman"/>
              </a:rPr>
              <a:t>using greedy criterion: </a:t>
            </a:r>
            <a:r>
              <a:rPr sz="2400" spc="-5" dirty="0">
                <a:latin typeface="Times New Roman"/>
                <a:cs typeface="Times New Roman"/>
              </a:rPr>
              <a:t>at each </a:t>
            </a:r>
            <a:r>
              <a:rPr sz="2400" dirty="0">
                <a:latin typeface="Times New Roman"/>
                <a:cs typeface="Times New Roman"/>
              </a:rPr>
              <a:t>stage  </a:t>
            </a:r>
            <a:r>
              <a:rPr sz="2400" spc="-5" dirty="0">
                <a:latin typeface="Times New Roman"/>
                <a:cs typeface="Times New Roman"/>
              </a:rPr>
              <a:t>increases </a:t>
            </a:r>
            <a:r>
              <a:rPr sz="2400" dirty="0">
                <a:latin typeface="Times New Roman"/>
                <a:cs typeface="Times New Roman"/>
              </a:rPr>
              <a:t>the total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change </a:t>
            </a:r>
            <a:r>
              <a:rPr sz="2400" spc="-5" dirty="0">
                <a:latin typeface="Times New Roman"/>
                <a:cs typeface="Times New Roman"/>
              </a:rPr>
              <a:t>constructed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much as  possible.</a:t>
            </a:r>
            <a:endParaRPr sz="2400">
              <a:latin typeface="Times New Roman"/>
              <a:cs typeface="Times New Roman"/>
            </a:endParaRPr>
          </a:p>
          <a:p>
            <a:pPr marL="311150" marR="239395" indent="-273050">
              <a:lnSpc>
                <a:spcPts val="2590"/>
              </a:lnSpc>
              <a:spcBef>
                <a:spcPts val="600"/>
              </a:spcBef>
            </a:pPr>
            <a:r>
              <a:rPr sz="3375" spc="517" baseline="7407" dirty="0">
                <a:solidFill>
                  <a:srgbClr val="0ACFD8"/>
                </a:solidFill>
                <a:latin typeface="Symbol"/>
                <a:cs typeface="Symbol"/>
              </a:rPr>
              <a:t></a:t>
            </a:r>
            <a:r>
              <a:rPr sz="2400" spc="34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assure feasibility i.e. </a:t>
            </a:r>
            <a:r>
              <a:rPr sz="2400" dirty="0">
                <a:latin typeface="Times New Roman"/>
                <a:cs typeface="Times New Roman"/>
              </a:rPr>
              <a:t>the change given exactly equals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desired amount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630"/>
            <a:ext cx="4304030" cy="0"/>
          </a:xfrm>
          <a:custGeom>
            <a:avLst/>
            <a:gdLst/>
            <a:ahLst/>
            <a:cxnLst/>
            <a:rect l="l" t="t" r="r" b="b"/>
            <a:pathLst>
              <a:path w="4304030">
                <a:moveTo>
                  <a:pt x="0" y="0"/>
                </a:moveTo>
                <a:lnTo>
                  <a:pt x="4303606" y="0"/>
                </a:lnTo>
              </a:path>
            </a:pathLst>
          </a:custGeom>
          <a:ln w="10159">
            <a:solidFill>
              <a:srgbClr val="00E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9641" y="82550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59">
                <a:moveTo>
                  <a:pt x="34358" y="0"/>
                </a:moveTo>
                <a:lnTo>
                  <a:pt x="27486" y="0"/>
                </a:lnTo>
                <a:lnTo>
                  <a:pt x="0" y="10159"/>
                </a:lnTo>
                <a:lnTo>
                  <a:pt x="34358" y="10159"/>
                </a:lnTo>
                <a:lnTo>
                  <a:pt x="34358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519"/>
            <a:ext cx="4333240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853" y="0"/>
                </a:lnTo>
              </a:path>
            </a:pathLst>
          </a:custGeom>
          <a:ln w="10159">
            <a:solidFill>
              <a:srgbClr val="00E0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5591" y="9143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59">
                <a:moveTo>
                  <a:pt x="58408" y="0"/>
                </a:moveTo>
                <a:lnTo>
                  <a:pt x="27486" y="0"/>
                </a:lnTo>
                <a:lnTo>
                  <a:pt x="0" y="10159"/>
                </a:lnTo>
                <a:lnTo>
                  <a:pt x="58408" y="10159"/>
                </a:lnTo>
                <a:lnTo>
                  <a:pt x="58408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5410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100" y="0"/>
                </a:lnTo>
              </a:path>
            </a:pathLst>
          </a:custGeom>
          <a:ln w="10160">
            <a:solidFill>
              <a:srgbClr val="00D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1540" y="100330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82459" y="0"/>
                </a:moveTo>
                <a:lnTo>
                  <a:pt x="27486" y="0"/>
                </a:lnTo>
                <a:lnTo>
                  <a:pt x="0" y="10160"/>
                </a:lnTo>
                <a:lnTo>
                  <a:pt x="82459" y="10160"/>
                </a:lnTo>
                <a:lnTo>
                  <a:pt x="82459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4300"/>
            <a:ext cx="4391660" cy="0"/>
          </a:xfrm>
          <a:custGeom>
            <a:avLst/>
            <a:gdLst/>
            <a:ahLst/>
            <a:cxnLst/>
            <a:rect l="l" t="t" r="r" b="b"/>
            <a:pathLst>
              <a:path w="4391660">
                <a:moveTo>
                  <a:pt x="0" y="0"/>
                </a:moveTo>
                <a:lnTo>
                  <a:pt x="4391347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490" y="11430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09" y="0"/>
                </a:lnTo>
              </a:path>
            </a:pathLst>
          </a:custGeom>
          <a:ln w="10159">
            <a:solidFill>
              <a:srgbClr val="00D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3825"/>
            <a:ext cx="4420870" cy="0"/>
          </a:xfrm>
          <a:custGeom>
            <a:avLst/>
            <a:gdLst/>
            <a:ahLst/>
            <a:cxnLst/>
            <a:rect l="l" t="t" r="r" b="b"/>
            <a:pathLst>
              <a:path w="4420870">
                <a:moveTo>
                  <a:pt x="0" y="0"/>
                </a:moveTo>
                <a:lnTo>
                  <a:pt x="4420593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3439" y="12382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60" y="0"/>
                </a:lnTo>
              </a:path>
            </a:pathLst>
          </a:custGeom>
          <a:ln w="8890">
            <a:solidFill>
              <a:srgbClr val="00DD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3350"/>
            <a:ext cx="4454525" cy="0"/>
          </a:xfrm>
          <a:custGeom>
            <a:avLst/>
            <a:gdLst/>
            <a:ahLst/>
            <a:cxnLst/>
            <a:rect l="l" t="t" r="r" b="b"/>
            <a:pathLst>
              <a:path w="4454525">
                <a:moveTo>
                  <a:pt x="0" y="0"/>
                </a:moveTo>
                <a:lnTo>
                  <a:pt x="4454018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5953" y="13335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8046" y="0"/>
                </a:lnTo>
              </a:path>
            </a:pathLst>
          </a:custGeom>
          <a:ln w="10159">
            <a:solidFill>
              <a:srgbClr val="00D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2239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5">
                <a:moveTo>
                  <a:pt x="0" y="0"/>
                </a:moveTo>
                <a:lnTo>
                  <a:pt x="4483265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902" y="1422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97" y="0"/>
                </a:lnTo>
              </a:path>
            </a:pathLst>
          </a:custGeom>
          <a:ln w="10160">
            <a:solidFill>
              <a:srgbClr val="00D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3670"/>
            <a:ext cx="4506595" cy="0"/>
          </a:xfrm>
          <a:custGeom>
            <a:avLst/>
            <a:gdLst/>
            <a:ahLst/>
            <a:cxnLst/>
            <a:rect l="l" t="t" r="r" b="b"/>
            <a:pathLst>
              <a:path w="4506595">
                <a:moveTo>
                  <a:pt x="0" y="0"/>
                </a:moveTo>
                <a:lnTo>
                  <a:pt x="4506128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8589"/>
            <a:ext cx="4487545" cy="0"/>
          </a:xfrm>
          <a:custGeom>
            <a:avLst/>
            <a:gdLst/>
            <a:ahLst/>
            <a:cxnLst/>
            <a:rect l="l" t="t" r="r" b="b"/>
            <a:pathLst>
              <a:path w="4487545">
                <a:moveTo>
                  <a:pt x="0" y="0"/>
                </a:moveTo>
                <a:lnTo>
                  <a:pt x="4487443" y="0"/>
                </a:lnTo>
              </a:path>
            </a:pathLst>
          </a:custGeom>
          <a:ln w="507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7852" y="1511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48" y="0"/>
                </a:lnTo>
              </a:path>
            </a:pathLst>
          </a:custGeom>
          <a:ln w="10159">
            <a:solidFill>
              <a:srgbClr val="00D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60020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>
                <a:moveTo>
                  <a:pt x="0" y="0"/>
                </a:moveTo>
                <a:lnTo>
                  <a:pt x="4552605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3800" y="1600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8" y="0"/>
                </a:lnTo>
              </a:path>
            </a:pathLst>
          </a:custGeom>
          <a:ln w="10159">
            <a:solidFill>
              <a:srgbClr val="00D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9545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8753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89750" y="16954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249" y="0"/>
                </a:lnTo>
              </a:path>
            </a:pathLst>
          </a:custGeom>
          <a:ln w="8890">
            <a:solidFill>
              <a:srgbClr val="00D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9070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066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264" y="1790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735" y="0"/>
                </a:lnTo>
              </a:path>
            </a:pathLst>
          </a:custGeom>
          <a:ln w="10159">
            <a:solidFill>
              <a:srgbClr val="00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8796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215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8213" y="18796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786" y="0"/>
                </a:lnTo>
              </a:path>
            </a:pathLst>
          </a:custGeom>
          <a:ln w="10160">
            <a:solidFill>
              <a:srgbClr val="00D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850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10">
                <a:moveTo>
                  <a:pt x="0" y="0"/>
                </a:moveTo>
                <a:lnTo>
                  <a:pt x="4702364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14162" y="19685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37" y="0"/>
                </a:lnTo>
              </a:path>
            </a:pathLst>
          </a:custGeom>
          <a:ln w="10159">
            <a:solidFill>
              <a:srgbClr val="00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05740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512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0112" y="205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87" y="0"/>
                </a:lnTo>
              </a:path>
            </a:pathLst>
          </a:custGeom>
          <a:ln w="10160">
            <a:solidFill>
              <a:srgbClr val="00D4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15265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4661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6061" y="21526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7938" y="0"/>
                </a:lnTo>
              </a:path>
            </a:pathLst>
          </a:custGeom>
          <a:ln w="8889">
            <a:solidFill>
              <a:srgbClr val="00D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24790"/>
            <a:ext cx="4816475" cy="0"/>
          </a:xfrm>
          <a:custGeom>
            <a:avLst/>
            <a:gdLst/>
            <a:ahLst/>
            <a:cxnLst/>
            <a:rect l="l" t="t" r="r" b="b"/>
            <a:pathLst>
              <a:path w="4816475">
                <a:moveTo>
                  <a:pt x="0" y="0"/>
                </a:moveTo>
                <a:lnTo>
                  <a:pt x="4815974" y="0"/>
                </a:lnTo>
              </a:path>
            </a:pathLst>
          </a:custGeom>
          <a:ln w="1016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7283" y="2260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16" y="0"/>
                </a:lnTo>
              </a:path>
            </a:pathLst>
          </a:custGeom>
          <a:ln w="7620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2625" y="220979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374" y="0"/>
                </a:lnTo>
              </a:path>
            </a:pathLst>
          </a:custGeom>
          <a:ln w="3175">
            <a:solidFill>
              <a:srgbClr val="00D2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3367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12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7596" y="233679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403" y="0"/>
                </a:lnTo>
              </a:path>
            </a:pathLst>
          </a:custGeom>
          <a:ln w="10159">
            <a:solidFill>
              <a:srgbClr val="00D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42570"/>
            <a:ext cx="4888865" cy="0"/>
          </a:xfrm>
          <a:custGeom>
            <a:avLst/>
            <a:gdLst/>
            <a:ahLst/>
            <a:cxnLst/>
            <a:rect l="l" t="t" r="r" b="b"/>
            <a:pathLst>
              <a:path w="4888865">
                <a:moveTo>
                  <a:pt x="0" y="0"/>
                </a:moveTo>
                <a:lnTo>
                  <a:pt x="4888272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815" y="2425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184" y="0"/>
                </a:lnTo>
              </a:path>
            </a:pathLst>
          </a:custGeom>
          <a:ln w="10159">
            <a:solidFill>
              <a:srgbClr val="00D0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1459"/>
            <a:ext cx="4924425" cy="0"/>
          </a:xfrm>
          <a:custGeom>
            <a:avLst/>
            <a:gdLst/>
            <a:ahLst/>
            <a:cxnLst/>
            <a:rect l="l" t="t" r="r" b="b"/>
            <a:pathLst>
              <a:path w="4924425">
                <a:moveTo>
                  <a:pt x="0" y="0"/>
                </a:moveTo>
                <a:lnTo>
                  <a:pt x="4924420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2033" y="25145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66" y="0"/>
                </a:lnTo>
              </a:path>
            </a:pathLst>
          </a:custGeom>
          <a:ln w="10160">
            <a:solidFill>
              <a:srgbClr val="00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0984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>
                <a:moveTo>
                  <a:pt x="0" y="0"/>
                </a:moveTo>
                <a:lnTo>
                  <a:pt x="4960569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4252" y="2609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47" y="0"/>
                </a:lnTo>
              </a:path>
            </a:pathLst>
          </a:custGeom>
          <a:ln w="8889">
            <a:solidFill>
              <a:srgbClr val="00C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0509"/>
            <a:ext cx="5001895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882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2502" y="27050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497" y="0"/>
                </a:lnTo>
              </a:path>
            </a:pathLst>
          </a:custGeom>
          <a:ln w="10160">
            <a:solidFill>
              <a:srgbClr val="00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9400"/>
            <a:ext cx="5038090" cy="0"/>
          </a:xfrm>
          <a:custGeom>
            <a:avLst/>
            <a:gdLst/>
            <a:ahLst/>
            <a:cxnLst/>
            <a:rect l="l" t="t" r="r" b="b"/>
            <a:pathLst>
              <a:path w="5038090">
                <a:moveTo>
                  <a:pt x="0" y="0"/>
                </a:moveTo>
                <a:lnTo>
                  <a:pt x="5038031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64721" y="27940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278" y="0"/>
                </a:lnTo>
              </a:path>
            </a:pathLst>
          </a:custGeom>
          <a:ln w="10159">
            <a:solidFill>
              <a:srgbClr val="00C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88290"/>
            <a:ext cx="5074285" cy="0"/>
          </a:xfrm>
          <a:custGeom>
            <a:avLst/>
            <a:gdLst/>
            <a:ahLst/>
            <a:cxnLst/>
            <a:rect l="l" t="t" r="r" b="b"/>
            <a:pathLst>
              <a:path w="5074285">
                <a:moveTo>
                  <a:pt x="0" y="0"/>
                </a:moveTo>
                <a:lnTo>
                  <a:pt x="5074179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6940" y="288290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10160">
            <a:solidFill>
              <a:srgbClr val="00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97179"/>
            <a:ext cx="5110480" cy="0"/>
          </a:xfrm>
          <a:custGeom>
            <a:avLst/>
            <a:gdLst/>
            <a:ahLst/>
            <a:cxnLst/>
            <a:rect l="l" t="t" r="r" b="b"/>
            <a:pathLst>
              <a:path w="5110480">
                <a:moveTo>
                  <a:pt x="0" y="0"/>
                </a:moveTo>
                <a:lnTo>
                  <a:pt x="5110328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09158" y="2971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841" y="0"/>
                </a:lnTo>
              </a:path>
            </a:pathLst>
          </a:custGeom>
          <a:ln w="10159">
            <a:solidFill>
              <a:srgbClr val="00C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6704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77" y="0"/>
                </a:lnTo>
              </a:path>
            </a:pathLst>
          </a:custGeom>
          <a:ln w="889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1855" y="30734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2145" y="0"/>
                </a:lnTo>
              </a:path>
            </a:pathLst>
          </a:custGeom>
          <a:ln w="7620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07174" y="302895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25" y="0"/>
                </a:lnTo>
              </a:path>
            </a:pathLst>
          </a:custGeom>
          <a:ln w="3175">
            <a:solidFill>
              <a:srgbClr val="00C9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1622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4479" y="316229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>
                <a:moveTo>
                  <a:pt x="0" y="0"/>
                </a:moveTo>
                <a:lnTo>
                  <a:pt x="2363310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59" y="316229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701039" y="0"/>
                </a:lnTo>
              </a:path>
            </a:pathLst>
          </a:custGeom>
          <a:ln w="10159">
            <a:solidFill>
              <a:srgbClr val="00C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251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>
                <a:moveTo>
                  <a:pt x="0" y="0"/>
                </a:moveTo>
                <a:lnTo>
                  <a:pt x="2197166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6061" y="325120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77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1844" y="325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2154" y="0"/>
                </a:lnTo>
              </a:path>
            </a:pathLst>
          </a:custGeom>
          <a:ln w="10159">
            <a:solidFill>
              <a:srgbClr val="00C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37184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38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32104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6981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7642" y="334009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444" y="0"/>
                </a:lnTo>
              </a:path>
            </a:pathLst>
          </a:custGeom>
          <a:ln w="1016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91842" y="3359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>
                <a:moveTo>
                  <a:pt x="0" y="0"/>
                </a:moveTo>
                <a:lnTo>
                  <a:pt x="744923" y="0"/>
                </a:lnTo>
              </a:path>
            </a:pathLst>
          </a:custGeom>
          <a:ln w="6350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9622" y="33083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77" y="0"/>
                </a:lnTo>
              </a:path>
            </a:pathLst>
          </a:custGeom>
          <a:ln w="3809">
            <a:solidFill>
              <a:srgbClr val="00C6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52425"/>
            <a:ext cx="1845310" cy="0"/>
          </a:xfrm>
          <a:custGeom>
            <a:avLst/>
            <a:gdLst/>
            <a:ahLst/>
            <a:cxnLst/>
            <a:rect l="l" t="t" r="r" b="b"/>
            <a:pathLst>
              <a:path w="1845310">
                <a:moveTo>
                  <a:pt x="0" y="0"/>
                </a:moveTo>
                <a:lnTo>
                  <a:pt x="1844790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3006" y="352425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023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18500" y="352425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ln w="8890">
            <a:solidFill>
              <a:srgbClr val="00C4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195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3974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1501" y="361950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>
                <a:moveTo>
                  <a:pt x="0" y="0"/>
                </a:moveTo>
                <a:lnTo>
                  <a:pt x="1924039" y="0"/>
                </a:lnTo>
              </a:path>
            </a:pathLst>
          </a:custGeom>
          <a:ln w="1015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162" y="366395"/>
            <a:ext cx="765810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238" y="0"/>
                </a:lnTo>
              </a:path>
            </a:pathLst>
          </a:custGeom>
          <a:ln w="3175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2942" y="361315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>
                <a:moveTo>
                  <a:pt x="0" y="0"/>
                </a:moveTo>
                <a:lnTo>
                  <a:pt x="762158" y="0"/>
                </a:lnTo>
              </a:path>
            </a:pathLst>
          </a:custGeom>
          <a:ln w="8889">
            <a:solidFill>
              <a:srgbClr val="00C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37084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89">
                <a:moveTo>
                  <a:pt x="0" y="0"/>
                </a:moveTo>
                <a:lnTo>
                  <a:pt x="1723159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9995" y="3708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741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51825" y="3708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735" y="0"/>
                </a:lnTo>
              </a:path>
            </a:pathLst>
          </a:custGeom>
          <a:ln w="10160">
            <a:solidFill>
              <a:srgbClr val="00C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79729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>
                <a:moveTo>
                  <a:pt x="0" y="0"/>
                </a:moveTo>
                <a:lnTo>
                  <a:pt x="16623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8489" y="379729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443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0709" y="379729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10160">
            <a:solidFill>
              <a:srgbClr val="00C1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242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2" y="0"/>
                </a:lnTo>
              </a:path>
            </a:pathLst>
          </a:custGeom>
          <a:ln w="3175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984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119" y="0"/>
                </a:lnTo>
              </a:path>
            </a:pathLst>
          </a:custGeom>
          <a:ln w="6350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8197" y="389254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09931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82966" y="38925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823" y="0"/>
                </a:lnTo>
              </a:path>
            </a:pathLst>
          </a:custGeom>
          <a:ln w="8889">
            <a:solidFill>
              <a:srgbClr val="00C0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98145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5">
                <a:moveTo>
                  <a:pt x="0" y="0"/>
                </a:moveTo>
                <a:lnTo>
                  <a:pt x="1538565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96691" y="398145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633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45222" y="398145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341" y="0"/>
                </a:lnTo>
              </a:path>
            </a:pathLst>
          </a:custGeom>
          <a:ln w="8889">
            <a:solidFill>
              <a:srgbClr val="00B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07669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643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5185" y="40766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7648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02087" y="407669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50" y="0"/>
                </a:lnTo>
              </a:path>
            </a:pathLst>
          </a:custGeom>
          <a:ln w="10160">
            <a:solidFill>
              <a:srgbClr val="00BE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41655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722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3679" y="41655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0" y="0"/>
                </a:moveTo>
                <a:lnTo>
                  <a:pt x="1713350" y="0"/>
                </a:lnTo>
              </a:path>
            </a:pathLst>
          </a:custGeom>
          <a:ln w="1016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5128" y="419100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4386" y="0"/>
                </a:lnTo>
              </a:path>
            </a:pathLst>
          </a:custGeom>
          <a:ln w="5080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6695" y="41401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80" y="0"/>
                </a:lnTo>
              </a:path>
            </a:pathLst>
          </a:custGeom>
          <a:ln w="5079">
            <a:solidFill>
              <a:srgbClr val="00B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25450"/>
            <a:ext cx="1424940" cy="0"/>
          </a:xfrm>
          <a:custGeom>
            <a:avLst/>
            <a:gdLst/>
            <a:ahLst/>
            <a:cxnLst/>
            <a:rect l="l" t="t" r="r" b="b"/>
            <a:pathLst>
              <a:path w="1424940">
                <a:moveTo>
                  <a:pt x="0" y="0"/>
                </a:moveTo>
                <a:lnTo>
                  <a:pt x="1424801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32174" y="425450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052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6600" y="4254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50" y="0"/>
                </a:lnTo>
              </a:path>
            </a:pathLst>
          </a:custGeom>
          <a:ln w="10159">
            <a:solidFill>
              <a:srgbClr val="00B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34975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62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66735" y="43560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>
                <a:moveTo>
                  <a:pt x="0" y="0"/>
                </a:moveTo>
                <a:lnTo>
                  <a:pt x="1573277" y="0"/>
                </a:lnTo>
              </a:path>
            </a:pathLst>
          </a:custGeom>
          <a:ln w="7619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7488" y="431165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894" y="0"/>
                </a:lnTo>
              </a:path>
            </a:pathLst>
          </a:custGeom>
          <a:ln w="3175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88857" y="43497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90">
                <a:moveTo>
                  <a:pt x="0" y="0"/>
                </a:moveTo>
                <a:lnTo>
                  <a:pt x="834191" y="0"/>
                </a:lnTo>
              </a:path>
            </a:pathLst>
          </a:custGeom>
          <a:ln w="8890">
            <a:solidFill>
              <a:srgbClr val="00BB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445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540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0375" y="444500"/>
            <a:ext cx="1622425" cy="0"/>
          </a:xfrm>
          <a:custGeom>
            <a:avLst/>
            <a:gdLst/>
            <a:ahLst/>
            <a:cxnLst/>
            <a:rect l="l" t="t" r="r" b="b"/>
            <a:pathLst>
              <a:path w="1622425">
                <a:moveTo>
                  <a:pt x="0" y="0"/>
                </a:moveTo>
                <a:lnTo>
                  <a:pt x="1622036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45721" y="44450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87" y="0"/>
                </a:lnTo>
              </a:path>
            </a:pathLst>
          </a:custGeom>
          <a:ln w="10159">
            <a:solidFill>
              <a:srgbClr val="00BA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453390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19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8869" y="453390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5977" y="0"/>
                </a:lnTo>
              </a:path>
            </a:pathLst>
          </a:custGeom>
          <a:ln w="1016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10078" y="45783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969" y="0"/>
                </a:lnTo>
              </a:path>
            </a:pathLst>
          </a:custGeom>
          <a:ln w="3175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32241" y="4527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457" y="0"/>
                </a:lnTo>
              </a:path>
            </a:pathLst>
          </a:custGeom>
          <a:ln w="8890">
            <a:solidFill>
              <a:srgbClr val="00B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462280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698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57364" y="462280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919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60703" y="4622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25" y="0"/>
                </a:lnTo>
              </a:path>
            </a:pathLst>
          </a:custGeom>
          <a:ln w="10160">
            <a:solidFill>
              <a:srgbClr val="00B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74344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>
                <a:moveTo>
                  <a:pt x="0" y="0"/>
                </a:moveTo>
                <a:lnTo>
                  <a:pt x="1196879" y="0"/>
                </a:lnTo>
              </a:path>
            </a:pathLst>
          </a:custGeom>
          <a:ln w="381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9265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233" y="0"/>
                </a:lnTo>
              </a:path>
            </a:pathLst>
          </a:custGeom>
          <a:ln w="635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5858" y="471169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861" y="0"/>
                </a:lnTo>
              </a:path>
            </a:pathLst>
          </a:custGeom>
          <a:ln w="10160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7912" y="47561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456" y="0"/>
                </a:lnTo>
              </a:path>
            </a:pathLst>
          </a:custGeom>
          <a:ln w="3175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44246" y="470534"/>
            <a:ext cx="816610" cy="0"/>
          </a:xfrm>
          <a:custGeom>
            <a:avLst/>
            <a:gdLst/>
            <a:ahLst/>
            <a:cxnLst/>
            <a:rect l="l" t="t" r="r" b="b"/>
            <a:pathLst>
              <a:path w="816609">
                <a:moveTo>
                  <a:pt x="0" y="0"/>
                </a:moveTo>
                <a:lnTo>
                  <a:pt x="816174" y="0"/>
                </a:lnTo>
              </a:path>
            </a:pathLst>
          </a:custGeom>
          <a:ln w="8889">
            <a:solidFill>
              <a:srgbClr val="00B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48069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06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5566" y="480694"/>
            <a:ext cx="1506855" cy="0"/>
          </a:xfrm>
          <a:custGeom>
            <a:avLst/>
            <a:gdLst/>
            <a:ahLst/>
            <a:cxnLst/>
            <a:rect l="l" t="t" r="r" b="b"/>
            <a:pathLst>
              <a:path w="1506854">
                <a:moveTo>
                  <a:pt x="0" y="0"/>
                </a:moveTo>
                <a:lnTo>
                  <a:pt x="1506589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8538" y="480694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850" y="0"/>
                </a:lnTo>
              </a:path>
            </a:pathLst>
          </a:custGeom>
          <a:ln w="8889">
            <a:solidFill>
              <a:srgbClr val="00B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90219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04060" y="490219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22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5871" y="490219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788" y="0"/>
                </a:lnTo>
              </a:path>
            </a:pathLst>
          </a:custGeom>
          <a:ln w="10160">
            <a:solidFill>
              <a:srgbClr val="00B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499109"/>
            <a:ext cx="1137285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840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2554" y="499109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1461963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69789" y="499109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42" y="0"/>
                </a:lnTo>
              </a:path>
            </a:pathLst>
          </a:custGeom>
          <a:ln w="10160">
            <a:solidFill>
              <a:srgbClr val="00B4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800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80">
                <a:moveTo>
                  <a:pt x="0" y="0"/>
                </a:moveTo>
                <a:lnTo>
                  <a:pt x="1109725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22722" y="509905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317" y="0"/>
                </a:lnTo>
              </a:path>
            </a:pathLst>
          </a:custGeom>
          <a:ln w="635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77868" y="504825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394" y="0"/>
                </a:lnTo>
              </a:path>
            </a:pathLst>
          </a:custGeom>
          <a:ln w="3810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23705" y="508000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>
                <a:moveTo>
                  <a:pt x="0" y="0"/>
                </a:moveTo>
                <a:lnTo>
                  <a:pt x="887496" y="0"/>
                </a:lnTo>
              </a:path>
            </a:pathLst>
          </a:custGeom>
          <a:ln w="10159">
            <a:solidFill>
              <a:srgbClr val="00B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7525"/>
            <a:ext cx="1078865" cy="0"/>
          </a:xfrm>
          <a:custGeom>
            <a:avLst/>
            <a:gdLst/>
            <a:ahLst/>
            <a:cxnLst/>
            <a:rect l="l" t="t" r="r" b="b"/>
            <a:pathLst>
              <a:path w="1078865">
                <a:moveTo>
                  <a:pt x="0" y="0"/>
                </a:moveTo>
                <a:lnTo>
                  <a:pt x="1078738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0756" y="517525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0" y="0"/>
                </a:moveTo>
                <a:lnTo>
                  <a:pt x="1436134" y="0"/>
                </a:lnTo>
              </a:path>
            </a:pathLst>
          </a:custGeom>
          <a:ln w="889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0179" y="520700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566" y="0"/>
                </a:lnTo>
              </a:path>
            </a:pathLst>
          </a:custGeom>
          <a:ln w="3175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7248" y="51625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62" y="0"/>
                </a:lnTo>
              </a:path>
            </a:pathLst>
          </a:custGeom>
          <a:ln w="6350">
            <a:solidFill>
              <a:srgbClr val="00B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6415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23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29250" y="52641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1951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95294" y="526415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>
                <a:moveTo>
                  <a:pt x="0" y="0"/>
                </a:moveTo>
                <a:lnTo>
                  <a:pt x="926490" y="0"/>
                </a:lnTo>
              </a:path>
            </a:pathLst>
          </a:custGeom>
          <a:ln w="8889">
            <a:solidFill>
              <a:srgbClr val="00B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3594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90">
                <a:moveTo>
                  <a:pt x="0" y="0"/>
                </a:moveTo>
                <a:lnTo>
                  <a:pt x="1024508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7744" y="535940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384" y="0"/>
                </a:lnTo>
              </a:path>
            </a:pathLst>
          </a:custGeom>
          <a:ln w="1016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26325" y="53911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50" y="0"/>
                </a:lnTo>
              </a:path>
            </a:pathLst>
          </a:custGeom>
          <a:ln w="381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68767" y="534034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385" y="0"/>
                </a:lnTo>
              </a:path>
            </a:pathLst>
          </a:custGeom>
          <a:ln w="6350">
            <a:solidFill>
              <a:srgbClr val="00B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44830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>
                <a:moveTo>
                  <a:pt x="0" y="0"/>
                </a:moveTo>
                <a:lnTo>
                  <a:pt x="997394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86238" y="544830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>
                <a:moveTo>
                  <a:pt x="0" y="0"/>
                </a:moveTo>
                <a:lnTo>
                  <a:pt x="1434201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6134" y="54483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>
                <a:moveTo>
                  <a:pt x="0" y="0"/>
                </a:moveTo>
                <a:lnTo>
                  <a:pt x="999482" y="0"/>
                </a:lnTo>
              </a:path>
            </a:pathLst>
          </a:custGeom>
          <a:ln w="10160">
            <a:solidFill>
              <a:srgbClr val="00A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53719"/>
            <a:ext cx="970280" cy="0"/>
          </a:xfrm>
          <a:custGeom>
            <a:avLst/>
            <a:gdLst/>
            <a:ahLst/>
            <a:cxnLst/>
            <a:rect l="l" t="t" r="r" b="b"/>
            <a:pathLst>
              <a:path w="970280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3227" y="55753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338" y="0"/>
                </a:lnTo>
              </a:path>
            </a:pathLst>
          </a:custGeom>
          <a:ln w="3175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98373" y="55245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298" y="0"/>
                </a:lnTo>
              </a:path>
            </a:pathLst>
          </a:custGeom>
          <a:ln w="7619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1859" y="553719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>
                <a:moveTo>
                  <a:pt x="0" y="0"/>
                </a:moveTo>
                <a:lnTo>
                  <a:pt x="1022543" y="0"/>
                </a:lnTo>
              </a:path>
            </a:pathLst>
          </a:custGeom>
          <a:ln w="10160">
            <a:solidFill>
              <a:srgbClr val="00A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63244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291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4440" y="563244"/>
            <a:ext cx="1536065" cy="0"/>
          </a:xfrm>
          <a:custGeom>
            <a:avLst/>
            <a:gdLst/>
            <a:ahLst/>
            <a:cxnLst/>
            <a:rect l="l" t="t" r="r" b="b"/>
            <a:pathLst>
              <a:path w="1536065">
                <a:moveTo>
                  <a:pt x="0" y="0"/>
                </a:moveTo>
                <a:lnTo>
                  <a:pt x="1535487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5427" y="56324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40445" y="0"/>
                </a:lnTo>
              </a:path>
            </a:pathLst>
          </a:custGeom>
          <a:ln w="8889">
            <a:solidFill>
              <a:srgbClr val="00A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8165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>
                <a:moveTo>
                  <a:pt x="0" y="0"/>
                </a:moveTo>
                <a:lnTo>
                  <a:pt x="886546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1428" y="581659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2015" y="0"/>
                </a:lnTo>
              </a:path>
            </a:pathLst>
          </a:custGeom>
          <a:ln w="10160">
            <a:solidFill>
              <a:srgbClr val="00AB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055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0" y="0"/>
                </a:moveTo>
                <a:lnTo>
                  <a:pt x="864624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9923" y="590550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07" y="0"/>
                </a:lnTo>
              </a:path>
            </a:pathLst>
          </a:custGeom>
          <a:ln w="10159">
            <a:solidFill>
              <a:srgbClr val="00AA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9440"/>
            <a:ext cx="843280" cy="0"/>
          </a:xfrm>
          <a:custGeom>
            <a:avLst/>
            <a:gdLst/>
            <a:ahLst/>
            <a:cxnLst/>
            <a:rect l="l" t="t" r="r" b="b"/>
            <a:pathLst>
              <a:path w="843280">
                <a:moveTo>
                  <a:pt x="0" y="0"/>
                </a:moveTo>
                <a:lnTo>
                  <a:pt x="842702" y="0"/>
                </a:lnTo>
              </a:path>
            </a:pathLst>
          </a:custGeom>
          <a:ln w="10160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18877" y="600075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314" y="0"/>
                </a:lnTo>
              </a:path>
            </a:pathLst>
          </a:custGeom>
          <a:ln w="8889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4024" y="594994"/>
            <a:ext cx="2443480" cy="0"/>
          </a:xfrm>
          <a:custGeom>
            <a:avLst/>
            <a:gdLst/>
            <a:ahLst/>
            <a:cxnLst/>
            <a:rect l="l" t="t" r="r" b="b"/>
            <a:pathLst>
              <a:path w="2443479">
                <a:moveTo>
                  <a:pt x="0" y="0"/>
                </a:moveTo>
                <a:lnTo>
                  <a:pt x="2443334" y="0"/>
                </a:lnTo>
              </a:path>
            </a:pathLst>
          </a:custGeom>
          <a:ln w="3175">
            <a:solidFill>
              <a:srgbClr val="00A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089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80">
                <a:moveTo>
                  <a:pt x="0" y="0"/>
                </a:moveTo>
                <a:lnTo>
                  <a:pt x="817649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8125" y="608965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0" y="0"/>
                </a:moveTo>
                <a:lnTo>
                  <a:pt x="2286560" y="0"/>
                </a:lnTo>
              </a:path>
            </a:pathLst>
          </a:custGeom>
          <a:ln w="8889">
            <a:solidFill>
              <a:srgbClr val="00A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618490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5727" y="0"/>
                </a:lnTo>
              </a:path>
            </a:pathLst>
          </a:custGeom>
          <a:ln w="1016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8271" y="62230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3175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0259" y="617219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833" y="0"/>
                </a:lnTo>
              </a:path>
            </a:pathLst>
          </a:custGeom>
          <a:ln w="7620">
            <a:solidFill>
              <a:srgbClr val="00A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2738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80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8271" y="627380"/>
            <a:ext cx="1988820" cy="0"/>
          </a:xfrm>
          <a:custGeom>
            <a:avLst/>
            <a:gdLst/>
            <a:ahLst/>
            <a:cxnLst/>
            <a:rect l="l" t="t" r="r" b="b"/>
            <a:pathLst>
              <a:path w="1988820">
                <a:moveTo>
                  <a:pt x="0" y="0"/>
                </a:moveTo>
                <a:lnTo>
                  <a:pt x="1988385" y="0"/>
                </a:lnTo>
              </a:path>
            </a:pathLst>
          </a:custGeom>
          <a:ln w="10160">
            <a:solidFill>
              <a:srgbClr val="00A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36269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188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8868" y="636269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773" y="0"/>
                </a:lnTo>
              </a:path>
            </a:pathLst>
          </a:custGeom>
          <a:ln w="10160">
            <a:solidFill>
              <a:srgbClr val="00A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4515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961" y="0"/>
                </a:lnTo>
              </a:path>
            </a:pathLst>
          </a:custGeom>
          <a:ln w="1016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8506" y="64706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501" y="0"/>
                </a:lnTo>
              </a:path>
            </a:pathLst>
          </a:custGeom>
          <a:ln w="635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41022" y="641984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16" y="0"/>
                </a:lnTo>
              </a:path>
            </a:pathLst>
          </a:custGeom>
          <a:ln w="381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65468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0" y="0"/>
                </a:moveTo>
                <a:lnTo>
                  <a:pt x="704907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34434" y="654684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532" y="0"/>
                </a:lnTo>
              </a:path>
            </a:pathLst>
          </a:custGeom>
          <a:ln w="8889">
            <a:solidFill>
              <a:srgbClr val="00A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664209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985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35031" y="66420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218" y="0"/>
                </a:lnTo>
              </a:path>
            </a:pathLst>
          </a:custGeom>
          <a:ln w="10160">
            <a:solidFill>
              <a:srgbClr val="00A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673100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063" y="0"/>
                </a:lnTo>
              </a:path>
            </a:pathLst>
          </a:custGeom>
          <a:ln w="1015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2790" y="67373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067" y="0"/>
                </a:lnTo>
              </a:path>
            </a:pathLst>
          </a:custGeom>
          <a:ln w="8889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42814" y="66865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310" y="0"/>
                </a:lnTo>
              </a:path>
            </a:pathLst>
          </a:custGeom>
          <a:ln w="3175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86434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43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68135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180" y="0"/>
                </a:lnTo>
              </a:path>
            </a:pathLst>
          </a:custGeom>
          <a:ln w="889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58371" y="6826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644" y="0"/>
                </a:lnTo>
              </a:path>
            </a:pathLst>
          </a:custGeom>
          <a:ln w="8889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0896" y="677544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511" y="0"/>
                </a:lnTo>
              </a:path>
            </a:pathLst>
          </a:custGeom>
          <a:ln w="3175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69151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666" y="0"/>
                </a:lnTo>
              </a:path>
            </a:pathLst>
          </a:custGeom>
          <a:ln w="8889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61162" y="6883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70" y="0"/>
                </a:lnTo>
              </a:path>
            </a:pathLst>
          </a:custGeom>
          <a:ln w="3175">
            <a:solidFill>
              <a:srgbClr val="009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81089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811" y="0"/>
                </a:lnTo>
              </a:path>
            </a:pathLst>
          </a:custGeom>
          <a:ln w="8889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805815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5926" y="0"/>
                </a:lnTo>
              </a:path>
            </a:pathLst>
          </a:custGeom>
          <a:ln w="3175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3744" y="59816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82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4421" y="59563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3175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9388" y="59055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82" y="0"/>
                </a:lnTo>
              </a:path>
            </a:pathLst>
          </a:custGeom>
          <a:ln w="7619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1318260" y="1084579"/>
            <a:ext cx="635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7815" algn="l"/>
              </a:tabLst>
            </a:pPr>
            <a:r>
              <a:rPr sz="4800" spc="-10" dirty="0"/>
              <a:t>C</a:t>
            </a:r>
            <a:r>
              <a:rPr sz="4800" dirty="0"/>
              <a:t>oin</a:t>
            </a:r>
            <a:r>
              <a:rPr sz="4800" spc="-15" dirty="0"/>
              <a:t> </a:t>
            </a:r>
            <a:r>
              <a:rPr sz="4800" spc="-5" dirty="0"/>
              <a:t>C</a:t>
            </a:r>
            <a:r>
              <a:rPr sz="4800" spc="-15" dirty="0"/>
              <a:t>h</a:t>
            </a:r>
            <a:r>
              <a:rPr sz="4800" dirty="0"/>
              <a:t>angi</a:t>
            </a:r>
            <a:r>
              <a:rPr sz="4800" spc="-10" dirty="0"/>
              <a:t>n</a:t>
            </a:r>
            <a:r>
              <a:rPr sz="4800" dirty="0"/>
              <a:t>g	</a:t>
            </a:r>
            <a:r>
              <a:rPr sz="4800" spc="-5" dirty="0"/>
              <a:t>P</a:t>
            </a:r>
            <a:r>
              <a:rPr sz="4800" spc="5" dirty="0"/>
              <a:t>r</a:t>
            </a:r>
            <a:r>
              <a:rPr sz="4800" dirty="0"/>
              <a:t>o</a:t>
            </a:r>
            <a:r>
              <a:rPr sz="4800" spc="-10" dirty="0"/>
              <a:t>b</a:t>
            </a:r>
            <a:r>
              <a:rPr sz="4800" spc="-5" dirty="0"/>
              <a:t>l</a:t>
            </a:r>
            <a:r>
              <a:rPr sz="4800" spc="5" dirty="0"/>
              <a:t>e</a:t>
            </a:r>
            <a:r>
              <a:rPr sz="4800" dirty="0"/>
              <a:t>m</a:t>
            </a:r>
            <a:endParaRPr sz="4800"/>
          </a:p>
        </p:txBody>
      </p:sp>
      <p:sp>
        <p:nvSpPr>
          <p:cNvPr id="258" name="object 2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425"/>
              </a:lnSpc>
            </a:pPr>
            <a:fld id="{81D60167-4931-47E6-BA6A-407CBD079E47}" type="slidenum">
              <a:rPr dirty="0"/>
              <a:pPr marL="276225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257" name="object 257"/>
          <p:cNvSpPr txBox="1"/>
          <p:nvPr/>
        </p:nvSpPr>
        <p:spPr>
          <a:xfrm>
            <a:off x="535940" y="1891029"/>
            <a:ext cx="8019415" cy="457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latin typeface="Times New Roman"/>
                <a:cs typeface="Times New Roman"/>
              </a:rPr>
              <a:t>Algorithm: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Make change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n units using the </a:t>
            </a:r>
            <a:r>
              <a:rPr sz="2400" spc="-5" dirty="0">
                <a:latin typeface="Times New Roman"/>
                <a:cs typeface="Times New Roman"/>
              </a:rPr>
              <a:t>least possible 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coins.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Times New Roman"/>
                <a:cs typeface="Times New Roman"/>
              </a:rPr>
              <a:t>MAKE-CHANGE </a:t>
            </a:r>
            <a:r>
              <a:rPr sz="2500" spc="-5" dirty="0">
                <a:latin typeface="Times New Roman"/>
                <a:cs typeface="Times New Roman"/>
              </a:rPr>
              <a:t>(n)</a:t>
            </a:r>
            <a:endParaRPr sz="2500" dirty="0">
              <a:latin typeface="Times New Roman"/>
              <a:cs typeface="Times New Roman"/>
            </a:endParaRPr>
          </a:p>
          <a:p>
            <a:pPr marL="285750">
              <a:lnSpc>
                <a:spcPts val="2595"/>
              </a:lnSpc>
              <a:spcBef>
                <a:spcPts val="20"/>
              </a:spcBef>
              <a:tabLst>
                <a:tab pos="3751579" algn="l"/>
              </a:tabLst>
            </a:pPr>
            <a:r>
              <a:rPr sz="2400" dirty="0">
                <a:latin typeface="Times New Roman"/>
                <a:cs typeface="Times New Roman"/>
              </a:rPr>
              <a:t>C ← {100, 25, 10,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15, 1}	//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constant.</a:t>
            </a:r>
          </a:p>
          <a:p>
            <a:pPr marL="285750">
              <a:lnSpc>
                <a:spcPts val="2595"/>
              </a:lnSpc>
              <a:tabLst>
                <a:tab pos="2584450" algn="l"/>
              </a:tabLst>
            </a:pPr>
            <a:r>
              <a:rPr sz="2400" spc="-5" dirty="0">
                <a:latin typeface="Times New Roman"/>
                <a:cs typeface="Times New Roman"/>
              </a:rPr>
              <a:t>S←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{};	</a:t>
            </a:r>
            <a:r>
              <a:rPr lang="en-IE" sz="2400" spc="-5" dirty="0" smtClean="0">
                <a:latin typeface="Times New Roman"/>
                <a:cs typeface="Times New Roman"/>
              </a:rPr>
              <a:t>		</a:t>
            </a:r>
            <a:r>
              <a:rPr sz="2400" dirty="0" smtClean="0">
                <a:latin typeface="Times New Roman"/>
                <a:cs typeface="Times New Roman"/>
              </a:rPr>
              <a:t>// </a:t>
            </a:r>
            <a:r>
              <a:rPr sz="2400" dirty="0">
                <a:latin typeface="Times New Roman"/>
                <a:cs typeface="Times New Roman"/>
              </a:rPr>
              <a:t>set that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hold the solution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</a:t>
            </a:r>
            <a:endParaRPr sz="2400" dirty="0">
              <a:latin typeface="Times New Roman"/>
              <a:cs typeface="Times New Roman"/>
            </a:endParaRPr>
          </a:p>
          <a:p>
            <a:pPr marL="393700">
              <a:lnSpc>
                <a:spcPts val="259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← 0 </a:t>
            </a:r>
            <a:r>
              <a:rPr sz="2400" spc="-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of item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  <a:p>
            <a:pPr marL="361950">
              <a:lnSpc>
                <a:spcPts val="2300"/>
              </a:lnSpc>
            </a:pP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spc="-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not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</a:p>
          <a:p>
            <a:pPr marL="666750">
              <a:lnSpc>
                <a:spcPts val="2300"/>
              </a:lnSpc>
            </a:pPr>
            <a:r>
              <a:rPr sz="2400" dirty="0">
                <a:latin typeface="Times New Roman"/>
                <a:cs typeface="Times New Roman"/>
              </a:rPr>
              <a:t>x = largest item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that sum + x ≤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</a:p>
          <a:p>
            <a:pPr marL="1047750" marR="3645535" indent="-381000">
              <a:lnSpc>
                <a:spcPct val="79900"/>
              </a:lnSpc>
              <a:spcBef>
                <a:spcPts val="290"/>
              </a:spcBef>
              <a:tabLst>
                <a:tab pos="26346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item </a:t>
            </a:r>
            <a:r>
              <a:rPr sz="2400" b="1" spc="-5" dirty="0">
                <a:latin typeface="Times New Roman"/>
                <a:cs typeface="Times New Roman"/>
              </a:rPr>
              <a:t>THEN  </a:t>
            </a:r>
            <a:r>
              <a:rPr sz="2400" b="1" spc="-10" dirty="0">
                <a:latin typeface="Times New Roman"/>
                <a:cs typeface="Times New Roman"/>
              </a:rPr>
              <a:t>RETURN	</a:t>
            </a:r>
            <a:r>
              <a:rPr sz="2400" spc="-5" dirty="0">
                <a:latin typeface="Times New Roman"/>
                <a:cs typeface="Times New Roman"/>
              </a:rPr>
              <a:t>"No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Solution"</a:t>
            </a:r>
          </a:p>
          <a:p>
            <a:pPr marL="666750">
              <a:lnSpc>
                <a:spcPts val="2014"/>
              </a:lnSpc>
            </a:pPr>
            <a:r>
              <a:rPr sz="2400" dirty="0">
                <a:latin typeface="Times New Roman"/>
                <a:cs typeface="Times New Roman"/>
              </a:rPr>
              <a:t>S ← S </a:t>
            </a:r>
            <a:r>
              <a:rPr sz="2400" spc="-5" dirty="0">
                <a:latin typeface="Times New Roman"/>
                <a:cs typeface="Times New Roman"/>
              </a:rPr>
              <a:t>{value </a:t>
            </a:r>
            <a:r>
              <a:rPr sz="2400" dirty="0">
                <a:latin typeface="Times New Roman"/>
                <a:cs typeface="Times New Roman"/>
              </a:rPr>
              <a:t>of x} &amp; </a:t>
            </a:r>
            <a:r>
              <a:rPr sz="2400" spc="-10" dirty="0">
                <a:latin typeface="Times New Roman"/>
                <a:cs typeface="Times New Roman"/>
              </a:rPr>
              <a:t>Remove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C.</a:t>
            </a:r>
            <a:endParaRPr sz="2400" dirty="0">
              <a:latin typeface="Times New Roman"/>
              <a:cs typeface="Times New Roman"/>
            </a:endParaRPr>
          </a:p>
          <a:p>
            <a:pPr marL="66675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sum ← sum +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</a:p>
          <a:p>
            <a:pPr marL="438150">
              <a:lnSpc>
                <a:spcPts val="2590"/>
              </a:lnSpc>
            </a:pP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849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Outline</vt:lpstr>
      <vt:lpstr>Greedy Introduction</vt:lpstr>
      <vt:lpstr>Optimization Problems</vt:lpstr>
      <vt:lpstr>Characteristics And Features</vt:lpstr>
      <vt:lpstr>Greedy Property</vt:lpstr>
      <vt:lpstr>Greedy Approach</vt:lpstr>
      <vt:lpstr>CONTINUED…</vt:lpstr>
      <vt:lpstr>Coin Changing Problem</vt:lpstr>
      <vt:lpstr>Slide 10</vt:lpstr>
      <vt:lpstr>Traveling Salesman</vt:lpstr>
      <vt:lpstr>An Example Of MST</vt:lpstr>
      <vt:lpstr>Kruskal’s Algorithm For  Finding MST</vt:lpstr>
      <vt:lpstr>An Example Of Kruskal’s Algorithm</vt:lpstr>
      <vt:lpstr>Prim’s Algorithm For Finding  MST</vt:lpstr>
      <vt:lpstr>An Example For Prim’s Algorithm</vt:lpstr>
      <vt:lpstr>Huffman Encoding</vt:lpstr>
      <vt:lpstr>Advantages And Disadvantages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7</cp:revision>
  <dcterms:created xsi:type="dcterms:W3CDTF">2021-02-03T11:11:12Z</dcterms:created>
  <dcterms:modified xsi:type="dcterms:W3CDTF">2021-02-09T14:01:39Z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2021-02-03T00:00:00Z</vt:filetime>
  </property>
</Properties>
</file>