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1EC531-CD32-42DE-959C-4E6F96F4AD06}" type="datetimeFigureOut">
              <a:rPr lang="en-IE" smtClean="0"/>
              <a:pPr/>
              <a:t>24/02/2021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1B6E1B-4B45-44D3-B554-A4D1EBDF17DD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0"/>
            <a:ext cx="6477000" cy="1828800"/>
          </a:xfrm>
        </p:spPr>
        <p:txBody>
          <a:bodyPr/>
          <a:lstStyle/>
          <a:p>
            <a:pPr algn="ctr"/>
            <a:r>
              <a:rPr lang="en-IE" dirty="0" smtClean="0"/>
              <a:t>Huffman Coding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137599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85800"/>
            <a:ext cx="6518186" cy="488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09600"/>
            <a:ext cx="7522586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6656835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7147456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"/>
            <a:ext cx="6484458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E" dirty="0"/>
              <a:t>Now,</a:t>
            </a:r>
          </a:p>
          <a:p>
            <a:pPr fontAlgn="base"/>
            <a:r>
              <a:rPr lang="en-IE" dirty="0"/>
              <a:t>We assign weight to all the edges of the constructed Huffman Tree.</a:t>
            </a:r>
          </a:p>
          <a:p>
            <a:pPr fontAlgn="base"/>
            <a:r>
              <a:rPr lang="en-IE" dirty="0"/>
              <a:t>Let us assign weight ‘0’ to the left edges and weight ‘1’ to the right edges.</a:t>
            </a:r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>
              <a:buNone/>
            </a:pPr>
            <a:r>
              <a:rPr lang="en-IE" b="1" u="sng" dirty="0" smtClean="0"/>
              <a:t>Rule</a:t>
            </a:r>
          </a:p>
          <a:p>
            <a:pPr fontAlgn="base">
              <a:buNone/>
            </a:pPr>
            <a:endParaRPr lang="en-IE" b="1" dirty="0"/>
          </a:p>
          <a:p>
            <a:pPr fontAlgn="base"/>
            <a:r>
              <a:rPr lang="en-IE" b="1" dirty="0" smtClean="0"/>
              <a:t>If we assign weight ‘0’ to the left edges, then assign weight ‘1’ to the right edges.</a:t>
            </a:r>
          </a:p>
          <a:p>
            <a:pPr fontAlgn="base"/>
            <a:r>
              <a:rPr lang="en-IE" dirty="0" smtClean="0"/>
              <a:t>If we assign weight ‘1’ to the left edges, then assign weight ‘0’ to the right edges.</a:t>
            </a:r>
          </a:p>
          <a:p>
            <a:pPr fontAlgn="base"/>
            <a:r>
              <a:rPr lang="en-IE" dirty="0" smtClean="0"/>
              <a:t>Any of the above two conventions may be followed.</a:t>
            </a:r>
          </a:p>
          <a:p>
            <a:pPr fontAlgn="base"/>
            <a:r>
              <a:rPr lang="en-IE" dirty="0" smtClean="0"/>
              <a:t>But follow the same convention at the time of decoding that is adopted at the time of encoding.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72980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E" dirty="0"/>
              <a:t>Now, let us answer each part of the given problem one by one-</a:t>
            </a:r>
          </a:p>
          <a:p>
            <a:pPr fontAlgn="base">
              <a:buNone/>
            </a:pPr>
            <a:endParaRPr lang="en-IE" dirty="0"/>
          </a:p>
          <a:p>
            <a:pPr fontAlgn="base"/>
            <a:r>
              <a:rPr lang="en-IE" b="1" u="sng" dirty="0"/>
              <a:t>1. Huffman Code For Characters-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  <a:r>
              <a:rPr lang="en-IE" dirty="0" smtClean="0"/>
              <a:t>To </a:t>
            </a:r>
            <a:r>
              <a:rPr lang="en-IE" dirty="0"/>
              <a:t>write Huffman Code for any character, traverse the Huffman Tree from root node to the leaf node of that character.</a:t>
            </a:r>
          </a:p>
          <a:p>
            <a:pPr fontAlgn="base"/>
            <a:r>
              <a:rPr lang="en-IE" dirty="0"/>
              <a:t>Following this rule, the Huffman Code for each character is-</a:t>
            </a:r>
          </a:p>
          <a:p>
            <a:pPr lvl="1" fontAlgn="base"/>
            <a:r>
              <a:rPr lang="en-IE" sz="3600" b="1" dirty="0"/>
              <a:t>a = 111</a:t>
            </a:r>
          </a:p>
          <a:p>
            <a:pPr lvl="1" fontAlgn="base"/>
            <a:r>
              <a:rPr lang="en-IE" sz="3600" b="1" dirty="0"/>
              <a:t>e = 10</a:t>
            </a:r>
          </a:p>
          <a:p>
            <a:pPr lvl="1" fontAlgn="base"/>
            <a:r>
              <a:rPr lang="en-IE" sz="3600" b="1" dirty="0" err="1"/>
              <a:t>i</a:t>
            </a:r>
            <a:r>
              <a:rPr lang="en-IE" sz="3600" b="1" dirty="0"/>
              <a:t> = 00</a:t>
            </a:r>
          </a:p>
          <a:p>
            <a:pPr lvl="1" fontAlgn="base"/>
            <a:r>
              <a:rPr lang="en-IE" sz="3600" b="1" dirty="0"/>
              <a:t>o = 11001</a:t>
            </a:r>
          </a:p>
          <a:p>
            <a:pPr lvl="1" fontAlgn="base"/>
            <a:r>
              <a:rPr lang="en-IE" sz="3600" b="1" dirty="0"/>
              <a:t>u = 1101</a:t>
            </a:r>
          </a:p>
          <a:p>
            <a:pPr lvl="1" fontAlgn="base"/>
            <a:r>
              <a:rPr lang="en-IE" sz="3600" b="1" dirty="0"/>
              <a:t>s = 01</a:t>
            </a:r>
          </a:p>
          <a:p>
            <a:pPr lvl="1" fontAlgn="base"/>
            <a:r>
              <a:rPr lang="en-IE" sz="3600" b="1" dirty="0"/>
              <a:t>t = 11000</a:t>
            </a:r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>
              <a:buNone/>
            </a:pPr>
            <a:r>
              <a:rPr lang="en-IE" dirty="0"/>
              <a:t>From here, we can observe-</a:t>
            </a:r>
          </a:p>
          <a:p>
            <a:pPr fontAlgn="base"/>
            <a:r>
              <a:rPr lang="en-IE" dirty="0"/>
              <a:t>Characters occurring less frequently in the text are assigned the larger code.</a:t>
            </a:r>
          </a:p>
          <a:p>
            <a:pPr fontAlgn="base"/>
            <a:r>
              <a:rPr lang="en-IE" dirty="0"/>
              <a:t>Characters occurring more frequently in the text are assigned the smaller code.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en-IE" b="1" u="sng" dirty="0"/>
              <a:t>2. Average Code Length-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/>
            <a:r>
              <a:rPr lang="en-IE" sz="2400" b="1" dirty="0" smtClean="0"/>
              <a:t>Average </a:t>
            </a:r>
            <a:r>
              <a:rPr lang="en-IE" sz="2400" b="1" dirty="0"/>
              <a:t>code </a:t>
            </a:r>
            <a:r>
              <a:rPr lang="en-IE" sz="2400" b="1" dirty="0" smtClean="0"/>
              <a:t>length = </a:t>
            </a:r>
            <a:r>
              <a:rPr lang="en-IE" sz="2400" b="1" dirty="0"/>
              <a:t>∑ ( </a:t>
            </a:r>
            <a:r>
              <a:rPr lang="en-IE" sz="2400" b="1" dirty="0" err="1"/>
              <a:t>frequency</a:t>
            </a:r>
            <a:r>
              <a:rPr lang="en-IE" sz="2400" b="1" baseline="-25000" dirty="0" err="1"/>
              <a:t>i</a:t>
            </a:r>
            <a:r>
              <a:rPr lang="en-IE" sz="2400" b="1" dirty="0"/>
              <a:t> x code </a:t>
            </a:r>
            <a:r>
              <a:rPr lang="en-IE" sz="2400" b="1" dirty="0" err="1"/>
              <a:t>length</a:t>
            </a:r>
            <a:r>
              <a:rPr lang="en-IE" sz="2400" b="1" baseline="-25000" dirty="0" err="1"/>
              <a:t>i</a:t>
            </a:r>
            <a:r>
              <a:rPr lang="en-IE" sz="2400" b="1" dirty="0"/>
              <a:t> ) / ∑ ( </a:t>
            </a:r>
            <a:r>
              <a:rPr lang="en-IE" sz="2400" b="1" dirty="0" err="1"/>
              <a:t>frequency</a:t>
            </a:r>
            <a:r>
              <a:rPr lang="en-IE" sz="2400" b="1" baseline="-25000" dirty="0" err="1"/>
              <a:t>i</a:t>
            </a:r>
            <a:r>
              <a:rPr lang="en-IE" sz="2400" b="1" dirty="0"/>
              <a:t> )</a:t>
            </a:r>
          </a:p>
          <a:p>
            <a:pPr fontAlgn="base"/>
            <a:r>
              <a:rPr lang="en-IE" dirty="0"/>
              <a:t>= { (10 x 3) + (15 x 2) + (12 x 2) + (3 x 5) + (4 x 4) + (13 x 2) + (1 x 5) } / (10 + 15 + 12 + 3 + 4 + 13 + 1)</a:t>
            </a:r>
          </a:p>
          <a:p>
            <a:pPr fontAlgn="base"/>
            <a:r>
              <a:rPr lang="en-IE" b="1" dirty="0"/>
              <a:t>= 2.52</a:t>
            </a:r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>
              <a:buNone/>
            </a:pPr>
            <a:r>
              <a:rPr lang="en-IE" b="1" u="sng" dirty="0"/>
              <a:t>3. Length of Huffman Encoded Message-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/>
            <a:r>
              <a:rPr lang="en-IE" dirty="0" smtClean="0"/>
              <a:t>Total </a:t>
            </a:r>
            <a:r>
              <a:rPr lang="en-IE" dirty="0"/>
              <a:t>number of bits in Huffman encoded message</a:t>
            </a:r>
          </a:p>
          <a:p>
            <a:pPr fontAlgn="base"/>
            <a:r>
              <a:rPr lang="en-IE" dirty="0"/>
              <a:t>= Total number of characters in the message x Average code length per character</a:t>
            </a:r>
          </a:p>
          <a:p>
            <a:pPr fontAlgn="base"/>
            <a:r>
              <a:rPr lang="en-IE" dirty="0"/>
              <a:t>= 58 x 2.52</a:t>
            </a:r>
          </a:p>
          <a:p>
            <a:pPr fontAlgn="base"/>
            <a:r>
              <a:rPr lang="en-IE" dirty="0"/>
              <a:t>= 146.16</a:t>
            </a:r>
          </a:p>
          <a:p>
            <a:pPr fontAlgn="base"/>
            <a:r>
              <a:rPr lang="en-IE" dirty="0"/>
              <a:t>≅ 147 bits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E" b="1" u="sng" dirty="0"/>
              <a:t>Huffman Coding-</a:t>
            </a:r>
            <a:endParaRPr lang="en-IE" b="1" dirty="0"/>
          </a:p>
          <a:p>
            <a:pPr fontAlgn="base"/>
            <a:endParaRPr lang="en-IE" dirty="0"/>
          </a:p>
          <a:p>
            <a:pPr fontAlgn="base"/>
            <a:r>
              <a:rPr lang="en-IE" dirty="0"/>
              <a:t>Huffman Coding is a famous Greedy Algorithm.</a:t>
            </a:r>
          </a:p>
          <a:p>
            <a:pPr fontAlgn="base"/>
            <a:r>
              <a:rPr lang="en-IE" dirty="0"/>
              <a:t>It is used for the lossless compression of data.</a:t>
            </a:r>
          </a:p>
          <a:p>
            <a:pPr fontAlgn="base"/>
            <a:r>
              <a:rPr lang="en-IE" dirty="0"/>
              <a:t>It uses variable length encoding.</a:t>
            </a:r>
          </a:p>
          <a:p>
            <a:pPr fontAlgn="base"/>
            <a:r>
              <a:rPr lang="en-IE" dirty="0"/>
              <a:t>It assigns variable length code to all the characters.</a:t>
            </a:r>
          </a:p>
          <a:p>
            <a:pPr fontAlgn="base"/>
            <a:r>
              <a:rPr lang="en-IE" dirty="0"/>
              <a:t>The code length of a character depends on how frequently it occurs in the given text.</a:t>
            </a:r>
          </a:p>
          <a:p>
            <a:pPr fontAlgn="base"/>
            <a:r>
              <a:rPr lang="en-IE" dirty="0"/>
              <a:t>The character which occurs most frequently gets the smallest code.</a:t>
            </a:r>
          </a:p>
          <a:p>
            <a:pPr fontAlgn="base"/>
            <a:r>
              <a:rPr lang="en-IE" dirty="0"/>
              <a:t>The character which occurs least frequently gets the largest code.</a:t>
            </a:r>
          </a:p>
          <a:p>
            <a:pPr fontAlgn="base"/>
            <a:r>
              <a:rPr lang="en-IE" dirty="0"/>
              <a:t>It is also known as </a:t>
            </a:r>
            <a:r>
              <a:rPr lang="en-IE" b="1" dirty="0"/>
              <a:t>Huffman Encoding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1"/>
            <a:ext cx="8229600" cy="22860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E" b="1" u="sng" dirty="0"/>
              <a:t>Prefix Rule-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/>
            <a:r>
              <a:rPr lang="en-IE" dirty="0"/>
              <a:t>Huffman Coding implements a rule known as a prefix rule.</a:t>
            </a:r>
          </a:p>
          <a:p>
            <a:pPr fontAlgn="base"/>
            <a:r>
              <a:rPr lang="en-IE" dirty="0"/>
              <a:t>This is to prevent the ambiguities while decoding.</a:t>
            </a:r>
          </a:p>
          <a:p>
            <a:pPr fontAlgn="base"/>
            <a:r>
              <a:rPr lang="en-IE" dirty="0"/>
              <a:t>It ensures that the code assigned to any character is not a prefix of the code assigned to any other character.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E" sz="2400" b="1" u="sng" dirty="0"/>
              <a:t>Major Steps in Huffman Coding-</a:t>
            </a:r>
            <a:endParaRPr lang="en-IE" sz="2400" b="1" dirty="0"/>
          </a:p>
          <a:p>
            <a:pPr fontAlgn="base"/>
            <a:r>
              <a:rPr lang="en-IE" sz="2400" dirty="0"/>
              <a:t> </a:t>
            </a:r>
          </a:p>
          <a:p>
            <a:pPr fontAlgn="base">
              <a:buFont typeface="Arial" pitchFamily="34" charset="0"/>
              <a:buChar char="•"/>
            </a:pPr>
            <a:r>
              <a:rPr lang="en-IE" sz="2400" dirty="0"/>
              <a:t>There are two major steps in Huffman Coding-</a:t>
            </a:r>
          </a:p>
          <a:p>
            <a:pPr fontAlgn="base">
              <a:buFont typeface="Arial" pitchFamily="34" charset="0"/>
              <a:buChar char="•"/>
            </a:pPr>
            <a:r>
              <a:rPr lang="en-IE" sz="2400" b="1" dirty="0"/>
              <a:t>Building a Huffman Tree from the input characters.</a:t>
            </a:r>
          </a:p>
          <a:p>
            <a:pPr fontAlgn="base">
              <a:buFont typeface="Arial" pitchFamily="34" charset="0"/>
              <a:buChar char="•"/>
            </a:pPr>
            <a:r>
              <a:rPr lang="en-IE" sz="2400" b="1" dirty="0"/>
              <a:t>Assigning code to the characters by traversing the Huffman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E" b="1" u="sng" dirty="0"/>
              <a:t>Huffman Tree-</a:t>
            </a:r>
            <a:endParaRPr lang="en-IE" b="1" dirty="0"/>
          </a:p>
          <a:p>
            <a:pPr fontAlgn="base"/>
            <a:r>
              <a:rPr lang="en-IE" dirty="0" smtClean="0"/>
              <a:t>The </a:t>
            </a:r>
            <a:r>
              <a:rPr lang="en-IE" dirty="0"/>
              <a:t>steps involved in the construction of Huffman Tree are as follows-</a:t>
            </a:r>
          </a:p>
          <a:p>
            <a:pPr fontAlgn="base"/>
            <a:endParaRPr lang="en-IE" dirty="0"/>
          </a:p>
          <a:p>
            <a:pPr fontAlgn="base">
              <a:buNone/>
            </a:pPr>
            <a:r>
              <a:rPr lang="en-IE" b="1" u="sng" dirty="0"/>
              <a:t>Step-01:</a:t>
            </a:r>
            <a:endParaRPr lang="en-IE" b="1" dirty="0"/>
          </a:p>
          <a:p>
            <a:pPr fontAlgn="base"/>
            <a:r>
              <a:rPr lang="en-IE" dirty="0" smtClean="0"/>
              <a:t>Create </a:t>
            </a:r>
            <a:r>
              <a:rPr lang="en-IE" dirty="0"/>
              <a:t>a leaf node for each character of the text.</a:t>
            </a:r>
          </a:p>
          <a:p>
            <a:pPr fontAlgn="base"/>
            <a:r>
              <a:rPr lang="en-IE" dirty="0"/>
              <a:t>Leaf node of a character contains the occurring frequency of that character.</a:t>
            </a:r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>
              <a:buNone/>
            </a:pPr>
            <a:r>
              <a:rPr lang="en-IE" b="1" u="sng" dirty="0"/>
              <a:t>Step-02:</a:t>
            </a:r>
            <a:endParaRPr lang="en-IE" b="1" dirty="0"/>
          </a:p>
          <a:p>
            <a:pPr fontAlgn="base"/>
            <a:r>
              <a:rPr lang="en-IE" dirty="0" smtClean="0"/>
              <a:t>Arrange </a:t>
            </a:r>
            <a:r>
              <a:rPr lang="en-IE" dirty="0"/>
              <a:t>all the nodes in increasing order of their frequency value.</a:t>
            </a:r>
          </a:p>
          <a:p>
            <a:pPr fontAlgn="base"/>
            <a:endParaRPr lang="en-IE" dirty="0"/>
          </a:p>
          <a:p>
            <a:pPr fontAlgn="base">
              <a:buNone/>
            </a:pPr>
            <a:r>
              <a:rPr lang="en-IE" b="1" u="sng" dirty="0"/>
              <a:t>Step-03:</a:t>
            </a:r>
            <a:endParaRPr lang="en-IE" b="1" dirty="0"/>
          </a:p>
          <a:p>
            <a:pPr fontAlgn="base"/>
            <a:r>
              <a:rPr lang="en-IE" dirty="0" smtClean="0"/>
              <a:t>Considering </a:t>
            </a:r>
            <a:r>
              <a:rPr lang="en-IE" dirty="0"/>
              <a:t>the first two nodes having minimum frequency,</a:t>
            </a:r>
          </a:p>
          <a:p>
            <a:pPr fontAlgn="base"/>
            <a:r>
              <a:rPr lang="en-IE" dirty="0"/>
              <a:t>Create a new internal node.</a:t>
            </a:r>
          </a:p>
          <a:p>
            <a:pPr fontAlgn="base"/>
            <a:r>
              <a:rPr lang="en-IE" dirty="0"/>
              <a:t>The frequency of this new node is the sum of frequency of those two nodes.</a:t>
            </a:r>
          </a:p>
          <a:p>
            <a:pPr fontAlgn="base"/>
            <a:r>
              <a:rPr lang="en-IE" dirty="0"/>
              <a:t>Make the first node as a left child and the other node as a right child of the newly created node.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E" b="1" u="sng" dirty="0"/>
              <a:t>Step-04:</a:t>
            </a:r>
            <a:endParaRPr lang="en-IE" b="1" dirty="0"/>
          </a:p>
          <a:p>
            <a:pPr fontAlgn="base"/>
            <a:r>
              <a:rPr lang="en-IE" dirty="0" smtClean="0"/>
              <a:t>Keep </a:t>
            </a:r>
            <a:r>
              <a:rPr lang="en-IE" dirty="0"/>
              <a:t>repeating Step-02 and Step-03 until all the nodes form a single tree.</a:t>
            </a:r>
          </a:p>
          <a:p>
            <a:pPr fontAlgn="base"/>
            <a:r>
              <a:rPr lang="en-IE" dirty="0"/>
              <a:t>The tree finally obtained is the desired Huffman Tree.</a:t>
            </a:r>
          </a:p>
          <a:p>
            <a:pPr fontAlgn="base"/>
            <a:endParaRPr lang="en-IE" dirty="0"/>
          </a:p>
          <a:p>
            <a:pPr fontAlgn="base">
              <a:buNone/>
            </a:pPr>
            <a:r>
              <a:rPr lang="en-IE" b="1" u="sng" dirty="0"/>
              <a:t>Time Complexity-</a:t>
            </a:r>
            <a:endParaRPr lang="en-IE" b="1" dirty="0"/>
          </a:p>
          <a:p>
            <a:pPr fontAlgn="base"/>
            <a:endParaRPr lang="en-IE" dirty="0"/>
          </a:p>
          <a:p>
            <a:pPr fontAlgn="base"/>
            <a:r>
              <a:rPr lang="en-IE" dirty="0"/>
              <a:t>The time complexity analysis of Huffman Coding is as follows-</a:t>
            </a:r>
          </a:p>
          <a:p>
            <a:pPr fontAlgn="base"/>
            <a:r>
              <a:rPr lang="en-IE" dirty="0" err="1"/>
              <a:t>extractMin</a:t>
            </a:r>
            <a:r>
              <a:rPr lang="en-IE" dirty="0"/>
              <a:t>( ) is called 2 x (n-1) times if there are n nodes.</a:t>
            </a:r>
          </a:p>
          <a:p>
            <a:pPr fontAlgn="base"/>
            <a:r>
              <a:rPr lang="en-IE" dirty="0"/>
              <a:t>As </a:t>
            </a:r>
            <a:r>
              <a:rPr lang="en-IE" dirty="0" err="1"/>
              <a:t>extractMin</a:t>
            </a:r>
            <a:r>
              <a:rPr lang="en-IE" dirty="0"/>
              <a:t>( ) calls </a:t>
            </a:r>
            <a:r>
              <a:rPr lang="en-IE" dirty="0" err="1"/>
              <a:t>minHeapify</a:t>
            </a:r>
            <a:r>
              <a:rPr lang="en-IE" dirty="0"/>
              <a:t>( ), it takes O(</a:t>
            </a:r>
            <a:r>
              <a:rPr lang="en-IE" dirty="0" err="1"/>
              <a:t>logn</a:t>
            </a:r>
            <a:r>
              <a:rPr lang="en-IE" dirty="0"/>
              <a:t>) time.</a:t>
            </a:r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/>
            <a:r>
              <a:rPr lang="en-IE" dirty="0"/>
              <a:t>Thus, Overall time complexity of Huffman Coding becomes </a:t>
            </a:r>
            <a:r>
              <a:rPr lang="en-IE" b="1" dirty="0"/>
              <a:t>O(</a:t>
            </a:r>
            <a:r>
              <a:rPr lang="en-IE" b="1" dirty="0" err="1"/>
              <a:t>nlogn</a:t>
            </a:r>
            <a:r>
              <a:rPr lang="en-IE" b="1" dirty="0"/>
              <a:t>)</a:t>
            </a:r>
            <a:r>
              <a:rPr lang="en-IE" dirty="0"/>
              <a:t>.</a:t>
            </a:r>
          </a:p>
          <a:p>
            <a:pPr fontAlgn="base"/>
            <a:r>
              <a:rPr lang="en-IE" dirty="0"/>
              <a:t>Here, n is the number of unique characters in the given text.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915400" cy="5943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E" b="1" u="sng" dirty="0"/>
              <a:t>PRACTICE PROBLEM BASED ON HUFFMAN CODING-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>
              <a:buNone/>
            </a:pPr>
            <a:r>
              <a:rPr lang="en-IE" b="1" u="sng" dirty="0"/>
              <a:t>Problem-</a:t>
            </a:r>
            <a:endParaRPr lang="en-IE" b="1" dirty="0"/>
          </a:p>
          <a:p>
            <a:pPr fontAlgn="base">
              <a:buNone/>
            </a:pPr>
            <a:r>
              <a:rPr lang="en-IE" dirty="0"/>
              <a:t> </a:t>
            </a:r>
          </a:p>
          <a:p>
            <a:pPr fontAlgn="base"/>
            <a:r>
              <a:rPr lang="en-IE" dirty="0"/>
              <a:t>A file contains the following characters with the frequencies as </a:t>
            </a:r>
            <a:r>
              <a:rPr lang="en-IE" dirty="0" smtClean="0"/>
              <a:t>shown in next slide. </a:t>
            </a:r>
            <a:r>
              <a:rPr lang="en-IE" dirty="0"/>
              <a:t>If Huffman Coding is used for data compression, </a:t>
            </a:r>
            <a:r>
              <a:rPr lang="en-IE" dirty="0" smtClean="0"/>
              <a:t>determine-</a:t>
            </a:r>
          </a:p>
          <a:p>
            <a:pPr fontAlgn="base"/>
            <a:endParaRPr lang="en-IE" dirty="0"/>
          </a:p>
          <a:p>
            <a:pPr fontAlgn="base"/>
            <a:r>
              <a:rPr lang="en-IE" dirty="0" smtClean="0"/>
              <a:t>1. Huffman </a:t>
            </a:r>
            <a:r>
              <a:rPr lang="en-IE" dirty="0"/>
              <a:t>Code for each character</a:t>
            </a:r>
          </a:p>
          <a:p>
            <a:pPr fontAlgn="base"/>
            <a:r>
              <a:rPr lang="en-IE" dirty="0" smtClean="0"/>
              <a:t>2. Average </a:t>
            </a:r>
            <a:r>
              <a:rPr lang="en-IE" dirty="0"/>
              <a:t>code length</a:t>
            </a:r>
          </a:p>
          <a:p>
            <a:pPr fontAlgn="base"/>
            <a:r>
              <a:rPr lang="en-IE" dirty="0" smtClean="0"/>
              <a:t>3. Length </a:t>
            </a:r>
            <a:r>
              <a:rPr lang="en-IE" dirty="0"/>
              <a:t>of Huffman encoded message (in bits)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2830" y="1524000"/>
            <a:ext cx="4667570" cy="489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758607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324600" cy="615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L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</Template>
  <TotalTime>101</TotalTime>
  <Words>265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GLA</vt:lpstr>
      <vt:lpstr>Huffman Coding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lenovo</dc:creator>
  <cp:lastModifiedBy>lenovo</cp:lastModifiedBy>
  <cp:revision>12</cp:revision>
  <dcterms:created xsi:type="dcterms:W3CDTF">2021-02-22T10:35:34Z</dcterms:created>
  <dcterms:modified xsi:type="dcterms:W3CDTF">2021-02-24T05:22:01Z</dcterms:modified>
</cp:coreProperties>
</file>