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9" r:id="rId33"/>
    <p:sldId id="317" r:id="rId34"/>
    <p:sldId id="318" r:id="rId35"/>
    <p:sldId id="301" r:id="rId36"/>
    <p:sldId id="302" r:id="rId37"/>
    <p:sldId id="303" r:id="rId38"/>
    <p:sldId id="319" r:id="rId39"/>
    <p:sldId id="320" r:id="rId40"/>
    <p:sldId id="304" r:id="rId41"/>
    <p:sldId id="305" r:id="rId42"/>
    <p:sldId id="306" r:id="rId43"/>
    <p:sldId id="307" r:id="rId44"/>
    <p:sldId id="308" r:id="rId45"/>
    <p:sldId id="309" r:id="rId46"/>
    <p:sldId id="310" r:id="rId47"/>
    <p:sldId id="315" r:id="rId48"/>
    <p:sldId id="316" r:id="rId49"/>
    <p:sldId id="311" r:id="rId50"/>
    <p:sldId id="312" r:id="rId51"/>
    <p:sldId id="313" r:id="rId52"/>
    <p:sldId id="314"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965" y="-1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1/18/2021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E"/>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B6F15528-21DE-4FAA-801E-634DDDAF4B2B}"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IE"/>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mtClean="0"/>
              <a:t>Click to edit Master title style</a:t>
            </a:r>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smtClean="0"/>
              <a:t>Click to edit Master text styles</a:t>
            </a: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B6F15528-21DE-4FAA-801E-634DDDAF4B2B}" type="slidenum">
              <a:rPr lang="en-IE" smtClean="0"/>
              <a:pPr/>
              <a:t>‹#›</a:t>
            </a:fld>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r>
              <a:rPr lang="en-US" noProof="0" smtClean="0"/>
              <a:t>Click icon to add table</a:t>
            </a:r>
          </a:p>
        </p:txBody>
      </p:sp>
      <p:sp>
        <p:nvSpPr>
          <p:cNvPr id="4" name="Rectangle 11"/>
          <p:cNvSpPr>
            <a:spLocks noGrp="1" noChangeArrowheads="1"/>
          </p:cNvSpPr>
          <p:nvPr>
            <p:ph type="dt" sz="half" idx="10"/>
          </p:nvPr>
        </p:nvSpPr>
        <p:spPr>
          <a:ln/>
        </p:spPr>
        <p:txBody>
          <a:bodyPr/>
          <a:lstStyle>
            <a:lvl1pPr>
              <a:defRPr/>
            </a:lvl1pPr>
          </a:lstStyle>
          <a:p>
            <a:fld id="{1D8BD707-D9CF-40AE-B4C6-C98DA3205C09}" type="datetimeFigureOut">
              <a:rPr lang="en-US" smtClean="0"/>
              <a:pPr/>
              <a:t>1/18/2021</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IE"/>
          </a:p>
        </p:txBody>
      </p:sp>
      <p:sp>
        <p:nvSpPr>
          <p:cNvPr id="6" name="Rectangle 13"/>
          <p:cNvSpPr>
            <a:spLocks noGrp="1" noChangeArrowheads="1"/>
          </p:cNvSpPr>
          <p:nvPr>
            <p:ph type="sldNum" sz="quarter" idx="12"/>
          </p:nvPr>
        </p:nvSpPr>
        <p:spPr>
          <a:ln/>
        </p:spPr>
        <p:txBody>
          <a:bodyPr/>
          <a:lstStyle>
            <a:lvl1pPr>
              <a:defRPr/>
            </a:lvl1pPr>
          </a:lstStyle>
          <a:p>
            <a:fld id="{B6F15528-21DE-4FAA-801E-634DDDAF4B2B}" type="slidenum">
              <a:rPr lang="en-IE" smtClean="0"/>
              <a:pPr/>
              <a:t>‹#›</a:t>
            </a:fld>
            <a:endParaRPr lang="en-I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1182688" y="2017713"/>
            <a:ext cx="3810000" cy="4114800"/>
          </a:xfrm>
        </p:spPr>
        <p:txBody>
          <a:bodyPr/>
          <a:lstStyle/>
          <a:p>
            <a:pPr lvl="0"/>
            <a:r>
              <a:rPr lang="en-US" noProof="0" smtClean="0"/>
              <a:t>Click icon to add chart</a:t>
            </a:r>
          </a:p>
        </p:txBody>
      </p:sp>
      <p:sp>
        <p:nvSpPr>
          <p:cNvPr id="4" name="Text Placeholder 3"/>
          <p:cNvSpPr>
            <a:spLocks noGrp="1"/>
          </p:cNvSpPr>
          <p:nvPr>
            <p:ph type="body"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fld id="{1D8BD707-D9CF-40AE-B4C6-C98DA3205C09}" type="datetimeFigureOut">
              <a:rPr lang="en-US" smtClean="0"/>
              <a:pPr/>
              <a:t>1/18/2021</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IE"/>
          </a:p>
        </p:txBody>
      </p:sp>
      <p:sp>
        <p:nvSpPr>
          <p:cNvPr id="7" name="Rectangle 13"/>
          <p:cNvSpPr>
            <a:spLocks noGrp="1" noChangeArrowheads="1"/>
          </p:cNvSpPr>
          <p:nvPr>
            <p:ph type="sldNum" sz="quarter" idx="12"/>
          </p:nvPr>
        </p:nvSpPr>
        <p:spPr>
          <a:ln/>
        </p:spPr>
        <p:txBody>
          <a:bodyPr/>
          <a:lstStyle>
            <a:lvl1pPr>
              <a:defRPr/>
            </a:lvl1pPr>
          </a:lstStyle>
          <a:p>
            <a:fld id="{B6F15528-21DE-4FAA-801E-634DDDAF4B2B}"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1/18/2021</a:t>
            </a:fld>
            <a:endParaRPr lang="en-US"/>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IE" smtClean="0"/>
              <a:pPr/>
              <a:t>‹#›</a:t>
            </a:fld>
            <a:endParaRPr lang="en-IE"/>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IE" smtClean="0"/>
              <a:pPr/>
              <a:t>‹#›</a:t>
            </a:fld>
            <a:endParaRPr lang="en-IE"/>
          </a:p>
        </p:txBody>
      </p:sp>
      <p:sp>
        <p:nvSpPr>
          <p:cNvPr id="14" name="Footer Placeholder 13"/>
          <p:cNvSpPr>
            <a:spLocks noGrp="1"/>
          </p:cNvSpPr>
          <p:nvPr>
            <p:ph type="ftr" sz="quarter" idx="12"/>
          </p:nvPr>
        </p:nvSpPr>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1/18/2021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IE" smtClean="0"/>
              <a:pPr/>
              <a:t>‹#›</a:t>
            </a:fld>
            <a:endParaRPr lang="en-IE"/>
          </a:p>
        </p:txBody>
      </p:sp>
      <p:sp>
        <p:nvSpPr>
          <p:cNvPr id="12" name="Footer Placeholder 11"/>
          <p:cNvSpPr>
            <a:spLocks noGrp="1"/>
          </p:cNvSpPr>
          <p:nvPr>
            <p:ph type="ftr" sz="quarter" idx="17"/>
          </p:nvPr>
        </p:nvSpPr>
        <p:spPr/>
        <p:txBody>
          <a:bodyPr rtlCol="0"/>
          <a:lstStyle/>
          <a:p>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1/18/2021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IE" smtClean="0"/>
              <a:pPr/>
              <a:t>‹#›</a:t>
            </a:fld>
            <a:endParaRPr lang="en-IE"/>
          </a:p>
        </p:txBody>
      </p:sp>
      <p:sp>
        <p:nvSpPr>
          <p:cNvPr id="14" name="Footer Placeholder 13"/>
          <p:cNvSpPr>
            <a:spLocks noGrp="1"/>
          </p:cNvSpPr>
          <p:nvPr>
            <p:ph type="ftr" sz="quarter" idx="17"/>
          </p:nvPr>
        </p:nvSpPr>
        <p:spPr/>
        <p:txBody>
          <a:bodyPr rtlCol="0"/>
          <a:lstStyle/>
          <a:p>
            <a:endParaRPr lang="en-IE"/>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1/18/2021</a:t>
            </a:fld>
            <a:endParaRPr lang="en-US"/>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1/18/2021</a:t>
            </a:fld>
            <a:endParaRPr lang="en-US"/>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1/18/2021</a:t>
            </a:fld>
            <a:endParaRPr lang="en-US"/>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IE" smtClean="0"/>
              <a:pPr/>
              <a:t>‹#›</a:t>
            </a:fld>
            <a:endParaRPr lang="en-IE"/>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1/18/2021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IE" smtClean="0"/>
              <a:pPr/>
              <a:t>‹#›</a:t>
            </a:fld>
            <a:endParaRPr lang="en-IE"/>
          </a:p>
        </p:txBody>
      </p:sp>
      <p:sp>
        <p:nvSpPr>
          <p:cNvPr id="14" name="Footer Placeholder 13"/>
          <p:cNvSpPr>
            <a:spLocks noGrp="1"/>
          </p:cNvSpPr>
          <p:nvPr>
            <p:ph type="ftr" sz="quarter" idx="12"/>
          </p:nvPr>
        </p:nvSpPr>
        <p:spPr>
          <a:xfrm>
            <a:off x="1600200" y="6248206"/>
            <a:ext cx="4572000" cy="365125"/>
          </a:xfrm>
        </p:spPr>
        <p:txBody>
          <a:bodyPr rtlCol="0"/>
          <a:lstStyle/>
          <a:p>
            <a:endParaRPr lang="en-IE"/>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1/18/2021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E"/>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geeksquiz.com/binary-search/" TargetMode="External"/><Relationship Id="rId2" Type="http://schemas.openxmlformats.org/officeDocument/2006/relationships/hyperlink" Target="http://geeksquiz.com/merge-sor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programiz.com/dsa/divide-and-conqu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0" y="2667000"/>
            <a:ext cx="9144000" cy="749116"/>
          </a:xfrm>
          <a:prstGeom prst="rect">
            <a:avLst/>
          </a:prstGeom>
        </p:spPr>
        <p:txBody>
          <a:bodyPr vert="horz" wrap="square" lIns="0" tIns="116205" rIns="0" bIns="0" rtlCol="0">
            <a:spAutoFit/>
          </a:bodyPr>
          <a:lstStyle/>
          <a:p>
            <a:pPr marL="12700" marR="5080" algn="ctr">
              <a:lnSpc>
                <a:spcPts val="5230"/>
              </a:lnSpc>
              <a:spcBef>
                <a:spcPts val="915"/>
              </a:spcBef>
            </a:pPr>
            <a:r>
              <a:rPr lang="en-IE" sz="4000" spc="-5" dirty="0" smtClean="0"/>
              <a:t>Algorithm Design and </a:t>
            </a:r>
            <a:r>
              <a:rPr sz="4000" dirty="0" smtClean="0"/>
              <a:t>Analysis</a:t>
            </a:r>
            <a:endParaRPr sz="4000" spc="-5" dirty="0"/>
          </a:p>
        </p:txBody>
      </p:sp>
      <p:sp>
        <p:nvSpPr>
          <p:cNvPr id="3" name="object 3"/>
          <p:cNvSpPr txBox="1"/>
          <p:nvPr/>
        </p:nvSpPr>
        <p:spPr>
          <a:xfrm>
            <a:off x="2058670" y="3962400"/>
            <a:ext cx="406400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Introduction to</a:t>
            </a:r>
            <a:r>
              <a:rPr sz="2800" spc="-60" dirty="0">
                <a:latin typeface="Arial"/>
                <a:cs typeface="Arial"/>
              </a:rPr>
              <a:t> </a:t>
            </a:r>
            <a:r>
              <a:rPr sz="2800" spc="-5" dirty="0">
                <a:latin typeface="Arial"/>
                <a:cs typeface="Arial"/>
              </a:rPr>
              <a:t>Algorithms</a:t>
            </a:r>
            <a:endParaRPr sz="2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7314565" cy="665480"/>
          </a:xfrm>
          <a:prstGeom prst="rect">
            <a:avLst/>
          </a:prstGeom>
        </p:spPr>
        <p:txBody>
          <a:bodyPr vert="horz" wrap="square" lIns="0" tIns="12700" rIns="0" bIns="0" rtlCol="0">
            <a:spAutoFit/>
          </a:bodyPr>
          <a:lstStyle/>
          <a:p>
            <a:pPr marL="12700">
              <a:lnSpc>
                <a:spcPct val="100000"/>
              </a:lnSpc>
              <a:spcBef>
                <a:spcPts val="100"/>
              </a:spcBef>
            </a:pPr>
            <a:r>
              <a:rPr spc="-5" dirty="0"/>
              <a:t>ANALYSIS </a:t>
            </a:r>
            <a:r>
              <a:rPr dirty="0"/>
              <a:t>OF</a:t>
            </a:r>
            <a:r>
              <a:rPr spc="-20" dirty="0"/>
              <a:t> </a:t>
            </a:r>
            <a:r>
              <a:rPr spc="-5" dirty="0"/>
              <a:t>ALGORITHMS</a:t>
            </a:r>
          </a:p>
        </p:txBody>
      </p:sp>
      <p:sp>
        <p:nvSpPr>
          <p:cNvPr id="3" name="object 3"/>
          <p:cNvSpPr txBox="1"/>
          <p:nvPr/>
        </p:nvSpPr>
        <p:spPr>
          <a:xfrm>
            <a:off x="534669" y="1597659"/>
            <a:ext cx="4979670" cy="482600"/>
          </a:xfrm>
          <a:prstGeom prst="rect">
            <a:avLst/>
          </a:prstGeom>
        </p:spPr>
        <p:txBody>
          <a:bodyPr vert="horz" wrap="square" lIns="0" tIns="12700" rIns="0" bIns="0" rtlCol="0">
            <a:spAutoFit/>
          </a:bodyPr>
          <a:lstStyle/>
          <a:p>
            <a:pPr marL="351790" indent="-339090">
              <a:lnSpc>
                <a:spcPct val="100000"/>
              </a:lnSpc>
              <a:spcBef>
                <a:spcPts val="100"/>
              </a:spcBef>
              <a:buClr>
                <a:srgbClr val="CC9900"/>
              </a:buClr>
              <a:buSzPct val="65000"/>
              <a:buFont typeface="Wingdings"/>
              <a:buChar char=""/>
              <a:tabLst>
                <a:tab pos="351155" algn="l"/>
                <a:tab pos="351790" algn="l"/>
              </a:tabLst>
            </a:pPr>
            <a:r>
              <a:rPr sz="3000" dirty="0">
                <a:latin typeface="Arial"/>
                <a:cs typeface="Arial"/>
              </a:rPr>
              <a:t>How </a:t>
            </a:r>
            <a:r>
              <a:rPr sz="3000" spc="-5" dirty="0">
                <a:latin typeface="Arial"/>
                <a:cs typeface="Arial"/>
              </a:rPr>
              <a:t>good </a:t>
            </a:r>
            <a:r>
              <a:rPr sz="3000" dirty="0">
                <a:latin typeface="Arial"/>
                <a:cs typeface="Arial"/>
              </a:rPr>
              <a:t>is </a:t>
            </a:r>
            <a:r>
              <a:rPr sz="3000" spc="-5" dirty="0">
                <a:latin typeface="Arial"/>
                <a:cs typeface="Arial"/>
              </a:rPr>
              <a:t>the</a:t>
            </a:r>
            <a:r>
              <a:rPr sz="3000" spc="-65" dirty="0">
                <a:latin typeface="Arial"/>
                <a:cs typeface="Arial"/>
              </a:rPr>
              <a:t> </a:t>
            </a:r>
            <a:r>
              <a:rPr sz="3000" spc="-5" dirty="0">
                <a:latin typeface="Arial"/>
                <a:cs typeface="Arial"/>
              </a:rPr>
              <a:t>algorithm?</a:t>
            </a:r>
            <a:endParaRPr sz="3000">
              <a:latin typeface="Arial"/>
              <a:cs typeface="Arial"/>
            </a:endParaRPr>
          </a:p>
        </p:txBody>
      </p:sp>
      <p:sp>
        <p:nvSpPr>
          <p:cNvPr id="4" name="object 4"/>
          <p:cNvSpPr txBox="1"/>
          <p:nvPr/>
        </p:nvSpPr>
        <p:spPr>
          <a:xfrm>
            <a:off x="876300" y="2595879"/>
            <a:ext cx="202565" cy="263525"/>
          </a:xfrm>
          <a:prstGeom prst="rect">
            <a:avLst/>
          </a:prstGeom>
        </p:spPr>
        <p:txBody>
          <a:bodyPr vert="horz" wrap="square" lIns="0" tIns="13970" rIns="0" bIns="0" rtlCol="0">
            <a:spAutoFit/>
          </a:bodyPr>
          <a:lstStyle/>
          <a:p>
            <a:pPr marL="12700">
              <a:lnSpc>
                <a:spcPct val="100000"/>
              </a:lnSpc>
              <a:spcBef>
                <a:spcPts val="110"/>
              </a:spcBef>
            </a:pPr>
            <a:r>
              <a:rPr sz="1550" spc="5" dirty="0">
                <a:solidFill>
                  <a:srgbClr val="3A802E"/>
                </a:solidFill>
                <a:latin typeface="Wingdings"/>
                <a:cs typeface="Wingdings"/>
              </a:rPr>
              <a:t></a:t>
            </a:r>
            <a:endParaRPr sz="1550">
              <a:latin typeface="Wingdings"/>
              <a:cs typeface="Wingdings"/>
            </a:endParaRPr>
          </a:p>
        </p:txBody>
      </p:sp>
      <p:sp>
        <p:nvSpPr>
          <p:cNvPr id="5" name="object 5"/>
          <p:cNvSpPr txBox="1"/>
          <p:nvPr/>
        </p:nvSpPr>
        <p:spPr>
          <a:xfrm>
            <a:off x="876300" y="3021329"/>
            <a:ext cx="202565" cy="263525"/>
          </a:xfrm>
          <a:prstGeom prst="rect">
            <a:avLst/>
          </a:prstGeom>
        </p:spPr>
        <p:txBody>
          <a:bodyPr vert="horz" wrap="square" lIns="0" tIns="13970" rIns="0" bIns="0" rtlCol="0">
            <a:spAutoFit/>
          </a:bodyPr>
          <a:lstStyle/>
          <a:p>
            <a:pPr marL="12700">
              <a:lnSpc>
                <a:spcPct val="100000"/>
              </a:lnSpc>
              <a:spcBef>
                <a:spcPts val="110"/>
              </a:spcBef>
            </a:pPr>
            <a:r>
              <a:rPr sz="1550" spc="5" dirty="0">
                <a:solidFill>
                  <a:srgbClr val="3A802E"/>
                </a:solidFill>
                <a:latin typeface="Wingdings"/>
                <a:cs typeface="Wingdings"/>
              </a:rPr>
              <a:t></a:t>
            </a:r>
            <a:endParaRPr sz="1550">
              <a:latin typeface="Wingdings"/>
              <a:cs typeface="Wingdings"/>
            </a:endParaRPr>
          </a:p>
        </p:txBody>
      </p:sp>
      <p:sp>
        <p:nvSpPr>
          <p:cNvPr id="6" name="object 6"/>
          <p:cNvSpPr txBox="1"/>
          <p:nvPr/>
        </p:nvSpPr>
        <p:spPr>
          <a:xfrm>
            <a:off x="876300" y="2056130"/>
            <a:ext cx="2708910" cy="1301750"/>
          </a:xfrm>
          <a:prstGeom prst="rect">
            <a:avLst/>
          </a:prstGeom>
        </p:spPr>
        <p:txBody>
          <a:bodyPr vert="horz" wrap="square" lIns="0" tIns="12700" rIns="0" bIns="0" rtlCol="0">
            <a:spAutoFit/>
          </a:bodyPr>
          <a:lstStyle/>
          <a:p>
            <a:pPr marL="337185" marR="5080" indent="-325120">
              <a:lnSpc>
                <a:spcPct val="107400"/>
              </a:lnSpc>
              <a:spcBef>
                <a:spcPts val="100"/>
              </a:spcBef>
              <a:tabLst>
                <a:tab pos="33718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25" dirty="0">
                <a:latin typeface="Arial"/>
                <a:cs typeface="Arial"/>
              </a:rPr>
              <a:t>Correctness  Time efficiency  Space</a:t>
            </a:r>
            <a:r>
              <a:rPr sz="2600" spc="-120" dirty="0">
                <a:latin typeface="Arial"/>
                <a:cs typeface="Arial"/>
              </a:rPr>
              <a:t> </a:t>
            </a:r>
            <a:r>
              <a:rPr sz="2600" spc="-25" dirty="0">
                <a:latin typeface="Arial"/>
                <a:cs typeface="Arial"/>
              </a:rPr>
              <a:t>efficiency</a:t>
            </a:r>
            <a:endParaRPr sz="2600">
              <a:latin typeface="Arial"/>
              <a:cs typeface="Arial"/>
            </a:endParaRPr>
          </a:p>
        </p:txBody>
      </p:sp>
      <p:sp>
        <p:nvSpPr>
          <p:cNvPr id="7" name="object 7"/>
          <p:cNvSpPr txBox="1"/>
          <p:nvPr/>
        </p:nvSpPr>
        <p:spPr>
          <a:xfrm>
            <a:off x="521969" y="3340100"/>
            <a:ext cx="6419850" cy="1289050"/>
          </a:xfrm>
          <a:prstGeom prst="rect">
            <a:avLst/>
          </a:prstGeom>
        </p:spPr>
        <p:txBody>
          <a:bodyPr vert="horz" wrap="square" lIns="0" tIns="12700" rIns="0" bIns="0" rtlCol="0">
            <a:spAutoFit/>
          </a:bodyPr>
          <a:lstStyle/>
          <a:p>
            <a:pPr marL="364490" indent="-339090">
              <a:lnSpc>
                <a:spcPct val="100000"/>
              </a:lnSpc>
              <a:spcBef>
                <a:spcPts val="100"/>
              </a:spcBef>
              <a:buClr>
                <a:srgbClr val="CC9900"/>
              </a:buClr>
              <a:buSzPct val="65000"/>
              <a:buFont typeface="Wingdings"/>
              <a:buChar char=""/>
              <a:tabLst>
                <a:tab pos="363855" algn="l"/>
                <a:tab pos="364490" algn="l"/>
              </a:tabLst>
            </a:pPr>
            <a:r>
              <a:rPr sz="3000" dirty="0">
                <a:latin typeface="Arial"/>
                <a:cs typeface="Arial"/>
              </a:rPr>
              <a:t>Does </a:t>
            </a:r>
            <a:r>
              <a:rPr sz="3000" spc="-5" dirty="0">
                <a:latin typeface="Arial"/>
                <a:cs typeface="Arial"/>
              </a:rPr>
              <a:t>there exist </a:t>
            </a:r>
            <a:r>
              <a:rPr sz="3000" dirty="0">
                <a:latin typeface="Arial"/>
                <a:cs typeface="Arial"/>
              </a:rPr>
              <a:t>a </a:t>
            </a:r>
            <a:r>
              <a:rPr sz="3000" spc="-5" dirty="0">
                <a:latin typeface="Arial"/>
                <a:cs typeface="Arial"/>
              </a:rPr>
              <a:t>better</a:t>
            </a:r>
            <a:r>
              <a:rPr sz="3000" spc="-60" dirty="0">
                <a:latin typeface="Arial"/>
                <a:cs typeface="Arial"/>
              </a:rPr>
              <a:t> </a:t>
            </a:r>
            <a:r>
              <a:rPr sz="3000" spc="-5" dirty="0">
                <a:latin typeface="Arial"/>
                <a:cs typeface="Arial"/>
              </a:rPr>
              <a:t>algorithm?</a:t>
            </a:r>
            <a:endParaRPr sz="3000">
              <a:latin typeface="Arial"/>
              <a:cs typeface="Arial"/>
            </a:endParaRPr>
          </a:p>
          <a:p>
            <a:pPr marL="367030">
              <a:lnSpc>
                <a:spcPct val="100000"/>
              </a:lnSpc>
              <a:spcBef>
                <a:spcPts val="50"/>
              </a:spcBef>
              <a:tabLst>
                <a:tab pos="69151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30" dirty="0">
                <a:latin typeface="Arial"/>
                <a:cs typeface="Arial"/>
              </a:rPr>
              <a:t>Lower</a:t>
            </a:r>
            <a:r>
              <a:rPr sz="2600" spc="-45" dirty="0">
                <a:latin typeface="Arial"/>
                <a:cs typeface="Arial"/>
              </a:rPr>
              <a:t> </a:t>
            </a:r>
            <a:r>
              <a:rPr sz="2600" spc="-30" dirty="0">
                <a:latin typeface="Arial"/>
                <a:cs typeface="Arial"/>
              </a:rPr>
              <a:t>bounds</a:t>
            </a:r>
            <a:endParaRPr sz="2600">
              <a:latin typeface="Arial"/>
              <a:cs typeface="Arial"/>
            </a:endParaRPr>
          </a:p>
          <a:p>
            <a:pPr marL="367030">
              <a:lnSpc>
                <a:spcPct val="100000"/>
              </a:lnSpc>
              <a:spcBef>
                <a:spcPts val="60"/>
              </a:spcBef>
              <a:tabLst>
                <a:tab pos="69151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25" dirty="0">
                <a:latin typeface="Arial"/>
                <a:cs typeface="Arial"/>
              </a:rPr>
              <a:t>Optimality</a:t>
            </a:r>
            <a:endParaRPr sz="2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6993255" cy="665480"/>
          </a:xfrm>
          <a:prstGeom prst="rect">
            <a:avLst/>
          </a:prstGeom>
        </p:spPr>
        <p:txBody>
          <a:bodyPr vert="horz" wrap="square" lIns="0" tIns="12700" rIns="0" bIns="0" rtlCol="0">
            <a:spAutoFit/>
          </a:bodyPr>
          <a:lstStyle/>
          <a:p>
            <a:pPr marL="12700">
              <a:lnSpc>
                <a:spcPct val="100000"/>
              </a:lnSpc>
              <a:spcBef>
                <a:spcPts val="100"/>
              </a:spcBef>
            </a:pPr>
            <a:r>
              <a:rPr spc="-5" dirty="0"/>
              <a:t>WHAT </a:t>
            </a:r>
            <a:r>
              <a:rPr dirty="0"/>
              <a:t>IS </a:t>
            </a:r>
            <a:r>
              <a:rPr spc="-5" dirty="0"/>
              <a:t>AN ALGORITHM?</a:t>
            </a:r>
          </a:p>
        </p:txBody>
      </p:sp>
      <p:sp>
        <p:nvSpPr>
          <p:cNvPr id="3" name="object 3"/>
          <p:cNvSpPr txBox="1"/>
          <p:nvPr/>
        </p:nvSpPr>
        <p:spPr>
          <a:xfrm>
            <a:off x="546100" y="1057910"/>
            <a:ext cx="186055" cy="283210"/>
          </a:xfrm>
          <a:prstGeom prst="rect">
            <a:avLst/>
          </a:prstGeom>
        </p:spPr>
        <p:txBody>
          <a:bodyPr vert="horz" wrap="square" lIns="0" tIns="11430" rIns="0" bIns="0" rtlCol="0">
            <a:spAutoFit/>
          </a:bodyPr>
          <a:lstStyle/>
          <a:p>
            <a:pPr marL="12700">
              <a:lnSpc>
                <a:spcPct val="100000"/>
              </a:lnSpc>
              <a:spcBef>
                <a:spcPts val="90"/>
              </a:spcBef>
            </a:pPr>
            <a:r>
              <a:rPr sz="1700" spc="-10" dirty="0">
                <a:solidFill>
                  <a:srgbClr val="CC9900"/>
                </a:solidFill>
                <a:latin typeface="Wingdings"/>
                <a:cs typeface="Wingdings"/>
              </a:rPr>
              <a:t></a:t>
            </a:r>
            <a:endParaRPr sz="1700">
              <a:latin typeface="Wingdings"/>
              <a:cs typeface="Wingdings"/>
            </a:endParaRPr>
          </a:p>
        </p:txBody>
      </p:sp>
      <p:sp>
        <p:nvSpPr>
          <p:cNvPr id="4" name="object 4"/>
          <p:cNvSpPr txBox="1"/>
          <p:nvPr/>
        </p:nvSpPr>
        <p:spPr>
          <a:xfrm>
            <a:off x="1143000" y="1676400"/>
            <a:ext cx="6914515" cy="4875530"/>
          </a:xfrm>
          <a:prstGeom prst="rect">
            <a:avLst/>
          </a:prstGeom>
        </p:spPr>
        <p:txBody>
          <a:bodyPr vert="horz" wrap="square" lIns="0" tIns="68580" rIns="0" bIns="0" rtlCol="0">
            <a:spAutoFit/>
          </a:bodyPr>
          <a:lstStyle/>
          <a:p>
            <a:pPr marL="12700" marR="5080">
              <a:lnSpc>
                <a:spcPts val="2700"/>
              </a:lnSpc>
              <a:spcBef>
                <a:spcPts val="540"/>
              </a:spcBef>
            </a:pPr>
            <a:r>
              <a:rPr sz="2600" spc="-30" dirty="0">
                <a:latin typeface="Arial"/>
                <a:cs typeface="Arial"/>
              </a:rPr>
              <a:t>Recipe, process, method, technique, procedure,  </a:t>
            </a:r>
            <a:r>
              <a:rPr sz="2600" spc="-25" dirty="0">
                <a:latin typeface="Arial"/>
                <a:cs typeface="Arial"/>
              </a:rPr>
              <a:t>routine,… </a:t>
            </a:r>
            <a:r>
              <a:rPr sz="2600" spc="-20" dirty="0">
                <a:latin typeface="Arial"/>
                <a:cs typeface="Arial"/>
              </a:rPr>
              <a:t>with </a:t>
            </a:r>
            <a:r>
              <a:rPr sz="2600" spc="-25" dirty="0">
                <a:latin typeface="Arial"/>
                <a:cs typeface="Arial"/>
              </a:rPr>
              <a:t>following</a:t>
            </a:r>
            <a:r>
              <a:rPr sz="2600" spc="-60" dirty="0">
                <a:latin typeface="Arial"/>
                <a:cs typeface="Arial"/>
              </a:rPr>
              <a:t> </a:t>
            </a:r>
            <a:r>
              <a:rPr sz="2600" spc="-30" dirty="0">
                <a:latin typeface="Arial"/>
                <a:cs typeface="Arial"/>
              </a:rPr>
              <a:t>requirements:</a:t>
            </a:r>
            <a:endParaRPr sz="2600" dirty="0">
              <a:latin typeface="Arial"/>
              <a:cs typeface="Arial"/>
            </a:endParaRPr>
          </a:p>
          <a:p>
            <a:pPr marL="532130" indent="-419100">
              <a:lnSpc>
                <a:spcPts val="3140"/>
              </a:lnSpc>
              <a:buAutoNum type="arabicPeriod"/>
              <a:tabLst>
                <a:tab pos="532130" algn="l"/>
              </a:tabLst>
            </a:pPr>
            <a:r>
              <a:rPr sz="2700" spc="-20" dirty="0">
                <a:latin typeface="Arial"/>
                <a:cs typeface="Arial"/>
              </a:rPr>
              <a:t>Finiteness</a:t>
            </a:r>
            <a:endParaRPr sz="2700" dirty="0">
              <a:latin typeface="Arial"/>
              <a:cs typeface="Arial"/>
            </a:endParaRPr>
          </a:p>
          <a:p>
            <a:pPr marL="1056005">
              <a:lnSpc>
                <a:spcPts val="2825"/>
              </a:lnSpc>
            </a:pPr>
            <a:r>
              <a:rPr sz="2400" spc="-25" dirty="0">
                <a:latin typeface="Arial"/>
                <a:cs typeface="Arial"/>
              </a:rPr>
              <a:t>terminates </a:t>
            </a:r>
            <a:r>
              <a:rPr sz="2400" spc="-30" dirty="0">
                <a:latin typeface="Arial"/>
                <a:cs typeface="Arial"/>
              </a:rPr>
              <a:t>after </a:t>
            </a:r>
            <a:r>
              <a:rPr sz="2400" dirty="0">
                <a:latin typeface="Arial"/>
                <a:cs typeface="Arial"/>
              </a:rPr>
              <a:t>a </a:t>
            </a:r>
            <a:r>
              <a:rPr sz="2400" spc="-25" dirty="0">
                <a:latin typeface="Arial"/>
                <a:cs typeface="Arial"/>
              </a:rPr>
              <a:t>finite number </a:t>
            </a:r>
            <a:r>
              <a:rPr sz="2400" spc="-5" dirty="0">
                <a:latin typeface="Arial"/>
                <a:cs typeface="Arial"/>
              </a:rPr>
              <a:t>of</a:t>
            </a:r>
            <a:r>
              <a:rPr sz="2400" spc="-145" dirty="0">
                <a:latin typeface="Arial"/>
                <a:cs typeface="Arial"/>
              </a:rPr>
              <a:t> </a:t>
            </a:r>
            <a:r>
              <a:rPr sz="2400" spc="-20" dirty="0">
                <a:latin typeface="Arial"/>
                <a:cs typeface="Arial"/>
              </a:rPr>
              <a:t>steps</a:t>
            </a:r>
            <a:endParaRPr sz="2400" dirty="0">
              <a:latin typeface="Arial"/>
              <a:cs typeface="Arial"/>
            </a:endParaRPr>
          </a:p>
          <a:p>
            <a:pPr marL="532130" indent="-419100">
              <a:lnSpc>
                <a:spcPts val="3185"/>
              </a:lnSpc>
              <a:buAutoNum type="arabicPeriod" startAt="2"/>
              <a:tabLst>
                <a:tab pos="532130" algn="l"/>
              </a:tabLst>
            </a:pPr>
            <a:r>
              <a:rPr sz="2700" spc="-25" dirty="0">
                <a:latin typeface="Arial"/>
                <a:cs typeface="Arial"/>
              </a:rPr>
              <a:t>Definiteness</a:t>
            </a:r>
            <a:endParaRPr sz="2700" dirty="0">
              <a:latin typeface="Arial"/>
              <a:cs typeface="Arial"/>
            </a:endParaRPr>
          </a:p>
          <a:p>
            <a:pPr marL="1056005">
              <a:lnSpc>
                <a:spcPts val="2825"/>
              </a:lnSpc>
            </a:pPr>
            <a:r>
              <a:rPr sz="2400" spc="-20" dirty="0">
                <a:latin typeface="Arial"/>
                <a:cs typeface="Arial"/>
              </a:rPr>
              <a:t>rigorously </a:t>
            </a:r>
            <a:r>
              <a:rPr sz="2400" spc="-5" dirty="0">
                <a:latin typeface="Arial"/>
                <a:cs typeface="Arial"/>
              </a:rPr>
              <a:t>and </a:t>
            </a:r>
            <a:r>
              <a:rPr sz="2400" spc="-30" dirty="0">
                <a:latin typeface="Arial"/>
                <a:cs typeface="Arial"/>
              </a:rPr>
              <a:t>unambiguously</a:t>
            </a:r>
            <a:r>
              <a:rPr sz="2400" spc="-160" dirty="0">
                <a:latin typeface="Arial"/>
                <a:cs typeface="Arial"/>
              </a:rPr>
              <a:t> </a:t>
            </a:r>
            <a:r>
              <a:rPr sz="2400" spc="-20" dirty="0">
                <a:latin typeface="Arial"/>
                <a:cs typeface="Arial"/>
              </a:rPr>
              <a:t>specified</a:t>
            </a:r>
            <a:endParaRPr sz="2400" dirty="0">
              <a:latin typeface="Arial"/>
              <a:cs typeface="Arial"/>
            </a:endParaRPr>
          </a:p>
          <a:p>
            <a:pPr marL="532130" indent="-419100">
              <a:lnSpc>
                <a:spcPts val="3180"/>
              </a:lnSpc>
              <a:buAutoNum type="arabicPeriod" startAt="3"/>
              <a:tabLst>
                <a:tab pos="532130" algn="l"/>
              </a:tabLst>
            </a:pPr>
            <a:r>
              <a:rPr sz="2700" spc="-20" dirty="0">
                <a:latin typeface="Arial"/>
                <a:cs typeface="Arial"/>
              </a:rPr>
              <a:t>Input</a:t>
            </a:r>
            <a:endParaRPr sz="2700" dirty="0">
              <a:latin typeface="Arial"/>
              <a:cs typeface="Arial"/>
            </a:endParaRPr>
          </a:p>
          <a:p>
            <a:pPr marL="1056005">
              <a:lnSpc>
                <a:spcPts val="2820"/>
              </a:lnSpc>
            </a:pPr>
            <a:r>
              <a:rPr sz="2400" spc="-15" dirty="0">
                <a:latin typeface="Arial"/>
                <a:cs typeface="Arial"/>
              </a:rPr>
              <a:t>valid </a:t>
            </a:r>
            <a:r>
              <a:rPr sz="2400" spc="-25" dirty="0">
                <a:latin typeface="Arial"/>
                <a:cs typeface="Arial"/>
              </a:rPr>
              <a:t>inputs </a:t>
            </a:r>
            <a:r>
              <a:rPr sz="2400" spc="-40" dirty="0">
                <a:latin typeface="Arial"/>
                <a:cs typeface="Arial"/>
              </a:rPr>
              <a:t>are </a:t>
            </a:r>
            <a:r>
              <a:rPr sz="2400" spc="-30" dirty="0">
                <a:latin typeface="Arial"/>
                <a:cs typeface="Arial"/>
              </a:rPr>
              <a:t>clearly</a:t>
            </a:r>
            <a:r>
              <a:rPr sz="2400" spc="30" dirty="0">
                <a:latin typeface="Arial"/>
                <a:cs typeface="Arial"/>
              </a:rPr>
              <a:t> </a:t>
            </a:r>
            <a:r>
              <a:rPr sz="2400" spc="-20" dirty="0">
                <a:latin typeface="Arial"/>
                <a:cs typeface="Arial"/>
              </a:rPr>
              <a:t>specified</a:t>
            </a:r>
            <a:endParaRPr sz="2400" dirty="0">
              <a:latin typeface="Arial"/>
              <a:cs typeface="Arial"/>
            </a:endParaRPr>
          </a:p>
          <a:p>
            <a:pPr marL="532130" indent="-419100">
              <a:lnSpc>
                <a:spcPts val="3185"/>
              </a:lnSpc>
              <a:buAutoNum type="arabicPeriod" startAt="4"/>
              <a:tabLst>
                <a:tab pos="532130" algn="l"/>
              </a:tabLst>
            </a:pPr>
            <a:r>
              <a:rPr sz="2700" spc="-25" dirty="0">
                <a:latin typeface="Arial"/>
                <a:cs typeface="Arial"/>
              </a:rPr>
              <a:t>Output</a:t>
            </a:r>
            <a:endParaRPr sz="2700" dirty="0">
              <a:latin typeface="Arial"/>
              <a:cs typeface="Arial"/>
            </a:endParaRPr>
          </a:p>
          <a:p>
            <a:pPr marL="1028700" marR="55244" indent="27940">
              <a:lnSpc>
                <a:spcPts val="2330"/>
              </a:lnSpc>
              <a:spcBef>
                <a:spcPts val="515"/>
              </a:spcBef>
            </a:pPr>
            <a:r>
              <a:rPr sz="2400" dirty="0">
                <a:latin typeface="Arial"/>
                <a:cs typeface="Arial"/>
              </a:rPr>
              <a:t>can </a:t>
            </a:r>
            <a:r>
              <a:rPr sz="2400" spc="-5" dirty="0">
                <a:latin typeface="Arial"/>
                <a:cs typeface="Arial"/>
              </a:rPr>
              <a:t>be </a:t>
            </a:r>
            <a:r>
              <a:rPr sz="2400" spc="-25" dirty="0">
                <a:latin typeface="Arial"/>
                <a:cs typeface="Arial"/>
              </a:rPr>
              <a:t>proved </a:t>
            </a:r>
            <a:r>
              <a:rPr sz="2400" spc="-5" dirty="0">
                <a:latin typeface="Arial"/>
                <a:cs typeface="Arial"/>
              </a:rPr>
              <a:t>to </a:t>
            </a:r>
            <a:r>
              <a:rPr sz="2400" spc="-20" dirty="0">
                <a:latin typeface="Arial"/>
                <a:cs typeface="Arial"/>
              </a:rPr>
              <a:t>produce </a:t>
            </a:r>
            <a:r>
              <a:rPr sz="2400" spc="-5" dirty="0">
                <a:latin typeface="Arial"/>
                <a:cs typeface="Arial"/>
              </a:rPr>
              <a:t>the </a:t>
            </a:r>
            <a:r>
              <a:rPr sz="2400" spc="-40" dirty="0">
                <a:latin typeface="Arial"/>
                <a:cs typeface="Arial"/>
              </a:rPr>
              <a:t>correct</a:t>
            </a:r>
            <a:r>
              <a:rPr sz="2400" spc="-345" dirty="0">
                <a:latin typeface="Arial"/>
                <a:cs typeface="Arial"/>
              </a:rPr>
              <a:t> </a:t>
            </a:r>
            <a:r>
              <a:rPr sz="2400" spc="-25" dirty="0">
                <a:latin typeface="Arial"/>
                <a:cs typeface="Arial"/>
              </a:rPr>
              <a:t>output  </a:t>
            </a:r>
            <a:r>
              <a:rPr sz="2400" spc="-10" dirty="0">
                <a:latin typeface="Arial"/>
                <a:cs typeface="Arial"/>
              </a:rPr>
              <a:t>given </a:t>
            </a:r>
            <a:r>
              <a:rPr sz="2400" dirty="0">
                <a:latin typeface="Arial"/>
                <a:cs typeface="Arial"/>
              </a:rPr>
              <a:t>a </a:t>
            </a:r>
            <a:r>
              <a:rPr sz="2400" spc="-25" dirty="0">
                <a:latin typeface="Arial"/>
                <a:cs typeface="Arial"/>
              </a:rPr>
              <a:t>valid</a:t>
            </a:r>
            <a:r>
              <a:rPr sz="2400" spc="-95" dirty="0">
                <a:latin typeface="Arial"/>
                <a:cs typeface="Arial"/>
              </a:rPr>
              <a:t> </a:t>
            </a:r>
            <a:r>
              <a:rPr sz="2400" spc="-5" dirty="0">
                <a:latin typeface="Arial"/>
                <a:cs typeface="Arial"/>
              </a:rPr>
              <a:t>input</a:t>
            </a:r>
            <a:endParaRPr sz="2400" dirty="0">
              <a:latin typeface="Arial"/>
              <a:cs typeface="Arial"/>
            </a:endParaRPr>
          </a:p>
          <a:p>
            <a:pPr marL="532130" indent="-419100">
              <a:lnSpc>
                <a:spcPts val="3160"/>
              </a:lnSpc>
              <a:buAutoNum type="arabicPeriod" startAt="5"/>
              <a:tabLst>
                <a:tab pos="532130" algn="l"/>
              </a:tabLst>
            </a:pPr>
            <a:r>
              <a:rPr sz="2700" spc="-25" dirty="0">
                <a:latin typeface="Arial"/>
                <a:cs typeface="Arial"/>
              </a:rPr>
              <a:t>Effectiveness</a:t>
            </a:r>
            <a:endParaRPr sz="2700" dirty="0">
              <a:latin typeface="Arial"/>
              <a:cs typeface="Arial"/>
            </a:endParaRPr>
          </a:p>
          <a:p>
            <a:pPr marL="1056005">
              <a:lnSpc>
                <a:spcPts val="2855"/>
              </a:lnSpc>
            </a:pPr>
            <a:r>
              <a:rPr sz="2400" spc="-20" dirty="0">
                <a:latin typeface="Arial"/>
                <a:cs typeface="Arial"/>
              </a:rPr>
              <a:t>steps </a:t>
            </a:r>
            <a:r>
              <a:rPr sz="2400" spc="-35" dirty="0">
                <a:latin typeface="Arial"/>
                <a:cs typeface="Arial"/>
              </a:rPr>
              <a:t>are </a:t>
            </a:r>
            <a:r>
              <a:rPr sz="2400" spc="-25" dirty="0">
                <a:latin typeface="Arial"/>
                <a:cs typeface="Arial"/>
              </a:rPr>
              <a:t>sufficiently </a:t>
            </a:r>
            <a:r>
              <a:rPr sz="2400" spc="-20" dirty="0">
                <a:latin typeface="Arial"/>
                <a:cs typeface="Arial"/>
              </a:rPr>
              <a:t>simple </a:t>
            </a:r>
            <a:r>
              <a:rPr sz="2400" spc="-5" dirty="0">
                <a:latin typeface="Arial"/>
                <a:cs typeface="Arial"/>
              </a:rPr>
              <a:t>and</a:t>
            </a:r>
            <a:r>
              <a:rPr sz="2400" spc="-130" dirty="0">
                <a:latin typeface="Arial"/>
                <a:cs typeface="Arial"/>
              </a:rPr>
              <a:t> </a:t>
            </a:r>
            <a:r>
              <a:rPr sz="2400" spc="-5" dirty="0">
                <a:latin typeface="Arial"/>
                <a:cs typeface="Arial"/>
              </a:rPr>
              <a:t>basic</a:t>
            </a:r>
            <a:endParaRPr sz="24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7070725" cy="665480"/>
          </a:xfrm>
          <a:prstGeom prst="rect">
            <a:avLst/>
          </a:prstGeom>
        </p:spPr>
        <p:txBody>
          <a:bodyPr vert="horz" wrap="square" lIns="0" tIns="12700" rIns="0" bIns="0" rtlCol="0">
            <a:spAutoFit/>
          </a:bodyPr>
          <a:lstStyle/>
          <a:p>
            <a:pPr marL="12700">
              <a:lnSpc>
                <a:spcPct val="100000"/>
              </a:lnSpc>
              <a:spcBef>
                <a:spcPts val="100"/>
              </a:spcBef>
            </a:pPr>
            <a:r>
              <a:rPr spc="-5" dirty="0"/>
              <a:t>WHY STUDY</a:t>
            </a:r>
            <a:r>
              <a:rPr spc="-55" dirty="0"/>
              <a:t> </a:t>
            </a:r>
            <a:r>
              <a:rPr dirty="0"/>
              <a:t>ALGORITHMS</a:t>
            </a:r>
          </a:p>
        </p:txBody>
      </p:sp>
      <p:sp>
        <p:nvSpPr>
          <p:cNvPr id="3" name="object 3"/>
          <p:cNvSpPr txBox="1"/>
          <p:nvPr/>
        </p:nvSpPr>
        <p:spPr>
          <a:xfrm>
            <a:off x="496569" y="1597659"/>
            <a:ext cx="5033010" cy="1351280"/>
          </a:xfrm>
          <a:prstGeom prst="rect">
            <a:avLst/>
          </a:prstGeom>
        </p:spPr>
        <p:txBody>
          <a:bodyPr vert="horz" wrap="square" lIns="0" tIns="12700" rIns="0" bIns="0" rtlCol="0">
            <a:spAutoFit/>
          </a:bodyPr>
          <a:lstStyle/>
          <a:p>
            <a:pPr marL="389890" indent="-339090">
              <a:lnSpc>
                <a:spcPct val="100000"/>
              </a:lnSpc>
              <a:spcBef>
                <a:spcPts val="100"/>
              </a:spcBef>
              <a:buClr>
                <a:srgbClr val="CC9900"/>
              </a:buClr>
              <a:buSzPct val="65000"/>
              <a:buFont typeface="Wingdings"/>
              <a:buChar char=""/>
              <a:tabLst>
                <a:tab pos="389255" algn="l"/>
                <a:tab pos="389890" algn="l"/>
              </a:tabLst>
            </a:pPr>
            <a:r>
              <a:rPr sz="3000" spc="-5" dirty="0">
                <a:latin typeface="Arial"/>
                <a:cs typeface="Arial"/>
              </a:rPr>
              <a:t>Theoretical</a:t>
            </a:r>
            <a:r>
              <a:rPr sz="3000" spc="5" dirty="0">
                <a:latin typeface="Arial"/>
                <a:cs typeface="Arial"/>
              </a:rPr>
              <a:t> </a:t>
            </a:r>
            <a:r>
              <a:rPr sz="3000" spc="-5" dirty="0">
                <a:latin typeface="Arial"/>
                <a:cs typeface="Arial"/>
              </a:rPr>
              <a:t>importance</a:t>
            </a:r>
            <a:endParaRPr sz="3000">
              <a:latin typeface="Arial"/>
              <a:cs typeface="Arial"/>
            </a:endParaRPr>
          </a:p>
          <a:p>
            <a:pPr marL="392430">
              <a:lnSpc>
                <a:spcPct val="100000"/>
              </a:lnSpc>
              <a:spcBef>
                <a:spcPts val="60"/>
              </a:spcBef>
              <a:tabLst>
                <a:tab pos="71691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25" dirty="0">
                <a:latin typeface="Arial"/>
                <a:cs typeface="Arial"/>
              </a:rPr>
              <a:t>The </a:t>
            </a:r>
            <a:r>
              <a:rPr sz="2600" spc="-20" dirty="0">
                <a:latin typeface="Arial"/>
                <a:cs typeface="Arial"/>
              </a:rPr>
              <a:t>core </a:t>
            </a:r>
            <a:r>
              <a:rPr sz="2600" spc="-15" dirty="0">
                <a:latin typeface="Arial"/>
                <a:cs typeface="Arial"/>
              </a:rPr>
              <a:t>of </a:t>
            </a:r>
            <a:r>
              <a:rPr sz="2600" spc="-30" dirty="0">
                <a:latin typeface="Arial"/>
                <a:cs typeface="Arial"/>
              </a:rPr>
              <a:t>computer</a:t>
            </a:r>
            <a:r>
              <a:rPr sz="2600" spc="-160" dirty="0">
                <a:latin typeface="Arial"/>
                <a:cs typeface="Arial"/>
              </a:rPr>
              <a:t> </a:t>
            </a:r>
            <a:r>
              <a:rPr sz="2600" spc="-25" dirty="0">
                <a:latin typeface="Arial"/>
                <a:cs typeface="Arial"/>
              </a:rPr>
              <a:t>science</a:t>
            </a:r>
            <a:endParaRPr sz="2600">
              <a:latin typeface="Arial"/>
              <a:cs typeface="Arial"/>
            </a:endParaRPr>
          </a:p>
          <a:p>
            <a:pPr marL="389890" indent="-339090">
              <a:lnSpc>
                <a:spcPct val="100000"/>
              </a:lnSpc>
              <a:spcBef>
                <a:spcPts val="60"/>
              </a:spcBef>
              <a:buClr>
                <a:srgbClr val="CC9900"/>
              </a:buClr>
              <a:buSzPct val="65000"/>
              <a:buFont typeface="Wingdings"/>
              <a:buChar char=""/>
              <a:tabLst>
                <a:tab pos="389255" algn="l"/>
                <a:tab pos="389890" algn="l"/>
              </a:tabLst>
            </a:pPr>
            <a:r>
              <a:rPr sz="3000" spc="-5" dirty="0">
                <a:latin typeface="Arial"/>
                <a:cs typeface="Arial"/>
              </a:rPr>
              <a:t>Practical importance</a:t>
            </a:r>
            <a:endParaRPr sz="3000">
              <a:latin typeface="Arial"/>
              <a:cs typeface="Arial"/>
            </a:endParaRPr>
          </a:p>
        </p:txBody>
      </p:sp>
      <p:sp>
        <p:nvSpPr>
          <p:cNvPr id="4" name="object 4"/>
          <p:cNvSpPr txBox="1"/>
          <p:nvPr/>
        </p:nvSpPr>
        <p:spPr>
          <a:xfrm>
            <a:off x="876300" y="3016250"/>
            <a:ext cx="202565" cy="666115"/>
          </a:xfrm>
          <a:prstGeom prst="rect">
            <a:avLst/>
          </a:prstGeom>
        </p:spPr>
        <p:txBody>
          <a:bodyPr vert="horz" wrap="square" lIns="0" tIns="13970" rIns="0" bIns="0" rtlCol="0">
            <a:spAutoFit/>
          </a:bodyPr>
          <a:lstStyle/>
          <a:p>
            <a:pPr marL="12700">
              <a:lnSpc>
                <a:spcPct val="100000"/>
              </a:lnSpc>
              <a:spcBef>
                <a:spcPts val="110"/>
              </a:spcBef>
            </a:pPr>
            <a:r>
              <a:rPr sz="1550" spc="5" dirty="0">
                <a:solidFill>
                  <a:srgbClr val="3A802E"/>
                </a:solidFill>
                <a:latin typeface="Wingdings"/>
                <a:cs typeface="Wingdings"/>
              </a:rPr>
              <a:t></a:t>
            </a:r>
            <a:endParaRPr sz="1550">
              <a:latin typeface="Wingdings"/>
              <a:cs typeface="Wingdings"/>
            </a:endParaRPr>
          </a:p>
          <a:p>
            <a:pPr marL="12700">
              <a:lnSpc>
                <a:spcPct val="100000"/>
              </a:lnSpc>
              <a:spcBef>
                <a:spcPts val="1310"/>
              </a:spcBef>
            </a:pPr>
            <a:r>
              <a:rPr sz="1550" spc="5" dirty="0">
                <a:solidFill>
                  <a:srgbClr val="3A802E"/>
                </a:solidFill>
                <a:latin typeface="Wingdings"/>
                <a:cs typeface="Wingdings"/>
              </a:rPr>
              <a:t></a:t>
            </a:r>
            <a:endParaRPr sz="1550">
              <a:latin typeface="Wingdings"/>
              <a:cs typeface="Wingdings"/>
            </a:endParaRPr>
          </a:p>
        </p:txBody>
      </p:sp>
      <p:sp>
        <p:nvSpPr>
          <p:cNvPr id="5" name="object 5"/>
          <p:cNvSpPr txBox="1"/>
          <p:nvPr/>
        </p:nvSpPr>
        <p:spPr>
          <a:xfrm>
            <a:off x="1201419" y="2931159"/>
            <a:ext cx="7256780" cy="1145540"/>
          </a:xfrm>
          <a:prstGeom prst="rect">
            <a:avLst/>
          </a:prstGeom>
        </p:spPr>
        <p:txBody>
          <a:bodyPr vert="horz" wrap="square" lIns="0" tIns="12700" rIns="0" bIns="0" rtlCol="0">
            <a:spAutoFit/>
          </a:bodyPr>
          <a:lstStyle/>
          <a:p>
            <a:pPr marL="12700">
              <a:lnSpc>
                <a:spcPct val="100000"/>
              </a:lnSpc>
              <a:spcBef>
                <a:spcPts val="100"/>
              </a:spcBef>
            </a:pPr>
            <a:r>
              <a:rPr sz="2600" dirty="0">
                <a:latin typeface="Arial"/>
                <a:cs typeface="Arial"/>
              </a:rPr>
              <a:t>A </a:t>
            </a:r>
            <a:r>
              <a:rPr sz="2600" spc="-25" dirty="0">
                <a:latin typeface="Arial"/>
                <a:cs typeface="Arial"/>
              </a:rPr>
              <a:t>practitioner’s toolkit </a:t>
            </a:r>
            <a:r>
              <a:rPr sz="2600" spc="-15" dirty="0">
                <a:latin typeface="Arial"/>
                <a:cs typeface="Arial"/>
              </a:rPr>
              <a:t>of </a:t>
            </a:r>
            <a:r>
              <a:rPr sz="2600" spc="-30" dirty="0">
                <a:latin typeface="Arial"/>
                <a:cs typeface="Arial"/>
              </a:rPr>
              <a:t>known</a:t>
            </a:r>
            <a:r>
              <a:rPr sz="2600" spc="-135" dirty="0">
                <a:latin typeface="Arial"/>
                <a:cs typeface="Arial"/>
              </a:rPr>
              <a:t> </a:t>
            </a:r>
            <a:r>
              <a:rPr sz="2600" spc="-25" dirty="0">
                <a:latin typeface="Arial"/>
                <a:cs typeface="Arial"/>
              </a:rPr>
              <a:t>algorithms</a:t>
            </a:r>
            <a:endParaRPr sz="2600">
              <a:latin typeface="Arial"/>
              <a:cs typeface="Arial"/>
            </a:endParaRPr>
          </a:p>
          <a:p>
            <a:pPr marL="12700" marR="5080">
              <a:lnSpc>
                <a:spcPts val="2530"/>
              </a:lnSpc>
              <a:spcBef>
                <a:spcPts val="625"/>
              </a:spcBef>
            </a:pPr>
            <a:r>
              <a:rPr sz="2600" spc="-30" dirty="0">
                <a:latin typeface="Arial"/>
                <a:cs typeface="Arial"/>
              </a:rPr>
              <a:t>Framework </a:t>
            </a:r>
            <a:r>
              <a:rPr sz="2600" spc="-15" dirty="0">
                <a:latin typeface="Arial"/>
                <a:cs typeface="Arial"/>
              </a:rPr>
              <a:t>for </a:t>
            </a:r>
            <a:r>
              <a:rPr sz="2600" spc="-30" dirty="0">
                <a:latin typeface="Arial"/>
                <a:cs typeface="Arial"/>
              </a:rPr>
              <a:t>designing </a:t>
            </a:r>
            <a:r>
              <a:rPr sz="2600" spc="-25" dirty="0">
                <a:latin typeface="Arial"/>
                <a:cs typeface="Arial"/>
              </a:rPr>
              <a:t>and </a:t>
            </a:r>
            <a:r>
              <a:rPr sz="2600" spc="-30" dirty="0">
                <a:latin typeface="Arial"/>
                <a:cs typeface="Arial"/>
              </a:rPr>
              <a:t>analyzing algorithms  </a:t>
            </a:r>
            <a:r>
              <a:rPr sz="2600" spc="-20" dirty="0">
                <a:latin typeface="Arial"/>
                <a:cs typeface="Arial"/>
              </a:rPr>
              <a:t>for new</a:t>
            </a:r>
            <a:r>
              <a:rPr sz="2600" spc="-65" dirty="0">
                <a:latin typeface="Arial"/>
                <a:cs typeface="Arial"/>
              </a:rPr>
              <a:t> </a:t>
            </a:r>
            <a:r>
              <a:rPr sz="2600" spc="-30" dirty="0">
                <a:latin typeface="Arial"/>
                <a:cs typeface="Arial"/>
              </a:rPr>
              <a:t>problems</a:t>
            </a:r>
            <a:endParaRPr sz="26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59740"/>
            <a:ext cx="8033384" cy="665480"/>
          </a:xfrm>
          <a:prstGeom prst="rect">
            <a:avLst/>
          </a:prstGeom>
        </p:spPr>
        <p:txBody>
          <a:bodyPr vert="horz" wrap="square" lIns="0" tIns="12700" rIns="0" bIns="0" rtlCol="0">
            <a:spAutoFit/>
          </a:bodyPr>
          <a:lstStyle/>
          <a:p>
            <a:pPr marL="12700">
              <a:lnSpc>
                <a:spcPct val="100000"/>
              </a:lnSpc>
              <a:spcBef>
                <a:spcPts val="100"/>
              </a:spcBef>
            </a:pPr>
            <a:r>
              <a:rPr spc="-5" dirty="0"/>
              <a:t>IMPORTANT PROBLEM</a:t>
            </a:r>
            <a:r>
              <a:rPr spc="-30" dirty="0"/>
              <a:t> </a:t>
            </a:r>
            <a:r>
              <a:rPr spc="-5" dirty="0"/>
              <a:t>TYPES</a:t>
            </a:r>
          </a:p>
        </p:txBody>
      </p:sp>
      <p:sp>
        <p:nvSpPr>
          <p:cNvPr id="3" name="object 3"/>
          <p:cNvSpPr txBox="1"/>
          <p:nvPr/>
        </p:nvSpPr>
        <p:spPr>
          <a:xfrm>
            <a:off x="431800" y="1550670"/>
            <a:ext cx="4331970" cy="3271520"/>
          </a:xfrm>
          <a:prstGeom prst="rect">
            <a:avLst/>
          </a:prstGeom>
        </p:spPr>
        <p:txBody>
          <a:bodyPr vert="horz" wrap="square" lIns="0" tIns="12700" rIns="0" bIns="0" rtlCol="0">
            <a:spAutoFit/>
          </a:bodyPr>
          <a:lstStyle/>
          <a:p>
            <a:pPr marL="368300" indent="-342900">
              <a:lnSpc>
                <a:spcPct val="100000"/>
              </a:lnSpc>
              <a:spcBef>
                <a:spcPts val="100"/>
              </a:spcBef>
              <a:buClr>
                <a:srgbClr val="CC9900"/>
              </a:buClr>
              <a:buSzPct val="65000"/>
              <a:buFont typeface="Wingdings"/>
              <a:buChar char=""/>
              <a:tabLst>
                <a:tab pos="367665" algn="l"/>
                <a:tab pos="368300" algn="l"/>
              </a:tabLst>
            </a:pPr>
            <a:r>
              <a:rPr sz="3000" spc="-5" dirty="0">
                <a:latin typeface="Arial"/>
                <a:cs typeface="Arial"/>
              </a:rPr>
              <a:t>sorting</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searching</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string</a:t>
            </a:r>
            <a:r>
              <a:rPr sz="3000" spc="-10" dirty="0">
                <a:latin typeface="Arial"/>
                <a:cs typeface="Arial"/>
              </a:rPr>
              <a:t> </a:t>
            </a:r>
            <a:r>
              <a:rPr sz="3000" spc="-5" dirty="0">
                <a:latin typeface="Arial"/>
                <a:cs typeface="Arial"/>
              </a:rPr>
              <a:t>processing</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graph</a:t>
            </a:r>
            <a:r>
              <a:rPr sz="3000" spc="-10" dirty="0">
                <a:latin typeface="Arial"/>
                <a:cs typeface="Arial"/>
              </a:rPr>
              <a:t> </a:t>
            </a:r>
            <a:r>
              <a:rPr sz="3000" spc="-5" dirty="0">
                <a:latin typeface="Arial"/>
                <a:cs typeface="Arial"/>
              </a:rPr>
              <a:t>problems</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combinatorial</a:t>
            </a:r>
            <a:r>
              <a:rPr sz="3000" spc="-25" dirty="0">
                <a:latin typeface="Arial"/>
                <a:cs typeface="Arial"/>
              </a:rPr>
              <a:t> </a:t>
            </a:r>
            <a:r>
              <a:rPr sz="3000" spc="-5" dirty="0">
                <a:latin typeface="Arial"/>
                <a:cs typeface="Arial"/>
              </a:rPr>
              <a:t>problems</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geometric</a:t>
            </a:r>
            <a:r>
              <a:rPr sz="3000" spc="-55" dirty="0">
                <a:latin typeface="Arial"/>
                <a:cs typeface="Arial"/>
              </a:rPr>
              <a:t> </a:t>
            </a:r>
            <a:r>
              <a:rPr sz="3000" spc="-5" dirty="0">
                <a:latin typeface="Arial"/>
                <a:cs typeface="Arial"/>
              </a:rPr>
              <a:t>problems</a:t>
            </a:r>
            <a:endParaRPr sz="3000">
              <a:latin typeface="Arial"/>
              <a:cs typeface="Arial"/>
            </a:endParaRPr>
          </a:p>
          <a:p>
            <a:pPr marL="368300" indent="-342900">
              <a:lnSpc>
                <a:spcPct val="100000"/>
              </a:lnSpc>
              <a:spcBef>
                <a:spcPts val="60"/>
              </a:spcBef>
              <a:buClr>
                <a:srgbClr val="CC9900"/>
              </a:buClr>
              <a:buSzPct val="65000"/>
              <a:buFont typeface="Wingdings"/>
              <a:buChar char=""/>
              <a:tabLst>
                <a:tab pos="367665" algn="l"/>
                <a:tab pos="368300" algn="l"/>
              </a:tabLst>
            </a:pPr>
            <a:r>
              <a:rPr sz="3000" spc="-5" dirty="0">
                <a:latin typeface="Arial"/>
                <a:cs typeface="Arial"/>
              </a:rPr>
              <a:t>numerical</a:t>
            </a:r>
            <a:r>
              <a:rPr sz="3000" spc="-45" dirty="0">
                <a:latin typeface="Arial"/>
                <a:cs typeface="Arial"/>
              </a:rPr>
              <a:t> </a:t>
            </a:r>
            <a:r>
              <a:rPr sz="3000" spc="-5" dirty="0">
                <a:latin typeface="Arial"/>
                <a:cs typeface="Arial"/>
              </a:rPr>
              <a:t>problems</a:t>
            </a:r>
            <a:endParaRPr sz="3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0" rIns="0" bIns="0" rtlCol="0">
            <a:spAutoFit/>
          </a:bodyPr>
          <a:lstStyle/>
          <a:p>
            <a:pPr marL="12700" marR="5080">
              <a:lnSpc>
                <a:spcPts val="4120"/>
              </a:lnSpc>
              <a:spcBef>
                <a:spcPts val="1000"/>
              </a:spcBef>
            </a:pPr>
            <a:r>
              <a:rPr spc="-5" dirty="0"/>
              <a:t>FUNDAMENTAL</a:t>
            </a:r>
            <a:r>
              <a:rPr spc="-60" dirty="0"/>
              <a:t> </a:t>
            </a:r>
            <a:r>
              <a:rPr spc="-5" dirty="0"/>
              <a:t>DATA  STRUCTURES</a:t>
            </a:r>
          </a:p>
        </p:txBody>
      </p:sp>
      <p:sp>
        <p:nvSpPr>
          <p:cNvPr id="3" name="object 3"/>
          <p:cNvSpPr txBox="1"/>
          <p:nvPr/>
        </p:nvSpPr>
        <p:spPr>
          <a:xfrm>
            <a:off x="444500" y="1550670"/>
            <a:ext cx="832485" cy="482600"/>
          </a:xfrm>
          <a:prstGeom prst="rect">
            <a:avLst/>
          </a:prstGeom>
        </p:spPr>
        <p:txBody>
          <a:bodyPr vert="horz" wrap="square" lIns="0" tIns="12700" rIns="0" bIns="0" rtlCol="0">
            <a:spAutoFit/>
          </a:bodyPr>
          <a:lstStyle/>
          <a:p>
            <a:pPr marL="351790" indent="-339090">
              <a:lnSpc>
                <a:spcPct val="100000"/>
              </a:lnSpc>
              <a:spcBef>
                <a:spcPts val="100"/>
              </a:spcBef>
              <a:buClr>
                <a:srgbClr val="CC9900"/>
              </a:buClr>
              <a:buSzPct val="65000"/>
              <a:buFont typeface="Wingdings"/>
              <a:buChar char=""/>
              <a:tabLst>
                <a:tab pos="351155" algn="l"/>
                <a:tab pos="351790" algn="l"/>
              </a:tabLst>
            </a:pPr>
            <a:r>
              <a:rPr sz="3000" dirty="0">
                <a:latin typeface="Arial"/>
                <a:cs typeface="Arial"/>
              </a:rPr>
              <a:t>l</a:t>
            </a:r>
            <a:r>
              <a:rPr sz="3000" spc="10" dirty="0">
                <a:latin typeface="Arial"/>
                <a:cs typeface="Arial"/>
              </a:rPr>
              <a:t>i</a:t>
            </a:r>
            <a:r>
              <a:rPr sz="3000" dirty="0">
                <a:latin typeface="Arial"/>
                <a:cs typeface="Arial"/>
              </a:rPr>
              <a:t>st</a:t>
            </a:r>
            <a:endParaRPr sz="3000">
              <a:latin typeface="Arial"/>
              <a:cs typeface="Arial"/>
            </a:endParaRPr>
          </a:p>
        </p:txBody>
      </p:sp>
      <p:sp>
        <p:nvSpPr>
          <p:cNvPr id="4" name="object 4"/>
          <p:cNvSpPr txBox="1"/>
          <p:nvPr/>
        </p:nvSpPr>
        <p:spPr>
          <a:xfrm>
            <a:off x="1111250" y="1978659"/>
            <a:ext cx="1356995" cy="788670"/>
          </a:xfrm>
          <a:prstGeom prst="rect">
            <a:avLst/>
          </a:prstGeom>
        </p:spPr>
        <p:txBody>
          <a:bodyPr vert="horz" wrap="square" lIns="0" tIns="48895" rIns="0" bIns="0" rtlCol="0">
            <a:spAutoFit/>
          </a:bodyPr>
          <a:lstStyle/>
          <a:p>
            <a:pPr marL="12700" marR="5080">
              <a:lnSpc>
                <a:spcPts val="2890"/>
              </a:lnSpc>
              <a:spcBef>
                <a:spcPts val="385"/>
              </a:spcBef>
            </a:pPr>
            <a:r>
              <a:rPr sz="2600" spc="-20" dirty="0">
                <a:latin typeface="Arial"/>
                <a:cs typeface="Arial"/>
              </a:rPr>
              <a:t>array  </a:t>
            </a:r>
            <a:r>
              <a:rPr sz="2600" spc="-25" dirty="0">
                <a:latin typeface="Arial"/>
                <a:cs typeface="Arial"/>
              </a:rPr>
              <a:t>linked</a:t>
            </a:r>
            <a:r>
              <a:rPr sz="2600" spc="-120" dirty="0">
                <a:latin typeface="Arial"/>
                <a:cs typeface="Arial"/>
              </a:rPr>
              <a:t> </a:t>
            </a:r>
            <a:r>
              <a:rPr sz="2600" spc="-15" dirty="0">
                <a:latin typeface="Arial"/>
                <a:cs typeface="Arial"/>
              </a:rPr>
              <a:t>list</a:t>
            </a:r>
            <a:endParaRPr sz="2600">
              <a:latin typeface="Arial"/>
              <a:cs typeface="Arial"/>
            </a:endParaRPr>
          </a:p>
        </p:txBody>
      </p:sp>
      <p:sp>
        <p:nvSpPr>
          <p:cNvPr id="5" name="object 5"/>
          <p:cNvSpPr txBox="1"/>
          <p:nvPr/>
        </p:nvSpPr>
        <p:spPr>
          <a:xfrm>
            <a:off x="786130" y="1934464"/>
            <a:ext cx="202565" cy="1125220"/>
          </a:xfrm>
          <a:prstGeom prst="rect">
            <a:avLst/>
          </a:prstGeom>
        </p:spPr>
        <p:txBody>
          <a:bodyPr vert="horz" wrap="square" lIns="0" tIns="142875" rIns="0" bIns="0" rtlCol="0">
            <a:spAutoFit/>
          </a:bodyPr>
          <a:lstStyle/>
          <a:p>
            <a:pPr marL="12700">
              <a:lnSpc>
                <a:spcPct val="100000"/>
              </a:lnSpc>
              <a:spcBef>
                <a:spcPts val="1125"/>
              </a:spcBef>
            </a:pPr>
            <a:r>
              <a:rPr sz="1550" spc="5" dirty="0">
                <a:solidFill>
                  <a:srgbClr val="3A802E"/>
                </a:solidFill>
                <a:latin typeface="Wingdings"/>
                <a:cs typeface="Wingdings"/>
              </a:rPr>
              <a:t></a:t>
            </a:r>
            <a:endParaRPr sz="1550">
              <a:latin typeface="Wingdings"/>
              <a:cs typeface="Wingdings"/>
            </a:endParaRPr>
          </a:p>
          <a:p>
            <a:pPr marL="12700">
              <a:lnSpc>
                <a:spcPct val="100000"/>
              </a:lnSpc>
              <a:spcBef>
                <a:spcPts val="1030"/>
              </a:spcBef>
            </a:pPr>
            <a:r>
              <a:rPr sz="1550" spc="5" dirty="0">
                <a:solidFill>
                  <a:srgbClr val="3A802E"/>
                </a:solidFill>
                <a:latin typeface="Wingdings"/>
                <a:cs typeface="Wingdings"/>
              </a:rPr>
              <a:t></a:t>
            </a:r>
            <a:endParaRPr sz="1550">
              <a:latin typeface="Wingdings"/>
              <a:cs typeface="Wingdings"/>
            </a:endParaRPr>
          </a:p>
          <a:p>
            <a:pPr marL="12700">
              <a:lnSpc>
                <a:spcPct val="100000"/>
              </a:lnSpc>
              <a:spcBef>
                <a:spcPts val="1019"/>
              </a:spcBef>
            </a:pPr>
            <a:r>
              <a:rPr sz="1550" spc="5" dirty="0">
                <a:solidFill>
                  <a:srgbClr val="3A802E"/>
                </a:solidFill>
                <a:latin typeface="Wingdings"/>
                <a:cs typeface="Wingdings"/>
              </a:rPr>
              <a:t></a:t>
            </a:r>
            <a:endParaRPr sz="1550">
              <a:latin typeface="Wingdings"/>
              <a:cs typeface="Wingdings"/>
            </a:endParaRPr>
          </a:p>
        </p:txBody>
      </p:sp>
      <p:sp>
        <p:nvSpPr>
          <p:cNvPr id="6" name="object 6"/>
          <p:cNvSpPr txBox="1"/>
          <p:nvPr/>
        </p:nvSpPr>
        <p:spPr>
          <a:xfrm>
            <a:off x="1111250" y="2711450"/>
            <a:ext cx="820419" cy="421640"/>
          </a:xfrm>
          <a:prstGeom prst="rect">
            <a:avLst/>
          </a:prstGeom>
        </p:spPr>
        <p:txBody>
          <a:bodyPr vert="horz" wrap="square" lIns="0" tIns="12700" rIns="0" bIns="0" rtlCol="0">
            <a:spAutoFit/>
          </a:bodyPr>
          <a:lstStyle/>
          <a:p>
            <a:pPr marL="12700">
              <a:lnSpc>
                <a:spcPct val="100000"/>
              </a:lnSpc>
              <a:spcBef>
                <a:spcPts val="100"/>
              </a:spcBef>
            </a:pPr>
            <a:r>
              <a:rPr sz="2600" spc="-30" dirty="0">
                <a:latin typeface="Arial"/>
                <a:cs typeface="Arial"/>
              </a:rPr>
              <a:t>s</a:t>
            </a:r>
            <a:r>
              <a:rPr sz="2600" spc="-15" dirty="0">
                <a:latin typeface="Arial"/>
                <a:cs typeface="Arial"/>
              </a:rPr>
              <a:t>t</a:t>
            </a:r>
            <a:r>
              <a:rPr sz="2600" spc="-20" dirty="0">
                <a:latin typeface="Arial"/>
                <a:cs typeface="Arial"/>
              </a:rPr>
              <a:t>r</a:t>
            </a:r>
            <a:r>
              <a:rPr sz="2600" spc="-10" dirty="0">
                <a:latin typeface="Arial"/>
                <a:cs typeface="Arial"/>
              </a:rPr>
              <a:t>i</a:t>
            </a:r>
            <a:r>
              <a:rPr sz="2600" spc="-40" dirty="0">
                <a:latin typeface="Arial"/>
                <a:cs typeface="Arial"/>
              </a:rPr>
              <a:t>n</a:t>
            </a:r>
            <a:r>
              <a:rPr sz="2600" dirty="0">
                <a:latin typeface="Arial"/>
                <a:cs typeface="Arial"/>
              </a:rPr>
              <a:t>g</a:t>
            </a:r>
            <a:endParaRPr sz="2600">
              <a:latin typeface="Arial"/>
              <a:cs typeface="Arial"/>
            </a:endParaRPr>
          </a:p>
        </p:txBody>
      </p:sp>
      <p:sp>
        <p:nvSpPr>
          <p:cNvPr id="7" name="object 7"/>
          <p:cNvSpPr txBox="1"/>
          <p:nvPr/>
        </p:nvSpPr>
        <p:spPr>
          <a:xfrm>
            <a:off x="406400" y="3072129"/>
            <a:ext cx="3425190" cy="2594610"/>
          </a:xfrm>
          <a:prstGeom prst="rect">
            <a:avLst/>
          </a:prstGeom>
        </p:spPr>
        <p:txBody>
          <a:bodyPr vert="horz" wrap="square" lIns="0" tIns="12700" rIns="0" bIns="0" rtlCol="0">
            <a:spAutoFit/>
          </a:bodyPr>
          <a:lstStyle/>
          <a:p>
            <a:pPr marL="389890" indent="-339090">
              <a:lnSpc>
                <a:spcPts val="3465"/>
              </a:lnSpc>
              <a:spcBef>
                <a:spcPts val="100"/>
              </a:spcBef>
              <a:buClr>
                <a:srgbClr val="CC9900"/>
              </a:buClr>
              <a:buSzPct val="65000"/>
              <a:buFont typeface="Wingdings"/>
              <a:buChar char=""/>
              <a:tabLst>
                <a:tab pos="389255" algn="l"/>
                <a:tab pos="389890" algn="l"/>
              </a:tabLst>
            </a:pPr>
            <a:r>
              <a:rPr sz="3000" spc="-5" dirty="0">
                <a:latin typeface="Arial"/>
                <a:cs typeface="Arial"/>
              </a:rPr>
              <a:t>stack</a:t>
            </a:r>
            <a:endParaRPr sz="3000">
              <a:latin typeface="Arial"/>
              <a:cs typeface="Arial"/>
            </a:endParaRPr>
          </a:p>
          <a:p>
            <a:pPr marL="389890" indent="-339090">
              <a:lnSpc>
                <a:spcPts val="3325"/>
              </a:lnSpc>
              <a:buClr>
                <a:srgbClr val="CC9900"/>
              </a:buClr>
              <a:buSzPct val="65000"/>
              <a:buFont typeface="Wingdings"/>
              <a:buChar char=""/>
              <a:tabLst>
                <a:tab pos="389255" algn="l"/>
                <a:tab pos="389890" algn="l"/>
              </a:tabLst>
            </a:pPr>
            <a:r>
              <a:rPr sz="3000" dirty="0">
                <a:latin typeface="Arial"/>
                <a:cs typeface="Arial"/>
              </a:rPr>
              <a:t>queue</a:t>
            </a:r>
            <a:endParaRPr sz="3000">
              <a:latin typeface="Arial"/>
              <a:cs typeface="Arial"/>
            </a:endParaRPr>
          </a:p>
          <a:p>
            <a:pPr marL="389890" indent="-339090">
              <a:lnSpc>
                <a:spcPts val="3325"/>
              </a:lnSpc>
              <a:buClr>
                <a:srgbClr val="CC9900"/>
              </a:buClr>
              <a:buSzPct val="65000"/>
              <a:buFont typeface="Wingdings"/>
              <a:buChar char=""/>
              <a:tabLst>
                <a:tab pos="389255" algn="l"/>
                <a:tab pos="389890" algn="l"/>
              </a:tabLst>
            </a:pPr>
            <a:r>
              <a:rPr sz="3000" spc="-5" dirty="0">
                <a:latin typeface="Arial"/>
                <a:cs typeface="Arial"/>
              </a:rPr>
              <a:t>priority</a:t>
            </a:r>
            <a:r>
              <a:rPr sz="3000" spc="-25" dirty="0">
                <a:latin typeface="Arial"/>
                <a:cs typeface="Arial"/>
              </a:rPr>
              <a:t> </a:t>
            </a:r>
            <a:r>
              <a:rPr sz="3000" spc="-5" dirty="0">
                <a:latin typeface="Arial"/>
                <a:cs typeface="Arial"/>
              </a:rPr>
              <a:t>queue</a:t>
            </a:r>
            <a:endParaRPr sz="3000">
              <a:latin typeface="Arial"/>
              <a:cs typeface="Arial"/>
            </a:endParaRPr>
          </a:p>
          <a:p>
            <a:pPr marL="389890" indent="-339090">
              <a:lnSpc>
                <a:spcPts val="3325"/>
              </a:lnSpc>
              <a:buClr>
                <a:srgbClr val="CC9900"/>
              </a:buClr>
              <a:buSzPct val="65000"/>
              <a:buFont typeface="Wingdings"/>
              <a:buChar char=""/>
              <a:tabLst>
                <a:tab pos="389255" algn="l"/>
                <a:tab pos="389890" algn="l"/>
              </a:tabLst>
            </a:pPr>
            <a:r>
              <a:rPr sz="3000" spc="-5" dirty="0">
                <a:latin typeface="Arial"/>
                <a:cs typeface="Arial"/>
              </a:rPr>
              <a:t>graph</a:t>
            </a:r>
            <a:endParaRPr sz="3000">
              <a:latin typeface="Arial"/>
              <a:cs typeface="Arial"/>
            </a:endParaRPr>
          </a:p>
          <a:p>
            <a:pPr marL="389890" indent="-339090">
              <a:lnSpc>
                <a:spcPts val="3325"/>
              </a:lnSpc>
              <a:buClr>
                <a:srgbClr val="CC9900"/>
              </a:buClr>
              <a:buSzPct val="65000"/>
              <a:buFont typeface="Wingdings"/>
              <a:buChar char=""/>
              <a:tabLst>
                <a:tab pos="389255" algn="l"/>
                <a:tab pos="389890" algn="l"/>
              </a:tabLst>
            </a:pPr>
            <a:r>
              <a:rPr sz="3000" spc="-5" dirty="0">
                <a:latin typeface="Arial"/>
                <a:cs typeface="Arial"/>
              </a:rPr>
              <a:t>tree</a:t>
            </a:r>
            <a:endParaRPr sz="3000">
              <a:latin typeface="Arial"/>
              <a:cs typeface="Arial"/>
            </a:endParaRPr>
          </a:p>
          <a:p>
            <a:pPr marL="389890" indent="-339090">
              <a:lnSpc>
                <a:spcPts val="3465"/>
              </a:lnSpc>
              <a:buClr>
                <a:srgbClr val="CC9900"/>
              </a:buClr>
              <a:buSzPct val="65000"/>
              <a:buFont typeface="Wingdings"/>
              <a:buChar char=""/>
              <a:tabLst>
                <a:tab pos="389255" algn="l"/>
                <a:tab pos="389890" algn="l"/>
              </a:tabLst>
            </a:pPr>
            <a:r>
              <a:rPr sz="3000" dirty="0">
                <a:latin typeface="Arial"/>
                <a:cs typeface="Arial"/>
              </a:rPr>
              <a:t>set </a:t>
            </a:r>
            <a:r>
              <a:rPr sz="3000" spc="-5" dirty="0">
                <a:latin typeface="Arial"/>
                <a:cs typeface="Arial"/>
              </a:rPr>
              <a:t>and</a:t>
            </a:r>
            <a:r>
              <a:rPr sz="3000" spc="-65" dirty="0">
                <a:latin typeface="Arial"/>
                <a:cs typeface="Arial"/>
              </a:rPr>
              <a:t> </a:t>
            </a:r>
            <a:r>
              <a:rPr sz="3000" spc="-5" dirty="0">
                <a:latin typeface="Arial"/>
                <a:cs typeface="Arial"/>
              </a:rPr>
              <a:t>dictionary</a:t>
            </a:r>
            <a:endParaRPr sz="3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185420"/>
            <a:ext cx="7693660" cy="696595"/>
          </a:xfrm>
          <a:prstGeom prst="rect">
            <a:avLst/>
          </a:prstGeom>
        </p:spPr>
        <p:txBody>
          <a:bodyPr vert="horz" wrap="square" lIns="0" tIns="12700" rIns="0" bIns="0" rtlCol="0">
            <a:spAutoFit/>
          </a:bodyPr>
          <a:lstStyle/>
          <a:p>
            <a:pPr marL="12700">
              <a:lnSpc>
                <a:spcPct val="100000"/>
              </a:lnSpc>
              <a:spcBef>
                <a:spcPts val="100"/>
              </a:spcBef>
            </a:pPr>
            <a:r>
              <a:rPr sz="4400" b="1" i="1" dirty="0">
                <a:latin typeface="Arial"/>
                <a:cs typeface="Arial"/>
              </a:rPr>
              <a:t>Analysis of</a:t>
            </a:r>
            <a:r>
              <a:rPr sz="4400" b="1" i="1" spc="-100" dirty="0">
                <a:latin typeface="Arial"/>
                <a:cs typeface="Arial"/>
              </a:rPr>
              <a:t> </a:t>
            </a:r>
            <a:r>
              <a:rPr sz="4400" b="1" i="1" dirty="0">
                <a:latin typeface="Arial"/>
                <a:cs typeface="Arial"/>
              </a:rPr>
              <a:t>Algorithms</a:t>
            </a:r>
            <a:endParaRPr sz="4400" dirty="0">
              <a:latin typeface="Arial"/>
              <a:cs typeface="Arial"/>
            </a:endParaRPr>
          </a:p>
        </p:txBody>
      </p:sp>
      <p:sp>
        <p:nvSpPr>
          <p:cNvPr id="12" name="object 12"/>
          <p:cNvSpPr/>
          <p:nvPr/>
        </p:nvSpPr>
        <p:spPr>
          <a:xfrm>
            <a:off x="548640" y="816863"/>
            <a:ext cx="6087110" cy="59690"/>
          </a:xfrm>
          <a:custGeom>
            <a:avLst/>
            <a:gdLst/>
            <a:ahLst/>
            <a:cxnLst/>
            <a:rect l="l" t="t" r="r" b="b"/>
            <a:pathLst>
              <a:path w="6087109" h="59690">
                <a:moveTo>
                  <a:pt x="6086856" y="0"/>
                </a:moveTo>
                <a:lnTo>
                  <a:pt x="0" y="0"/>
                </a:lnTo>
                <a:lnTo>
                  <a:pt x="0" y="59436"/>
                </a:lnTo>
                <a:lnTo>
                  <a:pt x="6086856" y="59436"/>
                </a:lnTo>
                <a:lnTo>
                  <a:pt x="6086856" y="0"/>
                </a:lnTo>
                <a:close/>
              </a:path>
            </a:pathLst>
          </a:custGeom>
          <a:solidFill>
            <a:srgbClr val="000000"/>
          </a:solidFill>
        </p:spPr>
        <p:txBody>
          <a:bodyPr wrap="square" lIns="0" tIns="0" rIns="0" bIns="0" rtlCol="0"/>
          <a:lstStyle/>
          <a:p>
            <a:endParaRPr/>
          </a:p>
        </p:txBody>
      </p:sp>
      <p:sp>
        <p:nvSpPr>
          <p:cNvPr id="13" name="object 13"/>
          <p:cNvSpPr/>
          <p:nvPr/>
        </p:nvSpPr>
        <p:spPr>
          <a:xfrm>
            <a:off x="548640" y="1487424"/>
            <a:ext cx="6152515" cy="59690"/>
          </a:xfrm>
          <a:custGeom>
            <a:avLst/>
            <a:gdLst/>
            <a:ahLst/>
            <a:cxnLst/>
            <a:rect l="l" t="t" r="r" b="b"/>
            <a:pathLst>
              <a:path w="6152515" h="59690">
                <a:moveTo>
                  <a:pt x="6152388" y="0"/>
                </a:moveTo>
                <a:lnTo>
                  <a:pt x="0" y="0"/>
                </a:lnTo>
                <a:lnTo>
                  <a:pt x="0" y="59436"/>
                </a:lnTo>
                <a:lnTo>
                  <a:pt x="6152388" y="59436"/>
                </a:lnTo>
                <a:lnTo>
                  <a:pt x="6152388" y="0"/>
                </a:lnTo>
                <a:close/>
              </a:path>
            </a:pathLst>
          </a:custGeom>
          <a:solidFill>
            <a:srgbClr val="000000"/>
          </a:solidFill>
        </p:spPr>
        <p:txBody>
          <a:bodyPr wrap="square" lIns="0" tIns="0" rIns="0" bIns="0" rtlCol="0"/>
          <a:lstStyle/>
          <a:p>
            <a:endParaRPr/>
          </a:p>
        </p:txBody>
      </p:sp>
      <p:sp>
        <p:nvSpPr>
          <p:cNvPr id="14" name="object 14"/>
          <p:cNvSpPr/>
          <p:nvPr/>
        </p:nvSpPr>
        <p:spPr>
          <a:xfrm>
            <a:off x="548640" y="2157983"/>
            <a:ext cx="5621020" cy="59690"/>
          </a:xfrm>
          <a:custGeom>
            <a:avLst/>
            <a:gdLst/>
            <a:ahLst/>
            <a:cxnLst/>
            <a:rect l="l" t="t" r="r" b="b"/>
            <a:pathLst>
              <a:path w="5621020" h="59689">
                <a:moveTo>
                  <a:pt x="5620512" y="0"/>
                </a:moveTo>
                <a:lnTo>
                  <a:pt x="0" y="0"/>
                </a:lnTo>
                <a:lnTo>
                  <a:pt x="0" y="59436"/>
                </a:lnTo>
                <a:lnTo>
                  <a:pt x="5620512" y="59436"/>
                </a:lnTo>
                <a:lnTo>
                  <a:pt x="5620512" y="0"/>
                </a:lnTo>
                <a:close/>
              </a:path>
            </a:pathLst>
          </a:custGeom>
          <a:solidFill>
            <a:srgbClr val="000000"/>
          </a:solidFill>
        </p:spPr>
        <p:txBody>
          <a:bodyPr wrap="square" lIns="0" tIns="0" rIns="0" bIns="0" rtlCol="0"/>
          <a:lstStyle/>
          <a:p>
            <a:endParaRPr/>
          </a:p>
        </p:txBody>
      </p:sp>
      <p:sp>
        <p:nvSpPr>
          <p:cNvPr id="15" name="object 15"/>
          <p:cNvSpPr txBox="1"/>
          <p:nvPr/>
        </p:nvSpPr>
        <p:spPr>
          <a:xfrm>
            <a:off x="535940" y="856233"/>
            <a:ext cx="7786370" cy="5273040"/>
          </a:xfrm>
          <a:prstGeom prst="rect">
            <a:avLst/>
          </a:prstGeom>
        </p:spPr>
        <p:txBody>
          <a:bodyPr vert="horz" wrap="square" lIns="0" tIns="13335" rIns="0" bIns="0" rtlCol="0">
            <a:spAutoFit/>
          </a:bodyPr>
          <a:lstStyle/>
          <a:p>
            <a:pPr marL="12700" marR="1612900">
              <a:lnSpc>
                <a:spcPct val="100000"/>
              </a:lnSpc>
              <a:spcBef>
                <a:spcPts val="105"/>
              </a:spcBef>
            </a:pPr>
            <a:r>
              <a:rPr sz="4400" b="1" i="1" dirty="0">
                <a:latin typeface="Arial"/>
                <a:cs typeface="Arial"/>
              </a:rPr>
              <a:t>Involves evaluating</a:t>
            </a:r>
            <a:r>
              <a:rPr sz="4400" b="1" i="1" spc="-80" dirty="0">
                <a:latin typeface="Arial"/>
                <a:cs typeface="Arial"/>
              </a:rPr>
              <a:t> </a:t>
            </a:r>
            <a:r>
              <a:rPr sz="4400" b="1" i="1" dirty="0">
                <a:latin typeface="Arial"/>
                <a:cs typeface="Arial"/>
              </a:rPr>
              <a:t>the  following</a:t>
            </a:r>
            <a:r>
              <a:rPr sz="4400" b="1" i="1" spc="-35" dirty="0">
                <a:latin typeface="Arial"/>
                <a:cs typeface="Arial"/>
              </a:rPr>
              <a:t> </a:t>
            </a:r>
            <a:r>
              <a:rPr sz="4400" b="1" i="1" dirty="0">
                <a:latin typeface="Arial"/>
                <a:cs typeface="Arial"/>
              </a:rPr>
              <a:t>parameters</a:t>
            </a:r>
            <a:endParaRPr sz="4400" dirty="0">
              <a:latin typeface="Arial"/>
              <a:cs typeface="Arial"/>
            </a:endParaRPr>
          </a:p>
          <a:p>
            <a:pPr marL="355600" marR="1354455" indent="-342900">
              <a:lnSpc>
                <a:spcPct val="100000"/>
              </a:lnSpc>
              <a:spcBef>
                <a:spcPts val="3100"/>
              </a:spcBef>
              <a:buClr>
                <a:srgbClr val="00007C"/>
              </a:buClr>
              <a:buSzPct val="75000"/>
              <a:buFont typeface="Wingdings"/>
              <a:buChar char=""/>
              <a:tabLst>
                <a:tab pos="355600" algn="l"/>
              </a:tabLst>
            </a:pPr>
            <a:r>
              <a:rPr sz="3600" dirty="0">
                <a:latin typeface="Arial"/>
                <a:cs typeface="Arial"/>
              </a:rPr>
              <a:t>Memory – Unit generalized</a:t>
            </a:r>
            <a:r>
              <a:rPr sz="3600" spc="-150" dirty="0">
                <a:latin typeface="Arial"/>
                <a:cs typeface="Arial"/>
              </a:rPr>
              <a:t> </a:t>
            </a:r>
            <a:r>
              <a:rPr sz="3600" spc="-5" dirty="0">
                <a:latin typeface="Arial"/>
                <a:cs typeface="Arial"/>
              </a:rPr>
              <a:t>as  “WORDS”</a:t>
            </a:r>
            <a:endParaRPr sz="3600" dirty="0">
              <a:latin typeface="Arial"/>
              <a:cs typeface="Arial"/>
            </a:endParaRPr>
          </a:p>
          <a:p>
            <a:pPr marL="355600" marR="7620" indent="-342900">
              <a:lnSpc>
                <a:spcPct val="100000"/>
              </a:lnSpc>
              <a:spcBef>
                <a:spcPts val="865"/>
              </a:spcBef>
              <a:buClr>
                <a:srgbClr val="00007C"/>
              </a:buClr>
              <a:buSzPct val="75000"/>
              <a:buFont typeface="Wingdings"/>
              <a:buChar char=""/>
              <a:tabLst>
                <a:tab pos="355600" algn="l"/>
              </a:tabLst>
            </a:pPr>
            <a:r>
              <a:rPr sz="3600" dirty="0">
                <a:latin typeface="Arial"/>
                <a:cs typeface="Arial"/>
              </a:rPr>
              <a:t>Computer time – Unit generalized</a:t>
            </a:r>
            <a:r>
              <a:rPr sz="3600" spc="-150" dirty="0">
                <a:latin typeface="Arial"/>
                <a:cs typeface="Arial"/>
              </a:rPr>
              <a:t> </a:t>
            </a:r>
            <a:r>
              <a:rPr sz="3600" spc="-5" dirty="0">
                <a:latin typeface="Arial"/>
                <a:cs typeface="Arial"/>
              </a:rPr>
              <a:t>as  </a:t>
            </a:r>
            <a:r>
              <a:rPr sz="3600" dirty="0">
                <a:latin typeface="Arial"/>
                <a:cs typeface="Arial"/>
              </a:rPr>
              <a:t>“CYCLES”</a:t>
            </a:r>
          </a:p>
          <a:p>
            <a:pPr marL="355600" marR="5080" indent="-342900">
              <a:lnSpc>
                <a:spcPct val="100000"/>
              </a:lnSpc>
              <a:spcBef>
                <a:spcPts val="865"/>
              </a:spcBef>
              <a:buClr>
                <a:srgbClr val="00007C"/>
              </a:buClr>
              <a:buSzPct val="75000"/>
              <a:buFont typeface="Wingdings"/>
              <a:buChar char=""/>
              <a:tabLst>
                <a:tab pos="355600" algn="l"/>
              </a:tabLst>
            </a:pPr>
            <a:r>
              <a:rPr sz="3600" dirty="0">
                <a:latin typeface="Arial"/>
                <a:cs typeface="Arial"/>
              </a:rPr>
              <a:t>Correctness – Producing the</a:t>
            </a:r>
            <a:r>
              <a:rPr sz="3600" spc="-130" dirty="0">
                <a:latin typeface="Arial"/>
                <a:cs typeface="Arial"/>
              </a:rPr>
              <a:t> </a:t>
            </a:r>
            <a:r>
              <a:rPr sz="3600" dirty="0">
                <a:latin typeface="Arial"/>
                <a:cs typeface="Arial"/>
              </a:rPr>
              <a:t>desired  </a:t>
            </a:r>
            <a:r>
              <a:rPr sz="3600" spc="-5" dirty="0">
                <a:latin typeface="Arial"/>
                <a:cs typeface="Arial"/>
              </a:rPr>
              <a:t>output</a:t>
            </a:r>
            <a:endParaRPr sz="36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780033"/>
            <a:ext cx="4437380" cy="696595"/>
          </a:xfrm>
          <a:prstGeom prst="rect">
            <a:avLst/>
          </a:prstGeom>
        </p:spPr>
        <p:txBody>
          <a:bodyPr vert="horz" wrap="square" lIns="0" tIns="13335" rIns="0" bIns="0" rtlCol="0">
            <a:spAutoFit/>
          </a:bodyPr>
          <a:lstStyle/>
          <a:p>
            <a:pPr marL="12700">
              <a:lnSpc>
                <a:spcPct val="100000"/>
              </a:lnSpc>
              <a:spcBef>
                <a:spcPts val="105"/>
              </a:spcBef>
            </a:pPr>
            <a:r>
              <a:rPr sz="4400" u="heavy" dirty="0">
                <a:uFill>
                  <a:solidFill>
                    <a:srgbClr val="000000"/>
                  </a:solidFill>
                </a:uFill>
              </a:rPr>
              <a:t>Sample</a:t>
            </a:r>
            <a:r>
              <a:rPr sz="4400" u="heavy" spc="-85" dirty="0">
                <a:uFill>
                  <a:solidFill>
                    <a:srgbClr val="000000"/>
                  </a:solidFill>
                </a:uFill>
              </a:rPr>
              <a:t> </a:t>
            </a:r>
            <a:r>
              <a:rPr sz="4400" u="heavy" dirty="0">
                <a:uFill>
                  <a:solidFill>
                    <a:srgbClr val="000000"/>
                  </a:solidFill>
                </a:uFill>
              </a:rPr>
              <a:t>Algorithm</a:t>
            </a:r>
            <a:endParaRPr sz="4400" dirty="0"/>
          </a:p>
        </p:txBody>
      </p:sp>
      <p:sp>
        <p:nvSpPr>
          <p:cNvPr id="12" name="object 12"/>
          <p:cNvSpPr/>
          <p:nvPr/>
        </p:nvSpPr>
        <p:spPr>
          <a:xfrm>
            <a:off x="548640" y="3476350"/>
            <a:ext cx="6896734" cy="0"/>
          </a:xfrm>
          <a:custGeom>
            <a:avLst/>
            <a:gdLst/>
            <a:ahLst/>
            <a:cxnLst/>
            <a:rect l="l" t="t" r="r" b="b"/>
            <a:pathLst>
              <a:path w="6896734">
                <a:moveTo>
                  <a:pt x="0" y="0"/>
                </a:moveTo>
                <a:lnTo>
                  <a:pt x="6896692" y="0"/>
                </a:lnTo>
              </a:path>
            </a:pathLst>
          </a:custGeom>
          <a:ln w="31248">
            <a:solidFill>
              <a:srgbClr val="000000"/>
            </a:solidFill>
            <a:prstDash val="dash"/>
          </a:ln>
        </p:spPr>
        <p:txBody>
          <a:bodyPr wrap="square" lIns="0" tIns="0" rIns="0" bIns="0" rtlCol="0"/>
          <a:lstStyle/>
          <a:p>
            <a:endParaRPr/>
          </a:p>
        </p:txBody>
      </p:sp>
      <p:sp>
        <p:nvSpPr>
          <p:cNvPr id="13" name="object 13"/>
          <p:cNvSpPr txBox="1"/>
          <p:nvPr/>
        </p:nvSpPr>
        <p:spPr>
          <a:xfrm>
            <a:off x="535940" y="1919681"/>
            <a:ext cx="6548120" cy="3867150"/>
          </a:xfrm>
          <a:prstGeom prst="rect">
            <a:avLst/>
          </a:prstGeom>
        </p:spPr>
        <p:txBody>
          <a:bodyPr vert="horz" wrap="square" lIns="0" tIns="12065" rIns="0" bIns="0" rtlCol="0">
            <a:spAutoFit/>
          </a:bodyPr>
          <a:lstStyle/>
          <a:p>
            <a:pPr marL="12700">
              <a:lnSpc>
                <a:spcPct val="100000"/>
              </a:lnSpc>
              <a:spcBef>
                <a:spcPts val="95"/>
              </a:spcBef>
            </a:pPr>
            <a:r>
              <a:rPr sz="2800" b="1" u="heavy" spc="-5" dirty="0">
                <a:uFill>
                  <a:solidFill>
                    <a:srgbClr val="000000"/>
                  </a:solidFill>
                </a:uFill>
                <a:latin typeface="Arial"/>
                <a:cs typeface="Arial"/>
              </a:rPr>
              <a:t>FINDING </a:t>
            </a:r>
            <a:r>
              <a:rPr sz="2800" b="1" u="heavy" spc="-10" dirty="0">
                <a:uFill>
                  <a:solidFill>
                    <a:srgbClr val="000000"/>
                  </a:solidFill>
                </a:uFill>
                <a:latin typeface="Arial"/>
                <a:cs typeface="Arial"/>
              </a:rPr>
              <a:t>LARGEST</a:t>
            </a:r>
            <a:r>
              <a:rPr sz="2800" b="1" u="heavy" spc="30" dirty="0">
                <a:uFill>
                  <a:solidFill>
                    <a:srgbClr val="000000"/>
                  </a:solidFill>
                </a:uFill>
                <a:latin typeface="Arial"/>
                <a:cs typeface="Arial"/>
              </a:rPr>
              <a:t> </a:t>
            </a:r>
            <a:r>
              <a:rPr sz="2800" b="1" u="heavy" spc="-10" dirty="0">
                <a:uFill>
                  <a:solidFill>
                    <a:srgbClr val="000000"/>
                  </a:solidFill>
                </a:uFill>
                <a:latin typeface="Arial"/>
                <a:cs typeface="Arial"/>
              </a:rPr>
              <a:t>NUMBER</a:t>
            </a:r>
            <a:endParaRPr sz="2800">
              <a:latin typeface="Arial"/>
              <a:cs typeface="Arial"/>
            </a:endParaRPr>
          </a:p>
          <a:p>
            <a:pPr marL="12700" marR="5080">
              <a:lnSpc>
                <a:spcPct val="100000"/>
              </a:lnSpc>
              <a:spcBef>
                <a:spcPts val="5"/>
              </a:spcBef>
            </a:pPr>
            <a:r>
              <a:rPr sz="2800" spc="-5" dirty="0">
                <a:latin typeface="Arial"/>
                <a:cs typeface="Arial"/>
              </a:rPr>
              <a:t>INPUT: unsorted </a:t>
            </a:r>
            <a:r>
              <a:rPr sz="2800" dirty="0">
                <a:latin typeface="Arial"/>
                <a:cs typeface="Arial"/>
              </a:rPr>
              <a:t>array </a:t>
            </a:r>
            <a:r>
              <a:rPr sz="2800" spc="-85" dirty="0">
                <a:latin typeface="Arial"/>
                <a:cs typeface="Arial"/>
              </a:rPr>
              <a:t>„A[n]‟of </a:t>
            </a:r>
            <a:r>
              <a:rPr sz="2800" spc="-5" dirty="0">
                <a:latin typeface="Arial"/>
                <a:cs typeface="Arial"/>
              </a:rPr>
              <a:t>n numbers  </a:t>
            </a:r>
            <a:r>
              <a:rPr sz="2800" spc="-10" dirty="0">
                <a:latin typeface="Arial"/>
                <a:cs typeface="Arial"/>
              </a:rPr>
              <a:t>OUTPUT: </a:t>
            </a:r>
            <a:r>
              <a:rPr sz="2800" dirty="0">
                <a:latin typeface="Arial"/>
                <a:cs typeface="Arial"/>
              </a:rPr>
              <a:t>largest</a:t>
            </a:r>
            <a:r>
              <a:rPr sz="2800" spc="25" dirty="0">
                <a:latin typeface="Arial"/>
                <a:cs typeface="Arial"/>
              </a:rPr>
              <a:t> </a:t>
            </a:r>
            <a:r>
              <a:rPr sz="2800" spc="-5" dirty="0">
                <a:latin typeface="Arial"/>
                <a:cs typeface="Arial"/>
              </a:rPr>
              <a:t>number</a:t>
            </a:r>
            <a:endParaRPr sz="2800">
              <a:latin typeface="Arial"/>
              <a:cs typeface="Arial"/>
            </a:endParaRPr>
          </a:p>
          <a:p>
            <a:pPr>
              <a:lnSpc>
                <a:spcPct val="100000"/>
              </a:lnSpc>
              <a:spcBef>
                <a:spcPts val="25"/>
              </a:spcBef>
            </a:pPr>
            <a:endParaRPr sz="2900">
              <a:latin typeface="Arial"/>
              <a:cs typeface="Arial"/>
            </a:endParaRPr>
          </a:p>
          <a:p>
            <a:pPr marL="475615" indent="-463550">
              <a:lnSpc>
                <a:spcPct val="100000"/>
              </a:lnSpc>
              <a:buClr>
                <a:srgbClr val="000099"/>
              </a:buClr>
              <a:buSzPct val="85714"/>
              <a:buAutoNum type="arabicPlain"/>
              <a:tabLst>
                <a:tab pos="475615" algn="l"/>
                <a:tab pos="476250" algn="l"/>
              </a:tabLst>
            </a:pPr>
            <a:r>
              <a:rPr sz="2800" spc="-5" dirty="0">
                <a:latin typeface="Arial"/>
                <a:cs typeface="Arial"/>
              </a:rPr>
              <a:t>large ←</a:t>
            </a:r>
            <a:r>
              <a:rPr sz="2800" spc="15" dirty="0">
                <a:latin typeface="Arial"/>
                <a:cs typeface="Arial"/>
              </a:rPr>
              <a:t> </a:t>
            </a:r>
            <a:r>
              <a:rPr sz="2800" spc="-5" dirty="0">
                <a:latin typeface="Arial"/>
                <a:cs typeface="Arial"/>
              </a:rPr>
              <a:t>A[j]</a:t>
            </a:r>
            <a:endParaRPr sz="2800">
              <a:latin typeface="Arial"/>
              <a:cs typeface="Arial"/>
            </a:endParaRPr>
          </a:p>
          <a:p>
            <a:pPr marL="622300" indent="-610235">
              <a:lnSpc>
                <a:spcPct val="100000"/>
              </a:lnSpc>
              <a:buClr>
                <a:srgbClr val="00007C"/>
              </a:buClr>
              <a:buSzPct val="75000"/>
              <a:buAutoNum type="arabicPlain"/>
              <a:tabLst>
                <a:tab pos="622300" algn="l"/>
                <a:tab pos="622935" algn="l"/>
              </a:tabLst>
            </a:pPr>
            <a:r>
              <a:rPr sz="2800" spc="-5" dirty="0">
                <a:latin typeface="Arial"/>
                <a:cs typeface="Arial"/>
              </a:rPr>
              <a:t>for j ← 2 </a:t>
            </a:r>
            <a:r>
              <a:rPr sz="2800" dirty="0">
                <a:latin typeface="Arial"/>
                <a:cs typeface="Arial"/>
              </a:rPr>
              <a:t>to</a:t>
            </a:r>
            <a:r>
              <a:rPr sz="2800" spc="-15" dirty="0">
                <a:latin typeface="Arial"/>
                <a:cs typeface="Arial"/>
              </a:rPr>
              <a:t> </a:t>
            </a:r>
            <a:r>
              <a:rPr sz="2800" spc="-5" dirty="0">
                <a:latin typeface="Arial"/>
                <a:cs typeface="Arial"/>
              </a:rPr>
              <a:t>length[A]</a:t>
            </a:r>
            <a:endParaRPr sz="2800">
              <a:latin typeface="Arial"/>
              <a:cs typeface="Arial"/>
            </a:endParaRPr>
          </a:p>
          <a:p>
            <a:pPr marL="927100" indent="-915035">
              <a:lnSpc>
                <a:spcPct val="100000"/>
              </a:lnSpc>
              <a:buClr>
                <a:srgbClr val="00007C"/>
              </a:buClr>
              <a:buSzPct val="75000"/>
              <a:buAutoNum type="arabicPlain"/>
              <a:tabLst>
                <a:tab pos="927100" algn="l"/>
                <a:tab pos="927735" algn="l"/>
              </a:tabLst>
            </a:pPr>
            <a:r>
              <a:rPr sz="2800" spc="-5" dirty="0">
                <a:latin typeface="Arial"/>
                <a:cs typeface="Arial"/>
              </a:rPr>
              <a:t>if large &lt;</a:t>
            </a:r>
            <a:r>
              <a:rPr sz="2800" dirty="0">
                <a:latin typeface="Arial"/>
                <a:cs typeface="Arial"/>
              </a:rPr>
              <a:t> </a:t>
            </a:r>
            <a:r>
              <a:rPr sz="2800" spc="-5" dirty="0">
                <a:latin typeface="Arial"/>
                <a:cs typeface="Arial"/>
              </a:rPr>
              <a:t>A[j]</a:t>
            </a:r>
            <a:endParaRPr sz="2800">
              <a:latin typeface="Arial"/>
              <a:cs typeface="Arial"/>
            </a:endParaRPr>
          </a:p>
          <a:p>
            <a:pPr marL="1212215" indent="-1200150">
              <a:lnSpc>
                <a:spcPct val="100000"/>
              </a:lnSpc>
              <a:buClr>
                <a:srgbClr val="00007C"/>
              </a:buClr>
              <a:buSzPct val="75000"/>
              <a:buAutoNum type="arabicPlain"/>
              <a:tabLst>
                <a:tab pos="1212215" algn="l"/>
                <a:tab pos="1212850" algn="l"/>
              </a:tabLst>
            </a:pPr>
            <a:r>
              <a:rPr sz="2800" spc="-5" dirty="0">
                <a:latin typeface="Arial"/>
                <a:cs typeface="Arial"/>
              </a:rPr>
              <a:t>large ←</a:t>
            </a:r>
            <a:r>
              <a:rPr sz="2800" dirty="0">
                <a:latin typeface="Arial"/>
                <a:cs typeface="Arial"/>
              </a:rPr>
              <a:t> </a:t>
            </a:r>
            <a:r>
              <a:rPr sz="2800" spc="-5" dirty="0">
                <a:latin typeface="Arial"/>
                <a:cs typeface="Arial"/>
              </a:rPr>
              <a:t>A[j]</a:t>
            </a:r>
            <a:endParaRPr sz="2800">
              <a:latin typeface="Arial"/>
              <a:cs typeface="Arial"/>
            </a:endParaRPr>
          </a:p>
          <a:p>
            <a:pPr marL="622300" indent="-610235">
              <a:lnSpc>
                <a:spcPct val="100000"/>
              </a:lnSpc>
              <a:spcBef>
                <a:spcPts val="5"/>
              </a:spcBef>
              <a:buClr>
                <a:srgbClr val="00007C"/>
              </a:buClr>
              <a:buSzPct val="75000"/>
              <a:buAutoNum type="arabicPlain"/>
              <a:tabLst>
                <a:tab pos="622300" algn="l"/>
                <a:tab pos="622935" algn="l"/>
              </a:tabLst>
            </a:pPr>
            <a:r>
              <a:rPr sz="2800" spc="-5" dirty="0">
                <a:latin typeface="Arial"/>
                <a:cs typeface="Arial"/>
              </a:rPr>
              <a:t>end</a:t>
            </a:r>
            <a:endParaRPr sz="2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title"/>
          </p:nvPr>
        </p:nvSpPr>
        <p:spPr>
          <a:xfrm>
            <a:off x="762000" y="277655"/>
            <a:ext cx="7010400" cy="689291"/>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Space and Time</a:t>
            </a:r>
            <a:r>
              <a:rPr b="1" spc="-60" dirty="0">
                <a:latin typeface="Arial"/>
                <a:cs typeface="Arial"/>
              </a:rPr>
              <a:t> </a:t>
            </a:r>
            <a:r>
              <a:rPr b="1" spc="-5" dirty="0">
                <a:latin typeface="Arial"/>
                <a:cs typeface="Arial"/>
              </a:rPr>
              <a:t>Analysis</a:t>
            </a:r>
          </a:p>
        </p:txBody>
      </p:sp>
      <p:sp>
        <p:nvSpPr>
          <p:cNvPr id="16" name="object 16"/>
          <p:cNvSpPr/>
          <p:nvPr/>
        </p:nvSpPr>
        <p:spPr>
          <a:xfrm>
            <a:off x="548640" y="1156716"/>
            <a:ext cx="6091555" cy="53340"/>
          </a:xfrm>
          <a:custGeom>
            <a:avLst/>
            <a:gdLst/>
            <a:ahLst/>
            <a:cxnLst/>
            <a:rect l="l" t="t" r="r" b="b"/>
            <a:pathLst>
              <a:path w="6091555" h="53340">
                <a:moveTo>
                  <a:pt x="6091428" y="0"/>
                </a:moveTo>
                <a:lnTo>
                  <a:pt x="0" y="0"/>
                </a:lnTo>
                <a:lnTo>
                  <a:pt x="0" y="53339"/>
                </a:lnTo>
                <a:lnTo>
                  <a:pt x="6091428" y="53339"/>
                </a:lnTo>
                <a:lnTo>
                  <a:pt x="6091428" y="0"/>
                </a:lnTo>
                <a:close/>
              </a:path>
            </a:pathLst>
          </a:custGeom>
          <a:solidFill>
            <a:srgbClr val="000000"/>
          </a:solidFill>
        </p:spPr>
        <p:txBody>
          <a:bodyPr wrap="square" lIns="0" tIns="0" rIns="0" bIns="0" rtlCol="0"/>
          <a:lstStyle/>
          <a:p>
            <a:endParaRPr/>
          </a:p>
        </p:txBody>
      </p:sp>
      <p:sp>
        <p:nvSpPr>
          <p:cNvPr id="17" name="object 17"/>
          <p:cNvSpPr txBox="1"/>
          <p:nvPr/>
        </p:nvSpPr>
        <p:spPr>
          <a:xfrm>
            <a:off x="533400" y="1905000"/>
            <a:ext cx="7726680" cy="4163695"/>
          </a:xfrm>
          <a:prstGeom prst="rect">
            <a:avLst/>
          </a:prstGeom>
        </p:spPr>
        <p:txBody>
          <a:bodyPr vert="horz" wrap="square" lIns="0" tIns="12700" rIns="0" bIns="0" rtlCol="0">
            <a:spAutoFit/>
          </a:bodyPr>
          <a:lstStyle/>
          <a:p>
            <a:pPr marL="12700">
              <a:lnSpc>
                <a:spcPct val="100000"/>
              </a:lnSpc>
              <a:spcBef>
                <a:spcPts val="100"/>
              </a:spcBef>
            </a:pPr>
            <a:r>
              <a:rPr sz="3000" spc="-5" dirty="0">
                <a:latin typeface="Arial"/>
                <a:cs typeface="Arial"/>
              </a:rPr>
              <a:t>(Largest Number Scan</a:t>
            </a:r>
            <a:r>
              <a:rPr sz="3000" spc="-50" dirty="0">
                <a:latin typeface="Arial"/>
                <a:cs typeface="Arial"/>
              </a:rPr>
              <a:t> </a:t>
            </a:r>
            <a:r>
              <a:rPr sz="3000" dirty="0">
                <a:latin typeface="Arial"/>
                <a:cs typeface="Arial"/>
              </a:rPr>
              <a:t>Algorithm)</a:t>
            </a:r>
          </a:p>
          <a:p>
            <a:pPr marL="355600" marR="270510" indent="-342900">
              <a:lnSpc>
                <a:spcPct val="100000"/>
              </a:lnSpc>
              <a:spcBef>
                <a:spcPts val="2770"/>
              </a:spcBef>
            </a:pPr>
            <a:r>
              <a:rPr sz="2800" b="1" u="heavy" spc="-10" dirty="0">
                <a:uFill>
                  <a:solidFill>
                    <a:srgbClr val="000000"/>
                  </a:solidFill>
                </a:uFill>
                <a:latin typeface="Arial"/>
                <a:cs typeface="Arial"/>
              </a:rPr>
              <a:t>SPACE</a:t>
            </a:r>
            <a:r>
              <a:rPr sz="2800" b="1" spc="-10" dirty="0">
                <a:latin typeface="Arial"/>
                <a:cs typeface="Arial"/>
              </a:rPr>
              <a:t> </a:t>
            </a:r>
            <a:r>
              <a:rPr sz="2800" spc="-5" dirty="0">
                <a:latin typeface="Arial"/>
                <a:cs typeface="Arial"/>
              </a:rPr>
              <a:t>S(n): One “word” is required to run the  algorithm (step </a:t>
            </a:r>
            <a:r>
              <a:rPr sz="2800" spc="-10" dirty="0">
                <a:latin typeface="Arial"/>
                <a:cs typeface="Arial"/>
              </a:rPr>
              <a:t>1…to </a:t>
            </a:r>
            <a:r>
              <a:rPr sz="2800" dirty="0">
                <a:latin typeface="Arial"/>
                <a:cs typeface="Arial"/>
              </a:rPr>
              <a:t>store </a:t>
            </a:r>
            <a:r>
              <a:rPr sz="2800" spc="-5" dirty="0">
                <a:latin typeface="Arial"/>
                <a:cs typeface="Arial"/>
              </a:rPr>
              <a:t>variable</a:t>
            </a:r>
            <a:r>
              <a:rPr sz="2800" spc="20" dirty="0">
                <a:latin typeface="Arial"/>
                <a:cs typeface="Arial"/>
              </a:rPr>
              <a:t> </a:t>
            </a:r>
            <a:r>
              <a:rPr sz="2800" spc="-80" dirty="0">
                <a:latin typeface="Arial"/>
                <a:cs typeface="Arial"/>
              </a:rPr>
              <a:t>„large‟)</a:t>
            </a:r>
            <a:endParaRPr sz="2800" dirty="0">
              <a:latin typeface="Arial"/>
              <a:cs typeface="Arial"/>
            </a:endParaRPr>
          </a:p>
          <a:p>
            <a:pPr>
              <a:lnSpc>
                <a:spcPct val="100000"/>
              </a:lnSpc>
              <a:spcBef>
                <a:spcPts val="45"/>
              </a:spcBef>
            </a:pPr>
            <a:endParaRPr sz="4050" dirty="0">
              <a:latin typeface="Arial"/>
              <a:cs typeface="Arial"/>
            </a:endParaRPr>
          </a:p>
          <a:p>
            <a:pPr marL="355600" marR="5080" indent="-342900">
              <a:lnSpc>
                <a:spcPct val="100000"/>
              </a:lnSpc>
            </a:pPr>
            <a:r>
              <a:rPr sz="2800" b="1" u="heavy" spc="-5" dirty="0">
                <a:uFill>
                  <a:solidFill>
                    <a:srgbClr val="000000"/>
                  </a:solidFill>
                </a:uFill>
                <a:latin typeface="Arial"/>
                <a:cs typeface="Arial"/>
              </a:rPr>
              <a:t>TIME</a:t>
            </a:r>
            <a:r>
              <a:rPr sz="2800" b="1" spc="-5" dirty="0">
                <a:latin typeface="Arial"/>
                <a:cs typeface="Arial"/>
              </a:rPr>
              <a:t> </a:t>
            </a:r>
            <a:r>
              <a:rPr sz="2800" spc="-5" dirty="0">
                <a:latin typeface="Arial"/>
                <a:cs typeface="Arial"/>
              </a:rPr>
              <a:t>T(n): </a:t>
            </a:r>
            <a:r>
              <a:rPr sz="2800" dirty="0">
                <a:latin typeface="Arial"/>
                <a:cs typeface="Arial"/>
              </a:rPr>
              <a:t>n-1 comparisons </a:t>
            </a:r>
            <a:r>
              <a:rPr sz="2800" spc="-5" dirty="0">
                <a:latin typeface="Arial"/>
                <a:cs typeface="Arial"/>
              </a:rPr>
              <a:t>are </a:t>
            </a:r>
            <a:r>
              <a:rPr sz="2800" dirty="0">
                <a:latin typeface="Arial"/>
                <a:cs typeface="Arial"/>
              </a:rPr>
              <a:t>required </a:t>
            </a:r>
            <a:r>
              <a:rPr sz="2800" spc="-5" dirty="0">
                <a:latin typeface="Arial"/>
                <a:cs typeface="Arial"/>
              </a:rPr>
              <a:t>to find  the </a:t>
            </a:r>
            <a:r>
              <a:rPr sz="2800" dirty="0">
                <a:latin typeface="Arial"/>
                <a:cs typeface="Arial"/>
              </a:rPr>
              <a:t>largest </a:t>
            </a:r>
            <a:r>
              <a:rPr sz="2800" spc="-5" dirty="0">
                <a:latin typeface="Arial"/>
                <a:cs typeface="Arial"/>
              </a:rPr>
              <a:t>(every comparison </a:t>
            </a:r>
            <a:r>
              <a:rPr sz="2800" dirty="0">
                <a:latin typeface="Arial"/>
                <a:cs typeface="Arial"/>
              </a:rPr>
              <a:t>takes </a:t>
            </a:r>
            <a:r>
              <a:rPr sz="2800" spc="-5" dirty="0">
                <a:latin typeface="Arial"/>
                <a:cs typeface="Arial"/>
              </a:rPr>
              <a:t>one</a:t>
            </a:r>
            <a:r>
              <a:rPr sz="2800" spc="25" dirty="0">
                <a:latin typeface="Arial"/>
                <a:cs typeface="Arial"/>
              </a:rPr>
              <a:t> </a:t>
            </a:r>
            <a:r>
              <a:rPr sz="2800" dirty="0">
                <a:latin typeface="Arial"/>
                <a:cs typeface="Arial"/>
              </a:rPr>
              <a:t>cycle)</a:t>
            </a:r>
          </a:p>
          <a:p>
            <a:pPr>
              <a:lnSpc>
                <a:spcPct val="100000"/>
              </a:lnSpc>
              <a:spcBef>
                <a:spcPts val="50"/>
              </a:spcBef>
            </a:pPr>
            <a:endParaRPr sz="4050" dirty="0">
              <a:latin typeface="Arial"/>
              <a:cs typeface="Arial"/>
            </a:endParaRPr>
          </a:p>
          <a:p>
            <a:pPr marL="12700">
              <a:lnSpc>
                <a:spcPct val="100000"/>
              </a:lnSpc>
            </a:pPr>
            <a:r>
              <a:rPr sz="2800" i="1" spc="-5" dirty="0">
                <a:latin typeface="Arial"/>
                <a:cs typeface="Arial"/>
              </a:rPr>
              <a:t>*Aim is to reduce </a:t>
            </a:r>
            <a:r>
              <a:rPr sz="2800" i="1" dirty="0">
                <a:latin typeface="Arial"/>
                <a:cs typeface="Arial"/>
              </a:rPr>
              <a:t>both </a:t>
            </a:r>
            <a:r>
              <a:rPr sz="2800" i="1" spc="-5" dirty="0">
                <a:latin typeface="Arial"/>
                <a:cs typeface="Arial"/>
              </a:rPr>
              <a:t>T(n) and</a:t>
            </a:r>
            <a:r>
              <a:rPr sz="2800" i="1" spc="20" dirty="0">
                <a:latin typeface="Arial"/>
                <a:cs typeface="Arial"/>
              </a:rPr>
              <a:t> </a:t>
            </a:r>
            <a:r>
              <a:rPr sz="2800" i="1" dirty="0">
                <a:latin typeface="Arial"/>
                <a:cs typeface="Arial"/>
              </a:rPr>
              <a:t>S(n)</a:t>
            </a:r>
            <a:endParaRPr sz="2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780033"/>
            <a:ext cx="4036060" cy="696595"/>
          </a:xfrm>
          <a:prstGeom prst="rect">
            <a:avLst/>
          </a:prstGeom>
        </p:spPr>
        <p:txBody>
          <a:bodyPr vert="horz" wrap="square" lIns="0" tIns="13335" rIns="0" bIns="0" rtlCol="0">
            <a:spAutoFit/>
          </a:bodyPr>
          <a:lstStyle/>
          <a:p>
            <a:pPr marL="12700">
              <a:lnSpc>
                <a:spcPct val="100000"/>
              </a:lnSpc>
              <a:spcBef>
                <a:spcPts val="105"/>
              </a:spcBef>
            </a:pPr>
            <a:r>
              <a:rPr sz="4400" dirty="0"/>
              <a:t>ASYMPTOTICS</a:t>
            </a:r>
            <a:endParaRPr sz="4400"/>
          </a:p>
        </p:txBody>
      </p:sp>
      <p:sp>
        <p:nvSpPr>
          <p:cNvPr id="12" name="object 12"/>
          <p:cNvSpPr txBox="1"/>
          <p:nvPr/>
        </p:nvSpPr>
        <p:spPr>
          <a:xfrm>
            <a:off x="872744" y="2587879"/>
            <a:ext cx="7471409" cy="1977389"/>
          </a:xfrm>
          <a:prstGeom prst="rect">
            <a:avLst/>
          </a:prstGeom>
        </p:spPr>
        <p:txBody>
          <a:bodyPr vert="horz" wrap="square" lIns="0" tIns="13335" rIns="0" bIns="0" rtlCol="0">
            <a:spAutoFit/>
          </a:bodyPr>
          <a:lstStyle/>
          <a:p>
            <a:pPr marL="18415" marR="5080" indent="-6350">
              <a:lnSpc>
                <a:spcPct val="100000"/>
              </a:lnSpc>
              <a:spcBef>
                <a:spcPts val="105"/>
              </a:spcBef>
            </a:pPr>
            <a:r>
              <a:rPr sz="3200" dirty="0">
                <a:latin typeface="Arial"/>
                <a:cs typeface="Arial"/>
              </a:rPr>
              <a:t>Used to </a:t>
            </a:r>
            <a:r>
              <a:rPr sz="3200" spc="-5" dirty="0">
                <a:latin typeface="Arial"/>
                <a:cs typeface="Arial"/>
              </a:rPr>
              <a:t>formalize that </a:t>
            </a:r>
            <a:r>
              <a:rPr sz="3200" dirty="0">
                <a:latin typeface="Arial"/>
                <a:cs typeface="Arial"/>
              </a:rPr>
              <a:t>an </a:t>
            </a:r>
            <a:r>
              <a:rPr sz="3200" spc="-5" dirty="0">
                <a:latin typeface="Arial"/>
                <a:cs typeface="Arial"/>
              </a:rPr>
              <a:t>algorithm has  running time </a:t>
            </a:r>
            <a:r>
              <a:rPr sz="3200" dirty="0">
                <a:latin typeface="Arial"/>
                <a:cs typeface="Arial"/>
              </a:rPr>
              <a:t>or </a:t>
            </a:r>
            <a:r>
              <a:rPr sz="3200" spc="-5" dirty="0">
                <a:latin typeface="Arial"/>
                <a:cs typeface="Arial"/>
              </a:rPr>
              <a:t>storage requirements</a:t>
            </a:r>
            <a:r>
              <a:rPr sz="3200" spc="-60" dirty="0">
                <a:latin typeface="Arial"/>
                <a:cs typeface="Arial"/>
              </a:rPr>
              <a:t> </a:t>
            </a:r>
            <a:r>
              <a:rPr sz="3200" spc="-5" dirty="0">
                <a:latin typeface="Arial"/>
                <a:cs typeface="Arial"/>
              </a:rPr>
              <a:t>that  </a:t>
            </a:r>
            <a:r>
              <a:rPr sz="3200" dirty="0">
                <a:latin typeface="Arial"/>
                <a:cs typeface="Arial"/>
              </a:rPr>
              <a:t>are ``never </a:t>
            </a:r>
            <a:r>
              <a:rPr sz="3200" spc="-5" dirty="0">
                <a:latin typeface="Arial"/>
                <a:cs typeface="Arial"/>
              </a:rPr>
              <a:t>more than,'' </a:t>
            </a:r>
            <a:r>
              <a:rPr sz="3200" dirty="0">
                <a:latin typeface="Arial"/>
                <a:cs typeface="Arial"/>
              </a:rPr>
              <a:t>``always </a:t>
            </a:r>
            <a:r>
              <a:rPr sz="3200" spc="-5" dirty="0">
                <a:latin typeface="Arial"/>
                <a:cs typeface="Arial"/>
              </a:rPr>
              <a:t>greater  than,'' </a:t>
            </a:r>
            <a:r>
              <a:rPr sz="3200" dirty="0">
                <a:latin typeface="Arial"/>
                <a:cs typeface="Arial"/>
              </a:rPr>
              <a:t>or ``exactly'' some</a:t>
            </a:r>
            <a:r>
              <a:rPr sz="3200" spc="-105" dirty="0">
                <a:latin typeface="Arial"/>
                <a:cs typeface="Arial"/>
              </a:rPr>
              <a:t> </a:t>
            </a:r>
            <a:r>
              <a:rPr sz="3200" spc="-5" dirty="0">
                <a:latin typeface="Arial"/>
                <a:cs typeface="Arial"/>
              </a:rPr>
              <a:t>amount</a:t>
            </a:r>
            <a:endParaRPr sz="3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516382"/>
            <a:ext cx="6142990" cy="112331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ASYMPTOTICS</a:t>
            </a:r>
            <a:r>
              <a:rPr sz="3600" b="1" spc="-30" dirty="0">
                <a:latin typeface="Arial"/>
                <a:cs typeface="Arial"/>
              </a:rPr>
              <a:t> </a:t>
            </a:r>
            <a:r>
              <a:rPr sz="3600" b="1" spc="-5" dirty="0">
                <a:latin typeface="Arial"/>
                <a:cs typeface="Arial"/>
              </a:rPr>
              <a:t>NOTATIONS</a:t>
            </a:r>
            <a:endParaRPr sz="3600">
              <a:latin typeface="Arial"/>
              <a:cs typeface="Arial"/>
            </a:endParaRPr>
          </a:p>
          <a:p>
            <a:pPr marL="12700">
              <a:lnSpc>
                <a:spcPct val="100000"/>
              </a:lnSpc>
            </a:pPr>
            <a:r>
              <a:rPr sz="3600" b="1" spc="-5" dirty="0">
                <a:latin typeface="Arial"/>
                <a:cs typeface="Arial"/>
              </a:rPr>
              <a:t>O-notation </a:t>
            </a:r>
            <a:r>
              <a:rPr sz="3600" dirty="0"/>
              <a:t>(Big</a:t>
            </a:r>
            <a:r>
              <a:rPr sz="3600" spc="-5" dirty="0"/>
              <a:t> </a:t>
            </a:r>
            <a:r>
              <a:rPr sz="3600" dirty="0"/>
              <a:t>Oh)</a:t>
            </a:r>
            <a:endParaRPr sz="3600">
              <a:latin typeface="Arial"/>
              <a:cs typeface="Arial"/>
            </a:endParaRPr>
          </a:p>
        </p:txBody>
      </p:sp>
      <p:sp>
        <p:nvSpPr>
          <p:cNvPr id="12" name="object 12"/>
          <p:cNvSpPr txBox="1"/>
          <p:nvPr/>
        </p:nvSpPr>
        <p:spPr>
          <a:xfrm>
            <a:off x="510540" y="2665603"/>
            <a:ext cx="8106409" cy="2147570"/>
          </a:xfrm>
          <a:prstGeom prst="rect">
            <a:avLst/>
          </a:prstGeom>
        </p:spPr>
        <p:txBody>
          <a:bodyPr vert="horz" wrap="square" lIns="0" tIns="12700" rIns="0" bIns="0" rtlCol="0">
            <a:spAutoFit/>
          </a:bodyPr>
          <a:lstStyle/>
          <a:p>
            <a:pPr marL="381000" indent="-342900">
              <a:lnSpc>
                <a:spcPct val="100000"/>
              </a:lnSpc>
              <a:spcBef>
                <a:spcPts val="100"/>
              </a:spcBef>
              <a:buClr>
                <a:srgbClr val="00007C"/>
              </a:buClr>
              <a:buSzPct val="75000"/>
              <a:buFont typeface="Wingdings"/>
              <a:buChar char=""/>
              <a:tabLst>
                <a:tab pos="380365" algn="l"/>
                <a:tab pos="381000" algn="l"/>
              </a:tabLst>
            </a:pPr>
            <a:r>
              <a:rPr sz="2400" i="1" spc="-5" dirty="0">
                <a:latin typeface="Arial"/>
                <a:cs typeface="Arial"/>
              </a:rPr>
              <a:t>Asymptotic Upper</a:t>
            </a:r>
            <a:r>
              <a:rPr sz="2400" i="1" spc="10" dirty="0">
                <a:latin typeface="Arial"/>
                <a:cs typeface="Arial"/>
              </a:rPr>
              <a:t> </a:t>
            </a:r>
            <a:r>
              <a:rPr sz="2400" i="1" spc="-5" dirty="0">
                <a:latin typeface="Arial"/>
                <a:cs typeface="Arial"/>
              </a:rPr>
              <a:t>Bound</a:t>
            </a:r>
            <a:endParaRPr sz="2400">
              <a:latin typeface="Arial"/>
              <a:cs typeface="Arial"/>
            </a:endParaRPr>
          </a:p>
          <a:p>
            <a:pPr marL="381000" marR="30480" indent="-342900">
              <a:lnSpc>
                <a:spcPct val="80000"/>
              </a:lnSpc>
              <a:spcBef>
                <a:spcPts val="575"/>
              </a:spcBef>
              <a:buClr>
                <a:srgbClr val="00007C"/>
              </a:buClr>
              <a:buSzPct val="75000"/>
              <a:buFont typeface="Wingdings"/>
              <a:buChar char=""/>
              <a:tabLst>
                <a:tab pos="380365" algn="l"/>
                <a:tab pos="381000" algn="l"/>
              </a:tabLst>
            </a:pPr>
            <a:r>
              <a:rPr sz="2400" dirty="0">
                <a:latin typeface="Arial"/>
                <a:cs typeface="Arial"/>
              </a:rPr>
              <a:t>For </a:t>
            </a:r>
            <a:r>
              <a:rPr sz="2400" spc="-5" dirty="0">
                <a:latin typeface="Arial"/>
                <a:cs typeface="Arial"/>
              </a:rPr>
              <a:t>a given function </a:t>
            </a:r>
            <a:r>
              <a:rPr sz="2400" dirty="0">
                <a:latin typeface="Arial"/>
                <a:cs typeface="Arial"/>
              </a:rPr>
              <a:t>g(n), </a:t>
            </a:r>
            <a:r>
              <a:rPr sz="2400" spc="-5" dirty="0">
                <a:latin typeface="Arial"/>
                <a:cs typeface="Arial"/>
              </a:rPr>
              <a:t>we denote </a:t>
            </a:r>
            <a:r>
              <a:rPr sz="2400" dirty="0">
                <a:latin typeface="Arial"/>
                <a:cs typeface="Arial"/>
              </a:rPr>
              <a:t>O(g(n)) </a:t>
            </a:r>
            <a:r>
              <a:rPr sz="2400" spc="-5" dirty="0">
                <a:latin typeface="Arial"/>
                <a:cs typeface="Arial"/>
              </a:rPr>
              <a:t>as the </a:t>
            </a:r>
            <a:r>
              <a:rPr sz="2400" dirty="0">
                <a:latin typeface="Arial"/>
                <a:cs typeface="Arial"/>
              </a:rPr>
              <a:t>set </a:t>
            </a:r>
            <a:r>
              <a:rPr sz="2400" spc="-5" dirty="0">
                <a:latin typeface="Arial"/>
                <a:cs typeface="Arial"/>
              </a:rPr>
              <a:t>of  functions:</a:t>
            </a:r>
            <a:endParaRPr sz="2400">
              <a:latin typeface="Arial"/>
              <a:cs typeface="Arial"/>
            </a:endParaRPr>
          </a:p>
          <a:p>
            <a:pPr marL="374650">
              <a:lnSpc>
                <a:spcPct val="100000"/>
              </a:lnSpc>
            </a:pPr>
            <a:r>
              <a:rPr sz="2400" dirty="0">
                <a:latin typeface="Arial"/>
                <a:cs typeface="Arial"/>
              </a:rPr>
              <a:t>O(g(n)) = { f(n)| there </a:t>
            </a:r>
            <a:r>
              <a:rPr sz="2400" spc="-5" dirty="0">
                <a:latin typeface="Arial"/>
                <a:cs typeface="Arial"/>
              </a:rPr>
              <a:t>exists</a:t>
            </a:r>
            <a:r>
              <a:rPr sz="2400" spc="-80" dirty="0">
                <a:latin typeface="Arial"/>
                <a:cs typeface="Arial"/>
              </a:rPr>
              <a:t> </a:t>
            </a:r>
            <a:r>
              <a:rPr sz="2400" spc="-5" dirty="0">
                <a:latin typeface="Arial"/>
                <a:cs typeface="Arial"/>
              </a:rPr>
              <a:t>positive</a:t>
            </a:r>
            <a:endParaRPr sz="2400">
              <a:latin typeface="Arial"/>
              <a:cs typeface="Arial"/>
            </a:endParaRPr>
          </a:p>
          <a:p>
            <a:pPr marL="1888489" marR="2272665">
              <a:lnSpc>
                <a:spcPct val="100000"/>
              </a:lnSpc>
            </a:pPr>
            <a:r>
              <a:rPr sz="2400" spc="-5" dirty="0">
                <a:latin typeface="Arial"/>
                <a:cs typeface="Arial"/>
              </a:rPr>
              <a:t>constants c and n</a:t>
            </a:r>
            <a:r>
              <a:rPr sz="2400" spc="-7" baseline="-20833" dirty="0">
                <a:latin typeface="Arial"/>
                <a:cs typeface="Arial"/>
              </a:rPr>
              <a:t>0 </a:t>
            </a:r>
            <a:r>
              <a:rPr sz="2400" spc="-5" dirty="0">
                <a:latin typeface="Arial"/>
                <a:cs typeface="Arial"/>
              </a:rPr>
              <a:t>such </a:t>
            </a:r>
            <a:r>
              <a:rPr sz="2400" dirty="0">
                <a:latin typeface="Arial"/>
                <a:cs typeface="Arial"/>
              </a:rPr>
              <a:t>that  0 ≤ f(n) ≤ c </a:t>
            </a:r>
            <a:r>
              <a:rPr sz="2400" spc="-5" dirty="0">
                <a:latin typeface="Arial"/>
                <a:cs typeface="Arial"/>
              </a:rPr>
              <a:t>g(n) </a:t>
            </a:r>
            <a:r>
              <a:rPr sz="2400" dirty="0">
                <a:latin typeface="Arial"/>
                <a:cs typeface="Arial"/>
              </a:rPr>
              <a:t>for </a:t>
            </a:r>
            <a:r>
              <a:rPr sz="2400" spc="-5" dirty="0">
                <a:latin typeface="Arial"/>
                <a:cs typeface="Arial"/>
              </a:rPr>
              <a:t>all </a:t>
            </a:r>
            <a:r>
              <a:rPr sz="2400" dirty="0">
                <a:latin typeface="Arial"/>
                <a:cs typeface="Arial"/>
              </a:rPr>
              <a:t>n ≥ n</a:t>
            </a:r>
            <a:r>
              <a:rPr sz="2400" baseline="-20833" dirty="0">
                <a:latin typeface="Arial"/>
                <a:cs typeface="Arial"/>
              </a:rPr>
              <a:t>0</a:t>
            </a:r>
            <a:r>
              <a:rPr sz="2400" spc="-202" baseline="-20833" dirty="0">
                <a:latin typeface="Arial"/>
                <a:cs typeface="Arial"/>
              </a:rPr>
              <a:t> </a:t>
            </a:r>
            <a:r>
              <a:rPr sz="2400" dirty="0">
                <a:latin typeface="Arial"/>
                <a:cs typeface="Arial"/>
              </a:rPr>
              <a:t>}</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6993255" cy="665480"/>
          </a:xfrm>
          <a:prstGeom prst="rect">
            <a:avLst/>
          </a:prstGeom>
        </p:spPr>
        <p:txBody>
          <a:bodyPr vert="horz" wrap="square" lIns="0" tIns="12700" rIns="0" bIns="0" rtlCol="0">
            <a:spAutoFit/>
          </a:bodyPr>
          <a:lstStyle/>
          <a:p>
            <a:pPr marL="12700">
              <a:lnSpc>
                <a:spcPct val="100000"/>
              </a:lnSpc>
              <a:spcBef>
                <a:spcPts val="100"/>
              </a:spcBef>
            </a:pPr>
            <a:r>
              <a:rPr spc="-5" dirty="0"/>
              <a:t>WHAT </a:t>
            </a:r>
            <a:r>
              <a:rPr dirty="0"/>
              <a:t>IS </a:t>
            </a:r>
            <a:r>
              <a:rPr spc="-5" dirty="0"/>
              <a:t>AN ALGORITHM?</a:t>
            </a:r>
          </a:p>
        </p:txBody>
      </p:sp>
      <p:sp>
        <p:nvSpPr>
          <p:cNvPr id="3" name="object 3"/>
          <p:cNvSpPr txBox="1"/>
          <p:nvPr/>
        </p:nvSpPr>
        <p:spPr>
          <a:xfrm>
            <a:off x="534669" y="1597659"/>
            <a:ext cx="7898130" cy="1668780"/>
          </a:xfrm>
          <a:prstGeom prst="rect">
            <a:avLst/>
          </a:prstGeom>
        </p:spPr>
        <p:txBody>
          <a:bodyPr vert="horz" wrap="square" lIns="0" tIns="74295" rIns="0" bIns="0" rtlCol="0">
            <a:spAutoFit/>
          </a:bodyPr>
          <a:lstStyle/>
          <a:p>
            <a:pPr marL="351155" marR="5080" indent="-339090">
              <a:lnSpc>
                <a:spcPct val="86500"/>
              </a:lnSpc>
              <a:spcBef>
                <a:spcPts val="585"/>
              </a:spcBef>
              <a:buClr>
                <a:srgbClr val="CC9900"/>
              </a:buClr>
              <a:buSzPct val="65000"/>
              <a:buFont typeface="Wingdings"/>
              <a:buChar char=""/>
              <a:tabLst>
                <a:tab pos="351155" algn="l"/>
                <a:tab pos="351790" algn="l"/>
              </a:tabLst>
            </a:pPr>
            <a:r>
              <a:rPr sz="3000" dirty="0">
                <a:latin typeface="Arial"/>
                <a:cs typeface="Arial"/>
              </a:rPr>
              <a:t>An </a:t>
            </a:r>
            <a:r>
              <a:rPr sz="3000" spc="-5" dirty="0">
                <a:latin typeface="Arial"/>
                <a:cs typeface="Arial"/>
              </a:rPr>
              <a:t>algorithm </a:t>
            </a:r>
            <a:r>
              <a:rPr sz="3000" dirty="0">
                <a:latin typeface="Arial"/>
                <a:cs typeface="Arial"/>
              </a:rPr>
              <a:t>is a </a:t>
            </a:r>
            <a:r>
              <a:rPr sz="3000" spc="-5" dirty="0">
                <a:latin typeface="Arial"/>
                <a:cs typeface="Arial"/>
              </a:rPr>
              <a:t>sequence </a:t>
            </a:r>
            <a:r>
              <a:rPr sz="3000" dirty="0">
                <a:latin typeface="Arial"/>
                <a:cs typeface="Arial"/>
              </a:rPr>
              <a:t>of </a:t>
            </a:r>
            <a:r>
              <a:rPr sz="3000" spc="-5" dirty="0">
                <a:latin typeface="Arial"/>
                <a:cs typeface="Arial"/>
              </a:rPr>
              <a:t>unambiguous  instructions for </a:t>
            </a:r>
            <a:r>
              <a:rPr sz="3000" dirty="0">
                <a:latin typeface="Arial"/>
                <a:cs typeface="Arial"/>
              </a:rPr>
              <a:t>solving a </a:t>
            </a:r>
            <a:r>
              <a:rPr sz="3000" spc="-5" dirty="0">
                <a:latin typeface="Arial"/>
                <a:cs typeface="Arial"/>
              </a:rPr>
              <a:t>problem, i.e., for  obtaining </a:t>
            </a:r>
            <a:r>
              <a:rPr sz="3000" dirty="0">
                <a:latin typeface="Arial"/>
                <a:cs typeface="Arial"/>
              </a:rPr>
              <a:t>a </a:t>
            </a:r>
            <a:r>
              <a:rPr sz="3000" spc="-5" dirty="0">
                <a:latin typeface="Arial"/>
                <a:cs typeface="Arial"/>
              </a:rPr>
              <a:t>required output for </a:t>
            </a:r>
            <a:r>
              <a:rPr sz="3000" dirty="0">
                <a:latin typeface="Arial"/>
                <a:cs typeface="Arial"/>
              </a:rPr>
              <a:t>any </a:t>
            </a:r>
            <a:r>
              <a:rPr sz="3000" spc="-5" dirty="0">
                <a:latin typeface="Arial"/>
                <a:cs typeface="Arial"/>
              </a:rPr>
              <a:t>legitimate  </a:t>
            </a:r>
            <a:r>
              <a:rPr sz="3000" dirty="0">
                <a:latin typeface="Arial"/>
                <a:cs typeface="Arial"/>
              </a:rPr>
              <a:t>input </a:t>
            </a:r>
            <a:r>
              <a:rPr sz="3000" spc="5" dirty="0">
                <a:latin typeface="Arial"/>
                <a:cs typeface="Arial"/>
              </a:rPr>
              <a:t>in </a:t>
            </a:r>
            <a:r>
              <a:rPr sz="3000" dirty="0">
                <a:latin typeface="Arial"/>
                <a:cs typeface="Arial"/>
              </a:rPr>
              <a:t>a </a:t>
            </a:r>
            <a:r>
              <a:rPr sz="3000" spc="-5" dirty="0">
                <a:latin typeface="Arial"/>
                <a:cs typeface="Arial"/>
              </a:rPr>
              <a:t>finite amount of</a:t>
            </a:r>
            <a:r>
              <a:rPr sz="3000" spc="-85" dirty="0">
                <a:latin typeface="Arial"/>
                <a:cs typeface="Arial"/>
              </a:rPr>
              <a:t> </a:t>
            </a:r>
            <a:r>
              <a:rPr sz="3000" spc="-5" dirty="0">
                <a:latin typeface="Arial"/>
                <a:cs typeface="Arial"/>
              </a:rPr>
              <a:t>time.</a:t>
            </a:r>
            <a:endParaRPr sz="3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844041"/>
            <a:ext cx="6142990" cy="112268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ASYMPTOTICS</a:t>
            </a:r>
            <a:r>
              <a:rPr sz="3600" b="1" spc="-30" dirty="0">
                <a:latin typeface="Arial"/>
                <a:cs typeface="Arial"/>
              </a:rPr>
              <a:t> </a:t>
            </a:r>
            <a:r>
              <a:rPr sz="3600" b="1" spc="-5" dirty="0">
                <a:latin typeface="Arial"/>
                <a:cs typeface="Arial"/>
              </a:rPr>
              <a:t>NOTATIONS</a:t>
            </a:r>
            <a:endParaRPr sz="3600">
              <a:latin typeface="Arial"/>
              <a:cs typeface="Arial"/>
            </a:endParaRPr>
          </a:p>
          <a:p>
            <a:pPr marL="12700">
              <a:lnSpc>
                <a:spcPct val="100000"/>
              </a:lnSpc>
            </a:pPr>
            <a:r>
              <a:rPr sz="3600" spc="-5" dirty="0"/>
              <a:t>Θ</a:t>
            </a:r>
            <a:r>
              <a:rPr sz="3600" b="1" spc="-5" dirty="0">
                <a:latin typeface="Arial"/>
                <a:cs typeface="Arial"/>
              </a:rPr>
              <a:t>-notation</a:t>
            </a:r>
            <a:endParaRPr sz="3600">
              <a:latin typeface="Arial"/>
              <a:cs typeface="Arial"/>
            </a:endParaRPr>
          </a:p>
        </p:txBody>
      </p:sp>
      <p:sp>
        <p:nvSpPr>
          <p:cNvPr id="12" name="object 12"/>
          <p:cNvSpPr txBox="1"/>
          <p:nvPr/>
        </p:nvSpPr>
        <p:spPr>
          <a:xfrm>
            <a:off x="599440" y="2060904"/>
            <a:ext cx="7994650" cy="3684270"/>
          </a:xfrm>
          <a:prstGeom prst="rect">
            <a:avLst/>
          </a:prstGeom>
        </p:spPr>
        <p:txBody>
          <a:bodyPr vert="horz" wrap="square" lIns="0" tIns="61594" rIns="0" bIns="0" rtlCol="0">
            <a:spAutoFit/>
          </a:bodyPr>
          <a:lstStyle/>
          <a:p>
            <a:pPr marL="368300" indent="-342900" algn="just">
              <a:lnSpc>
                <a:spcPct val="100000"/>
              </a:lnSpc>
              <a:spcBef>
                <a:spcPts val="484"/>
              </a:spcBef>
              <a:buClr>
                <a:srgbClr val="00007C"/>
              </a:buClr>
              <a:buSzPct val="75000"/>
              <a:buFont typeface="Wingdings"/>
              <a:buChar char=""/>
              <a:tabLst>
                <a:tab pos="368300" algn="l"/>
              </a:tabLst>
            </a:pPr>
            <a:r>
              <a:rPr sz="3200" i="1" dirty="0">
                <a:latin typeface="Arial"/>
                <a:cs typeface="Arial"/>
              </a:rPr>
              <a:t>Asymptotic </a:t>
            </a:r>
            <a:r>
              <a:rPr sz="3200" i="1" spc="-5" dirty="0">
                <a:latin typeface="Arial"/>
                <a:cs typeface="Arial"/>
              </a:rPr>
              <a:t>tight</a:t>
            </a:r>
            <a:r>
              <a:rPr sz="3200" i="1" spc="-55" dirty="0">
                <a:latin typeface="Arial"/>
                <a:cs typeface="Arial"/>
              </a:rPr>
              <a:t> </a:t>
            </a:r>
            <a:r>
              <a:rPr sz="3200" i="1" spc="-5" dirty="0">
                <a:latin typeface="Arial"/>
                <a:cs typeface="Arial"/>
              </a:rPr>
              <a:t>bound</a:t>
            </a:r>
            <a:endParaRPr sz="3200">
              <a:latin typeface="Arial"/>
              <a:cs typeface="Arial"/>
            </a:endParaRPr>
          </a:p>
          <a:p>
            <a:pPr marL="368300" marR="17780" indent="-342900" algn="just">
              <a:lnSpc>
                <a:spcPts val="3460"/>
              </a:lnSpc>
              <a:spcBef>
                <a:spcPts val="815"/>
              </a:spcBef>
              <a:buClr>
                <a:srgbClr val="00007C"/>
              </a:buClr>
              <a:buSzPct val="75000"/>
              <a:buFont typeface="Wingdings"/>
              <a:buChar char=""/>
              <a:tabLst>
                <a:tab pos="368300" algn="l"/>
              </a:tabLst>
            </a:pPr>
            <a:r>
              <a:rPr sz="3200" dirty="0">
                <a:latin typeface="Arial"/>
                <a:cs typeface="Arial"/>
              </a:rPr>
              <a:t>Θ </a:t>
            </a:r>
            <a:r>
              <a:rPr sz="3200" spc="-5" dirty="0">
                <a:latin typeface="Arial"/>
                <a:cs typeface="Arial"/>
              </a:rPr>
              <a:t>(g(n)) represents </a:t>
            </a:r>
            <a:r>
              <a:rPr sz="3200" dirty="0">
                <a:latin typeface="Arial"/>
                <a:cs typeface="Arial"/>
              </a:rPr>
              <a:t>a set </a:t>
            </a:r>
            <a:r>
              <a:rPr sz="3200" spc="-5" dirty="0">
                <a:latin typeface="Arial"/>
                <a:cs typeface="Arial"/>
              </a:rPr>
              <a:t>of functions</a:t>
            </a:r>
            <a:r>
              <a:rPr sz="3200" spc="-90" dirty="0">
                <a:latin typeface="Arial"/>
                <a:cs typeface="Arial"/>
              </a:rPr>
              <a:t> </a:t>
            </a:r>
            <a:r>
              <a:rPr sz="3200" dirty="0">
                <a:latin typeface="Arial"/>
                <a:cs typeface="Arial"/>
              </a:rPr>
              <a:t>such  </a:t>
            </a:r>
            <a:r>
              <a:rPr sz="3200" spc="-5" dirty="0">
                <a:latin typeface="Arial"/>
                <a:cs typeface="Arial"/>
              </a:rPr>
              <a:t>that:</a:t>
            </a:r>
            <a:endParaRPr sz="3200">
              <a:latin typeface="Arial"/>
              <a:cs typeface="Arial"/>
            </a:endParaRPr>
          </a:p>
          <a:p>
            <a:pPr marL="361950" algn="just">
              <a:lnSpc>
                <a:spcPct val="100000"/>
              </a:lnSpc>
              <a:spcBef>
                <a:spcPts val="330"/>
              </a:spcBef>
            </a:pPr>
            <a:r>
              <a:rPr sz="3200" spc="5" dirty="0">
                <a:latin typeface="Arial"/>
                <a:cs typeface="Arial"/>
              </a:rPr>
              <a:t>Θ </a:t>
            </a:r>
            <a:r>
              <a:rPr sz="3200" spc="-5" dirty="0">
                <a:latin typeface="Arial"/>
                <a:cs typeface="Arial"/>
              </a:rPr>
              <a:t>(g(n)) </a:t>
            </a:r>
            <a:r>
              <a:rPr sz="3200" dirty="0">
                <a:latin typeface="Arial"/>
                <a:cs typeface="Arial"/>
              </a:rPr>
              <a:t>= </a:t>
            </a:r>
            <a:r>
              <a:rPr sz="3200" spc="-5" dirty="0">
                <a:latin typeface="Arial"/>
                <a:cs typeface="Arial"/>
              </a:rPr>
              <a:t>{f(n): there exist</a:t>
            </a:r>
            <a:r>
              <a:rPr sz="3200" spc="-95" dirty="0">
                <a:latin typeface="Arial"/>
                <a:cs typeface="Arial"/>
              </a:rPr>
              <a:t> </a:t>
            </a:r>
            <a:r>
              <a:rPr sz="3200" dirty="0">
                <a:latin typeface="Arial"/>
                <a:cs typeface="Arial"/>
              </a:rPr>
              <a:t>positive</a:t>
            </a:r>
            <a:endParaRPr sz="3200">
              <a:latin typeface="Arial"/>
              <a:cs typeface="Arial"/>
            </a:endParaRPr>
          </a:p>
          <a:p>
            <a:pPr marL="2390775" marR="448309" algn="just">
              <a:lnSpc>
                <a:spcPct val="110000"/>
              </a:lnSpc>
            </a:pPr>
            <a:r>
              <a:rPr sz="3200" dirty="0">
                <a:latin typeface="Arial"/>
                <a:cs typeface="Arial"/>
              </a:rPr>
              <a:t>constants </a:t>
            </a:r>
            <a:r>
              <a:rPr sz="3200" spc="5" dirty="0">
                <a:latin typeface="Arial"/>
                <a:cs typeface="Arial"/>
              </a:rPr>
              <a:t>c</a:t>
            </a:r>
            <a:r>
              <a:rPr sz="3150" spc="7" baseline="-21164" dirty="0">
                <a:latin typeface="Arial"/>
                <a:cs typeface="Arial"/>
              </a:rPr>
              <a:t>1</a:t>
            </a:r>
            <a:r>
              <a:rPr sz="3200" spc="5" dirty="0">
                <a:latin typeface="Arial"/>
                <a:cs typeface="Arial"/>
              </a:rPr>
              <a:t>, c</a:t>
            </a:r>
            <a:r>
              <a:rPr sz="3150" spc="7" baseline="-21164" dirty="0">
                <a:latin typeface="Arial"/>
                <a:cs typeface="Arial"/>
              </a:rPr>
              <a:t>2</a:t>
            </a:r>
            <a:r>
              <a:rPr sz="3200" spc="5" dirty="0">
                <a:latin typeface="Arial"/>
                <a:cs typeface="Arial"/>
              </a:rPr>
              <a:t>, </a:t>
            </a:r>
            <a:r>
              <a:rPr sz="3200" spc="-5" dirty="0">
                <a:latin typeface="Arial"/>
                <a:cs typeface="Arial"/>
              </a:rPr>
              <a:t>and </a:t>
            </a:r>
            <a:r>
              <a:rPr sz="3200" dirty="0">
                <a:latin typeface="Arial"/>
                <a:cs typeface="Arial"/>
              </a:rPr>
              <a:t>n</a:t>
            </a:r>
            <a:r>
              <a:rPr sz="3150" baseline="-21164" dirty="0">
                <a:latin typeface="Arial"/>
                <a:cs typeface="Arial"/>
              </a:rPr>
              <a:t>0 </a:t>
            </a:r>
            <a:r>
              <a:rPr sz="3200" dirty="0">
                <a:latin typeface="Arial"/>
                <a:cs typeface="Arial"/>
              </a:rPr>
              <a:t>such  </a:t>
            </a:r>
            <a:r>
              <a:rPr sz="3200" spc="-5" dirty="0">
                <a:latin typeface="Arial"/>
                <a:cs typeface="Arial"/>
              </a:rPr>
              <a:t>that </a:t>
            </a:r>
            <a:r>
              <a:rPr sz="3200" dirty="0">
                <a:latin typeface="Arial"/>
                <a:cs typeface="Arial"/>
              </a:rPr>
              <a:t>0 ≤ c</a:t>
            </a:r>
            <a:r>
              <a:rPr sz="3150" baseline="-21164" dirty="0">
                <a:latin typeface="Arial"/>
                <a:cs typeface="Arial"/>
              </a:rPr>
              <a:t>1</a:t>
            </a:r>
            <a:r>
              <a:rPr sz="3200" dirty="0">
                <a:latin typeface="Arial"/>
                <a:cs typeface="Arial"/>
              </a:rPr>
              <a:t>g(n) ≤ f(n) ≤ c</a:t>
            </a:r>
            <a:r>
              <a:rPr sz="3150" baseline="-21164" dirty="0">
                <a:latin typeface="Arial"/>
                <a:cs typeface="Arial"/>
              </a:rPr>
              <a:t>2</a:t>
            </a:r>
            <a:r>
              <a:rPr sz="3200" dirty="0">
                <a:latin typeface="Arial"/>
                <a:cs typeface="Arial"/>
              </a:rPr>
              <a:t>g(n)  </a:t>
            </a:r>
            <a:r>
              <a:rPr sz="3200" spc="-5" dirty="0">
                <a:latin typeface="Arial"/>
                <a:cs typeface="Arial"/>
              </a:rPr>
              <a:t>for all </a:t>
            </a:r>
            <a:r>
              <a:rPr sz="3200" dirty="0">
                <a:latin typeface="Arial"/>
                <a:cs typeface="Arial"/>
              </a:rPr>
              <a:t>n≥</a:t>
            </a:r>
            <a:r>
              <a:rPr sz="3200" spc="-10" dirty="0">
                <a:latin typeface="Arial"/>
                <a:cs typeface="Arial"/>
              </a:rPr>
              <a:t> </a:t>
            </a:r>
            <a:r>
              <a:rPr sz="3200" dirty="0">
                <a:latin typeface="Arial"/>
                <a:cs typeface="Arial"/>
              </a:rPr>
              <a:t>n</a:t>
            </a:r>
            <a:r>
              <a:rPr sz="3150" baseline="-21164" dirty="0">
                <a:latin typeface="Arial"/>
                <a:cs typeface="Arial"/>
              </a:rPr>
              <a:t>0</a:t>
            </a:r>
            <a:r>
              <a:rPr sz="3200" dirty="0">
                <a:latin typeface="Arial"/>
                <a:cs typeface="Arial"/>
              </a:rPr>
              <a:t>}</a:t>
            </a:r>
            <a:endParaRPr sz="32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844041"/>
            <a:ext cx="6142990" cy="112268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ASYMPTOTICS</a:t>
            </a:r>
            <a:r>
              <a:rPr sz="3600" b="1" spc="-30" dirty="0">
                <a:latin typeface="Arial"/>
                <a:cs typeface="Arial"/>
              </a:rPr>
              <a:t> </a:t>
            </a:r>
            <a:r>
              <a:rPr sz="3600" b="1" spc="-5" dirty="0">
                <a:latin typeface="Arial"/>
                <a:cs typeface="Arial"/>
              </a:rPr>
              <a:t>NOTATIONS</a:t>
            </a:r>
            <a:endParaRPr sz="3600">
              <a:latin typeface="Arial"/>
              <a:cs typeface="Arial"/>
            </a:endParaRPr>
          </a:p>
          <a:p>
            <a:pPr marL="12700">
              <a:lnSpc>
                <a:spcPct val="100000"/>
              </a:lnSpc>
            </a:pPr>
            <a:r>
              <a:rPr sz="3600" spc="-5" dirty="0"/>
              <a:t>Ω</a:t>
            </a:r>
            <a:r>
              <a:rPr sz="3600" b="1" spc="-5" dirty="0">
                <a:latin typeface="Arial"/>
                <a:cs typeface="Arial"/>
              </a:rPr>
              <a:t>-notation</a:t>
            </a:r>
            <a:endParaRPr sz="3600">
              <a:latin typeface="Arial"/>
              <a:cs typeface="Arial"/>
            </a:endParaRPr>
          </a:p>
        </p:txBody>
      </p:sp>
      <p:sp>
        <p:nvSpPr>
          <p:cNvPr id="12" name="object 12"/>
          <p:cNvSpPr txBox="1"/>
          <p:nvPr/>
        </p:nvSpPr>
        <p:spPr>
          <a:xfrm>
            <a:off x="510540" y="2442184"/>
            <a:ext cx="8007984" cy="3147695"/>
          </a:xfrm>
          <a:prstGeom prst="rect">
            <a:avLst/>
          </a:prstGeom>
        </p:spPr>
        <p:txBody>
          <a:bodyPr vert="horz" wrap="square" lIns="0" tIns="60960" rIns="0" bIns="0" rtlCol="0">
            <a:spAutoFit/>
          </a:bodyPr>
          <a:lstStyle/>
          <a:p>
            <a:pPr marL="381000" indent="-342900">
              <a:lnSpc>
                <a:spcPct val="100000"/>
              </a:lnSpc>
              <a:spcBef>
                <a:spcPts val="480"/>
              </a:spcBef>
              <a:buClr>
                <a:srgbClr val="00007C"/>
              </a:buClr>
              <a:buSzPct val="75000"/>
              <a:buFont typeface="Wingdings"/>
              <a:buChar char=""/>
              <a:tabLst>
                <a:tab pos="381000" algn="l"/>
              </a:tabLst>
            </a:pPr>
            <a:r>
              <a:rPr sz="3200" i="1" dirty="0">
                <a:latin typeface="Arial"/>
                <a:cs typeface="Arial"/>
              </a:rPr>
              <a:t>Asymptotic </a:t>
            </a:r>
            <a:r>
              <a:rPr sz="3200" i="1" spc="-5" dirty="0">
                <a:latin typeface="Arial"/>
                <a:cs typeface="Arial"/>
              </a:rPr>
              <a:t>lower</a:t>
            </a:r>
            <a:r>
              <a:rPr sz="3200" i="1" spc="-40" dirty="0">
                <a:latin typeface="Arial"/>
                <a:cs typeface="Arial"/>
              </a:rPr>
              <a:t> </a:t>
            </a:r>
            <a:r>
              <a:rPr sz="3200" i="1" spc="-5" dirty="0">
                <a:latin typeface="Arial"/>
                <a:cs typeface="Arial"/>
              </a:rPr>
              <a:t>bound</a:t>
            </a:r>
            <a:endParaRPr sz="3200">
              <a:latin typeface="Arial"/>
              <a:cs typeface="Arial"/>
            </a:endParaRPr>
          </a:p>
          <a:p>
            <a:pPr marL="381000" marR="30480" indent="-342900">
              <a:lnSpc>
                <a:spcPts val="3460"/>
              </a:lnSpc>
              <a:spcBef>
                <a:spcPts val="820"/>
              </a:spcBef>
              <a:buClr>
                <a:srgbClr val="00007C"/>
              </a:buClr>
              <a:buSzPct val="75000"/>
              <a:buFont typeface="Wingdings"/>
              <a:buChar char=""/>
              <a:tabLst>
                <a:tab pos="381000" algn="l"/>
              </a:tabLst>
            </a:pPr>
            <a:r>
              <a:rPr sz="3200" dirty="0">
                <a:latin typeface="Arial"/>
                <a:cs typeface="Arial"/>
              </a:rPr>
              <a:t>Ω </a:t>
            </a:r>
            <a:r>
              <a:rPr sz="3200" spc="-5" dirty="0">
                <a:latin typeface="Arial"/>
                <a:cs typeface="Arial"/>
              </a:rPr>
              <a:t>(g(n)) represents </a:t>
            </a:r>
            <a:r>
              <a:rPr sz="3200" dirty="0">
                <a:latin typeface="Arial"/>
                <a:cs typeface="Arial"/>
              </a:rPr>
              <a:t>a set </a:t>
            </a:r>
            <a:r>
              <a:rPr sz="3200" spc="-5" dirty="0">
                <a:latin typeface="Arial"/>
                <a:cs typeface="Arial"/>
              </a:rPr>
              <a:t>of functions</a:t>
            </a:r>
            <a:r>
              <a:rPr sz="3200" spc="-90" dirty="0">
                <a:latin typeface="Arial"/>
                <a:cs typeface="Arial"/>
              </a:rPr>
              <a:t> </a:t>
            </a:r>
            <a:r>
              <a:rPr sz="3200" dirty="0">
                <a:latin typeface="Arial"/>
                <a:cs typeface="Arial"/>
              </a:rPr>
              <a:t>such  </a:t>
            </a:r>
            <a:r>
              <a:rPr sz="3200" spc="-5" dirty="0">
                <a:latin typeface="Arial"/>
                <a:cs typeface="Arial"/>
              </a:rPr>
              <a:t>that:</a:t>
            </a:r>
            <a:endParaRPr sz="3200">
              <a:latin typeface="Arial"/>
              <a:cs typeface="Arial"/>
            </a:endParaRPr>
          </a:p>
          <a:p>
            <a:pPr marL="2178050" marR="730885" indent="-1464945">
              <a:lnSpc>
                <a:spcPts val="4220"/>
              </a:lnSpc>
              <a:spcBef>
                <a:spcPts val="150"/>
              </a:spcBef>
            </a:pPr>
            <a:r>
              <a:rPr sz="3200" dirty="0">
                <a:latin typeface="Arial"/>
                <a:cs typeface="Arial"/>
              </a:rPr>
              <a:t>Ω(g(n)) = </a:t>
            </a:r>
            <a:r>
              <a:rPr sz="3200" spc="-5" dirty="0">
                <a:latin typeface="Arial"/>
                <a:cs typeface="Arial"/>
              </a:rPr>
              <a:t>{f(n): there exist positive  </a:t>
            </a:r>
            <a:r>
              <a:rPr sz="3200" dirty="0">
                <a:latin typeface="Arial"/>
                <a:cs typeface="Arial"/>
              </a:rPr>
              <a:t>constants c </a:t>
            </a:r>
            <a:r>
              <a:rPr sz="3200" spc="-5" dirty="0">
                <a:latin typeface="Arial"/>
                <a:cs typeface="Arial"/>
              </a:rPr>
              <a:t>and </a:t>
            </a:r>
            <a:r>
              <a:rPr sz="3200" spc="5" dirty="0">
                <a:latin typeface="Arial"/>
                <a:cs typeface="Arial"/>
              </a:rPr>
              <a:t>n</a:t>
            </a:r>
            <a:r>
              <a:rPr sz="3150" spc="7" baseline="-21164" dirty="0">
                <a:latin typeface="Arial"/>
                <a:cs typeface="Arial"/>
              </a:rPr>
              <a:t>0 </a:t>
            </a:r>
            <a:r>
              <a:rPr sz="3200" dirty="0">
                <a:latin typeface="Arial"/>
                <a:cs typeface="Arial"/>
              </a:rPr>
              <a:t>such</a:t>
            </a:r>
            <a:r>
              <a:rPr sz="3200" spc="-420" dirty="0">
                <a:latin typeface="Arial"/>
                <a:cs typeface="Arial"/>
              </a:rPr>
              <a:t> </a:t>
            </a:r>
            <a:r>
              <a:rPr sz="3200" spc="-5" dirty="0">
                <a:latin typeface="Arial"/>
                <a:cs typeface="Arial"/>
              </a:rPr>
              <a:t>that</a:t>
            </a:r>
            <a:endParaRPr sz="3200">
              <a:latin typeface="Arial"/>
              <a:cs typeface="Arial"/>
            </a:endParaRPr>
          </a:p>
          <a:p>
            <a:pPr marL="2178050">
              <a:lnSpc>
                <a:spcPct val="100000"/>
              </a:lnSpc>
              <a:spcBef>
                <a:spcPts val="190"/>
              </a:spcBef>
            </a:pPr>
            <a:r>
              <a:rPr sz="3200" dirty="0">
                <a:latin typeface="Arial"/>
                <a:cs typeface="Arial"/>
              </a:rPr>
              <a:t>0 ≤ c </a:t>
            </a:r>
            <a:r>
              <a:rPr sz="3200" spc="-5" dirty="0">
                <a:latin typeface="Arial"/>
                <a:cs typeface="Arial"/>
              </a:rPr>
              <a:t>g(n) </a:t>
            </a:r>
            <a:r>
              <a:rPr sz="3200" dirty="0">
                <a:latin typeface="Arial"/>
                <a:cs typeface="Arial"/>
              </a:rPr>
              <a:t>≤ f(n) </a:t>
            </a:r>
            <a:r>
              <a:rPr sz="3200" spc="-5" dirty="0">
                <a:latin typeface="Arial"/>
                <a:cs typeface="Arial"/>
              </a:rPr>
              <a:t>for all </a:t>
            </a:r>
            <a:r>
              <a:rPr sz="3200" dirty="0">
                <a:latin typeface="Arial"/>
                <a:cs typeface="Arial"/>
              </a:rPr>
              <a:t>n≥</a:t>
            </a:r>
            <a:r>
              <a:rPr sz="3200" spc="-90" dirty="0">
                <a:latin typeface="Arial"/>
                <a:cs typeface="Arial"/>
              </a:rPr>
              <a:t> </a:t>
            </a:r>
            <a:r>
              <a:rPr sz="3200" spc="5" dirty="0">
                <a:latin typeface="Arial"/>
                <a:cs typeface="Arial"/>
              </a:rPr>
              <a:t>n</a:t>
            </a:r>
            <a:r>
              <a:rPr sz="3150" spc="7" baseline="-21164" dirty="0">
                <a:latin typeface="Arial"/>
                <a:cs typeface="Arial"/>
              </a:rPr>
              <a:t>0</a:t>
            </a:r>
            <a:r>
              <a:rPr sz="3200" spc="5" dirty="0">
                <a:latin typeface="Arial"/>
                <a:cs typeface="Arial"/>
              </a:rPr>
              <a:t>}</a:t>
            </a:r>
            <a:endParaRPr sz="3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535940" y="2005406"/>
            <a:ext cx="8342630" cy="3012440"/>
          </a:xfrm>
          <a:prstGeom prst="rect">
            <a:avLst/>
          </a:prstGeom>
        </p:spPr>
        <p:txBody>
          <a:bodyPr vert="horz" wrap="square" lIns="0" tIns="12065" rIns="0" bIns="0" rtlCol="0">
            <a:spAutoFit/>
          </a:bodyPr>
          <a:lstStyle/>
          <a:p>
            <a:pPr marL="355600" indent="-342900">
              <a:lnSpc>
                <a:spcPct val="100000"/>
              </a:lnSpc>
              <a:spcBef>
                <a:spcPts val="95"/>
              </a:spcBef>
              <a:buClr>
                <a:srgbClr val="00007C"/>
              </a:buClr>
              <a:buSzPct val="75000"/>
              <a:buFont typeface="Wingdings"/>
              <a:buChar char=""/>
              <a:tabLst>
                <a:tab pos="354965" algn="l"/>
                <a:tab pos="355600" algn="l"/>
              </a:tabLst>
            </a:pPr>
            <a:r>
              <a:rPr sz="2800" b="1" spc="-5" dirty="0">
                <a:latin typeface="Arial"/>
                <a:cs typeface="Arial"/>
              </a:rPr>
              <a:t>O-notation ------------------ </a:t>
            </a:r>
            <a:r>
              <a:rPr sz="2800" dirty="0">
                <a:latin typeface="Arial"/>
                <a:cs typeface="Arial"/>
              </a:rPr>
              <a:t>Less than equal </a:t>
            </a:r>
            <a:r>
              <a:rPr sz="2800" spc="-5" dirty="0">
                <a:latin typeface="Arial"/>
                <a:cs typeface="Arial"/>
              </a:rPr>
              <a:t>to</a:t>
            </a:r>
            <a:r>
              <a:rPr sz="2800" spc="-370" dirty="0">
                <a:latin typeface="Arial"/>
                <a:cs typeface="Arial"/>
              </a:rPr>
              <a:t> </a:t>
            </a:r>
            <a:r>
              <a:rPr sz="2800" spc="-5" dirty="0">
                <a:latin typeface="Arial"/>
                <a:cs typeface="Arial"/>
              </a:rPr>
              <a:t>(</a:t>
            </a:r>
            <a:r>
              <a:rPr sz="2800" b="1" i="1" spc="-5" dirty="0">
                <a:latin typeface="Arial"/>
                <a:cs typeface="Arial"/>
              </a:rPr>
              <a:t>“</a:t>
            </a:r>
            <a:r>
              <a:rPr sz="2800" spc="-5" dirty="0">
                <a:latin typeface="Arial"/>
                <a:cs typeface="Arial"/>
              </a:rPr>
              <a:t>≤</a:t>
            </a:r>
            <a:r>
              <a:rPr sz="2800" b="1" i="1" spc="-5" dirty="0">
                <a:latin typeface="Arial"/>
                <a:cs typeface="Arial"/>
              </a:rPr>
              <a:t>”</a:t>
            </a:r>
            <a:r>
              <a:rPr sz="2800" spc="-5" dirty="0">
                <a:latin typeface="Arial"/>
                <a:cs typeface="Arial"/>
              </a:rPr>
              <a:t>)</a:t>
            </a:r>
            <a:endParaRPr sz="2800">
              <a:latin typeface="Arial"/>
              <a:cs typeface="Arial"/>
            </a:endParaRPr>
          </a:p>
          <a:p>
            <a:pPr>
              <a:lnSpc>
                <a:spcPct val="100000"/>
              </a:lnSpc>
              <a:spcBef>
                <a:spcPts val="50"/>
              </a:spcBef>
              <a:buClr>
                <a:srgbClr val="00007C"/>
              </a:buClr>
              <a:buFont typeface="Wingdings"/>
              <a:buChar char=""/>
            </a:pPr>
            <a:endParaRPr sz="4050">
              <a:latin typeface="Arial"/>
              <a:cs typeface="Arial"/>
            </a:endParaRPr>
          </a:p>
          <a:p>
            <a:pPr marL="355600" indent="-342900">
              <a:lnSpc>
                <a:spcPct val="100000"/>
              </a:lnSpc>
              <a:buClr>
                <a:srgbClr val="00007C"/>
              </a:buClr>
              <a:buSzPct val="75000"/>
              <a:buFont typeface="Wingdings"/>
              <a:buChar char=""/>
              <a:tabLst>
                <a:tab pos="354965" algn="l"/>
                <a:tab pos="355600" algn="l"/>
              </a:tabLst>
            </a:pPr>
            <a:r>
              <a:rPr sz="2800" spc="-5" dirty="0">
                <a:latin typeface="Arial"/>
                <a:cs typeface="Arial"/>
              </a:rPr>
              <a:t>Θ</a:t>
            </a:r>
            <a:r>
              <a:rPr sz="2800" b="1" spc="-5" dirty="0">
                <a:latin typeface="Arial"/>
                <a:cs typeface="Arial"/>
              </a:rPr>
              <a:t>-notation ------------------ </a:t>
            </a:r>
            <a:r>
              <a:rPr sz="2800" spc="-5" dirty="0">
                <a:latin typeface="Arial"/>
                <a:cs typeface="Arial"/>
              </a:rPr>
              <a:t>Equal to</a:t>
            </a:r>
            <a:r>
              <a:rPr sz="2800" spc="-415" dirty="0">
                <a:latin typeface="Arial"/>
                <a:cs typeface="Arial"/>
              </a:rPr>
              <a:t> </a:t>
            </a:r>
            <a:r>
              <a:rPr sz="2800" spc="-5" dirty="0">
                <a:latin typeface="Arial"/>
                <a:cs typeface="Arial"/>
              </a:rPr>
              <a:t>(“=“)</a:t>
            </a:r>
            <a:endParaRPr sz="2800">
              <a:latin typeface="Arial"/>
              <a:cs typeface="Arial"/>
            </a:endParaRPr>
          </a:p>
          <a:p>
            <a:pPr>
              <a:lnSpc>
                <a:spcPct val="100000"/>
              </a:lnSpc>
              <a:spcBef>
                <a:spcPts val="45"/>
              </a:spcBef>
              <a:buClr>
                <a:srgbClr val="00007C"/>
              </a:buClr>
              <a:buFont typeface="Wingdings"/>
              <a:buChar char=""/>
            </a:pPr>
            <a:endParaRPr sz="4050">
              <a:latin typeface="Arial"/>
              <a:cs typeface="Arial"/>
            </a:endParaRPr>
          </a:p>
          <a:p>
            <a:pPr marL="355600" indent="-342900">
              <a:lnSpc>
                <a:spcPct val="100000"/>
              </a:lnSpc>
              <a:spcBef>
                <a:spcPts val="5"/>
              </a:spcBef>
              <a:buClr>
                <a:srgbClr val="00007C"/>
              </a:buClr>
              <a:buSzPct val="75000"/>
              <a:buFont typeface="Wingdings"/>
              <a:buChar char=""/>
              <a:tabLst>
                <a:tab pos="354965" algn="l"/>
                <a:tab pos="355600" algn="l"/>
              </a:tabLst>
            </a:pPr>
            <a:r>
              <a:rPr sz="2800" spc="-5" dirty="0">
                <a:latin typeface="Arial"/>
                <a:cs typeface="Arial"/>
              </a:rPr>
              <a:t>Ω</a:t>
            </a:r>
            <a:r>
              <a:rPr sz="2800" b="1" spc="-5" dirty="0">
                <a:latin typeface="Arial"/>
                <a:cs typeface="Arial"/>
              </a:rPr>
              <a:t>-notation ------------------ </a:t>
            </a:r>
            <a:r>
              <a:rPr sz="2800" spc="-5" dirty="0">
                <a:latin typeface="Arial"/>
                <a:cs typeface="Arial"/>
              </a:rPr>
              <a:t>Greater than </a:t>
            </a:r>
            <a:r>
              <a:rPr sz="2800" dirty="0">
                <a:latin typeface="Arial"/>
                <a:cs typeface="Arial"/>
              </a:rPr>
              <a:t>equal</a:t>
            </a:r>
            <a:r>
              <a:rPr sz="2800" spc="-285" dirty="0">
                <a:latin typeface="Arial"/>
                <a:cs typeface="Arial"/>
              </a:rPr>
              <a:t> </a:t>
            </a:r>
            <a:r>
              <a:rPr sz="2800" spc="-5" dirty="0">
                <a:latin typeface="Arial"/>
                <a:cs typeface="Arial"/>
              </a:rPr>
              <a:t>to</a:t>
            </a:r>
            <a:endParaRPr sz="2800">
              <a:latin typeface="Arial"/>
              <a:cs typeface="Arial"/>
            </a:endParaRPr>
          </a:p>
          <a:p>
            <a:pPr marL="6892925">
              <a:lnSpc>
                <a:spcPct val="100000"/>
              </a:lnSpc>
              <a:spcBef>
                <a:spcPts val="670"/>
              </a:spcBef>
            </a:pPr>
            <a:r>
              <a:rPr sz="2800" dirty="0">
                <a:latin typeface="Arial"/>
                <a:cs typeface="Arial"/>
              </a:rPr>
              <a:t>(</a:t>
            </a:r>
            <a:r>
              <a:rPr sz="2800" b="1" i="1" dirty="0">
                <a:latin typeface="Arial"/>
                <a:cs typeface="Arial"/>
              </a:rPr>
              <a:t>“</a:t>
            </a:r>
            <a:r>
              <a:rPr sz="2800" dirty="0">
                <a:latin typeface="Arial"/>
                <a:cs typeface="Arial"/>
              </a:rPr>
              <a:t>≥</a:t>
            </a:r>
            <a:r>
              <a:rPr sz="2800" b="1" i="1" dirty="0">
                <a:latin typeface="Arial"/>
                <a:cs typeface="Arial"/>
              </a:rPr>
              <a:t>”</a:t>
            </a:r>
            <a:r>
              <a:rPr sz="2800" dirty="0">
                <a:latin typeface="Arial"/>
                <a:cs typeface="Arial"/>
              </a:rPr>
              <a:t>)</a:t>
            </a:r>
            <a:endParaRPr sz="2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0540" y="780033"/>
            <a:ext cx="3980815" cy="696595"/>
          </a:xfrm>
          <a:prstGeom prst="rect">
            <a:avLst/>
          </a:prstGeom>
        </p:spPr>
        <p:txBody>
          <a:bodyPr vert="horz" wrap="square" lIns="0" tIns="13335" rIns="0" bIns="0" rtlCol="0">
            <a:spAutoFit/>
          </a:bodyPr>
          <a:lstStyle/>
          <a:p>
            <a:pPr marL="38100">
              <a:lnSpc>
                <a:spcPct val="100000"/>
              </a:lnSpc>
              <a:spcBef>
                <a:spcPts val="105"/>
              </a:spcBef>
            </a:pPr>
            <a:r>
              <a:rPr sz="4400" dirty="0"/>
              <a:t>Mappings for</a:t>
            </a:r>
            <a:r>
              <a:rPr sz="4400" spc="-85" dirty="0"/>
              <a:t> </a:t>
            </a:r>
            <a:r>
              <a:rPr sz="4400" spc="5" dirty="0"/>
              <a:t>n</a:t>
            </a:r>
            <a:r>
              <a:rPr sz="4350" spc="7" baseline="24904" dirty="0"/>
              <a:t>2</a:t>
            </a:r>
            <a:endParaRPr sz="4350" baseline="24904"/>
          </a:p>
        </p:txBody>
      </p:sp>
      <p:sp>
        <p:nvSpPr>
          <p:cNvPr id="12" name="object 12"/>
          <p:cNvSpPr/>
          <p:nvPr/>
        </p:nvSpPr>
        <p:spPr>
          <a:xfrm>
            <a:off x="3352800" y="2209800"/>
            <a:ext cx="1981200" cy="3733800"/>
          </a:xfrm>
          <a:custGeom>
            <a:avLst/>
            <a:gdLst/>
            <a:ahLst/>
            <a:cxnLst/>
            <a:rect l="l" t="t" r="r" b="b"/>
            <a:pathLst>
              <a:path w="1981200" h="3733800">
                <a:moveTo>
                  <a:pt x="457200" y="3733800"/>
                </a:moveTo>
                <a:lnTo>
                  <a:pt x="452759" y="3673485"/>
                </a:lnTo>
                <a:lnTo>
                  <a:pt x="448349" y="3613234"/>
                </a:lnTo>
                <a:lnTo>
                  <a:pt x="443998" y="3553110"/>
                </a:lnTo>
                <a:lnTo>
                  <a:pt x="439736" y="3493177"/>
                </a:lnTo>
                <a:lnTo>
                  <a:pt x="435592" y="3433497"/>
                </a:lnTo>
                <a:lnTo>
                  <a:pt x="431596" y="3374136"/>
                </a:lnTo>
                <a:lnTo>
                  <a:pt x="427779" y="3315155"/>
                </a:lnTo>
                <a:lnTo>
                  <a:pt x="424168" y="3256618"/>
                </a:lnTo>
                <a:lnTo>
                  <a:pt x="420795" y="3198590"/>
                </a:lnTo>
                <a:lnTo>
                  <a:pt x="417688" y="3141133"/>
                </a:lnTo>
                <a:lnTo>
                  <a:pt x="414878" y="3084311"/>
                </a:lnTo>
                <a:lnTo>
                  <a:pt x="412394" y="3028188"/>
                </a:lnTo>
                <a:lnTo>
                  <a:pt x="410265" y="2972826"/>
                </a:lnTo>
                <a:lnTo>
                  <a:pt x="408522" y="2918290"/>
                </a:lnTo>
                <a:lnTo>
                  <a:pt x="407193" y="2864643"/>
                </a:lnTo>
                <a:lnTo>
                  <a:pt x="406309" y="2811949"/>
                </a:lnTo>
                <a:lnTo>
                  <a:pt x="405899" y="2760270"/>
                </a:lnTo>
                <a:lnTo>
                  <a:pt x="405993" y="2709672"/>
                </a:lnTo>
                <a:lnTo>
                  <a:pt x="406620" y="2660216"/>
                </a:lnTo>
                <a:lnTo>
                  <a:pt x="407811" y="2611966"/>
                </a:lnTo>
                <a:lnTo>
                  <a:pt x="409594" y="2564987"/>
                </a:lnTo>
                <a:lnTo>
                  <a:pt x="411999" y="2519341"/>
                </a:lnTo>
                <a:lnTo>
                  <a:pt x="415056" y="2475092"/>
                </a:lnTo>
                <a:lnTo>
                  <a:pt x="418795" y="2432304"/>
                </a:lnTo>
                <a:lnTo>
                  <a:pt x="423245" y="2391039"/>
                </a:lnTo>
                <a:lnTo>
                  <a:pt x="428435" y="2351362"/>
                </a:lnTo>
                <a:lnTo>
                  <a:pt x="434397" y="2313336"/>
                </a:lnTo>
                <a:lnTo>
                  <a:pt x="448749" y="2242491"/>
                </a:lnTo>
                <a:lnTo>
                  <a:pt x="477271" y="2149788"/>
                </a:lnTo>
                <a:lnTo>
                  <a:pt x="501610" y="2096482"/>
                </a:lnTo>
                <a:lnTo>
                  <a:pt x="529742" y="2049475"/>
                </a:lnTo>
                <a:lnTo>
                  <a:pt x="561193" y="2008361"/>
                </a:lnTo>
                <a:lnTo>
                  <a:pt x="595488" y="1972733"/>
                </a:lnTo>
                <a:lnTo>
                  <a:pt x="632155" y="1942185"/>
                </a:lnTo>
                <a:lnTo>
                  <a:pt x="670718" y="1916311"/>
                </a:lnTo>
                <a:lnTo>
                  <a:pt x="710703" y="1894704"/>
                </a:lnTo>
                <a:lnTo>
                  <a:pt x="751636" y="1876958"/>
                </a:lnTo>
                <a:lnTo>
                  <a:pt x="793044" y="1862666"/>
                </a:lnTo>
                <a:lnTo>
                  <a:pt x="834452" y="1851422"/>
                </a:lnTo>
                <a:lnTo>
                  <a:pt x="875385" y="1842820"/>
                </a:lnTo>
                <a:lnTo>
                  <a:pt x="915370" y="1836453"/>
                </a:lnTo>
                <a:lnTo>
                  <a:pt x="953933" y="1831915"/>
                </a:lnTo>
                <a:lnTo>
                  <a:pt x="1026634" y="1826519"/>
                </a:lnTo>
                <a:lnTo>
                  <a:pt x="1063481" y="1825119"/>
                </a:lnTo>
                <a:lnTo>
                  <a:pt x="1100937" y="1825142"/>
                </a:lnTo>
                <a:lnTo>
                  <a:pt x="1176866" y="1831622"/>
                </a:lnTo>
                <a:lnTo>
                  <a:pt x="1214932" y="1839163"/>
                </a:lnTo>
                <a:lnTo>
                  <a:pt x="1252795" y="1850294"/>
                </a:lnTo>
                <a:lnTo>
                  <a:pt x="1290252" y="1865556"/>
                </a:lnTo>
                <a:lnTo>
                  <a:pt x="1327099" y="1885492"/>
                </a:lnTo>
                <a:lnTo>
                  <a:pt x="1363133" y="1910644"/>
                </a:lnTo>
                <a:lnTo>
                  <a:pt x="1398151" y="1941553"/>
                </a:lnTo>
                <a:lnTo>
                  <a:pt x="1431950" y="1978761"/>
                </a:lnTo>
                <a:lnTo>
                  <a:pt x="1464326" y="2022810"/>
                </a:lnTo>
                <a:lnTo>
                  <a:pt x="1495077" y="2074243"/>
                </a:lnTo>
                <a:lnTo>
                  <a:pt x="1524000" y="2133600"/>
                </a:lnTo>
                <a:lnTo>
                  <a:pt x="1549886" y="2200963"/>
                </a:lnTo>
                <a:lnTo>
                  <a:pt x="1562589" y="2240121"/>
                </a:lnTo>
                <a:lnTo>
                  <a:pt x="1575122" y="2282576"/>
                </a:lnTo>
                <a:lnTo>
                  <a:pt x="1587478" y="2328064"/>
                </a:lnTo>
                <a:lnTo>
                  <a:pt x="1599651" y="2376320"/>
                </a:lnTo>
                <a:lnTo>
                  <a:pt x="1611633" y="2427077"/>
                </a:lnTo>
                <a:lnTo>
                  <a:pt x="1623417" y="2480071"/>
                </a:lnTo>
                <a:lnTo>
                  <a:pt x="1634996" y="2535038"/>
                </a:lnTo>
                <a:lnTo>
                  <a:pt x="1646364" y="2591711"/>
                </a:lnTo>
                <a:lnTo>
                  <a:pt x="1657513" y="2649826"/>
                </a:lnTo>
                <a:lnTo>
                  <a:pt x="1668437" y="2709118"/>
                </a:lnTo>
                <a:lnTo>
                  <a:pt x="1679128" y="2769321"/>
                </a:lnTo>
                <a:lnTo>
                  <a:pt x="1689580" y="2830171"/>
                </a:lnTo>
                <a:lnTo>
                  <a:pt x="1699785" y="2891402"/>
                </a:lnTo>
                <a:lnTo>
                  <a:pt x="1709737" y="2952750"/>
                </a:lnTo>
                <a:lnTo>
                  <a:pt x="1719428" y="3013948"/>
                </a:lnTo>
                <a:lnTo>
                  <a:pt x="1728852" y="3074733"/>
                </a:lnTo>
                <a:lnTo>
                  <a:pt x="1738002" y="3134838"/>
                </a:lnTo>
                <a:lnTo>
                  <a:pt x="1746870" y="3194000"/>
                </a:lnTo>
                <a:lnTo>
                  <a:pt x="1755449" y="3251952"/>
                </a:lnTo>
                <a:lnTo>
                  <a:pt x="1763734" y="3308430"/>
                </a:lnTo>
                <a:lnTo>
                  <a:pt x="1771716" y="3363169"/>
                </a:lnTo>
                <a:lnTo>
                  <a:pt x="1779389" y="3415903"/>
                </a:lnTo>
                <a:lnTo>
                  <a:pt x="1786745" y="3466367"/>
                </a:lnTo>
                <a:lnTo>
                  <a:pt x="1793778" y="3514297"/>
                </a:lnTo>
                <a:lnTo>
                  <a:pt x="1800481" y="3559426"/>
                </a:lnTo>
                <a:lnTo>
                  <a:pt x="1806847" y="3601491"/>
                </a:lnTo>
                <a:lnTo>
                  <a:pt x="1812869" y="3640226"/>
                </a:lnTo>
                <a:lnTo>
                  <a:pt x="1823852" y="3706645"/>
                </a:lnTo>
                <a:lnTo>
                  <a:pt x="1828800" y="3733800"/>
                </a:lnTo>
              </a:path>
              <a:path w="1981200" h="3733800">
                <a:moveTo>
                  <a:pt x="0" y="152400"/>
                </a:moveTo>
                <a:lnTo>
                  <a:pt x="3466" y="213440"/>
                </a:lnTo>
                <a:lnTo>
                  <a:pt x="6948" y="274441"/>
                </a:lnTo>
                <a:lnTo>
                  <a:pt x="10463" y="335364"/>
                </a:lnTo>
                <a:lnTo>
                  <a:pt x="14026" y="396171"/>
                </a:lnTo>
                <a:lnTo>
                  <a:pt x="17653" y="456822"/>
                </a:lnTo>
                <a:lnTo>
                  <a:pt x="21361" y="517278"/>
                </a:lnTo>
                <a:lnTo>
                  <a:pt x="25165" y="577501"/>
                </a:lnTo>
                <a:lnTo>
                  <a:pt x="29083" y="637452"/>
                </a:lnTo>
                <a:lnTo>
                  <a:pt x="33129" y="697091"/>
                </a:lnTo>
                <a:lnTo>
                  <a:pt x="37319" y="756380"/>
                </a:lnTo>
                <a:lnTo>
                  <a:pt x="41671" y="815280"/>
                </a:lnTo>
                <a:lnTo>
                  <a:pt x="46200" y="873752"/>
                </a:lnTo>
                <a:lnTo>
                  <a:pt x="50923" y="931757"/>
                </a:lnTo>
                <a:lnTo>
                  <a:pt x="55854" y="989256"/>
                </a:lnTo>
                <a:lnTo>
                  <a:pt x="61011" y="1046210"/>
                </a:lnTo>
                <a:lnTo>
                  <a:pt x="66410" y="1102581"/>
                </a:lnTo>
                <a:lnTo>
                  <a:pt x="72066" y="1158329"/>
                </a:lnTo>
                <a:lnTo>
                  <a:pt x="77996" y="1213415"/>
                </a:lnTo>
                <a:lnTo>
                  <a:pt x="84215" y="1267802"/>
                </a:lnTo>
                <a:lnTo>
                  <a:pt x="90741" y="1321448"/>
                </a:lnTo>
                <a:lnTo>
                  <a:pt x="97589" y="1374317"/>
                </a:lnTo>
                <a:lnTo>
                  <a:pt x="104774" y="1426368"/>
                </a:lnTo>
                <a:lnTo>
                  <a:pt x="112315" y="1477564"/>
                </a:lnTo>
                <a:lnTo>
                  <a:pt x="120225" y="1527864"/>
                </a:lnTo>
                <a:lnTo>
                  <a:pt x="128522" y="1577230"/>
                </a:lnTo>
                <a:lnTo>
                  <a:pt x="137221" y="1625624"/>
                </a:lnTo>
                <a:lnTo>
                  <a:pt x="146339" y="1673006"/>
                </a:lnTo>
                <a:lnTo>
                  <a:pt x="155892" y="1719337"/>
                </a:lnTo>
                <a:lnTo>
                  <a:pt x="165895" y="1764579"/>
                </a:lnTo>
                <a:lnTo>
                  <a:pt x="176366" y="1808692"/>
                </a:lnTo>
                <a:lnTo>
                  <a:pt x="187319" y="1851638"/>
                </a:lnTo>
                <a:lnTo>
                  <a:pt x="198772" y="1893378"/>
                </a:lnTo>
                <a:lnTo>
                  <a:pt x="210740" y="1933872"/>
                </a:lnTo>
                <a:lnTo>
                  <a:pt x="223239" y="1973082"/>
                </a:lnTo>
                <a:lnTo>
                  <a:pt x="236286" y="2010970"/>
                </a:lnTo>
                <a:lnTo>
                  <a:pt x="249897" y="2047495"/>
                </a:lnTo>
                <a:lnTo>
                  <a:pt x="278872" y="2116305"/>
                </a:lnTo>
                <a:lnTo>
                  <a:pt x="310296" y="2179199"/>
                </a:lnTo>
                <a:lnTo>
                  <a:pt x="344295" y="2235868"/>
                </a:lnTo>
                <a:lnTo>
                  <a:pt x="381000" y="2286000"/>
                </a:lnTo>
                <a:lnTo>
                  <a:pt x="407667" y="2316124"/>
                </a:lnTo>
                <a:lnTo>
                  <a:pt x="436765" y="2344155"/>
                </a:lnTo>
                <a:lnTo>
                  <a:pt x="468134" y="2370100"/>
                </a:lnTo>
                <a:lnTo>
                  <a:pt x="501615" y="2393965"/>
                </a:lnTo>
                <a:lnTo>
                  <a:pt x="537049" y="2415756"/>
                </a:lnTo>
                <a:lnTo>
                  <a:pt x="574276" y="2435480"/>
                </a:lnTo>
                <a:lnTo>
                  <a:pt x="613138" y="2453142"/>
                </a:lnTo>
                <a:lnTo>
                  <a:pt x="653476" y="2468751"/>
                </a:lnTo>
                <a:lnTo>
                  <a:pt x="695131" y="2482310"/>
                </a:lnTo>
                <a:lnTo>
                  <a:pt x="737944" y="2493828"/>
                </a:lnTo>
                <a:lnTo>
                  <a:pt x="781755" y="2503311"/>
                </a:lnTo>
                <a:lnTo>
                  <a:pt x="826406" y="2510764"/>
                </a:lnTo>
                <a:lnTo>
                  <a:pt x="871738" y="2516194"/>
                </a:lnTo>
                <a:lnTo>
                  <a:pt x="917591" y="2519608"/>
                </a:lnTo>
                <a:lnTo>
                  <a:pt x="963806" y="2521012"/>
                </a:lnTo>
                <a:lnTo>
                  <a:pt x="1010226" y="2520411"/>
                </a:lnTo>
                <a:lnTo>
                  <a:pt x="1056690" y="2517814"/>
                </a:lnTo>
                <a:lnTo>
                  <a:pt x="1103039" y="2513225"/>
                </a:lnTo>
                <a:lnTo>
                  <a:pt x="1149115" y="2506652"/>
                </a:lnTo>
                <a:lnTo>
                  <a:pt x="1194758" y="2498101"/>
                </a:lnTo>
                <a:lnTo>
                  <a:pt x="1239810" y="2487577"/>
                </a:lnTo>
                <a:lnTo>
                  <a:pt x="1284111" y="2475088"/>
                </a:lnTo>
                <a:lnTo>
                  <a:pt x="1327502" y="2460640"/>
                </a:lnTo>
                <a:lnTo>
                  <a:pt x="1369825" y="2444239"/>
                </a:lnTo>
                <a:lnTo>
                  <a:pt x="1410920" y="2425891"/>
                </a:lnTo>
                <a:lnTo>
                  <a:pt x="1450628" y="2405604"/>
                </a:lnTo>
                <a:lnTo>
                  <a:pt x="1488791" y="2383382"/>
                </a:lnTo>
                <a:lnTo>
                  <a:pt x="1525248" y="2359233"/>
                </a:lnTo>
                <a:lnTo>
                  <a:pt x="1559842" y="2333163"/>
                </a:lnTo>
                <a:lnTo>
                  <a:pt x="1592413" y="2305178"/>
                </a:lnTo>
                <a:lnTo>
                  <a:pt x="1622803" y="2275285"/>
                </a:lnTo>
                <a:lnTo>
                  <a:pt x="1650851" y="2243490"/>
                </a:lnTo>
                <a:lnTo>
                  <a:pt x="1676400" y="2209800"/>
                </a:lnTo>
                <a:lnTo>
                  <a:pt x="1710334" y="2152793"/>
                </a:lnTo>
                <a:lnTo>
                  <a:pt x="1741138" y="2084137"/>
                </a:lnTo>
                <a:lnTo>
                  <a:pt x="1755422" y="2045797"/>
                </a:lnTo>
                <a:lnTo>
                  <a:pt x="1768991" y="2004974"/>
                </a:lnTo>
                <a:lnTo>
                  <a:pt x="1781868" y="1961810"/>
                </a:lnTo>
                <a:lnTo>
                  <a:pt x="1794075" y="1916449"/>
                </a:lnTo>
                <a:lnTo>
                  <a:pt x="1805635" y="1869033"/>
                </a:lnTo>
                <a:lnTo>
                  <a:pt x="1816570" y="1819706"/>
                </a:lnTo>
                <a:lnTo>
                  <a:pt x="1826903" y="1768610"/>
                </a:lnTo>
                <a:lnTo>
                  <a:pt x="1836657" y="1715888"/>
                </a:lnTo>
                <a:lnTo>
                  <a:pt x="1845853" y="1661684"/>
                </a:lnTo>
                <a:lnTo>
                  <a:pt x="1854516" y="1606140"/>
                </a:lnTo>
                <a:lnTo>
                  <a:pt x="1862666" y="1549400"/>
                </a:lnTo>
                <a:lnTo>
                  <a:pt x="1870328" y="1491605"/>
                </a:lnTo>
                <a:lnTo>
                  <a:pt x="1877522" y="1432901"/>
                </a:lnTo>
                <a:lnTo>
                  <a:pt x="1884273" y="1373428"/>
                </a:lnTo>
                <a:lnTo>
                  <a:pt x="1890602" y="1313331"/>
                </a:lnTo>
                <a:lnTo>
                  <a:pt x="1896533" y="1252753"/>
                </a:lnTo>
                <a:lnTo>
                  <a:pt x="1902087" y="1191835"/>
                </a:lnTo>
                <a:lnTo>
                  <a:pt x="1907287" y="1130722"/>
                </a:lnTo>
                <a:lnTo>
                  <a:pt x="1912157" y="1069556"/>
                </a:lnTo>
                <a:lnTo>
                  <a:pt x="1916717" y="1008481"/>
                </a:lnTo>
                <a:lnTo>
                  <a:pt x="1920992" y="947639"/>
                </a:lnTo>
                <a:lnTo>
                  <a:pt x="1925003" y="887173"/>
                </a:lnTo>
                <a:lnTo>
                  <a:pt x="1928774" y="827227"/>
                </a:lnTo>
                <a:lnTo>
                  <a:pt x="1932326" y="767942"/>
                </a:lnTo>
                <a:lnTo>
                  <a:pt x="1935683" y="709464"/>
                </a:lnTo>
                <a:lnTo>
                  <a:pt x="1938866" y="651933"/>
                </a:lnTo>
                <a:lnTo>
                  <a:pt x="1941899" y="595493"/>
                </a:lnTo>
                <a:lnTo>
                  <a:pt x="1944804" y="540288"/>
                </a:lnTo>
                <a:lnTo>
                  <a:pt x="1947604" y="486460"/>
                </a:lnTo>
                <a:lnTo>
                  <a:pt x="1950321" y="434153"/>
                </a:lnTo>
                <a:lnTo>
                  <a:pt x="1952977" y="383508"/>
                </a:lnTo>
                <a:lnTo>
                  <a:pt x="1955596" y="334670"/>
                </a:lnTo>
                <a:lnTo>
                  <a:pt x="1958200" y="287781"/>
                </a:lnTo>
                <a:lnTo>
                  <a:pt x="1960812" y="242984"/>
                </a:lnTo>
                <a:lnTo>
                  <a:pt x="1963453" y="200422"/>
                </a:lnTo>
                <a:lnTo>
                  <a:pt x="1966148" y="160239"/>
                </a:lnTo>
                <a:lnTo>
                  <a:pt x="1971785" y="87579"/>
                </a:lnTo>
                <a:lnTo>
                  <a:pt x="1977903" y="26147"/>
                </a:lnTo>
                <a:lnTo>
                  <a:pt x="1981200" y="0"/>
                </a:lnTo>
              </a:path>
            </a:pathLst>
          </a:custGeom>
          <a:ln w="12700">
            <a:solidFill>
              <a:srgbClr val="000000"/>
            </a:solidFill>
          </a:ln>
        </p:spPr>
        <p:txBody>
          <a:bodyPr wrap="square" lIns="0" tIns="0" rIns="0" bIns="0" rtlCol="0"/>
          <a:lstStyle/>
          <a:p>
            <a:endParaRPr/>
          </a:p>
        </p:txBody>
      </p:sp>
      <p:sp>
        <p:nvSpPr>
          <p:cNvPr id="13" name="object 13"/>
          <p:cNvSpPr txBox="1"/>
          <p:nvPr/>
        </p:nvSpPr>
        <p:spPr>
          <a:xfrm>
            <a:off x="4076700" y="2273553"/>
            <a:ext cx="68389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Ω </a:t>
            </a:r>
            <a:r>
              <a:rPr sz="1600" spc="-5" dirty="0">
                <a:latin typeface="Arial"/>
                <a:cs typeface="Arial"/>
              </a:rPr>
              <a:t>(n</a:t>
            </a:r>
            <a:r>
              <a:rPr sz="1575" spc="-7" baseline="26455" dirty="0">
                <a:latin typeface="Arial"/>
                <a:cs typeface="Arial"/>
              </a:rPr>
              <a:t>2</a:t>
            </a:r>
            <a:r>
              <a:rPr sz="1575" spc="44" baseline="26455" dirty="0">
                <a:latin typeface="Arial"/>
                <a:cs typeface="Arial"/>
              </a:rPr>
              <a:t> </a:t>
            </a:r>
            <a:r>
              <a:rPr sz="1600" spc="-5" dirty="0">
                <a:latin typeface="Arial"/>
                <a:cs typeface="Arial"/>
              </a:rPr>
              <a:t>)</a:t>
            </a:r>
            <a:endParaRPr sz="1600">
              <a:latin typeface="Arial"/>
              <a:cs typeface="Arial"/>
            </a:endParaRPr>
          </a:p>
        </p:txBody>
      </p:sp>
      <p:sp>
        <p:nvSpPr>
          <p:cNvPr id="14" name="object 14"/>
          <p:cNvSpPr/>
          <p:nvPr/>
        </p:nvSpPr>
        <p:spPr>
          <a:xfrm>
            <a:off x="4419600" y="4413250"/>
            <a:ext cx="1067435" cy="115570"/>
          </a:xfrm>
          <a:custGeom>
            <a:avLst/>
            <a:gdLst/>
            <a:ahLst/>
            <a:cxnLst/>
            <a:rect l="l" t="t" r="r" b="b"/>
            <a:pathLst>
              <a:path w="1067435" h="115570">
                <a:moveTo>
                  <a:pt x="73278" y="39116"/>
                </a:moveTo>
                <a:lnTo>
                  <a:pt x="0" y="82550"/>
                </a:lnTo>
                <a:lnTo>
                  <a:pt x="78739" y="115062"/>
                </a:lnTo>
                <a:lnTo>
                  <a:pt x="76530" y="84327"/>
                </a:lnTo>
                <a:lnTo>
                  <a:pt x="63753" y="84327"/>
                </a:lnTo>
                <a:lnTo>
                  <a:pt x="62864" y="71627"/>
                </a:lnTo>
                <a:lnTo>
                  <a:pt x="75551" y="70722"/>
                </a:lnTo>
                <a:lnTo>
                  <a:pt x="73278" y="39116"/>
                </a:lnTo>
                <a:close/>
              </a:path>
              <a:path w="1067435" h="115570">
                <a:moveTo>
                  <a:pt x="75551" y="70722"/>
                </a:moveTo>
                <a:lnTo>
                  <a:pt x="62864" y="71627"/>
                </a:lnTo>
                <a:lnTo>
                  <a:pt x="63753" y="84327"/>
                </a:lnTo>
                <a:lnTo>
                  <a:pt x="76464" y="83420"/>
                </a:lnTo>
                <a:lnTo>
                  <a:pt x="75551" y="70722"/>
                </a:lnTo>
                <a:close/>
              </a:path>
              <a:path w="1067435" h="115570">
                <a:moveTo>
                  <a:pt x="76464" y="83420"/>
                </a:moveTo>
                <a:lnTo>
                  <a:pt x="63753" y="84327"/>
                </a:lnTo>
                <a:lnTo>
                  <a:pt x="76530" y="84327"/>
                </a:lnTo>
                <a:lnTo>
                  <a:pt x="76464" y="83420"/>
                </a:lnTo>
                <a:close/>
              </a:path>
              <a:path w="1067435" h="115570">
                <a:moveTo>
                  <a:pt x="1066291" y="0"/>
                </a:moveTo>
                <a:lnTo>
                  <a:pt x="75551" y="70722"/>
                </a:lnTo>
                <a:lnTo>
                  <a:pt x="76464" y="83420"/>
                </a:lnTo>
                <a:lnTo>
                  <a:pt x="1067308" y="12700"/>
                </a:lnTo>
                <a:lnTo>
                  <a:pt x="1066291" y="0"/>
                </a:lnTo>
                <a:close/>
              </a:path>
            </a:pathLst>
          </a:custGeom>
          <a:solidFill>
            <a:srgbClr val="000000"/>
          </a:solidFill>
        </p:spPr>
        <p:txBody>
          <a:bodyPr wrap="square" lIns="0" tIns="0" rIns="0" bIns="0" rtlCol="0"/>
          <a:lstStyle/>
          <a:p>
            <a:endParaRPr/>
          </a:p>
        </p:txBody>
      </p:sp>
      <p:sp>
        <p:nvSpPr>
          <p:cNvPr id="15" name="object 15"/>
          <p:cNvSpPr txBox="1"/>
          <p:nvPr/>
        </p:nvSpPr>
        <p:spPr>
          <a:xfrm>
            <a:off x="4292600" y="4371213"/>
            <a:ext cx="1955800" cy="1152525"/>
          </a:xfrm>
          <a:prstGeom prst="rect">
            <a:avLst/>
          </a:prstGeom>
        </p:spPr>
        <p:txBody>
          <a:bodyPr vert="horz" wrap="square" lIns="0" tIns="12700" rIns="0" bIns="0" rtlCol="0">
            <a:spAutoFit/>
          </a:bodyPr>
          <a:lstStyle/>
          <a:p>
            <a:pPr marR="43180" algn="r">
              <a:lnSpc>
                <a:spcPct val="100000"/>
              </a:lnSpc>
              <a:spcBef>
                <a:spcPts val="100"/>
              </a:spcBef>
            </a:pPr>
            <a:r>
              <a:rPr sz="1800" dirty="0">
                <a:latin typeface="Arial"/>
                <a:cs typeface="Arial"/>
              </a:rPr>
              <a:t>Θ</a:t>
            </a:r>
            <a:r>
              <a:rPr sz="1800" spc="-5" dirty="0">
                <a:latin typeface="Arial"/>
                <a:cs typeface="Arial"/>
              </a:rPr>
              <a:t>(</a:t>
            </a:r>
            <a:r>
              <a:rPr sz="1800" spc="-10" dirty="0">
                <a:latin typeface="Arial"/>
                <a:cs typeface="Arial"/>
              </a:rPr>
              <a:t>n</a:t>
            </a:r>
            <a:r>
              <a:rPr sz="1800" spc="-7" baseline="25462" dirty="0">
                <a:latin typeface="Arial"/>
                <a:cs typeface="Arial"/>
              </a:rPr>
              <a:t>2</a:t>
            </a:r>
            <a:r>
              <a:rPr sz="1800" dirty="0">
                <a:latin typeface="Arial"/>
                <a:cs typeface="Arial"/>
              </a:rPr>
              <a:t>)</a:t>
            </a:r>
            <a:endParaRPr sz="1800">
              <a:latin typeface="Arial"/>
              <a:cs typeface="Arial"/>
            </a:endParaRPr>
          </a:p>
          <a:p>
            <a:pPr>
              <a:lnSpc>
                <a:spcPct val="100000"/>
              </a:lnSpc>
            </a:pPr>
            <a:endParaRPr sz="2000">
              <a:latin typeface="Arial"/>
              <a:cs typeface="Arial"/>
            </a:endParaRPr>
          </a:p>
          <a:p>
            <a:pPr>
              <a:lnSpc>
                <a:spcPct val="100000"/>
              </a:lnSpc>
              <a:spcBef>
                <a:spcPts val="10"/>
              </a:spcBef>
            </a:pPr>
            <a:endParaRPr sz="1950">
              <a:latin typeface="Arial"/>
              <a:cs typeface="Arial"/>
            </a:endParaRPr>
          </a:p>
          <a:p>
            <a:pPr marL="50800">
              <a:lnSpc>
                <a:spcPct val="100000"/>
              </a:lnSpc>
            </a:pPr>
            <a:r>
              <a:rPr sz="1800" spc="-5" dirty="0">
                <a:latin typeface="Arial"/>
                <a:cs typeface="Arial"/>
              </a:rPr>
              <a:t>O(n</a:t>
            </a:r>
            <a:r>
              <a:rPr sz="1800" spc="-7" baseline="25462" dirty="0">
                <a:latin typeface="Arial"/>
                <a:cs typeface="Arial"/>
              </a:rPr>
              <a:t>2</a:t>
            </a:r>
            <a:r>
              <a:rPr sz="1800" spc="-37" baseline="25462" dirty="0">
                <a:latin typeface="Arial"/>
                <a:cs typeface="Arial"/>
              </a:rPr>
              <a:t> </a:t>
            </a:r>
            <a:r>
              <a:rPr sz="1800" dirty="0">
                <a:latin typeface="Arial"/>
                <a:cs typeface="Arial"/>
              </a:rPr>
              <a:t>)</a:t>
            </a:r>
            <a:endParaRPr sz="1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609600" y="353855"/>
            <a:ext cx="7620000" cy="689291"/>
          </a:xfrm>
          <a:prstGeom prst="rect">
            <a:avLst/>
          </a:prstGeom>
        </p:spPr>
        <p:txBody>
          <a:bodyPr vert="horz" wrap="square" lIns="0" tIns="12065" rIns="0" bIns="0" rtlCol="0">
            <a:spAutoFit/>
          </a:bodyPr>
          <a:lstStyle/>
          <a:p>
            <a:pPr marL="12700">
              <a:lnSpc>
                <a:spcPct val="100000"/>
              </a:lnSpc>
              <a:spcBef>
                <a:spcPts val="95"/>
              </a:spcBef>
            </a:pPr>
            <a:r>
              <a:rPr b="1" spc="-10" dirty="0">
                <a:latin typeface="Arial"/>
                <a:cs typeface="Arial"/>
              </a:rPr>
              <a:t>Bounds </a:t>
            </a:r>
            <a:r>
              <a:rPr b="1" spc="-5" dirty="0">
                <a:latin typeface="Arial"/>
                <a:cs typeface="Arial"/>
              </a:rPr>
              <a:t>of a</a:t>
            </a:r>
            <a:r>
              <a:rPr b="1" spc="-50" dirty="0">
                <a:latin typeface="Arial"/>
                <a:cs typeface="Arial"/>
              </a:rPr>
              <a:t> </a:t>
            </a:r>
            <a:r>
              <a:rPr b="1" spc="-5" dirty="0">
                <a:latin typeface="Arial"/>
                <a:cs typeface="Arial"/>
              </a:rPr>
              <a:t>Function</a:t>
            </a:r>
          </a:p>
        </p:txBody>
      </p:sp>
      <p:sp>
        <p:nvSpPr>
          <p:cNvPr id="12" name="object 12"/>
          <p:cNvSpPr txBox="1"/>
          <p:nvPr/>
        </p:nvSpPr>
        <p:spPr>
          <a:xfrm>
            <a:off x="6402704" y="5299405"/>
            <a:ext cx="818515"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Cntd…</a:t>
            </a:r>
            <a:endParaRPr sz="2000">
              <a:latin typeface="Arial"/>
              <a:cs typeface="Arial"/>
            </a:endParaRPr>
          </a:p>
        </p:txBody>
      </p:sp>
      <p:sp>
        <p:nvSpPr>
          <p:cNvPr id="13" name="object 13"/>
          <p:cNvSpPr/>
          <p:nvPr/>
        </p:nvSpPr>
        <p:spPr>
          <a:xfrm>
            <a:off x="1295400" y="1524000"/>
            <a:ext cx="6324600" cy="47148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780033"/>
            <a:ext cx="1765935" cy="696595"/>
          </a:xfrm>
          <a:prstGeom prst="rect">
            <a:avLst/>
          </a:prstGeom>
        </p:spPr>
        <p:txBody>
          <a:bodyPr vert="horz" wrap="square" lIns="0" tIns="13335" rIns="0" bIns="0" rtlCol="0">
            <a:spAutoFit/>
          </a:bodyPr>
          <a:lstStyle/>
          <a:p>
            <a:pPr marL="12700">
              <a:lnSpc>
                <a:spcPct val="100000"/>
              </a:lnSpc>
              <a:spcBef>
                <a:spcPts val="105"/>
              </a:spcBef>
            </a:pPr>
            <a:r>
              <a:rPr sz="4400" spc="-5" dirty="0"/>
              <a:t>Cntd…</a:t>
            </a:r>
            <a:endParaRPr sz="4400"/>
          </a:p>
        </p:txBody>
      </p:sp>
      <p:sp>
        <p:nvSpPr>
          <p:cNvPr id="12" name="object 12"/>
          <p:cNvSpPr txBox="1"/>
          <p:nvPr/>
        </p:nvSpPr>
        <p:spPr>
          <a:xfrm>
            <a:off x="510540" y="2490952"/>
            <a:ext cx="7402195" cy="2366645"/>
          </a:xfrm>
          <a:prstGeom prst="rect">
            <a:avLst/>
          </a:prstGeom>
        </p:spPr>
        <p:txBody>
          <a:bodyPr vert="horz" wrap="square" lIns="0" tIns="109855" rIns="0" bIns="0" rtlCol="0">
            <a:spAutoFit/>
          </a:bodyPr>
          <a:lstStyle/>
          <a:p>
            <a:pPr marL="381000" indent="-342900">
              <a:lnSpc>
                <a:spcPct val="100000"/>
              </a:lnSpc>
              <a:spcBef>
                <a:spcPts val="865"/>
              </a:spcBef>
              <a:buClr>
                <a:srgbClr val="00007C"/>
              </a:buClr>
              <a:buSzPct val="75000"/>
              <a:buFont typeface="Wingdings"/>
              <a:buChar char=""/>
              <a:tabLst>
                <a:tab pos="381000" algn="l"/>
              </a:tabLst>
            </a:pPr>
            <a:r>
              <a:rPr sz="3200" spc="10" dirty="0">
                <a:latin typeface="Arial"/>
                <a:cs typeface="Arial"/>
              </a:rPr>
              <a:t>c</a:t>
            </a:r>
            <a:r>
              <a:rPr sz="3150" spc="15" baseline="-21164" dirty="0">
                <a:latin typeface="Arial"/>
                <a:cs typeface="Arial"/>
              </a:rPr>
              <a:t>1 </a:t>
            </a:r>
            <a:r>
              <a:rPr sz="3200" dirty="0">
                <a:latin typeface="Arial"/>
                <a:cs typeface="Arial"/>
              </a:rPr>
              <a:t>, </a:t>
            </a:r>
            <a:r>
              <a:rPr sz="3200" spc="10" dirty="0">
                <a:latin typeface="Arial"/>
                <a:cs typeface="Arial"/>
              </a:rPr>
              <a:t>c</a:t>
            </a:r>
            <a:r>
              <a:rPr sz="3150" spc="15" baseline="-21164" dirty="0">
                <a:latin typeface="Arial"/>
                <a:cs typeface="Arial"/>
              </a:rPr>
              <a:t>2 </a:t>
            </a:r>
            <a:r>
              <a:rPr sz="3200" dirty="0">
                <a:latin typeface="Arial"/>
                <a:cs typeface="Arial"/>
              </a:rPr>
              <a:t>&amp; </a:t>
            </a:r>
            <a:r>
              <a:rPr sz="3200" spc="5" dirty="0">
                <a:latin typeface="Arial"/>
                <a:cs typeface="Arial"/>
              </a:rPr>
              <a:t>n</a:t>
            </a:r>
            <a:r>
              <a:rPr sz="3150" spc="7" baseline="-21164" dirty="0">
                <a:latin typeface="Arial"/>
                <a:cs typeface="Arial"/>
              </a:rPr>
              <a:t>0 </a:t>
            </a:r>
            <a:r>
              <a:rPr sz="3200" dirty="0">
                <a:latin typeface="Arial"/>
                <a:cs typeface="Arial"/>
              </a:rPr>
              <a:t>-&gt;</a:t>
            </a:r>
            <a:r>
              <a:rPr sz="3200" spc="235" dirty="0">
                <a:latin typeface="Arial"/>
                <a:cs typeface="Arial"/>
              </a:rPr>
              <a:t> </a:t>
            </a:r>
            <a:r>
              <a:rPr sz="3200" dirty="0">
                <a:latin typeface="Arial"/>
                <a:cs typeface="Arial"/>
              </a:rPr>
              <a:t>constants</a:t>
            </a:r>
            <a:endParaRPr sz="3200">
              <a:latin typeface="Arial"/>
              <a:cs typeface="Arial"/>
            </a:endParaRPr>
          </a:p>
          <a:p>
            <a:pPr marL="381000" indent="-342900">
              <a:lnSpc>
                <a:spcPct val="100000"/>
              </a:lnSpc>
              <a:spcBef>
                <a:spcPts val="770"/>
              </a:spcBef>
              <a:buClr>
                <a:srgbClr val="00007C"/>
              </a:buClr>
              <a:buSzPct val="75000"/>
              <a:buFont typeface="Wingdings"/>
              <a:buChar char=""/>
              <a:tabLst>
                <a:tab pos="381000" algn="l"/>
              </a:tabLst>
            </a:pPr>
            <a:r>
              <a:rPr sz="3200" dirty="0">
                <a:latin typeface="Arial"/>
                <a:cs typeface="Arial"/>
              </a:rPr>
              <a:t>T(n) exists </a:t>
            </a:r>
            <a:r>
              <a:rPr sz="3200" spc="-5" dirty="0">
                <a:latin typeface="Arial"/>
                <a:cs typeface="Arial"/>
              </a:rPr>
              <a:t>between </a:t>
            </a:r>
            <a:r>
              <a:rPr sz="3200" spc="10" dirty="0">
                <a:latin typeface="Arial"/>
                <a:cs typeface="Arial"/>
              </a:rPr>
              <a:t>c</a:t>
            </a:r>
            <a:r>
              <a:rPr sz="3150" spc="15" baseline="-21164" dirty="0">
                <a:latin typeface="Arial"/>
                <a:cs typeface="Arial"/>
              </a:rPr>
              <a:t>1</a:t>
            </a:r>
            <a:r>
              <a:rPr sz="3200" spc="10" dirty="0">
                <a:latin typeface="Arial"/>
                <a:cs typeface="Arial"/>
              </a:rPr>
              <a:t>n </a:t>
            </a:r>
            <a:r>
              <a:rPr sz="3200" dirty="0">
                <a:latin typeface="Arial"/>
                <a:cs typeface="Arial"/>
              </a:rPr>
              <a:t>&amp;</a:t>
            </a:r>
            <a:r>
              <a:rPr sz="3200" spc="-110" dirty="0">
                <a:latin typeface="Arial"/>
                <a:cs typeface="Arial"/>
              </a:rPr>
              <a:t> </a:t>
            </a:r>
            <a:r>
              <a:rPr sz="3200" spc="5" dirty="0">
                <a:latin typeface="Arial"/>
                <a:cs typeface="Arial"/>
              </a:rPr>
              <a:t>c</a:t>
            </a:r>
            <a:r>
              <a:rPr sz="3150" spc="7" baseline="-21164" dirty="0">
                <a:latin typeface="Arial"/>
                <a:cs typeface="Arial"/>
              </a:rPr>
              <a:t>2</a:t>
            </a:r>
            <a:r>
              <a:rPr sz="3200" spc="5" dirty="0">
                <a:latin typeface="Arial"/>
                <a:cs typeface="Arial"/>
              </a:rPr>
              <a:t>n</a:t>
            </a:r>
            <a:endParaRPr sz="3200">
              <a:latin typeface="Arial"/>
              <a:cs typeface="Arial"/>
            </a:endParaRPr>
          </a:p>
          <a:p>
            <a:pPr marL="381000" indent="-342900">
              <a:lnSpc>
                <a:spcPct val="100000"/>
              </a:lnSpc>
              <a:spcBef>
                <a:spcPts val="770"/>
              </a:spcBef>
              <a:buClr>
                <a:srgbClr val="00007C"/>
              </a:buClr>
              <a:buSzPct val="75000"/>
              <a:buFont typeface="Wingdings"/>
              <a:buChar char=""/>
              <a:tabLst>
                <a:tab pos="381000" algn="l"/>
              </a:tabLst>
            </a:pPr>
            <a:r>
              <a:rPr sz="3200" dirty="0">
                <a:latin typeface="Arial"/>
                <a:cs typeface="Arial"/>
              </a:rPr>
              <a:t>Below </a:t>
            </a:r>
            <a:r>
              <a:rPr sz="3200" spc="5" dirty="0">
                <a:latin typeface="Arial"/>
                <a:cs typeface="Arial"/>
              </a:rPr>
              <a:t>n</a:t>
            </a:r>
            <a:r>
              <a:rPr sz="3150" spc="7" baseline="-21164" dirty="0">
                <a:latin typeface="Arial"/>
                <a:cs typeface="Arial"/>
              </a:rPr>
              <a:t>0 </a:t>
            </a:r>
            <a:r>
              <a:rPr sz="3200" dirty="0">
                <a:latin typeface="Arial"/>
                <a:cs typeface="Arial"/>
              </a:rPr>
              <a:t>we do </a:t>
            </a:r>
            <a:r>
              <a:rPr sz="3200" spc="-5" dirty="0">
                <a:latin typeface="Arial"/>
                <a:cs typeface="Arial"/>
              </a:rPr>
              <a:t>not plot</a:t>
            </a:r>
            <a:r>
              <a:rPr sz="3200" spc="-375" dirty="0">
                <a:latin typeface="Arial"/>
                <a:cs typeface="Arial"/>
              </a:rPr>
              <a:t> </a:t>
            </a:r>
            <a:r>
              <a:rPr sz="3200" dirty="0">
                <a:latin typeface="Arial"/>
                <a:cs typeface="Arial"/>
              </a:rPr>
              <a:t>T(n)</a:t>
            </a:r>
            <a:endParaRPr sz="3200">
              <a:latin typeface="Arial"/>
              <a:cs typeface="Arial"/>
            </a:endParaRPr>
          </a:p>
          <a:p>
            <a:pPr marL="381000" indent="-342900">
              <a:lnSpc>
                <a:spcPct val="100000"/>
              </a:lnSpc>
              <a:spcBef>
                <a:spcPts val="765"/>
              </a:spcBef>
              <a:buClr>
                <a:srgbClr val="00007C"/>
              </a:buClr>
              <a:buSzPct val="75000"/>
              <a:buFont typeface="Wingdings"/>
              <a:buChar char=""/>
              <a:tabLst>
                <a:tab pos="381000" algn="l"/>
              </a:tabLst>
            </a:pPr>
            <a:r>
              <a:rPr sz="3200" dirty="0">
                <a:latin typeface="Arial"/>
                <a:cs typeface="Arial"/>
              </a:rPr>
              <a:t>T(n) </a:t>
            </a:r>
            <a:r>
              <a:rPr sz="3200" spc="-5" dirty="0">
                <a:latin typeface="Arial"/>
                <a:cs typeface="Arial"/>
              </a:rPr>
              <a:t>becomes significant only above</a:t>
            </a:r>
            <a:r>
              <a:rPr sz="3200" spc="-70" dirty="0">
                <a:latin typeface="Arial"/>
                <a:cs typeface="Arial"/>
              </a:rPr>
              <a:t> </a:t>
            </a:r>
            <a:r>
              <a:rPr sz="3200" spc="10" dirty="0">
                <a:latin typeface="Arial"/>
                <a:cs typeface="Arial"/>
              </a:rPr>
              <a:t>n</a:t>
            </a:r>
            <a:r>
              <a:rPr sz="3150" spc="15" baseline="-21164" dirty="0">
                <a:latin typeface="Arial"/>
                <a:cs typeface="Arial"/>
              </a:rPr>
              <a:t>0</a:t>
            </a:r>
            <a:endParaRPr sz="3150" baseline="-21164">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891285"/>
            <a:ext cx="3663315" cy="482600"/>
          </a:xfrm>
          <a:prstGeom prst="rect">
            <a:avLst/>
          </a:prstGeom>
        </p:spPr>
        <p:txBody>
          <a:bodyPr vert="horz" wrap="square" lIns="0" tIns="12700" rIns="0" bIns="0" rtlCol="0">
            <a:spAutoFit/>
          </a:bodyPr>
          <a:lstStyle/>
          <a:p>
            <a:pPr marL="12700">
              <a:lnSpc>
                <a:spcPct val="100000"/>
              </a:lnSpc>
              <a:spcBef>
                <a:spcPts val="100"/>
              </a:spcBef>
            </a:pPr>
            <a:r>
              <a:rPr sz="3000" spc="-5" dirty="0"/>
              <a:t>Common plots </a:t>
            </a:r>
            <a:r>
              <a:rPr sz="3000" dirty="0"/>
              <a:t>of O(</a:t>
            </a:r>
            <a:r>
              <a:rPr sz="3000" spc="-75" dirty="0"/>
              <a:t> </a:t>
            </a:r>
            <a:r>
              <a:rPr sz="3000" dirty="0"/>
              <a:t>)</a:t>
            </a:r>
            <a:endParaRPr sz="3000"/>
          </a:p>
        </p:txBody>
      </p:sp>
      <p:grpSp>
        <p:nvGrpSpPr>
          <p:cNvPr id="12" name="object 12"/>
          <p:cNvGrpSpPr/>
          <p:nvPr/>
        </p:nvGrpSpPr>
        <p:grpSpPr>
          <a:xfrm>
            <a:off x="1914525" y="1709822"/>
            <a:ext cx="5286375" cy="3899535"/>
            <a:chOff x="1914525" y="1709822"/>
            <a:chExt cx="5286375" cy="3899535"/>
          </a:xfrm>
        </p:grpSpPr>
        <p:sp>
          <p:nvSpPr>
            <p:cNvPr id="13" name="object 13"/>
            <p:cNvSpPr/>
            <p:nvPr/>
          </p:nvSpPr>
          <p:spPr>
            <a:xfrm>
              <a:off x="1914525" y="1709822"/>
              <a:ext cx="5286375" cy="3899192"/>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2667000" y="1981199"/>
              <a:ext cx="4191000" cy="3200400"/>
            </a:xfrm>
            <a:custGeom>
              <a:avLst/>
              <a:gdLst/>
              <a:ahLst/>
              <a:cxnLst/>
              <a:rect l="l" t="t" r="r" b="b"/>
              <a:pathLst>
                <a:path w="4191000" h="3200400">
                  <a:moveTo>
                    <a:pt x="0" y="3200400"/>
                  </a:moveTo>
                  <a:lnTo>
                    <a:pt x="48328" y="3170767"/>
                  </a:lnTo>
                  <a:lnTo>
                    <a:pt x="96644" y="3141137"/>
                  </a:lnTo>
                  <a:lnTo>
                    <a:pt x="144936" y="3111513"/>
                  </a:lnTo>
                  <a:lnTo>
                    <a:pt x="193190" y="3081897"/>
                  </a:lnTo>
                  <a:lnTo>
                    <a:pt x="241395" y="3052293"/>
                  </a:lnTo>
                  <a:lnTo>
                    <a:pt x="289539" y="3022704"/>
                  </a:lnTo>
                  <a:lnTo>
                    <a:pt x="337608" y="2993132"/>
                  </a:lnTo>
                  <a:lnTo>
                    <a:pt x="385591" y="2963581"/>
                  </a:lnTo>
                  <a:lnTo>
                    <a:pt x="433475" y="2934052"/>
                  </a:lnTo>
                  <a:lnTo>
                    <a:pt x="481248" y="2904550"/>
                  </a:lnTo>
                  <a:lnTo>
                    <a:pt x="528898" y="2875077"/>
                  </a:lnTo>
                  <a:lnTo>
                    <a:pt x="576412" y="2845636"/>
                  </a:lnTo>
                  <a:lnTo>
                    <a:pt x="623778" y="2816229"/>
                  </a:lnTo>
                  <a:lnTo>
                    <a:pt x="670984" y="2786861"/>
                  </a:lnTo>
                  <a:lnTo>
                    <a:pt x="718017" y="2757533"/>
                  </a:lnTo>
                  <a:lnTo>
                    <a:pt x="764864" y="2728248"/>
                  </a:lnTo>
                  <a:lnTo>
                    <a:pt x="811515" y="2699010"/>
                  </a:lnTo>
                  <a:lnTo>
                    <a:pt x="857955" y="2669822"/>
                  </a:lnTo>
                  <a:lnTo>
                    <a:pt x="904173" y="2640685"/>
                  </a:lnTo>
                  <a:lnTo>
                    <a:pt x="950157" y="2611604"/>
                  </a:lnTo>
                  <a:lnTo>
                    <a:pt x="995894" y="2582581"/>
                  </a:lnTo>
                  <a:lnTo>
                    <a:pt x="1041372" y="2553619"/>
                  </a:lnTo>
                  <a:lnTo>
                    <a:pt x="1086579" y="2524721"/>
                  </a:lnTo>
                  <a:lnTo>
                    <a:pt x="1131502" y="2495889"/>
                  </a:lnTo>
                  <a:lnTo>
                    <a:pt x="1176128" y="2467127"/>
                  </a:lnTo>
                  <a:lnTo>
                    <a:pt x="1220446" y="2438438"/>
                  </a:lnTo>
                  <a:lnTo>
                    <a:pt x="1264443" y="2409824"/>
                  </a:lnTo>
                  <a:lnTo>
                    <a:pt x="1308107" y="2381289"/>
                  </a:lnTo>
                  <a:lnTo>
                    <a:pt x="1351426" y="2352835"/>
                  </a:lnTo>
                  <a:lnTo>
                    <a:pt x="1394386" y="2324465"/>
                  </a:lnTo>
                  <a:lnTo>
                    <a:pt x="1436977" y="2296183"/>
                  </a:lnTo>
                  <a:lnTo>
                    <a:pt x="1479185" y="2267990"/>
                  </a:lnTo>
                  <a:lnTo>
                    <a:pt x="1520998" y="2239890"/>
                  </a:lnTo>
                  <a:lnTo>
                    <a:pt x="1562403" y="2211886"/>
                  </a:lnTo>
                  <a:lnTo>
                    <a:pt x="1603390" y="2183981"/>
                  </a:lnTo>
                  <a:lnTo>
                    <a:pt x="1643944" y="2156177"/>
                  </a:lnTo>
                  <a:lnTo>
                    <a:pt x="1684054" y="2128478"/>
                  </a:lnTo>
                  <a:lnTo>
                    <a:pt x="1723708" y="2100886"/>
                  </a:lnTo>
                  <a:lnTo>
                    <a:pt x="1762892" y="2073405"/>
                  </a:lnTo>
                  <a:lnTo>
                    <a:pt x="1801595" y="2046037"/>
                  </a:lnTo>
                  <a:lnTo>
                    <a:pt x="1839805" y="2018785"/>
                  </a:lnTo>
                  <a:lnTo>
                    <a:pt x="1877509" y="1991652"/>
                  </a:lnTo>
                  <a:lnTo>
                    <a:pt x="1914694" y="1964641"/>
                  </a:lnTo>
                  <a:lnTo>
                    <a:pt x="1951349" y="1937755"/>
                  </a:lnTo>
                  <a:lnTo>
                    <a:pt x="1987461" y="1910997"/>
                  </a:lnTo>
                  <a:lnTo>
                    <a:pt x="2023018" y="1884369"/>
                  </a:lnTo>
                  <a:lnTo>
                    <a:pt x="2058007" y="1857875"/>
                  </a:lnTo>
                  <a:lnTo>
                    <a:pt x="2092416" y="1831517"/>
                  </a:lnTo>
                  <a:lnTo>
                    <a:pt x="2126233" y="1805299"/>
                  </a:lnTo>
                  <a:lnTo>
                    <a:pt x="2159445" y="1779223"/>
                  </a:lnTo>
                  <a:lnTo>
                    <a:pt x="2192040" y="1753292"/>
                  </a:lnTo>
                  <a:lnTo>
                    <a:pt x="2224005" y="1727509"/>
                  </a:lnTo>
                  <a:lnTo>
                    <a:pt x="2255329" y="1701877"/>
                  </a:lnTo>
                  <a:lnTo>
                    <a:pt x="2286000" y="1676400"/>
                  </a:lnTo>
                  <a:lnTo>
                    <a:pt x="2337848" y="1632390"/>
                  </a:lnTo>
                  <a:lnTo>
                    <a:pt x="2387739" y="1588840"/>
                  </a:lnTo>
                  <a:lnTo>
                    <a:pt x="2435739" y="1545736"/>
                  </a:lnTo>
                  <a:lnTo>
                    <a:pt x="2481913" y="1503061"/>
                  </a:lnTo>
                  <a:lnTo>
                    <a:pt x="2526326" y="1460801"/>
                  </a:lnTo>
                  <a:lnTo>
                    <a:pt x="2569043" y="1418940"/>
                  </a:lnTo>
                  <a:lnTo>
                    <a:pt x="2610129" y="1377462"/>
                  </a:lnTo>
                  <a:lnTo>
                    <a:pt x="2649650" y="1336353"/>
                  </a:lnTo>
                  <a:lnTo>
                    <a:pt x="2687671" y="1295596"/>
                  </a:lnTo>
                  <a:lnTo>
                    <a:pt x="2724256" y="1255178"/>
                  </a:lnTo>
                  <a:lnTo>
                    <a:pt x="2759472" y="1215081"/>
                  </a:lnTo>
                  <a:lnTo>
                    <a:pt x="2793384" y="1175292"/>
                  </a:lnTo>
                  <a:lnTo>
                    <a:pt x="2826056" y="1135794"/>
                  </a:lnTo>
                  <a:lnTo>
                    <a:pt x="2857554" y="1096573"/>
                  </a:lnTo>
                  <a:lnTo>
                    <a:pt x="2887944" y="1057612"/>
                  </a:lnTo>
                  <a:lnTo>
                    <a:pt x="2917290" y="1018897"/>
                  </a:lnTo>
                  <a:lnTo>
                    <a:pt x="2945657" y="980412"/>
                  </a:lnTo>
                  <a:lnTo>
                    <a:pt x="2973112" y="942142"/>
                  </a:lnTo>
                  <a:lnTo>
                    <a:pt x="2999718" y="904071"/>
                  </a:lnTo>
                  <a:lnTo>
                    <a:pt x="3025542" y="866185"/>
                  </a:lnTo>
                  <a:lnTo>
                    <a:pt x="3050648" y="828467"/>
                  </a:lnTo>
                  <a:lnTo>
                    <a:pt x="3075102" y="790903"/>
                  </a:lnTo>
                  <a:lnTo>
                    <a:pt x="3098969" y="753477"/>
                  </a:lnTo>
                  <a:lnTo>
                    <a:pt x="3122314" y="716174"/>
                  </a:lnTo>
                  <a:lnTo>
                    <a:pt x="3145203" y="678978"/>
                  </a:lnTo>
                  <a:lnTo>
                    <a:pt x="3167700" y="641874"/>
                  </a:lnTo>
                  <a:lnTo>
                    <a:pt x="3189872" y="604847"/>
                  </a:lnTo>
                  <a:lnTo>
                    <a:pt x="3211782" y="567881"/>
                  </a:lnTo>
                  <a:lnTo>
                    <a:pt x="3233496" y="530962"/>
                  </a:lnTo>
                  <a:lnTo>
                    <a:pt x="3255081" y="494073"/>
                  </a:lnTo>
                  <a:lnTo>
                    <a:pt x="3276600" y="457200"/>
                  </a:lnTo>
                </a:path>
                <a:path w="4191000" h="3200400">
                  <a:moveTo>
                    <a:pt x="0" y="3200400"/>
                  </a:moveTo>
                  <a:lnTo>
                    <a:pt x="44095" y="3163006"/>
                  </a:lnTo>
                  <a:lnTo>
                    <a:pt x="88177" y="3125620"/>
                  </a:lnTo>
                  <a:lnTo>
                    <a:pt x="132236" y="3088249"/>
                  </a:lnTo>
                  <a:lnTo>
                    <a:pt x="176257" y="3050899"/>
                  </a:lnTo>
                  <a:lnTo>
                    <a:pt x="220229" y="3013579"/>
                  </a:lnTo>
                  <a:lnTo>
                    <a:pt x="264139" y="2976294"/>
                  </a:lnTo>
                  <a:lnTo>
                    <a:pt x="307975" y="2939053"/>
                  </a:lnTo>
                  <a:lnTo>
                    <a:pt x="351724" y="2901863"/>
                  </a:lnTo>
                  <a:lnTo>
                    <a:pt x="395375" y="2864731"/>
                  </a:lnTo>
                  <a:lnTo>
                    <a:pt x="438915" y="2827665"/>
                  </a:lnTo>
                  <a:lnTo>
                    <a:pt x="482332" y="2790671"/>
                  </a:lnTo>
                  <a:lnTo>
                    <a:pt x="525612" y="2753757"/>
                  </a:lnTo>
                  <a:lnTo>
                    <a:pt x="568745" y="2716930"/>
                  </a:lnTo>
                  <a:lnTo>
                    <a:pt x="611717" y="2680197"/>
                  </a:lnTo>
                  <a:lnTo>
                    <a:pt x="654517" y="2643566"/>
                  </a:lnTo>
                  <a:lnTo>
                    <a:pt x="697131" y="2607044"/>
                  </a:lnTo>
                  <a:lnTo>
                    <a:pt x="739548" y="2570638"/>
                  </a:lnTo>
                  <a:lnTo>
                    <a:pt x="781755" y="2534355"/>
                  </a:lnTo>
                  <a:lnTo>
                    <a:pt x="823740" y="2498203"/>
                  </a:lnTo>
                  <a:lnTo>
                    <a:pt x="865491" y="2462189"/>
                  </a:lnTo>
                  <a:lnTo>
                    <a:pt x="906994" y="2426320"/>
                  </a:lnTo>
                  <a:lnTo>
                    <a:pt x="948239" y="2390604"/>
                  </a:lnTo>
                  <a:lnTo>
                    <a:pt x="989212" y="2355047"/>
                  </a:lnTo>
                  <a:lnTo>
                    <a:pt x="1029902" y="2319657"/>
                  </a:lnTo>
                  <a:lnTo>
                    <a:pt x="1070295" y="2284442"/>
                  </a:lnTo>
                  <a:lnTo>
                    <a:pt x="1110379" y="2249407"/>
                  </a:lnTo>
                  <a:lnTo>
                    <a:pt x="1150143" y="2214562"/>
                  </a:lnTo>
                  <a:lnTo>
                    <a:pt x="1189574" y="2179913"/>
                  </a:lnTo>
                  <a:lnTo>
                    <a:pt x="1228659" y="2145466"/>
                  </a:lnTo>
                  <a:lnTo>
                    <a:pt x="1267386" y="2111231"/>
                  </a:lnTo>
                  <a:lnTo>
                    <a:pt x="1305743" y="2077213"/>
                  </a:lnTo>
                  <a:lnTo>
                    <a:pt x="1343718" y="2043420"/>
                  </a:lnTo>
                  <a:lnTo>
                    <a:pt x="1381298" y="2009859"/>
                  </a:lnTo>
                  <a:lnTo>
                    <a:pt x="1418470" y="1976538"/>
                  </a:lnTo>
                  <a:lnTo>
                    <a:pt x="1455223" y="1943464"/>
                  </a:lnTo>
                  <a:lnTo>
                    <a:pt x="1491544" y="1910644"/>
                  </a:lnTo>
                  <a:lnTo>
                    <a:pt x="1527421" y="1878085"/>
                  </a:lnTo>
                  <a:lnTo>
                    <a:pt x="1562841" y="1845795"/>
                  </a:lnTo>
                  <a:lnTo>
                    <a:pt x="1597792" y="1813780"/>
                  </a:lnTo>
                  <a:lnTo>
                    <a:pt x="1632262" y="1782049"/>
                  </a:lnTo>
                  <a:lnTo>
                    <a:pt x="1666239" y="1750608"/>
                  </a:lnTo>
                  <a:lnTo>
                    <a:pt x="1699709" y="1719465"/>
                  </a:lnTo>
                  <a:lnTo>
                    <a:pt x="1732661" y="1688626"/>
                  </a:lnTo>
                  <a:lnTo>
                    <a:pt x="1765083" y="1658100"/>
                  </a:lnTo>
                  <a:lnTo>
                    <a:pt x="1796961" y="1627893"/>
                  </a:lnTo>
                  <a:lnTo>
                    <a:pt x="1828285" y="1598012"/>
                  </a:lnTo>
                  <a:lnTo>
                    <a:pt x="1859040" y="1568466"/>
                  </a:lnTo>
                  <a:lnTo>
                    <a:pt x="1889216" y="1539260"/>
                  </a:lnTo>
                  <a:lnTo>
                    <a:pt x="1918799" y="1510404"/>
                  </a:lnTo>
                  <a:lnTo>
                    <a:pt x="1947778" y="1481902"/>
                  </a:lnTo>
                  <a:lnTo>
                    <a:pt x="1976140" y="1453764"/>
                  </a:lnTo>
                  <a:lnTo>
                    <a:pt x="2003872" y="1425996"/>
                  </a:lnTo>
                  <a:lnTo>
                    <a:pt x="2030963" y="1398605"/>
                  </a:lnTo>
                  <a:lnTo>
                    <a:pt x="2110200" y="1316749"/>
                  </a:lnTo>
                  <a:lnTo>
                    <a:pt x="2160237" y="1263525"/>
                  </a:lnTo>
                  <a:lnTo>
                    <a:pt x="2207620" y="1211862"/>
                  </a:lnTo>
                  <a:lnTo>
                    <a:pt x="2252460" y="1161694"/>
                  </a:lnTo>
                  <a:lnTo>
                    <a:pt x="2294869" y="1112957"/>
                  </a:lnTo>
                  <a:lnTo>
                    <a:pt x="2334955" y="1065586"/>
                  </a:lnTo>
                  <a:lnTo>
                    <a:pt x="2372831" y="1019515"/>
                  </a:lnTo>
                  <a:lnTo>
                    <a:pt x="2408606" y="974680"/>
                  </a:lnTo>
                  <a:lnTo>
                    <a:pt x="2442391" y="931015"/>
                  </a:lnTo>
                  <a:lnTo>
                    <a:pt x="2474297" y="888456"/>
                  </a:lnTo>
                  <a:lnTo>
                    <a:pt x="2504434" y="846938"/>
                  </a:lnTo>
                  <a:lnTo>
                    <a:pt x="2532912" y="806395"/>
                  </a:lnTo>
                  <a:lnTo>
                    <a:pt x="2559843" y="766762"/>
                  </a:lnTo>
                  <a:lnTo>
                    <a:pt x="2585337" y="727975"/>
                  </a:lnTo>
                  <a:lnTo>
                    <a:pt x="2609504" y="689968"/>
                  </a:lnTo>
                  <a:lnTo>
                    <a:pt x="2632455" y="652677"/>
                  </a:lnTo>
                  <a:lnTo>
                    <a:pt x="2654300" y="616035"/>
                  </a:lnTo>
                  <a:lnTo>
                    <a:pt x="2675150" y="579980"/>
                  </a:lnTo>
                  <a:lnTo>
                    <a:pt x="2695116" y="544444"/>
                  </a:lnTo>
                  <a:lnTo>
                    <a:pt x="2714308" y="509364"/>
                  </a:lnTo>
                  <a:lnTo>
                    <a:pt x="2732837" y="474674"/>
                  </a:lnTo>
                  <a:lnTo>
                    <a:pt x="2750813" y="440309"/>
                  </a:lnTo>
                  <a:lnTo>
                    <a:pt x="2768346" y="406204"/>
                  </a:lnTo>
                  <a:lnTo>
                    <a:pt x="2802529" y="338514"/>
                  </a:lnTo>
                  <a:lnTo>
                    <a:pt x="2819400" y="304800"/>
                  </a:lnTo>
                </a:path>
                <a:path w="4191000" h="3200400">
                  <a:moveTo>
                    <a:pt x="0" y="3200400"/>
                  </a:moveTo>
                  <a:lnTo>
                    <a:pt x="39592" y="3158939"/>
                  </a:lnTo>
                  <a:lnTo>
                    <a:pt x="79172" y="3117489"/>
                  </a:lnTo>
                  <a:lnTo>
                    <a:pt x="118728" y="3076057"/>
                  </a:lnTo>
                  <a:lnTo>
                    <a:pt x="158247" y="3034654"/>
                  </a:lnTo>
                  <a:lnTo>
                    <a:pt x="197719" y="2993288"/>
                  </a:lnTo>
                  <a:lnTo>
                    <a:pt x="237130" y="2951970"/>
                  </a:lnTo>
                  <a:lnTo>
                    <a:pt x="276469" y="2910709"/>
                  </a:lnTo>
                  <a:lnTo>
                    <a:pt x="315723" y="2869514"/>
                  </a:lnTo>
                  <a:lnTo>
                    <a:pt x="354881" y="2828395"/>
                  </a:lnTo>
                  <a:lnTo>
                    <a:pt x="393930" y="2787362"/>
                  </a:lnTo>
                  <a:lnTo>
                    <a:pt x="432859" y="2746423"/>
                  </a:lnTo>
                  <a:lnTo>
                    <a:pt x="471655" y="2705588"/>
                  </a:lnTo>
                  <a:lnTo>
                    <a:pt x="510306" y="2664867"/>
                  </a:lnTo>
                  <a:lnTo>
                    <a:pt x="548800" y="2624270"/>
                  </a:lnTo>
                  <a:lnTo>
                    <a:pt x="587126" y="2583805"/>
                  </a:lnTo>
                  <a:lnTo>
                    <a:pt x="625270" y="2543482"/>
                  </a:lnTo>
                  <a:lnTo>
                    <a:pt x="663222" y="2503311"/>
                  </a:lnTo>
                  <a:lnTo>
                    <a:pt x="700968" y="2463301"/>
                  </a:lnTo>
                  <a:lnTo>
                    <a:pt x="738497" y="2423461"/>
                  </a:lnTo>
                  <a:lnTo>
                    <a:pt x="775798" y="2383802"/>
                  </a:lnTo>
                  <a:lnTo>
                    <a:pt x="812856" y="2344332"/>
                  </a:lnTo>
                  <a:lnTo>
                    <a:pt x="849662" y="2305061"/>
                  </a:lnTo>
                  <a:lnTo>
                    <a:pt x="886202" y="2265999"/>
                  </a:lnTo>
                  <a:lnTo>
                    <a:pt x="922465" y="2227155"/>
                  </a:lnTo>
                  <a:lnTo>
                    <a:pt x="958438" y="2188538"/>
                  </a:lnTo>
                  <a:lnTo>
                    <a:pt x="994109" y="2150159"/>
                  </a:lnTo>
                  <a:lnTo>
                    <a:pt x="1029467" y="2112025"/>
                  </a:lnTo>
                  <a:lnTo>
                    <a:pt x="1064499" y="2074148"/>
                  </a:lnTo>
                  <a:lnTo>
                    <a:pt x="1099194" y="2036536"/>
                  </a:lnTo>
                  <a:lnTo>
                    <a:pt x="1133538" y="1999199"/>
                  </a:lnTo>
                  <a:lnTo>
                    <a:pt x="1167521" y="1962146"/>
                  </a:lnTo>
                  <a:lnTo>
                    <a:pt x="1201130" y="1925387"/>
                  </a:lnTo>
                  <a:lnTo>
                    <a:pt x="1234353" y="1888931"/>
                  </a:lnTo>
                  <a:lnTo>
                    <a:pt x="1267177" y="1852788"/>
                  </a:lnTo>
                  <a:lnTo>
                    <a:pt x="1299592" y="1816968"/>
                  </a:lnTo>
                  <a:lnTo>
                    <a:pt x="1331584" y="1781479"/>
                  </a:lnTo>
                  <a:lnTo>
                    <a:pt x="1363142" y="1746331"/>
                  </a:lnTo>
                  <a:lnTo>
                    <a:pt x="1394254" y="1711534"/>
                  </a:lnTo>
                  <a:lnTo>
                    <a:pt x="1424907" y="1677097"/>
                  </a:lnTo>
                  <a:lnTo>
                    <a:pt x="1455090" y="1643030"/>
                  </a:lnTo>
                  <a:lnTo>
                    <a:pt x="1484790" y="1609342"/>
                  </a:lnTo>
                  <a:lnTo>
                    <a:pt x="1513996" y="1576043"/>
                  </a:lnTo>
                  <a:lnTo>
                    <a:pt x="1542695" y="1543142"/>
                  </a:lnTo>
                  <a:lnTo>
                    <a:pt x="1570875" y="1510648"/>
                  </a:lnTo>
                  <a:lnTo>
                    <a:pt x="1598524" y="1478571"/>
                  </a:lnTo>
                  <a:lnTo>
                    <a:pt x="1625631" y="1446921"/>
                  </a:lnTo>
                  <a:lnTo>
                    <a:pt x="1652183" y="1415707"/>
                  </a:lnTo>
                  <a:lnTo>
                    <a:pt x="1678168" y="1384938"/>
                  </a:lnTo>
                  <a:lnTo>
                    <a:pt x="1703573" y="1354624"/>
                  </a:lnTo>
                  <a:lnTo>
                    <a:pt x="1728388" y="1324775"/>
                  </a:lnTo>
                  <a:lnTo>
                    <a:pt x="1800221" y="1236458"/>
                  </a:lnTo>
                  <a:lnTo>
                    <a:pt x="1845600" y="1178537"/>
                  </a:lnTo>
                  <a:lnTo>
                    <a:pt x="1888809" y="1121678"/>
                  </a:lnTo>
                  <a:lnTo>
                    <a:pt x="1929920" y="1065927"/>
                  </a:lnTo>
                  <a:lnTo>
                    <a:pt x="1969008" y="1011326"/>
                  </a:lnTo>
                  <a:lnTo>
                    <a:pt x="2006144" y="957920"/>
                  </a:lnTo>
                  <a:lnTo>
                    <a:pt x="2041404" y="905753"/>
                  </a:lnTo>
                  <a:lnTo>
                    <a:pt x="2074858" y="854868"/>
                  </a:lnTo>
                  <a:lnTo>
                    <a:pt x="2106582" y="805310"/>
                  </a:lnTo>
                  <a:lnTo>
                    <a:pt x="2136648" y="757123"/>
                  </a:lnTo>
                  <a:lnTo>
                    <a:pt x="2165128" y="710349"/>
                  </a:lnTo>
                  <a:lnTo>
                    <a:pt x="2192097" y="665034"/>
                  </a:lnTo>
                  <a:lnTo>
                    <a:pt x="2217627" y="621221"/>
                  </a:lnTo>
                  <a:lnTo>
                    <a:pt x="2241791" y="578954"/>
                  </a:lnTo>
                  <a:lnTo>
                    <a:pt x="2264664" y="538276"/>
                  </a:lnTo>
                  <a:lnTo>
                    <a:pt x="2286316" y="499233"/>
                  </a:lnTo>
                  <a:lnTo>
                    <a:pt x="2306823" y="461867"/>
                  </a:lnTo>
                  <a:lnTo>
                    <a:pt x="2326257" y="426222"/>
                  </a:lnTo>
                  <a:lnTo>
                    <a:pt x="2344692" y="392343"/>
                  </a:lnTo>
                  <a:lnTo>
                    <a:pt x="2362199" y="360273"/>
                  </a:lnTo>
                  <a:lnTo>
                    <a:pt x="2378854" y="330056"/>
                  </a:lnTo>
                  <a:lnTo>
                    <a:pt x="2394728" y="301737"/>
                  </a:lnTo>
                  <a:lnTo>
                    <a:pt x="2409895" y="275358"/>
                  </a:lnTo>
                  <a:lnTo>
                    <a:pt x="2424427" y="250965"/>
                  </a:lnTo>
                  <a:lnTo>
                    <a:pt x="2438400" y="228600"/>
                  </a:lnTo>
                </a:path>
                <a:path w="4191000" h="3200400">
                  <a:moveTo>
                    <a:pt x="0" y="3200400"/>
                  </a:moveTo>
                  <a:lnTo>
                    <a:pt x="26984" y="3155950"/>
                  </a:lnTo>
                  <a:lnTo>
                    <a:pt x="53952" y="3111500"/>
                  </a:lnTo>
                  <a:lnTo>
                    <a:pt x="80885" y="3067050"/>
                  </a:lnTo>
                  <a:lnTo>
                    <a:pt x="107767" y="3022600"/>
                  </a:lnTo>
                  <a:lnTo>
                    <a:pt x="134580" y="2978150"/>
                  </a:lnTo>
                  <a:lnTo>
                    <a:pt x="161307" y="2933700"/>
                  </a:lnTo>
                  <a:lnTo>
                    <a:pt x="187932" y="2889250"/>
                  </a:lnTo>
                  <a:lnTo>
                    <a:pt x="214436" y="2844800"/>
                  </a:lnTo>
                  <a:lnTo>
                    <a:pt x="240803" y="2800350"/>
                  </a:lnTo>
                  <a:lnTo>
                    <a:pt x="267016" y="2755900"/>
                  </a:lnTo>
                  <a:lnTo>
                    <a:pt x="293058" y="2711450"/>
                  </a:lnTo>
                  <a:lnTo>
                    <a:pt x="318911" y="2667000"/>
                  </a:lnTo>
                  <a:lnTo>
                    <a:pt x="344558" y="2622550"/>
                  </a:lnTo>
                  <a:lnTo>
                    <a:pt x="369982" y="2578100"/>
                  </a:lnTo>
                  <a:lnTo>
                    <a:pt x="395166" y="2533650"/>
                  </a:lnTo>
                  <a:lnTo>
                    <a:pt x="420093" y="2489200"/>
                  </a:lnTo>
                  <a:lnTo>
                    <a:pt x="444745" y="2444750"/>
                  </a:lnTo>
                  <a:lnTo>
                    <a:pt x="469106" y="2400300"/>
                  </a:lnTo>
                  <a:lnTo>
                    <a:pt x="493158" y="2355850"/>
                  </a:lnTo>
                  <a:lnTo>
                    <a:pt x="516884" y="2311400"/>
                  </a:lnTo>
                  <a:lnTo>
                    <a:pt x="540268" y="2266950"/>
                  </a:lnTo>
                  <a:lnTo>
                    <a:pt x="563291" y="2222500"/>
                  </a:lnTo>
                  <a:lnTo>
                    <a:pt x="585937" y="2178050"/>
                  </a:lnTo>
                  <a:lnTo>
                    <a:pt x="608188" y="2133600"/>
                  </a:lnTo>
                  <a:lnTo>
                    <a:pt x="630028" y="2089150"/>
                  </a:lnTo>
                  <a:lnTo>
                    <a:pt x="651440" y="2044700"/>
                  </a:lnTo>
                  <a:lnTo>
                    <a:pt x="672405" y="2000250"/>
                  </a:lnTo>
                  <a:lnTo>
                    <a:pt x="692907" y="1955800"/>
                  </a:lnTo>
                  <a:lnTo>
                    <a:pt x="712929" y="1911350"/>
                  </a:lnTo>
                  <a:lnTo>
                    <a:pt x="732454" y="1866900"/>
                  </a:lnTo>
                  <a:lnTo>
                    <a:pt x="751465" y="1822450"/>
                  </a:lnTo>
                  <a:lnTo>
                    <a:pt x="769944" y="1778000"/>
                  </a:lnTo>
                  <a:lnTo>
                    <a:pt x="787874" y="1733550"/>
                  </a:lnTo>
                  <a:lnTo>
                    <a:pt x="805238" y="1689100"/>
                  </a:lnTo>
                  <a:lnTo>
                    <a:pt x="822019" y="1644650"/>
                  </a:lnTo>
                  <a:lnTo>
                    <a:pt x="838200" y="1600200"/>
                  </a:lnTo>
                  <a:lnTo>
                    <a:pt x="855672" y="1550193"/>
                  </a:lnTo>
                  <a:lnTo>
                    <a:pt x="872388" y="1500187"/>
                  </a:lnTo>
                  <a:lnTo>
                    <a:pt x="888371" y="1450181"/>
                  </a:lnTo>
                  <a:lnTo>
                    <a:pt x="903647" y="1400175"/>
                  </a:lnTo>
                  <a:lnTo>
                    <a:pt x="918238" y="1350168"/>
                  </a:lnTo>
                  <a:lnTo>
                    <a:pt x="932171" y="1300162"/>
                  </a:lnTo>
                  <a:lnTo>
                    <a:pt x="945468" y="1250156"/>
                  </a:lnTo>
                  <a:lnTo>
                    <a:pt x="958155" y="1200150"/>
                  </a:lnTo>
                  <a:lnTo>
                    <a:pt x="970256" y="1150143"/>
                  </a:lnTo>
                  <a:lnTo>
                    <a:pt x="981795" y="1100137"/>
                  </a:lnTo>
                  <a:lnTo>
                    <a:pt x="992798" y="1050131"/>
                  </a:lnTo>
                  <a:lnTo>
                    <a:pt x="1003287" y="1000125"/>
                  </a:lnTo>
                  <a:lnTo>
                    <a:pt x="1013288" y="950118"/>
                  </a:lnTo>
                  <a:lnTo>
                    <a:pt x="1022825" y="900112"/>
                  </a:lnTo>
                  <a:lnTo>
                    <a:pt x="1031923" y="850106"/>
                  </a:lnTo>
                  <a:lnTo>
                    <a:pt x="1040606" y="800100"/>
                  </a:lnTo>
                  <a:lnTo>
                    <a:pt x="1048898" y="750093"/>
                  </a:lnTo>
                  <a:lnTo>
                    <a:pt x="1056823" y="700087"/>
                  </a:lnTo>
                  <a:lnTo>
                    <a:pt x="1064407" y="650081"/>
                  </a:lnTo>
                  <a:lnTo>
                    <a:pt x="1071674" y="600075"/>
                  </a:lnTo>
                  <a:lnTo>
                    <a:pt x="1078647" y="550068"/>
                  </a:lnTo>
                  <a:lnTo>
                    <a:pt x="1085352" y="500062"/>
                  </a:lnTo>
                  <a:lnTo>
                    <a:pt x="1091813" y="450056"/>
                  </a:lnTo>
                  <a:lnTo>
                    <a:pt x="1098053" y="400050"/>
                  </a:lnTo>
                  <a:lnTo>
                    <a:pt x="1104099" y="350043"/>
                  </a:lnTo>
                  <a:lnTo>
                    <a:pt x="1109974" y="300037"/>
                  </a:lnTo>
                  <a:lnTo>
                    <a:pt x="1115702" y="250031"/>
                  </a:lnTo>
                  <a:lnTo>
                    <a:pt x="1121308" y="200025"/>
                  </a:lnTo>
                  <a:lnTo>
                    <a:pt x="1126816" y="150018"/>
                  </a:lnTo>
                  <a:lnTo>
                    <a:pt x="1132251" y="100012"/>
                  </a:lnTo>
                  <a:lnTo>
                    <a:pt x="1137638" y="50006"/>
                  </a:lnTo>
                  <a:lnTo>
                    <a:pt x="1143000" y="0"/>
                  </a:lnTo>
                </a:path>
                <a:path w="4191000" h="3200400">
                  <a:moveTo>
                    <a:pt x="0" y="3200400"/>
                  </a:moveTo>
                  <a:lnTo>
                    <a:pt x="4191000" y="1066800"/>
                  </a:lnTo>
                </a:path>
              </a:pathLst>
            </a:custGeom>
            <a:ln w="12700">
              <a:solidFill>
                <a:srgbClr val="000000"/>
              </a:solidFill>
            </a:ln>
          </p:spPr>
          <p:txBody>
            <a:bodyPr wrap="square" lIns="0" tIns="0" rIns="0" bIns="0" rtlCol="0"/>
            <a:lstStyle/>
            <a:p>
              <a:endParaRPr/>
            </a:p>
          </p:txBody>
        </p:sp>
      </p:grpSp>
      <p:sp>
        <p:nvSpPr>
          <p:cNvPr id="15" name="object 15"/>
          <p:cNvSpPr/>
          <p:nvPr/>
        </p:nvSpPr>
        <p:spPr>
          <a:xfrm>
            <a:off x="2667000" y="4191000"/>
            <a:ext cx="4191000" cy="990600"/>
          </a:xfrm>
          <a:custGeom>
            <a:avLst/>
            <a:gdLst/>
            <a:ahLst/>
            <a:cxnLst/>
            <a:rect l="l" t="t" r="r" b="b"/>
            <a:pathLst>
              <a:path w="4191000" h="990600">
                <a:moveTo>
                  <a:pt x="0" y="990600"/>
                </a:moveTo>
                <a:lnTo>
                  <a:pt x="57147" y="989894"/>
                </a:lnTo>
                <a:lnTo>
                  <a:pt x="114282" y="989186"/>
                </a:lnTo>
                <a:lnTo>
                  <a:pt x="171391" y="988476"/>
                </a:lnTo>
                <a:lnTo>
                  <a:pt x="228460" y="987762"/>
                </a:lnTo>
                <a:lnTo>
                  <a:pt x="285477" y="987041"/>
                </a:lnTo>
                <a:lnTo>
                  <a:pt x="342429" y="986314"/>
                </a:lnTo>
                <a:lnTo>
                  <a:pt x="399303" y="985578"/>
                </a:lnTo>
                <a:lnTo>
                  <a:pt x="456085" y="984831"/>
                </a:lnTo>
                <a:lnTo>
                  <a:pt x="512762" y="984073"/>
                </a:lnTo>
                <a:lnTo>
                  <a:pt x="569322" y="983302"/>
                </a:lnTo>
                <a:lnTo>
                  <a:pt x="625751" y="982516"/>
                </a:lnTo>
                <a:lnTo>
                  <a:pt x="682037" y="981715"/>
                </a:lnTo>
                <a:lnTo>
                  <a:pt x="738165" y="980896"/>
                </a:lnTo>
                <a:lnTo>
                  <a:pt x="794124" y="980058"/>
                </a:lnTo>
                <a:lnTo>
                  <a:pt x="849900" y="979200"/>
                </a:lnTo>
                <a:lnTo>
                  <a:pt x="905480" y="978320"/>
                </a:lnTo>
                <a:lnTo>
                  <a:pt x="960851" y="977416"/>
                </a:lnTo>
                <a:lnTo>
                  <a:pt x="1016000" y="976488"/>
                </a:lnTo>
                <a:lnTo>
                  <a:pt x="1070913" y="975534"/>
                </a:lnTo>
                <a:lnTo>
                  <a:pt x="1125578" y="974553"/>
                </a:lnTo>
                <a:lnTo>
                  <a:pt x="1179982" y="973542"/>
                </a:lnTo>
                <a:lnTo>
                  <a:pt x="1234112" y="972501"/>
                </a:lnTo>
                <a:lnTo>
                  <a:pt x="1287954" y="971428"/>
                </a:lnTo>
                <a:lnTo>
                  <a:pt x="1341496" y="970321"/>
                </a:lnTo>
                <a:lnTo>
                  <a:pt x="1394724" y="969180"/>
                </a:lnTo>
                <a:lnTo>
                  <a:pt x="1447625" y="968002"/>
                </a:lnTo>
                <a:lnTo>
                  <a:pt x="1500187" y="966787"/>
                </a:lnTo>
                <a:lnTo>
                  <a:pt x="1552396" y="965532"/>
                </a:lnTo>
                <a:lnTo>
                  <a:pt x="1604239" y="964237"/>
                </a:lnTo>
                <a:lnTo>
                  <a:pt x="1655703" y="962900"/>
                </a:lnTo>
                <a:lnTo>
                  <a:pt x="1706775" y="961519"/>
                </a:lnTo>
                <a:lnTo>
                  <a:pt x="1757443" y="960093"/>
                </a:lnTo>
                <a:lnTo>
                  <a:pt x="1807692" y="958621"/>
                </a:lnTo>
                <a:lnTo>
                  <a:pt x="1857510" y="957101"/>
                </a:lnTo>
                <a:lnTo>
                  <a:pt x="1906883" y="955531"/>
                </a:lnTo>
                <a:lnTo>
                  <a:pt x="1955800" y="953911"/>
                </a:lnTo>
                <a:lnTo>
                  <a:pt x="2004245" y="952238"/>
                </a:lnTo>
                <a:lnTo>
                  <a:pt x="2052208" y="950512"/>
                </a:lnTo>
                <a:lnTo>
                  <a:pt x="2099674" y="948730"/>
                </a:lnTo>
                <a:lnTo>
                  <a:pt x="2146631" y="946892"/>
                </a:lnTo>
                <a:lnTo>
                  <a:pt x="2193064" y="944996"/>
                </a:lnTo>
                <a:lnTo>
                  <a:pt x="2238962" y="943040"/>
                </a:lnTo>
                <a:lnTo>
                  <a:pt x="2284312" y="941023"/>
                </a:lnTo>
                <a:lnTo>
                  <a:pt x="2329099" y="938944"/>
                </a:lnTo>
                <a:lnTo>
                  <a:pt x="2373312" y="936801"/>
                </a:lnTo>
                <a:lnTo>
                  <a:pt x="2416937" y="934593"/>
                </a:lnTo>
                <a:lnTo>
                  <a:pt x="2459960" y="932317"/>
                </a:lnTo>
                <a:lnTo>
                  <a:pt x="2502370" y="929974"/>
                </a:lnTo>
                <a:lnTo>
                  <a:pt x="2544152" y="927561"/>
                </a:lnTo>
                <a:lnTo>
                  <a:pt x="2585294" y="925077"/>
                </a:lnTo>
                <a:lnTo>
                  <a:pt x="2625783" y="922520"/>
                </a:lnTo>
                <a:lnTo>
                  <a:pt x="2665606" y="919889"/>
                </a:lnTo>
                <a:lnTo>
                  <a:pt x="2704749" y="917183"/>
                </a:lnTo>
                <a:lnTo>
                  <a:pt x="2743200" y="914400"/>
                </a:lnTo>
                <a:lnTo>
                  <a:pt x="2818006" y="908600"/>
                </a:lnTo>
                <a:lnTo>
                  <a:pt x="2890094" y="902499"/>
                </a:lnTo>
                <a:lnTo>
                  <a:pt x="2959570" y="896107"/>
                </a:lnTo>
                <a:lnTo>
                  <a:pt x="3026537" y="889437"/>
                </a:lnTo>
                <a:lnTo>
                  <a:pt x="3091099" y="882499"/>
                </a:lnTo>
                <a:lnTo>
                  <a:pt x="3153362" y="875306"/>
                </a:lnTo>
                <a:lnTo>
                  <a:pt x="3213431" y="867870"/>
                </a:lnTo>
                <a:lnTo>
                  <a:pt x="3271408" y="860200"/>
                </a:lnTo>
                <a:lnTo>
                  <a:pt x="3327400" y="852311"/>
                </a:lnTo>
                <a:lnTo>
                  <a:pt x="3381510" y="844212"/>
                </a:lnTo>
                <a:lnTo>
                  <a:pt x="3433843" y="835915"/>
                </a:lnTo>
                <a:lnTo>
                  <a:pt x="3484503" y="827433"/>
                </a:lnTo>
                <a:lnTo>
                  <a:pt x="3533596" y="818777"/>
                </a:lnTo>
                <a:lnTo>
                  <a:pt x="3581225" y="809958"/>
                </a:lnTo>
                <a:lnTo>
                  <a:pt x="3627496" y="800988"/>
                </a:lnTo>
                <a:lnTo>
                  <a:pt x="3672512" y="791879"/>
                </a:lnTo>
                <a:lnTo>
                  <a:pt x="3716378" y="782642"/>
                </a:lnTo>
                <a:lnTo>
                  <a:pt x="3759200" y="773288"/>
                </a:lnTo>
                <a:lnTo>
                  <a:pt x="3801080" y="763831"/>
                </a:lnTo>
                <a:lnTo>
                  <a:pt x="3842124" y="754280"/>
                </a:lnTo>
                <a:lnTo>
                  <a:pt x="3882437" y="744648"/>
                </a:lnTo>
                <a:lnTo>
                  <a:pt x="3922122" y="734946"/>
                </a:lnTo>
                <a:lnTo>
                  <a:pt x="3961285" y="725187"/>
                </a:lnTo>
                <a:lnTo>
                  <a:pt x="4000029" y="715381"/>
                </a:lnTo>
                <a:lnTo>
                  <a:pt x="4038460" y="705540"/>
                </a:lnTo>
                <a:lnTo>
                  <a:pt x="4076682" y="695675"/>
                </a:lnTo>
                <a:lnTo>
                  <a:pt x="4114800" y="685800"/>
                </a:lnTo>
              </a:path>
              <a:path w="4191000" h="990600">
                <a:moveTo>
                  <a:pt x="0" y="990600"/>
                </a:moveTo>
                <a:lnTo>
                  <a:pt x="51253" y="988784"/>
                </a:lnTo>
                <a:lnTo>
                  <a:pt x="102505" y="986963"/>
                </a:lnTo>
                <a:lnTo>
                  <a:pt x="153753" y="985129"/>
                </a:lnTo>
                <a:lnTo>
                  <a:pt x="204997" y="983277"/>
                </a:lnTo>
                <a:lnTo>
                  <a:pt x="256235" y="981400"/>
                </a:lnTo>
                <a:lnTo>
                  <a:pt x="307465" y="979492"/>
                </a:lnTo>
                <a:lnTo>
                  <a:pt x="358686" y="977547"/>
                </a:lnTo>
                <a:lnTo>
                  <a:pt x="409896" y="975559"/>
                </a:lnTo>
                <a:lnTo>
                  <a:pt x="461094" y="973521"/>
                </a:lnTo>
                <a:lnTo>
                  <a:pt x="512278" y="971428"/>
                </a:lnTo>
                <a:lnTo>
                  <a:pt x="563447" y="969273"/>
                </a:lnTo>
                <a:lnTo>
                  <a:pt x="614598" y="967051"/>
                </a:lnTo>
                <a:lnTo>
                  <a:pt x="665731" y="964754"/>
                </a:lnTo>
                <a:lnTo>
                  <a:pt x="716844" y="962377"/>
                </a:lnTo>
                <a:lnTo>
                  <a:pt x="767935" y="959914"/>
                </a:lnTo>
                <a:lnTo>
                  <a:pt x="819003" y="957358"/>
                </a:lnTo>
                <a:lnTo>
                  <a:pt x="870047" y="954704"/>
                </a:lnTo>
                <a:lnTo>
                  <a:pt x="921064" y="951944"/>
                </a:lnTo>
                <a:lnTo>
                  <a:pt x="972054" y="949074"/>
                </a:lnTo>
                <a:lnTo>
                  <a:pt x="1023014" y="946086"/>
                </a:lnTo>
                <a:lnTo>
                  <a:pt x="1073943" y="942974"/>
                </a:lnTo>
                <a:lnTo>
                  <a:pt x="1124840" y="939734"/>
                </a:lnTo>
                <a:lnTo>
                  <a:pt x="1175703" y="936357"/>
                </a:lnTo>
                <a:lnTo>
                  <a:pt x="1226531" y="932839"/>
                </a:lnTo>
                <a:lnTo>
                  <a:pt x="1277321" y="929172"/>
                </a:lnTo>
                <a:lnTo>
                  <a:pt x="1328073" y="925351"/>
                </a:lnTo>
                <a:lnTo>
                  <a:pt x="1378785" y="921370"/>
                </a:lnTo>
                <a:lnTo>
                  <a:pt x="1429455" y="917222"/>
                </a:lnTo>
                <a:lnTo>
                  <a:pt x="1480082" y="912901"/>
                </a:lnTo>
                <a:lnTo>
                  <a:pt x="1530664" y="908401"/>
                </a:lnTo>
                <a:lnTo>
                  <a:pt x="1581200" y="903716"/>
                </a:lnTo>
                <a:lnTo>
                  <a:pt x="1631688" y="898840"/>
                </a:lnTo>
                <a:lnTo>
                  <a:pt x="1682127" y="893767"/>
                </a:lnTo>
                <a:lnTo>
                  <a:pt x="1732515" y="888489"/>
                </a:lnTo>
                <a:lnTo>
                  <a:pt x="1782850" y="883002"/>
                </a:lnTo>
                <a:lnTo>
                  <a:pt x="1833132" y="877299"/>
                </a:lnTo>
                <a:lnTo>
                  <a:pt x="1883357" y="871374"/>
                </a:lnTo>
                <a:lnTo>
                  <a:pt x="1933526" y="865220"/>
                </a:lnTo>
                <a:lnTo>
                  <a:pt x="1983636" y="858832"/>
                </a:lnTo>
                <a:lnTo>
                  <a:pt x="2033686" y="852204"/>
                </a:lnTo>
                <a:lnTo>
                  <a:pt x="2083675" y="845328"/>
                </a:lnTo>
                <a:lnTo>
                  <a:pt x="2133600" y="838200"/>
                </a:lnTo>
                <a:lnTo>
                  <a:pt x="2183460" y="830814"/>
                </a:lnTo>
                <a:lnTo>
                  <a:pt x="2233258" y="823175"/>
                </a:lnTo>
                <a:lnTo>
                  <a:pt x="2282993" y="815290"/>
                </a:lnTo>
                <a:lnTo>
                  <a:pt x="2332669" y="807163"/>
                </a:lnTo>
                <a:lnTo>
                  <a:pt x="2382286" y="798803"/>
                </a:lnTo>
                <a:lnTo>
                  <a:pt x="2431846" y="790213"/>
                </a:lnTo>
                <a:lnTo>
                  <a:pt x="2481350" y="781402"/>
                </a:lnTo>
                <a:lnTo>
                  <a:pt x="2530801" y="772375"/>
                </a:lnTo>
                <a:lnTo>
                  <a:pt x="2580198" y="763138"/>
                </a:lnTo>
                <a:lnTo>
                  <a:pt x="2629545" y="753697"/>
                </a:lnTo>
                <a:lnTo>
                  <a:pt x="2678843" y="744059"/>
                </a:lnTo>
                <a:lnTo>
                  <a:pt x="2728093" y="734230"/>
                </a:lnTo>
                <a:lnTo>
                  <a:pt x="2777296" y="724215"/>
                </a:lnTo>
                <a:lnTo>
                  <a:pt x="2826455" y="714022"/>
                </a:lnTo>
                <a:lnTo>
                  <a:pt x="2875571" y="703655"/>
                </a:lnTo>
                <a:lnTo>
                  <a:pt x="2924645" y="693122"/>
                </a:lnTo>
                <a:lnTo>
                  <a:pt x="2973678" y="682429"/>
                </a:lnTo>
                <a:lnTo>
                  <a:pt x="3022674" y="671581"/>
                </a:lnTo>
                <a:lnTo>
                  <a:pt x="3071632" y="660586"/>
                </a:lnTo>
                <a:lnTo>
                  <a:pt x="3120554" y="649448"/>
                </a:lnTo>
                <a:lnTo>
                  <a:pt x="3169443" y="638175"/>
                </a:lnTo>
                <a:lnTo>
                  <a:pt x="3218300" y="626771"/>
                </a:lnTo>
                <a:lnTo>
                  <a:pt x="3267125" y="615245"/>
                </a:lnTo>
                <a:lnTo>
                  <a:pt x="3315921" y="603601"/>
                </a:lnTo>
                <a:lnTo>
                  <a:pt x="3364690" y="591846"/>
                </a:lnTo>
                <a:lnTo>
                  <a:pt x="3413432" y="579987"/>
                </a:lnTo>
                <a:lnTo>
                  <a:pt x="3462150" y="568028"/>
                </a:lnTo>
                <a:lnTo>
                  <a:pt x="3510844" y="555977"/>
                </a:lnTo>
                <a:lnTo>
                  <a:pt x="3559517" y="543840"/>
                </a:lnTo>
                <a:lnTo>
                  <a:pt x="3608169" y="531622"/>
                </a:lnTo>
                <a:lnTo>
                  <a:pt x="3656804" y="519331"/>
                </a:lnTo>
                <a:lnTo>
                  <a:pt x="3705421" y="506971"/>
                </a:lnTo>
                <a:lnTo>
                  <a:pt x="3754023" y="494550"/>
                </a:lnTo>
                <a:lnTo>
                  <a:pt x="3802611" y="482073"/>
                </a:lnTo>
                <a:lnTo>
                  <a:pt x="3851186" y="469547"/>
                </a:lnTo>
                <a:lnTo>
                  <a:pt x="3899751" y="456977"/>
                </a:lnTo>
                <a:lnTo>
                  <a:pt x="3948307" y="444371"/>
                </a:lnTo>
                <a:lnTo>
                  <a:pt x="3996854" y="431734"/>
                </a:lnTo>
                <a:lnTo>
                  <a:pt x="4045396" y="419072"/>
                </a:lnTo>
                <a:lnTo>
                  <a:pt x="4093933" y="406391"/>
                </a:lnTo>
                <a:lnTo>
                  <a:pt x="4142467" y="393698"/>
                </a:lnTo>
                <a:lnTo>
                  <a:pt x="4191000" y="381000"/>
                </a:lnTo>
              </a:path>
              <a:path w="4191000" h="990600">
                <a:moveTo>
                  <a:pt x="0" y="990600"/>
                </a:moveTo>
                <a:lnTo>
                  <a:pt x="54583" y="982173"/>
                </a:lnTo>
                <a:lnTo>
                  <a:pt x="109157" y="973746"/>
                </a:lnTo>
                <a:lnTo>
                  <a:pt x="163709" y="965318"/>
                </a:lnTo>
                <a:lnTo>
                  <a:pt x="218229" y="956887"/>
                </a:lnTo>
                <a:lnTo>
                  <a:pt x="272707" y="948453"/>
                </a:lnTo>
                <a:lnTo>
                  <a:pt x="327133" y="940014"/>
                </a:lnTo>
                <a:lnTo>
                  <a:pt x="381494" y="931571"/>
                </a:lnTo>
                <a:lnTo>
                  <a:pt x="435782" y="923122"/>
                </a:lnTo>
                <a:lnTo>
                  <a:pt x="489986" y="914667"/>
                </a:lnTo>
                <a:lnTo>
                  <a:pt x="544094" y="906204"/>
                </a:lnTo>
                <a:lnTo>
                  <a:pt x="598097" y="897734"/>
                </a:lnTo>
                <a:lnTo>
                  <a:pt x="651983" y="889254"/>
                </a:lnTo>
                <a:lnTo>
                  <a:pt x="705742" y="880764"/>
                </a:lnTo>
                <a:lnTo>
                  <a:pt x="759365" y="872264"/>
                </a:lnTo>
                <a:lnTo>
                  <a:pt x="812839" y="863753"/>
                </a:lnTo>
                <a:lnTo>
                  <a:pt x="866155" y="855229"/>
                </a:lnTo>
                <a:lnTo>
                  <a:pt x="919301" y="846693"/>
                </a:lnTo>
                <a:lnTo>
                  <a:pt x="972268" y="838142"/>
                </a:lnTo>
                <a:lnTo>
                  <a:pt x="1025045" y="829577"/>
                </a:lnTo>
                <a:lnTo>
                  <a:pt x="1077621" y="820996"/>
                </a:lnTo>
                <a:lnTo>
                  <a:pt x="1129985" y="812400"/>
                </a:lnTo>
                <a:lnTo>
                  <a:pt x="1182128" y="803786"/>
                </a:lnTo>
                <a:lnTo>
                  <a:pt x="1234038" y="795154"/>
                </a:lnTo>
                <a:lnTo>
                  <a:pt x="1285705" y="786504"/>
                </a:lnTo>
                <a:lnTo>
                  <a:pt x="1337119" y="777834"/>
                </a:lnTo>
                <a:lnTo>
                  <a:pt x="1388268" y="769143"/>
                </a:lnTo>
                <a:lnTo>
                  <a:pt x="1439143" y="760432"/>
                </a:lnTo>
                <a:lnTo>
                  <a:pt x="1489732" y="751698"/>
                </a:lnTo>
                <a:lnTo>
                  <a:pt x="1540025" y="742942"/>
                </a:lnTo>
                <a:lnTo>
                  <a:pt x="1590012" y="734163"/>
                </a:lnTo>
                <a:lnTo>
                  <a:pt x="1639682" y="725359"/>
                </a:lnTo>
                <a:lnTo>
                  <a:pt x="1689024" y="716529"/>
                </a:lnTo>
                <a:lnTo>
                  <a:pt x="1738028" y="707674"/>
                </a:lnTo>
                <a:lnTo>
                  <a:pt x="1786684" y="698792"/>
                </a:lnTo>
                <a:lnTo>
                  <a:pt x="1834980" y="689882"/>
                </a:lnTo>
                <a:lnTo>
                  <a:pt x="1882906" y="680944"/>
                </a:lnTo>
                <a:lnTo>
                  <a:pt x="1930452" y="671976"/>
                </a:lnTo>
                <a:lnTo>
                  <a:pt x="1977606" y="662979"/>
                </a:lnTo>
                <a:lnTo>
                  <a:pt x="2024360" y="653950"/>
                </a:lnTo>
                <a:lnTo>
                  <a:pt x="2070701" y="644890"/>
                </a:lnTo>
                <a:lnTo>
                  <a:pt x="2116619" y="635797"/>
                </a:lnTo>
                <a:lnTo>
                  <a:pt x="2162104" y="626671"/>
                </a:lnTo>
                <a:lnTo>
                  <a:pt x="2207145" y="617511"/>
                </a:lnTo>
                <a:lnTo>
                  <a:pt x="2251732" y="608316"/>
                </a:lnTo>
                <a:lnTo>
                  <a:pt x="2295854" y="599085"/>
                </a:lnTo>
                <a:lnTo>
                  <a:pt x="2339500" y="589818"/>
                </a:lnTo>
                <a:lnTo>
                  <a:pt x="2382660" y="580513"/>
                </a:lnTo>
                <a:lnTo>
                  <a:pt x="2425324" y="571170"/>
                </a:lnTo>
                <a:lnTo>
                  <a:pt x="2467480" y="561788"/>
                </a:lnTo>
                <a:lnTo>
                  <a:pt x="2509118" y="552366"/>
                </a:lnTo>
                <a:lnTo>
                  <a:pt x="2550228" y="542904"/>
                </a:lnTo>
                <a:lnTo>
                  <a:pt x="2590800" y="533400"/>
                </a:lnTo>
                <a:lnTo>
                  <a:pt x="2653624" y="518338"/>
                </a:lnTo>
                <a:lnTo>
                  <a:pt x="2715126" y="503176"/>
                </a:lnTo>
                <a:lnTo>
                  <a:pt x="2775345" y="487914"/>
                </a:lnTo>
                <a:lnTo>
                  <a:pt x="2834325" y="472557"/>
                </a:lnTo>
                <a:lnTo>
                  <a:pt x="2892105" y="457108"/>
                </a:lnTo>
                <a:lnTo>
                  <a:pt x="2948728" y="441570"/>
                </a:lnTo>
                <a:lnTo>
                  <a:pt x="3004234" y="425946"/>
                </a:lnTo>
                <a:lnTo>
                  <a:pt x="3058665" y="410240"/>
                </a:lnTo>
                <a:lnTo>
                  <a:pt x="3112062" y="394453"/>
                </a:lnTo>
                <a:lnTo>
                  <a:pt x="3164468" y="378591"/>
                </a:lnTo>
                <a:lnTo>
                  <a:pt x="3215922" y="362655"/>
                </a:lnTo>
                <a:lnTo>
                  <a:pt x="3266466" y="346649"/>
                </a:lnTo>
                <a:lnTo>
                  <a:pt x="3316142" y="330577"/>
                </a:lnTo>
                <a:lnTo>
                  <a:pt x="3364992" y="314441"/>
                </a:lnTo>
                <a:lnTo>
                  <a:pt x="3413055" y="298244"/>
                </a:lnTo>
                <a:lnTo>
                  <a:pt x="3460375" y="281991"/>
                </a:lnTo>
                <a:lnTo>
                  <a:pt x="3506991" y="265683"/>
                </a:lnTo>
                <a:lnTo>
                  <a:pt x="3552946" y="249324"/>
                </a:lnTo>
                <a:lnTo>
                  <a:pt x="3598281" y="232918"/>
                </a:lnTo>
                <a:lnTo>
                  <a:pt x="3643037" y="216467"/>
                </a:lnTo>
                <a:lnTo>
                  <a:pt x="3687255" y="199974"/>
                </a:lnTo>
                <a:lnTo>
                  <a:pt x="3730977" y="183444"/>
                </a:lnTo>
                <a:lnTo>
                  <a:pt x="3774245" y="166878"/>
                </a:lnTo>
                <a:lnTo>
                  <a:pt x="3817099" y="150281"/>
                </a:lnTo>
                <a:lnTo>
                  <a:pt x="3859580" y="133655"/>
                </a:lnTo>
                <a:lnTo>
                  <a:pt x="3901731" y="117004"/>
                </a:lnTo>
                <a:lnTo>
                  <a:pt x="3943593" y="100330"/>
                </a:lnTo>
                <a:lnTo>
                  <a:pt x="3985206" y="83638"/>
                </a:lnTo>
                <a:lnTo>
                  <a:pt x="4026613" y="66929"/>
                </a:lnTo>
                <a:lnTo>
                  <a:pt x="4067854" y="50208"/>
                </a:lnTo>
                <a:lnTo>
                  <a:pt x="4108972" y="33477"/>
                </a:lnTo>
                <a:lnTo>
                  <a:pt x="4150006" y="16740"/>
                </a:lnTo>
                <a:lnTo>
                  <a:pt x="4191000" y="0"/>
                </a:lnTo>
              </a:path>
            </a:pathLst>
          </a:custGeom>
          <a:ln w="12700">
            <a:solidFill>
              <a:srgbClr val="000000"/>
            </a:solidFill>
          </a:ln>
        </p:spPr>
        <p:txBody>
          <a:bodyPr wrap="square" lIns="0" tIns="0" rIns="0" bIns="0" rtlCol="0"/>
          <a:lstStyle/>
          <a:p>
            <a:endParaRPr/>
          </a:p>
        </p:txBody>
      </p:sp>
      <p:sp>
        <p:nvSpPr>
          <p:cNvPr id="16" name="object 16"/>
          <p:cNvSpPr txBox="1"/>
          <p:nvPr/>
        </p:nvSpPr>
        <p:spPr>
          <a:xfrm>
            <a:off x="3940175" y="2011425"/>
            <a:ext cx="377825" cy="177800"/>
          </a:xfrm>
          <a:prstGeom prst="rect">
            <a:avLst/>
          </a:prstGeom>
        </p:spPr>
        <p:txBody>
          <a:bodyPr vert="horz" wrap="square" lIns="0" tIns="12065" rIns="0" bIns="0" rtlCol="0">
            <a:spAutoFit/>
          </a:bodyPr>
          <a:lstStyle/>
          <a:p>
            <a:pPr marL="38100">
              <a:lnSpc>
                <a:spcPct val="100000"/>
              </a:lnSpc>
              <a:spcBef>
                <a:spcPts val="95"/>
              </a:spcBef>
            </a:pPr>
            <a:r>
              <a:rPr sz="1000" dirty="0">
                <a:latin typeface="Arial"/>
                <a:cs typeface="Arial"/>
              </a:rPr>
              <a:t>O(2</a:t>
            </a:r>
            <a:r>
              <a:rPr sz="975" baseline="25641" dirty="0">
                <a:latin typeface="Arial"/>
                <a:cs typeface="Arial"/>
              </a:rPr>
              <a:t>n</a:t>
            </a:r>
            <a:r>
              <a:rPr sz="1000" dirty="0">
                <a:latin typeface="Arial"/>
                <a:cs typeface="Arial"/>
              </a:rPr>
              <a:t>)</a:t>
            </a:r>
            <a:endParaRPr sz="1000">
              <a:latin typeface="Arial"/>
              <a:cs typeface="Arial"/>
            </a:endParaRPr>
          </a:p>
        </p:txBody>
      </p:sp>
      <p:sp>
        <p:nvSpPr>
          <p:cNvPr id="17" name="object 17"/>
          <p:cNvSpPr txBox="1"/>
          <p:nvPr/>
        </p:nvSpPr>
        <p:spPr>
          <a:xfrm>
            <a:off x="5067300" y="2009902"/>
            <a:ext cx="911225" cy="208279"/>
          </a:xfrm>
          <a:prstGeom prst="rect">
            <a:avLst/>
          </a:prstGeom>
        </p:spPr>
        <p:txBody>
          <a:bodyPr vert="horz" wrap="square" lIns="0" tIns="12700" rIns="0" bIns="0" rtlCol="0">
            <a:spAutoFit/>
          </a:bodyPr>
          <a:lstStyle/>
          <a:p>
            <a:pPr marL="38100">
              <a:lnSpc>
                <a:spcPct val="100000"/>
              </a:lnSpc>
              <a:spcBef>
                <a:spcPts val="100"/>
              </a:spcBef>
            </a:pPr>
            <a:r>
              <a:rPr sz="1800" baseline="-39351" dirty="0">
                <a:latin typeface="Arial"/>
                <a:cs typeface="Arial"/>
              </a:rPr>
              <a:t>O(n</a:t>
            </a:r>
            <a:r>
              <a:rPr sz="1200" i="1" baseline="-34722" dirty="0">
                <a:latin typeface="Arial"/>
                <a:cs typeface="Arial"/>
              </a:rPr>
              <a:t>3 </a:t>
            </a:r>
            <a:r>
              <a:rPr sz="1800" baseline="-39351" dirty="0">
                <a:latin typeface="Arial"/>
                <a:cs typeface="Arial"/>
              </a:rPr>
              <a:t>)</a:t>
            </a:r>
            <a:r>
              <a:rPr sz="1800" spc="60" baseline="-39351" dirty="0">
                <a:latin typeface="Arial"/>
                <a:cs typeface="Arial"/>
              </a:rPr>
              <a:t> </a:t>
            </a:r>
            <a:r>
              <a:rPr sz="1200" spc="-5" dirty="0">
                <a:latin typeface="Arial"/>
                <a:cs typeface="Arial"/>
              </a:rPr>
              <a:t>O(n</a:t>
            </a:r>
            <a:r>
              <a:rPr sz="1200" spc="-7" baseline="24305" dirty="0">
                <a:latin typeface="Arial"/>
                <a:cs typeface="Arial"/>
              </a:rPr>
              <a:t>2</a:t>
            </a:r>
            <a:r>
              <a:rPr sz="1200" spc="-5" dirty="0">
                <a:latin typeface="Arial"/>
                <a:cs typeface="Arial"/>
              </a:rPr>
              <a:t>)</a:t>
            </a:r>
            <a:endParaRPr sz="1200">
              <a:latin typeface="Arial"/>
              <a:cs typeface="Arial"/>
            </a:endParaRPr>
          </a:p>
        </p:txBody>
      </p:sp>
      <p:sp>
        <p:nvSpPr>
          <p:cNvPr id="18" name="object 18"/>
          <p:cNvSpPr txBox="1"/>
          <p:nvPr/>
        </p:nvSpPr>
        <p:spPr>
          <a:xfrm>
            <a:off x="6099428" y="2162302"/>
            <a:ext cx="6184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O(nlogn)</a:t>
            </a:r>
            <a:endParaRPr sz="1200">
              <a:latin typeface="Arial"/>
              <a:cs typeface="Arial"/>
            </a:endParaRPr>
          </a:p>
        </p:txBody>
      </p:sp>
      <p:sp>
        <p:nvSpPr>
          <p:cNvPr id="19" name="object 19"/>
          <p:cNvSpPr txBox="1"/>
          <p:nvPr/>
        </p:nvSpPr>
        <p:spPr>
          <a:xfrm>
            <a:off x="6251828" y="3305683"/>
            <a:ext cx="330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O(n)</a:t>
            </a:r>
            <a:endParaRPr sz="1200">
              <a:latin typeface="Arial"/>
              <a:cs typeface="Arial"/>
            </a:endParaRPr>
          </a:p>
        </p:txBody>
      </p:sp>
      <p:sp>
        <p:nvSpPr>
          <p:cNvPr id="20" name="object 20"/>
          <p:cNvSpPr txBox="1"/>
          <p:nvPr/>
        </p:nvSpPr>
        <p:spPr>
          <a:xfrm>
            <a:off x="6845554" y="3993260"/>
            <a:ext cx="609600" cy="1002665"/>
          </a:xfrm>
          <a:prstGeom prst="rect">
            <a:avLst/>
          </a:prstGeom>
        </p:spPr>
        <p:txBody>
          <a:bodyPr vert="horz" wrap="square" lIns="0" tIns="12065" rIns="0" bIns="0" rtlCol="0">
            <a:spAutoFit/>
          </a:bodyPr>
          <a:lstStyle/>
          <a:p>
            <a:pPr marL="180975">
              <a:lnSpc>
                <a:spcPct val="100000"/>
              </a:lnSpc>
              <a:spcBef>
                <a:spcPts val="95"/>
              </a:spcBef>
            </a:pPr>
            <a:r>
              <a:rPr sz="1000" spc="-5" dirty="0">
                <a:latin typeface="Arial"/>
                <a:cs typeface="Arial"/>
              </a:rPr>
              <a:t>O(√n)</a:t>
            </a:r>
            <a:endParaRPr sz="1000">
              <a:latin typeface="Arial"/>
              <a:cs typeface="Arial"/>
            </a:endParaRPr>
          </a:p>
          <a:p>
            <a:pPr>
              <a:lnSpc>
                <a:spcPct val="100000"/>
              </a:lnSpc>
            </a:pPr>
            <a:endParaRPr sz="1100">
              <a:latin typeface="Arial"/>
              <a:cs typeface="Arial"/>
            </a:endParaRPr>
          </a:p>
          <a:p>
            <a:pPr marL="88900">
              <a:lnSpc>
                <a:spcPct val="100000"/>
              </a:lnSpc>
              <a:spcBef>
                <a:spcPts val="790"/>
              </a:spcBef>
            </a:pPr>
            <a:r>
              <a:rPr sz="1200" dirty="0">
                <a:latin typeface="Arial"/>
                <a:cs typeface="Arial"/>
              </a:rPr>
              <a:t>O(</a:t>
            </a:r>
            <a:r>
              <a:rPr sz="1200" spc="-5" dirty="0">
                <a:latin typeface="Arial"/>
                <a:cs typeface="Arial"/>
              </a:rPr>
              <a:t>lo</a:t>
            </a:r>
            <a:r>
              <a:rPr sz="1200" spc="-15" dirty="0">
                <a:latin typeface="Arial"/>
                <a:cs typeface="Arial"/>
              </a:rPr>
              <a:t>g</a:t>
            </a:r>
            <a:r>
              <a:rPr sz="1200" spc="-5" dirty="0">
                <a:latin typeface="Arial"/>
                <a:cs typeface="Arial"/>
              </a:rPr>
              <a:t>n</a:t>
            </a:r>
            <a:r>
              <a:rPr sz="1200" dirty="0">
                <a:latin typeface="Arial"/>
                <a:cs typeface="Arial"/>
              </a:rPr>
              <a:t>)</a:t>
            </a:r>
            <a:endParaRPr sz="1200">
              <a:latin typeface="Arial"/>
              <a:cs typeface="Arial"/>
            </a:endParaRPr>
          </a:p>
          <a:p>
            <a:pPr>
              <a:lnSpc>
                <a:spcPct val="100000"/>
              </a:lnSpc>
              <a:spcBef>
                <a:spcPts val="5"/>
              </a:spcBef>
            </a:pPr>
            <a:endParaRPr sz="1350">
              <a:latin typeface="Arial"/>
              <a:cs typeface="Arial"/>
            </a:endParaRPr>
          </a:p>
          <a:p>
            <a:pPr marL="12700">
              <a:lnSpc>
                <a:spcPct val="100000"/>
              </a:lnSpc>
              <a:spcBef>
                <a:spcPts val="5"/>
              </a:spcBef>
            </a:pPr>
            <a:r>
              <a:rPr sz="1200" spc="-5" dirty="0">
                <a:latin typeface="Arial"/>
                <a:cs typeface="Arial"/>
              </a:rPr>
              <a:t>O(1)</a:t>
            </a:r>
            <a:endParaRPr sz="1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612648" y="225366"/>
            <a:ext cx="8153400" cy="997068"/>
          </a:xfrm>
          <a:prstGeom prst="rect">
            <a:avLst/>
          </a:prstGeom>
        </p:spPr>
        <p:txBody>
          <a:bodyPr vert="horz" wrap="square" lIns="0" tIns="12065" rIns="0" bIns="0" rtlCol="0">
            <a:spAutoFit/>
          </a:bodyPr>
          <a:lstStyle/>
          <a:p>
            <a:pPr marL="12700" marR="5080">
              <a:lnSpc>
                <a:spcPct val="100000"/>
              </a:lnSpc>
              <a:spcBef>
                <a:spcPts val="95"/>
              </a:spcBef>
            </a:pPr>
            <a:r>
              <a:rPr sz="3200" i="1" u="heavy" spc="-5" dirty="0">
                <a:uFill>
                  <a:solidFill>
                    <a:srgbClr val="000000"/>
                  </a:solidFill>
                </a:uFill>
                <a:latin typeface="Arial"/>
                <a:cs typeface="Arial"/>
              </a:rPr>
              <a:t>Examples of algorithms for sorting </a:t>
            </a:r>
            <a:r>
              <a:rPr sz="3200" i="1" spc="-5" dirty="0">
                <a:latin typeface="Arial"/>
                <a:cs typeface="Arial"/>
              </a:rPr>
              <a:t> </a:t>
            </a:r>
            <a:r>
              <a:rPr sz="3200" i="1" u="heavy" spc="-5" dirty="0">
                <a:uFill>
                  <a:solidFill>
                    <a:srgbClr val="000000"/>
                  </a:solidFill>
                </a:uFill>
                <a:latin typeface="Arial"/>
                <a:cs typeface="Arial"/>
              </a:rPr>
              <a:t>techniques and </a:t>
            </a:r>
            <a:r>
              <a:rPr sz="3200" i="1" u="heavy" dirty="0">
                <a:uFill>
                  <a:solidFill>
                    <a:srgbClr val="000000"/>
                  </a:solidFill>
                </a:uFill>
                <a:latin typeface="Arial"/>
                <a:cs typeface="Arial"/>
              </a:rPr>
              <a:t>their</a:t>
            </a:r>
            <a:r>
              <a:rPr sz="3200" i="1" u="heavy" spc="-5" dirty="0">
                <a:uFill>
                  <a:solidFill>
                    <a:srgbClr val="000000"/>
                  </a:solidFill>
                </a:uFill>
                <a:latin typeface="Arial"/>
                <a:cs typeface="Arial"/>
              </a:rPr>
              <a:t> complexities</a:t>
            </a:r>
          </a:p>
        </p:txBody>
      </p:sp>
      <p:sp>
        <p:nvSpPr>
          <p:cNvPr id="12" name="object 12"/>
          <p:cNvSpPr txBox="1"/>
          <p:nvPr/>
        </p:nvSpPr>
        <p:spPr>
          <a:xfrm>
            <a:off x="510540" y="2490952"/>
            <a:ext cx="4385945" cy="2366645"/>
          </a:xfrm>
          <a:prstGeom prst="rect">
            <a:avLst/>
          </a:prstGeom>
        </p:spPr>
        <p:txBody>
          <a:bodyPr vert="horz" wrap="square" lIns="0" tIns="109855" rIns="0" bIns="0" rtlCol="0">
            <a:spAutoFit/>
          </a:bodyPr>
          <a:lstStyle/>
          <a:p>
            <a:pPr marL="381000" indent="-342900">
              <a:lnSpc>
                <a:spcPct val="100000"/>
              </a:lnSpc>
              <a:spcBef>
                <a:spcPts val="865"/>
              </a:spcBef>
              <a:buClr>
                <a:srgbClr val="00007C"/>
              </a:buClr>
              <a:buSzPct val="75000"/>
              <a:buFont typeface="Wingdings"/>
              <a:buChar char=""/>
              <a:tabLst>
                <a:tab pos="381000" algn="l"/>
              </a:tabLst>
            </a:pPr>
            <a:r>
              <a:rPr sz="3200" spc="-5" dirty="0">
                <a:latin typeface="Arial"/>
                <a:cs typeface="Arial"/>
              </a:rPr>
              <a:t>Insertion </a:t>
            </a:r>
            <a:r>
              <a:rPr sz="3200" dirty="0">
                <a:latin typeface="Arial"/>
                <a:cs typeface="Arial"/>
              </a:rPr>
              <a:t>sort :</a:t>
            </a:r>
            <a:r>
              <a:rPr sz="3200" spc="-110" dirty="0">
                <a:latin typeface="Arial"/>
                <a:cs typeface="Arial"/>
              </a:rPr>
              <a:t> </a:t>
            </a:r>
            <a:r>
              <a:rPr sz="3200" spc="5" dirty="0">
                <a:latin typeface="Arial"/>
                <a:cs typeface="Arial"/>
              </a:rPr>
              <a:t>O(n</a:t>
            </a:r>
            <a:r>
              <a:rPr sz="3150" spc="7" baseline="25132" dirty="0">
                <a:latin typeface="Arial"/>
                <a:cs typeface="Arial"/>
              </a:rPr>
              <a:t>2</a:t>
            </a:r>
            <a:r>
              <a:rPr sz="3200" spc="5" dirty="0">
                <a:latin typeface="Arial"/>
                <a:cs typeface="Arial"/>
              </a:rPr>
              <a:t>)</a:t>
            </a:r>
            <a:endParaRPr sz="3200">
              <a:latin typeface="Arial"/>
              <a:cs typeface="Arial"/>
            </a:endParaRPr>
          </a:p>
          <a:p>
            <a:pPr marL="381000" indent="-342900">
              <a:lnSpc>
                <a:spcPct val="100000"/>
              </a:lnSpc>
              <a:spcBef>
                <a:spcPts val="770"/>
              </a:spcBef>
              <a:buClr>
                <a:srgbClr val="00007C"/>
              </a:buClr>
              <a:buSzPct val="75000"/>
              <a:buFont typeface="Wingdings"/>
              <a:buChar char=""/>
              <a:tabLst>
                <a:tab pos="381000" algn="l"/>
              </a:tabLst>
            </a:pPr>
            <a:r>
              <a:rPr sz="3200" spc="-5" dirty="0">
                <a:latin typeface="Arial"/>
                <a:cs typeface="Arial"/>
              </a:rPr>
              <a:t>Selection </a:t>
            </a:r>
            <a:r>
              <a:rPr sz="3200" dirty="0">
                <a:latin typeface="Arial"/>
                <a:cs typeface="Arial"/>
              </a:rPr>
              <a:t>sort :</a:t>
            </a:r>
            <a:r>
              <a:rPr sz="3200" spc="-100" dirty="0">
                <a:latin typeface="Arial"/>
                <a:cs typeface="Arial"/>
              </a:rPr>
              <a:t> </a:t>
            </a:r>
            <a:r>
              <a:rPr sz="3200" spc="5" dirty="0">
                <a:latin typeface="Arial"/>
                <a:cs typeface="Arial"/>
              </a:rPr>
              <a:t>O(n</a:t>
            </a:r>
            <a:r>
              <a:rPr sz="3150" spc="7" baseline="25132" dirty="0">
                <a:latin typeface="Arial"/>
                <a:cs typeface="Arial"/>
              </a:rPr>
              <a:t>2</a:t>
            </a:r>
            <a:r>
              <a:rPr sz="3200" spc="5" dirty="0">
                <a:latin typeface="Arial"/>
                <a:cs typeface="Arial"/>
              </a:rPr>
              <a:t>)</a:t>
            </a:r>
            <a:endParaRPr sz="3200">
              <a:latin typeface="Arial"/>
              <a:cs typeface="Arial"/>
            </a:endParaRPr>
          </a:p>
          <a:p>
            <a:pPr marL="381000" indent="-342900">
              <a:lnSpc>
                <a:spcPct val="100000"/>
              </a:lnSpc>
              <a:spcBef>
                <a:spcPts val="770"/>
              </a:spcBef>
              <a:buClr>
                <a:srgbClr val="00007C"/>
              </a:buClr>
              <a:buSzPct val="75000"/>
              <a:buFont typeface="Wingdings"/>
              <a:buChar char=""/>
              <a:tabLst>
                <a:tab pos="381000" algn="l"/>
              </a:tabLst>
            </a:pPr>
            <a:r>
              <a:rPr sz="3200" dirty="0">
                <a:latin typeface="Arial"/>
                <a:cs typeface="Arial"/>
              </a:rPr>
              <a:t>Quick sort : O(n</a:t>
            </a:r>
            <a:r>
              <a:rPr sz="3200" spc="-140" dirty="0">
                <a:latin typeface="Arial"/>
                <a:cs typeface="Arial"/>
              </a:rPr>
              <a:t> </a:t>
            </a:r>
            <a:r>
              <a:rPr sz="3200" spc="-5" dirty="0">
                <a:latin typeface="Arial"/>
                <a:cs typeface="Arial"/>
              </a:rPr>
              <a:t>logn)</a:t>
            </a:r>
            <a:endParaRPr sz="3200">
              <a:latin typeface="Arial"/>
              <a:cs typeface="Arial"/>
            </a:endParaRPr>
          </a:p>
          <a:p>
            <a:pPr marL="381000" indent="-342900">
              <a:lnSpc>
                <a:spcPct val="100000"/>
              </a:lnSpc>
              <a:spcBef>
                <a:spcPts val="765"/>
              </a:spcBef>
              <a:buClr>
                <a:srgbClr val="00007C"/>
              </a:buClr>
              <a:buSzPct val="75000"/>
              <a:buFont typeface="Wingdings"/>
              <a:buChar char=""/>
              <a:tabLst>
                <a:tab pos="381000" algn="l"/>
              </a:tabLst>
            </a:pPr>
            <a:r>
              <a:rPr sz="3200" dirty="0">
                <a:latin typeface="Arial"/>
                <a:cs typeface="Arial"/>
              </a:rPr>
              <a:t>Merge sort : O(n</a:t>
            </a:r>
            <a:r>
              <a:rPr sz="3200" spc="-155" dirty="0">
                <a:latin typeface="Arial"/>
                <a:cs typeface="Arial"/>
              </a:rPr>
              <a:t> </a:t>
            </a:r>
            <a:r>
              <a:rPr sz="3200" spc="-5" dirty="0">
                <a:latin typeface="Arial"/>
                <a:cs typeface="Arial"/>
              </a:rPr>
              <a:t>logn)</a:t>
            </a:r>
            <a:endParaRPr sz="32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35940" y="780033"/>
            <a:ext cx="7357109" cy="696595"/>
          </a:xfrm>
          <a:prstGeom prst="rect">
            <a:avLst/>
          </a:prstGeom>
        </p:spPr>
        <p:txBody>
          <a:bodyPr vert="horz" wrap="square" lIns="0" tIns="13335" rIns="0" bIns="0" rtlCol="0">
            <a:spAutoFit/>
          </a:bodyPr>
          <a:lstStyle/>
          <a:p>
            <a:pPr marL="12700">
              <a:lnSpc>
                <a:spcPct val="100000"/>
              </a:lnSpc>
              <a:spcBef>
                <a:spcPts val="105"/>
              </a:spcBef>
            </a:pPr>
            <a:r>
              <a:rPr sz="4400" b="1" dirty="0">
                <a:latin typeface="Arial"/>
                <a:cs typeface="Arial"/>
              </a:rPr>
              <a:t>RECURRENCE</a:t>
            </a:r>
            <a:r>
              <a:rPr sz="4400" b="1" spc="-70" dirty="0">
                <a:latin typeface="Arial"/>
                <a:cs typeface="Arial"/>
              </a:rPr>
              <a:t> </a:t>
            </a:r>
            <a:r>
              <a:rPr sz="4400" b="1" dirty="0">
                <a:latin typeface="Arial"/>
                <a:cs typeface="Arial"/>
              </a:rPr>
              <a:t>RELATIONS</a:t>
            </a:r>
            <a:endParaRPr sz="4400">
              <a:latin typeface="Arial"/>
              <a:cs typeface="Arial"/>
            </a:endParaRPr>
          </a:p>
        </p:txBody>
      </p:sp>
      <p:sp>
        <p:nvSpPr>
          <p:cNvPr id="12" name="object 12"/>
          <p:cNvSpPr/>
          <p:nvPr/>
        </p:nvSpPr>
        <p:spPr>
          <a:xfrm>
            <a:off x="548640" y="1411224"/>
            <a:ext cx="7330440" cy="59690"/>
          </a:xfrm>
          <a:custGeom>
            <a:avLst/>
            <a:gdLst/>
            <a:ahLst/>
            <a:cxnLst/>
            <a:rect l="l" t="t" r="r" b="b"/>
            <a:pathLst>
              <a:path w="7330440" h="59690">
                <a:moveTo>
                  <a:pt x="7330440" y="0"/>
                </a:moveTo>
                <a:lnTo>
                  <a:pt x="0" y="0"/>
                </a:lnTo>
                <a:lnTo>
                  <a:pt x="0" y="59436"/>
                </a:lnTo>
                <a:lnTo>
                  <a:pt x="7330440" y="59436"/>
                </a:lnTo>
                <a:lnTo>
                  <a:pt x="7330440" y="0"/>
                </a:lnTo>
                <a:close/>
              </a:path>
            </a:pathLst>
          </a:custGeom>
          <a:solidFill>
            <a:srgbClr val="000000"/>
          </a:solidFill>
        </p:spPr>
        <p:txBody>
          <a:bodyPr wrap="square" lIns="0" tIns="0" rIns="0" bIns="0" rtlCol="0"/>
          <a:lstStyle/>
          <a:p>
            <a:endParaRPr/>
          </a:p>
        </p:txBody>
      </p:sp>
      <p:sp>
        <p:nvSpPr>
          <p:cNvPr id="13" name="object 13"/>
          <p:cNvSpPr txBox="1"/>
          <p:nvPr/>
        </p:nvSpPr>
        <p:spPr>
          <a:xfrm>
            <a:off x="535940" y="2587879"/>
            <a:ext cx="8038465" cy="2562225"/>
          </a:xfrm>
          <a:prstGeom prst="rect">
            <a:avLst/>
          </a:prstGeom>
        </p:spPr>
        <p:txBody>
          <a:bodyPr vert="horz" wrap="square" lIns="0" tIns="13335" rIns="0" bIns="0" rtlCol="0">
            <a:spAutoFit/>
          </a:bodyPr>
          <a:lstStyle/>
          <a:p>
            <a:pPr marL="355600" marR="255270" indent="-342900">
              <a:lnSpc>
                <a:spcPct val="100000"/>
              </a:lnSpc>
              <a:spcBef>
                <a:spcPts val="105"/>
              </a:spcBef>
              <a:buClr>
                <a:srgbClr val="00007C"/>
              </a:buClr>
              <a:buSzPct val="75000"/>
              <a:buFont typeface="Wingdings"/>
              <a:buChar char=""/>
              <a:tabLst>
                <a:tab pos="355600" algn="l"/>
              </a:tabLst>
            </a:pPr>
            <a:r>
              <a:rPr sz="3200" dirty="0">
                <a:latin typeface="Arial"/>
                <a:cs typeface="Arial"/>
              </a:rPr>
              <a:t>A Recurrence is an </a:t>
            </a:r>
            <a:r>
              <a:rPr sz="3200" spc="-5" dirty="0">
                <a:latin typeface="Arial"/>
                <a:cs typeface="Arial"/>
              </a:rPr>
              <a:t>equation </a:t>
            </a:r>
            <a:r>
              <a:rPr sz="3200" dirty="0">
                <a:latin typeface="Arial"/>
                <a:cs typeface="Arial"/>
              </a:rPr>
              <a:t>or</a:t>
            </a:r>
            <a:r>
              <a:rPr sz="3200" spc="-130" dirty="0">
                <a:latin typeface="Arial"/>
                <a:cs typeface="Arial"/>
              </a:rPr>
              <a:t> </a:t>
            </a:r>
            <a:r>
              <a:rPr sz="3200" spc="-5" dirty="0">
                <a:latin typeface="Arial"/>
                <a:cs typeface="Arial"/>
              </a:rPr>
              <a:t>inequality  that describes </a:t>
            </a:r>
            <a:r>
              <a:rPr sz="3200" dirty="0">
                <a:latin typeface="Arial"/>
                <a:cs typeface="Arial"/>
              </a:rPr>
              <a:t>a </a:t>
            </a:r>
            <a:r>
              <a:rPr sz="3200" spc="-5" dirty="0">
                <a:latin typeface="Arial"/>
                <a:cs typeface="Arial"/>
              </a:rPr>
              <a:t>function </a:t>
            </a:r>
            <a:r>
              <a:rPr sz="3200" dirty="0">
                <a:latin typeface="Arial"/>
                <a:cs typeface="Arial"/>
              </a:rPr>
              <a:t>in </a:t>
            </a:r>
            <a:r>
              <a:rPr sz="3200" spc="-5" dirty="0">
                <a:latin typeface="Arial"/>
                <a:cs typeface="Arial"/>
              </a:rPr>
              <a:t>terms </a:t>
            </a:r>
            <a:r>
              <a:rPr sz="3200" dirty="0">
                <a:latin typeface="Arial"/>
                <a:cs typeface="Arial"/>
              </a:rPr>
              <a:t>of its  </a:t>
            </a:r>
            <a:r>
              <a:rPr sz="3200" spc="-5" dirty="0">
                <a:latin typeface="Arial"/>
                <a:cs typeface="Arial"/>
              </a:rPr>
              <a:t>value </a:t>
            </a:r>
            <a:r>
              <a:rPr sz="3200" dirty="0">
                <a:latin typeface="Arial"/>
                <a:cs typeface="Arial"/>
              </a:rPr>
              <a:t>on </a:t>
            </a:r>
            <a:r>
              <a:rPr sz="3200" spc="-5" dirty="0">
                <a:latin typeface="Arial"/>
                <a:cs typeface="Arial"/>
              </a:rPr>
              <a:t>smaller</a:t>
            </a:r>
            <a:r>
              <a:rPr sz="3200" spc="-50" dirty="0">
                <a:latin typeface="Arial"/>
                <a:cs typeface="Arial"/>
              </a:rPr>
              <a:t> </a:t>
            </a:r>
            <a:r>
              <a:rPr sz="3200" spc="-5" dirty="0">
                <a:latin typeface="Arial"/>
                <a:cs typeface="Arial"/>
              </a:rPr>
              <a:t>inputs</a:t>
            </a:r>
            <a:endParaRPr sz="3200">
              <a:latin typeface="Arial"/>
              <a:cs typeface="Arial"/>
            </a:endParaRPr>
          </a:p>
          <a:p>
            <a:pPr marL="355600" marR="5080" indent="-342900">
              <a:lnSpc>
                <a:spcPct val="100000"/>
              </a:lnSpc>
              <a:spcBef>
                <a:spcPts val="770"/>
              </a:spcBef>
              <a:buClr>
                <a:srgbClr val="00007C"/>
              </a:buClr>
              <a:buSzPct val="75000"/>
              <a:buFont typeface="Wingdings"/>
              <a:buChar char=""/>
              <a:tabLst>
                <a:tab pos="355600" algn="l"/>
              </a:tabLst>
            </a:pPr>
            <a:r>
              <a:rPr sz="3200" spc="-5" dirty="0">
                <a:latin typeface="Arial"/>
                <a:cs typeface="Arial"/>
              </a:rPr>
              <a:t>Special techniques </a:t>
            </a:r>
            <a:r>
              <a:rPr sz="3200" dirty="0">
                <a:latin typeface="Arial"/>
                <a:cs typeface="Arial"/>
              </a:rPr>
              <a:t>are </a:t>
            </a:r>
            <a:r>
              <a:rPr sz="3200" spc="-5" dirty="0">
                <a:latin typeface="Arial"/>
                <a:cs typeface="Arial"/>
              </a:rPr>
              <a:t>required </a:t>
            </a:r>
            <a:r>
              <a:rPr sz="3200" dirty="0">
                <a:latin typeface="Arial"/>
                <a:cs typeface="Arial"/>
              </a:rPr>
              <a:t>to</a:t>
            </a:r>
            <a:r>
              <a:rPr sz="3200" spc="-75" dirty="0">
                <a:latin typeface="Arial"/>
                <a:cs typeface="Arial"/>
              </a:rPr>
              <a:t> </a:t>
            </a:r>
            <a:r>
              <a:rPr sz="3200" dirty="0">
                <a:latin typeface="Arial"/>
                <a:cs typeface="Arial"/>
              </a:rPr>
              <a:t>analyze  the space </a:t>
            </a:r>
            <a:r>
              <a:rPr sz="3200" spc="-5" dirty="0">
                <a:latin typeface="Arial"/>
                <a:cs typeface="Arial"/>
              </a:rPr>
              <a:t>and time</a:t>
            </a:r>
            <a:r>
              <a:rPr sz="3200" spc="-85" dirty="0">
                <a:latin typeface="Arial"/>
                <a:cs typeface="Arial"/>
              </a:rPr>
              <a:t> </a:t>
            </a:r>
            <a:r>
              <a:rPr sz="3200" spc="-5" dirty="0">
                <a:latin typeface="Arial"/>
                <a:cs typeface="Arial"/>
              </a:rPr>
              <a:t>required</a:t>
            </a:r>
            <a:endParaRPr sz="32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10" dirty="0"/>
              <a:t>RECURRENCE</a:t>
            </a:r>
            <a:r>
              <a:rPr spc="-45" dirty="0"/>
              <a:t> </a:t>
            </a:r>
            <a:r>
              <a:rPr spc="-5" dirty="0"/>
              <a:t>RELATIONS  EXAMPLE</a:t>
            </a:r>
          </a:p>
        </p:txBody>
      </p:sp>
      <p:sp>
        <p:nvSpPr>
          <p:cNvPr id="12" name="object 12"/>
          <p:cNvSpPr txBox="1"/>
          <p:nvPr/>
        </p:nvSpPr>
        <p:spPr>
          <a:xfrm>
            <a:off x="535940" y="1933040"/>
            <a:ext cx="7820025" cy="3428365"/>
          </a:xfrm>
          <a:prstGeom prst="rect">
            <a:avLst/>
          </a:prstGeom>
        </p:spPr>
        <p:txBody>
          <a:bodyPr vert="horz" wrap="square" lIns="0" tIns="49530" rIns="0" bIns="0" rtlCol="0">
            <a:spAutoFit/>
          </a:bodyPr>
          <a:lstStyle/>
          <a:p>
            <a:pPr marL="12700">
              <a:lnSpc>
                <a:spcPct val="100000"/>
              </a:lnSpc>
              <a:spcBef>
                <a:spcPts val="390"/>
              </a:spcBef>
            </a:pPr>
            <a:r>
              <a:rPr sz="2400" b="1" spc="-5" dirty="0">
                <a:latin typeface="Arial"/>
                <a:cs typeface="Arial"/>
              </a:rPr>
              <a:t>EXAMPLE </a:t>
            </a:r>
            <a:r>
              <a:rPr sz="2400" b="1" dirty="0">
                <a:latin typeface="Arial"/>
                <a:cs typeface="Arial"/>
              </a:rPr>
              <a:t>1: </a:t>
            </a:r>
            <a:r>
              <a:rPr sz="2400" b="1" u="heavy" dirty="0">
                <a:uFill>
                  <a:solidFill>
                    <a:srgbClr val="000000"/>
                  </a:solidFill>
                </a:uFill>
                <a:latin typeface="Arial"/>
                <a:cs typeface="Arial"/>
              </a:rPr>
              <a:t>QUICK</a:t>
            </a:r>
            <a:r>
              <a:rPr sz="2400" b="1" u="heavy" spc="-30" dirty="0">
                <a:uFill>
                  <a:solidFill>
                    <a:srgbClr val="000000"/>
                  </a:solidFill>
                </a:uFill>
                <a:latin typeface="Arial"/>
                <a:cs typeface="Arial"/>
              </a:rPr>
              <a:t> </a:t>
            </a:r>
            <a:r>
              <a:rPr sz="2400" b="1" u="heavy" dirty="0">
                <a:uFill>
                  <a:solidFill>
                    <a:srgbClr val="000000"/>
                  </a:solidFill>
                </a:uFill>
                <a:latin typeface="Arial"/>
                <a:cs typeface="Arial"/>
              </a:rPr>
              <a:t>SORT</a:t>
            </a:r>
            <a:endParaRPr sz="2400">
              <a:latin typeface="Arial"/>
              <a:cs typeface="Arial"/>
            </a:endParaRPr>
          </a:p>
          <a:p>
            <a:pPr marL="12700" marR="5041265">
              <a:lnSpc>
                <a:spcPct val="110000"/>
              </a:lnSpc>
              <a:spcBef>
                <a:spcPts val="5"/>
              </a:spcBef>
            </a:pPr>
            <a:r>
              <a:rPr sz="2400" dirty="0">
                <a:latin typeface="Arial"/>
                <a:cs typeface="Arial"/>
              </a:rPr>
              <a:t>T(n)= 2T(n/2) +</a:t>
            </a:r>
            <a:r>
              <a:rPr sz="2400" spc="-130" dirty="0">
                <a:latin typeface="Arial"/>
                <a:cs typeface="Arial"/>
              </a:rPr>
              <a:t> </a:t>
            </a:r>
            <a:r>
              <a:rPr sz="2400" dirty="0">
                <a:latin typeface="Arial"/>
                <a:cs typeface="Arial"/>
              </a:rPr>
              <a:t>O(n)  T(1)=</a:t>
            </a:r>
            <a:r>
              <a:rPr sz="2400" spc="-25" dirty="0">
                <a:latin typeface="Arial"/>
                <a:cs typeface="Arial"/>
              </a:rPr>
              <a:t> </a:t>
            </a:r>
            <a:r>
              <a:rPr sz="2400" dirty="0">
                <a:latin typeface="Arial"/>
                <a:cs typeface="Arial"/>
              </a:rPr>
              <a:t>O(1)</a:t>
            </a:r>
            <a:endParaRPr sz="2400">
              <a:latin typeface="Arial"/>
              <a:cs typeface="Arial"/>
            </a:endParaRPr>
          </a:p>
          <a:p>
            <a:pPr marL="355600" marR="5080" indent="-342900">
              <a:lnSpc>
                <a:spcPts val="2590"/>
              </a:lnSpc>
              <a:spcBef>
                <a:spcPts val="615"/>
              </a:spcBef>
              <a:buClr>
                <a:srgbClr val="00007C"/>
              </a:buClr>
              <a:buSzPct val="75000"/>
              <a:buFont typeface="Wingdings"/>
              <a:buChar char=""/>
              <a:tabLst>
                <a:tab pos="354965" algn="l"/>
                <a:tab pos="355600" algn="l"/>
              </a:tabLst>
            </a:pPr>
            <a:r>
              <a:rPr sz="2400" dirty="0">
                <a:latin typeface="Arial"/>
                <a:cs typeface="Arial"/>
              </a:rPr>
              <a:t>In the </a:t>
            </a:r>
            <a:r>
              <a:rPr sz="2400" spc="-5" dirty="0">
                <a:latin typeface="Arial"/>
                <a:cs typeface="Arial"/>
              </a:rPr>
              <a:t>above case </a:t>
            </a:r>
            <a:r>
              <a:rPr sz="2400" dirty="0">
                <a:latin typeface="Arial"/>
                <a:cs typeface="Arial"/>
              </a:rPr>
              <a:t>the </a:t>
            </a:r>
            <a:r>
              <a:rPr sz="2400" spc="-5" dirty="0">
                <a:latin typeface="Arial"/>
                <a:cs typeface="Arial"/>
              </a:rPr>
              <a:t>presence </a:t>
            </a:r>
            <a:r>
              <a:rPr sz="2400" dirty="0">
                <a:latin typeface="Arial"/>
                <a:cs typeface="Arial"/>
              </a:rPr>
              <a:t>of </a:t>
            </a:r>
            <a:r>
              <a:rPr sz="2400" spc="-5" dirty="0">
                <a:latin typeface="Arial"/>
                <a:cs typeface="Arial"/>
              </a:rPr>
              <a:t>function </a:t>
            </a:r>
            <a:r>
              <a:rPr sz="2400" dirty="0">
                <a:latin typeface="Arial"/>
                <a:cs typeface="Arial"/>
              </a:rPr>
              <a:t>of T </a:t>
            </a:r>
            <a:r>
              <a:rPr sz="2400" spc="-10" dirty="0">
                <a:latin typeface="Arial"/>
                <a:cs typeface="Arial"/>
              </a:rPr>
              <a:t>on </a:t>
            </a:r>
            <a:r>
              <a:rPr sz="2400" spc="-5" dirty="0">
                <a:latin typeface="Arial"/>
                <a:cs typeface="Arial"/>
              </a:rPr>
              <a:t>both  sides </a:t>
            </a:r>
            <a:r>
              <a:rPr sz="2400" dirty="0">
                <a:latin typeface="Arial"/>
                <a:cs typeface="Arial"/>
              </a:rPr>
              <a:t>of the </a:t>
            </a:r>
            <a:r>
              <a:rPr sz="2400" spc="-5" dirty="0">
                <a:latin typeface="Arial"/>
                <a:cs typeface="Arial"/>
              </a:rPr>
              <a:t>equation signifies </a:t>
            </a:r>
            <a:r>
              <a:rPr sz="2400" dirty="0">
                <a:latin typeface="Arial"/>
                <a:cs typeface="Arial"/>
              </a:rPr>
              <a:t>the </a:t>
            </a:r>
            <a:r>
              <a:rPr sz="2400" spc="-5" dirty="0">
                <a:latin typeface="Arial"/>
                <a:cs typeface="Arial"/>
              </a:rPr>
              <a:t>presence </a:t>
            </a:r>
            <a:r>
              <a:rPr sz="2400" dirty="0">
                <a:latin typeface="Arial"/>
                <a:cs typeface="Arial"/>
              </a:rPr>
              <a:t>of  recurrence</a:t>
            </a:r>
            <a:r>
              <a:rPr sz="2400" spc="-15" dirty="0">
                <a:latin typeface="Arial"/>
                <a:cs typeface="Arial"/>
              </a:rPr>
              <a:t> </a:t>
            </a:r>
            <a:r>
              <a:rPr sz="2400" spc="-5" dirty="0">
                <a:latin typeface="Arial"/>
                <a:cs typeface="Arial"/>
              </a:rPr>
              <a:t>relation</a:t>
            </a:r>
            <a:endParaRPr sz="2400">
              <a:latin typeface="Arial"/>
              <a:cs typeface="Arial"/>
            </a:endParaRPr>
          </a:p>
          <a:p>
            <a:pPr marL="355600" marR="123825" indent="-342900">
              <a:lnSpc>
                <a:spcPts val="2590"/>
              </a:lnSpc>
              <a:spcBef>
                <a:spcPts val="585"/>
              </a:spcBef>
              <a:buClr>
                <a:srgbClr val="00007C"/>
              </a:buClr>
              <a:buSzPct val="75000"/>
              <a:buFont typeface="Wingdings"/>
              <a:buChar char=""/>
              <a:tabLst>
                <a:tab pos="354965" algn="l"/>
                <a:tab pos="355600" algn="l"/>
              </a:tabLst>
            </a:pPr>
            <a:r>
              <a:rPr sz="2400" spc="-5" dirty="0">
                <a:latin typeface="Arial"/>
                <a:cs typeface="Arial"/>
              </a:rPr>
              <a:t>(</a:t>
            </a:r>
            <a:r>
              <a:rPr sz="2400" i="1" spc="-5" dirty="0">
                <a:latin typeface="Arial"/>
                <a:cs typeface="Arial"/>
              </a:rPr>
              <a:t>SUBSTITUTION MEATHOD used</a:t>
            </a:r>
            <a:r>
              <a:rPr sz="2400" spc="-5" dirty="0">
                <a:latin typeface="Arial"/>
                <a:cs typeface="Arial"/>
              </a:rPr>
              <a:t>) </a:t>
            </a:r>
            <a:r>
              <a:rPr sz="2400" dirty="0">
                <a:latin typeface="Arial"/>
                <a:cs typeface="Arial"/>
              </a:rPr>
              <a:t>The </a:t>
            </a:r>
            <a:r>
              <a:rPr sz="2400" spc="-5" dirty="0">
                <a:latin typeface="Arial"/>
                <a:cs typeface="Arial"/>
              </a:rPr>
              <a:t>equations are  simplified </a:t>
            </a:r>
            <a:r>
              <a:rPr sz="2400" dirty="0">
                <a:latin typeface="Arial"/>
                <a:cs typeface="Arial"/>
              </a:rPr>
              <a:t>to </a:t>
            </a:r>
            <a:r>
              <a:rPr sz="2400" spc="-5" dirty="0">
                <a:latin typeface="Arial"/>
                <a:cs typeface="Arial"/>
              </a:rPr>
              <a:t>produce </a:t>
            </a:r>
            <a:r>
              <a:rPr sz="2400" dirty="0">
                <a:latin typeface="Arial"/>
                <a:cs typeface="Arial"/>
              </a:rPr>
              <a:t>the </a:t>
            </a:r>
            <a:r>
              <a:rPr sz="2400" spc="-5" dirty="0">
                <a:latin typeface="Arial"/>
                <a:cs typeface="Arial"/>
              </a:rPr>
              <a:t>final</a:t>
            </a:r>
            <a:r>
              <a:rPr sz="2400" spc="30" dirty="0">
                <a:latin typeface="Arial"/>
                <a:cs typeface="Arial"/>
              </a:rPr>
              <a:t> </a:t>
            </a:r>
            <a:r>
              <a:rPr sz="2400" dirty="0">
                <a:latin typeface="Arial"/>
                <a:cs typeface="Arial"/>
              </a:rPr>
              <a:t>result:</a:t>
            </a:r>
            <a:endParaRPr sz="2400">
              <a:latin typeface="Arial"/>
              <a:cs typeface="Arial"/>
            </a:endParaRPr>
          </a:p>
          <a:p>
            <a:pPr marL="2451100">
              <a:lnSpc>
                <a:spcPct val="100000"/>
              </a:lnSpc>
              <a:spcBef>
                <a:spcPts val="250"/>
              </a:spcBef>
            </a:pPr>
            <a:r>
              <a:rPr sz="2400" dirty="0">
                <a:latin typeface="Arial"/>
                <a:cs typeface="Arial"/>
              </a:rPr>
              <a:t>……cntd</a:t>
            </a:r>
            <a:endParaRPr sz="24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6765925" cy="665480"/>
          </a:xfrm>
          <a:prstGeom prst="rect">
            <a:avLst/>
          </a:prstGeom>
        </p:spPr>
        <p:txBody>
          <a:bodyPr vert="horz" wrap="square" lIns="0" tIns="12700" rIns="0" bIns="0" rtlCol="0">
            <a:spAutoFit/>
          </a:bodyPr>
          <a:lstStyle/>
          <a:p>
            <a:pPr marL="12700">
              <a:lnSpc>
                <a:spcPct val="100000"/>
              </a:lnSpc>
              <a:spcBef>
                <a:spcPts val="100"/>
              </a:spcBef>
            </a:pPr>
            <a:r>
              <a:rPr dirty="0"/>
              <a:t>NOTION OF</a:t>
            </a:r>
            <a:r>
              <a:rPr spc="-90" dirty="0"/>
              <a:t> </a:t>
            </a:r>
            <a:r>
              <a:rPr spc="-5"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28600" y="1676400"/>
            <a:ext cx="4996815" cy="1196340"/>
          </a:xfrm>
          <a:prstGeom prst="rect">
            <a:avLst/>
          </a:prstGeom>
        </p:spPr>
        <p:txBody>
          <a:bodyPr vert="horz" wrap="square" lIns="0" tIns="110490" rIns="0" bIns="0" rtlCol="0">
            <a:spAutoFit/>
          </a:bodyPr>
          <a:lstStyle/>
          <a:p>
            <a:pPr marR="1147445" algn="ctr">
              <a:lnSpc>
                <a:spcPct val="100000"/>
              </a:lnSpc>
              <a:spcBef>
                <a:spcPts val="870"/>
              </a:spcBef>
            </a:pPr>
            <a:r>
              <a:rPr sz="3200" dirty="0"/>
              <a:t>T(n) = 2T(n/2) +</a:t>
            </a:r>
            <a:r>
              <a:rPr sz="3200" spc="-130" dirty="0"/>
              <a:t> </a:t>
            </a:r>
            <a:r>
              <a:rPr sz="3200" dirty="0"/>
              <a:t>O(n)</a:t>
            </a:r>
          </a:p>
          <a:p>
            <a:pPr marL="902335" algn="ctr">
              <a:lnSpc>
                <a:spcPct val="100000"/>
              </a:lnSpc>
              <a:spcBef>
                <a:spcPts val="765"/>
              </a:spcBef>
            </a:pPr>
            <a:r>
              <a:rPr sz="3200" dirty="0"/>
              <a:t>= 2(2(n/2</a:t>
            </a:r>
            <a:r>
              <a:rPr sz="3150" baseline="25132" dirty="0"/>
              <a:t>2</a:t>
            </a:r>
            <a:r>
              <a:rPr sz="3200" dirty="0"/>
              <a:t>) + </a:t>
            </a:r>
            <a:r>
              <a:rPr sz="3200" spc="-5" dirty="0"/>
              <a:t>(n/2)) </a:t>
            </a:r>
            <a:r>
              <a:rPr sz="3200" dirty="0"/>
              <a:t>+</a:t>
            </a:r>
            <a:r>
              <a:rPr sz="3200" spc="-95" dirty="0"/>
              <a:t> </a:t>
            </a:r>
            <a:r>
              <a:rPr sz="3200" dirty="0"/>
              <a:t>n</a:t>
            </a:r>
          </a:p>
        </p:txBody>
      </p:sp>
      <p:sp>
        <p:nvSpPr>
          <p:cNvPr id="12" name="object 12"/>
          <p:cNvSpPr txBox="1">
            <a:spLocks noGrp="1"/>
          </p:cNvSpPr>
          <p:nvPr>
            <p:ph sz="quarter" idx="1"/>
          </p:nvPr>
        </p:nvSpPr>
        <p:spPr>
          <a:xfrm>
            <a:off x="381000" y="2743200"/>
            <a:ext cx="8153400" cy="4495800"/>
          </a:xfrm>
          <a:prstGeom prst="rect">
            <a:avLst/>
          </a:prstGeom>
        </p:spPr>
        <p:txBody>
          <a:bodyPr vert="horz" wrap="square" lIns="0" tIns="109855" rIns="0" bIns="0" rtlCol="0">
            <a:spAutoFit/>
          </a:bodyPr>
          <a:lstStyle/>
          <a:p>
            <a:pPr marL="25400">
              <a:lnSpc>
                <a:spcPct val="100000"/>
              </a:lnSpc>
              <a:spcBef>
                <a:spcPts val="865"/>
              </a:spcBef>
            </a:pPr>
            <a:r>
              <a:rPr dirty="0"/>
              <a:t>= </a:t>
            </a:r>
            <a:r>
              <a:rPr spc="5" dirty="0"/>
              <a:t>2</a:t>
            </a:r>
            <a:r>
              <a:rPr sz="3150" spc="7" baseline="25132" dirty="0"/>
              <a:t>2 </a:t>
            </a:r>
            <a:r>
              <a:rPr sz="3200" dirty="0"/>
              <a:t>T(n/2</a:t>
            </a:r>
            <a:r>
              <a:rPr sz="3150" baseline="25132" dirty="0"/>
              <a:t>2</a:t>
            </a:r>
            <a:r>
              <a:rPr sz="3200" dirty="0"/>
              <a:t>) + n +</a:t>
            </a:r>
            <a:r>
              <a:rPr sz="3200" spc="-350" dirty="0"/>
              <a:t> </a:t>
            </a:r>
            <a:r>
              <a:rPr sz="3200" dirty="0"/>
              <a:t>n</a:t>
            </a:r>
          </a:p>
          <a:p>
            <a:pPr marL="25400">
              <a:lnSpc>
                <a:spcPct val="100000"/>
              </a:lnSpc>
              <a:spcBef>
                <a:spcPts val="770"/>
              </a:spcBef>
            </a:pPr>
            <a:r>
              <a:rPr dirty="0"/>
              <a:t>= 2</a:t>
            </a:r>
            <a:r>
              <a:rPr sz="3150" baseline="25132" dirty="0"/>
              <a:t>2 </a:t>
            </a:r>
            <a:r>
              <a:rPr sz="3200" dirty="0"/>
              <a:t>(T(n/2</a:t>
            </a:r>
            <a:r>
              <a:rPr sz="3150" baseline="25132" dirty="0"/>
              <a:t>3</a:t>
            </a:r>
            <a:r>
              <a:rPr sz="3200" dirty="0"/>
              <a:t>)+ (n/2</a:t>
            </a:r>
            <a:r>
              <a:rPr sz="3150" baseline="25132" dirty="0"/>
              <a:t>2</a:t>
            </a:r>
            <a:r>
              <a:rPr sz="3200" dirty="0"/>
              <a:t>)) + n +</a:t>
            </a:r>
            <a:r>
              <a:rPr sz="3200" spc="-390" dirty="0"/>
              <a:t> </a:t>
            </a:r>
            <a:r>
              <a:rPr sz="3200" dirty="0"/>
              <a:t>n</a:t>
            </a:r>
          </a:p>
          <a:p>
            <a:pPr marL="25400">
              <a:lnSpc>
                <a:spcPct val="100000"/>
              </a:lnSpc>
              <a:spcBef>
                <a:spcPts val="770"/>
              </a:spcBef>
            </a:pPr>
            <a:r>
              <a:rPr dirty="0"/>
              <a:t>= </a:t>
            </a:r>
            <a:r>
              <a:rPr spc="5" dirty="0"/>
              <a:t>2</a:t>
            </a:r>
            <a:r>
              <a:rPr sz="3150" spc="7" baseline="25132" dirty="0"/>
              <a:t>3 </a:t>
            </a:r>
            <a:r>
              <a:rPr sz="3200" dirty="0"/>
              <a:t>T(n/2</a:t>
            </a:r>
            <a:r>
              <a:rPr sz="3150" baseline="25132" dirty="0"/>
              <a:t>3</a:t>
            </a:r>
            <a:r>
              <a:rPr sz="3200" dirty="0"/>
              <a:t>) + </a:t>
            </a:r>
            <a:r>
              <a:rPr sz="3200" u="heavy" dirty="0">
                <a:uFill>
                  <a:solidFill>
                    <a:srgbClr val="000000"/>
                  </a:solidFill>
                </a:uFill>
              </a:rPr>
              <a:t>n + n +</a:t>
            </a:r>
            <a:r>
              <a:rPr sz="3200" u="heavy" spc="-375" dirty="0">
                <a:uFill>
                  <a:solidFill>
                    <a:srgbClr val="000000"/>
                  </a:solidFill>
                </a:uFill>
              </a:rPr>
              <a:t> </a:t>
            </a:r>
            <a:r>
              <a:rPr sz="3200" u="heavy" dirty="0">
                <a:uFill>
                  <a:solidFill>
                    <a:srgbClr val="000000"/>
                  </a:solidFill>
                </a:uFill>
              </a:rPr>
              <a:t>n</a:t>
            </a:r>
            <a:endParaRPr sz="3200" dirty="0"/>
          </a:p>
          <a:p>
            <a:pPr marL="25400">
              <a:lnSpc>
                <a:spcPct val="100000"/>
              </a:lnSpc>
              <a:spcBef>
                <a:spcPts val="765"/>
              </a:spcBef>
            </a:pPr>
            <a:r>
              <a:rPr dirty="0"/>
              <a:t>= </a:t>
            </a:r>
            <a:r>
              <a:rPr b="1" i="1" dirty="0">
                <a:latin typeface="Arial"/>
                <a:cs typeface="Arial"/>
              </a:rPr>
              <a:t>n log</a:t>
            </a:r>
            <a:r>
              <a:rPr b="1" i="1" spc="-50" dirty="0">
                <a:latin typeface="Arial"/>
                <a:cs typeface="Arial"/>
              </a:rPr>
              <a:t> </a:t>
            </a:r>
            <a:r>
              <a:rPr b="1" i="1" dirty="0">
                <a:latin typeface="Arial"/>
                <a:cs typeface="Arial"/>
              </a:rPr>
              <a:t>n</a:t>
            </a:r>
          </a:p>
        </p:txBody>
      </p:sp>
      <p:sp>
        <p:nvSpPr>
          <p:cNvPr id="13" name="object 13"/>
          <p:cNvSpPr txBox="1"/>
          <p:nvPr/>
        </p:nvSpPr>
        <p:spPr>
          <a:xfrm>
            <a:off x="1145844" y="331723"/>
            <a:ext cx="7994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a:t>
            </a:r>
            <a:r>
              <a:rPr sz="1800" spc="-10" dirty="0">
                <a:latin typeface="Arial"/>
                <a:cs typeface="Arial"/>
              </a:rPr>
              <a:t>n</a:t>
            </a:r>
            <a:r>
              <a:rPr sz="1800" dirty="0">
                <a:latin typeface="Arial"/>
                <a:cs typeface="Arial"/>
              </a:rPr>
              <a:t>td….</a:t>
            </a:r>
            <a:endParaRPr sz="18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535940" y="1004061"/>
            <a:ext cx="65595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a:cs typeface="Arial"/>
              </a:rPr>
              <a:t>Cntd…</a:t>
            </a:r>
            <a:endParaRPr sz="1600">
              <a:latin typeface="Arial"/>
              <a:cs typeface="Arial"/>
            </a:endParaRPr>
          </a:p>
        </p:txBody>
      </p:sp>
      <p:sp>
        <p:nvSpPr>
          <p:cNvPr id="12" name="object 12"/>
          <p:cNvSpPr txBox="1">
            <a:spLocks noGrp="1"/>
          </p:cNvSpPr>
          <p:nvPr>
            <p:ph type="title"/>
          </p:nvPr>
        </p:nvSpPr>
        <p:spPr>
          <a:xfrm>
            <a:off x="535940" y="1946122"/>
            <a:ext cx="3739515" cy="1123950"/>
          </a:xfrm>
          <a:prstGeom prst="rect">
            <a:avLst/>
          </a:prstGeom>
        </p:spPr>
        <p:txBody>
          <a:bodyPr vert="horz" wrap="square" lIns="0" tIns="73660" rIns="0" bIns="0" rtlCol="0">
            <a:spAutoFit/>
          </a:bodyPr>
          <a:lstStyle/>
          <a:p>
            <a:pPr marL="12700">
              <a:lnSpc>
                <a:spcPct val="100000"/>
              </a:lnSpc>
              <a:spcBef>
                <a:spcPts val="580"/>
              </a:spcBef>
            </a:pPr>
            <a:r>
              <a:rPr sz="2000" b="1" dirty="0">
                <a:latin typeface="Arial"/>
                <a:cs typeface="Arial"/>
              </a:rPr>
              <a:t>EXAMPLE 2: </a:t>
            </a:r>
            <a:r>
              <a:rPr sz="2000" b="1" u="heavy" dirty="0">
                <a:uFill>
                  <a:solidFill>
                    <a:srgbClr val="000000"/>
                  </a:solidFill>
                </a:uFill>
                <a:latin typeface="Arial"/>
                <a:cs typeface="Arial"/>
              </a:rPr>
              <a:t>BINARY</a:t>
            </a:r>
            <a:r>
              <a:rPr sz="2000" b="1" u="heavy" spc="-95" dirty="0">
                <a:uFill>
                  <a:solidFill>
                    <a:srgbClr val="000000"/>
                  </a:solidFill>
                </a:uFill>
                <a:latin typeface="Arial"/>
                <a:cs typeface="Arial"/>
              </a:rPr>
              <a:t> </a:t>
            </a:r>
            <a:r>
              <a:rPr sz="2000" b="1" u="heavy" dirty="0">
                <a:uFill>
                  <a:solidFill>
                    <a:srgbClr val="000000"/>
                  </a:solidFill>
                </a:uFill>
                <a:latin typeface="Arial"/>
                <a:cs typeface="Arial"/>
              </a:rPr>
              <a:t>SEARCH</a:t>
            </a:r>
            <a:endParaRPr sz="2000">
              <a:latin typeface="Arial"/>
              <a:cs typeface="Arial"/>
            </a:endParaRPr>
          </a:p>
          <a:p>
            <a:pPr marL="12700" marR="1635125">
              <a:lnSpc>
                <a:spcPct val="120000"/>
              </a:lnSpc>
              <a:spcBef>
                <a:spcPts val="5"/>
              </a:spcBef>
            </a:pPr>
            <a:r>
              <a:rPr sz="2000" dirty="0"/>
              <a:t>T(n)=O(1) +</a:t>
            </a:r>
            <a:r>
              <a:rPr sz="2000" spc="-155" dirty="0"/>
              <a:t> </a:t>
            </a:r>
            <a:r>
              <a:rPr sz="2000" dirty="0"/>
              <a:t>T(n/2)  T(1)=1</a:t>
            </a:r>
            <a:endParaRPr sz="2000"/>
          </a:p>
        </p:txBody>
      </p:sp>
      <p:sp>
        <p:nvSpPr>
          <p:cNvPr id="13" name="object 13"/>
          <p:cNvSpPr txBox="1"/>
          <p:nvPr/>
        </p:nvSpPr>
        <p:spPr>
          <a:xfrm>
            <a:off x="523240" y="3104514"/>
            <a:ext cx="8029575" cy="2465070"/>
          </a:xfrm>
          <a:prstGeom prst="rect">
            <a:avLst/>
          </a:prstGeom>
        </p:spPr>
        <p:txBody>
          <a:bodyPr vert="horz" wrap="square" lIns="0" tIns="13335" rIns="0" bIns="0" rtlCol="0">
            <a:spAutoFit/>
          </a:bodyPr>
          <a:lstStyle/>
          <a:p>
            <a:pPr marL="368300" marR="17780" indent="-342900">
              <a:lnSpc>
                <a:spcPct val="100000"/>
              </a:lnSpc>
              <a:spcBef>
                <a:spcPts val="105"/>
              </a:spcBef>
            </a:pPr>
            <a:r>
              <a:rPr sz="2000" dirty="0">
                <a:latin typeface="Arial"/>
                <a:cs typeface="Arial"/>
              </a:rPr>
              <a:t>Above is another example of recurrence relation and the way to solve</a:t>
            </a:r>
            <a:r>
              <a:rPr sz="2000" spc="-260" dirty="0">
                <a:latin typeface="Arial"/>
                <a:cs typeface="Arial"/>
              </a:rPr>
              <a:t> </a:t>
            </a:r>
            <a:r>
              <a:rPr sz="2000" dirty="0">
                <a:latin typeface="Arial"/>
                <a:cs typeface="Arial"/>
              </a:rPr>
              <a:t>it  is by</a:t>
            </a:r>
            <a:r>
              <a:rPr sz="2000" spc="-30" dirty="0">
                <a:latin typeface="Arial"/>
                <a:cs typeface="Arial"/>
              </a:rPr>
              <a:t> </a:t>
            </a:r>
            <a:r>
              <a:rPr sz="2000" dirty="0">
                <a:latin typeface="Arial"/>
                <a:cs typeface="Arial"/>
              </a:rPr>
              <a:t>Substitution.</a:t>
            </a:r>
          </a:p>
          <a:p>
            <a:pPr marL="25400">
              <a:lnSpc>
                <a:spcPct val="100000"/>
              </a:lnSpc>
              <a:spcBef>
                <a:spcPts val="480"/>
              </a:spcBef>
            </a:pPr>
            <a:r>
              <a:rPr sz="2000" dirty="0">
                <a:latin typeface="Arial"/>
                <a:cs typeface="Arial"/>
              </a:rPr>
              <a:t>T(n)=T(n/2)</a:t>
            </a:r>
            <a:r>
              <a:rPr sz="2000" spc="-70" dirty="0">
                <a:latin typeface="Arial"/>
                <a:cs typeface="Arial"/>
              </a:rPr>
              <a:t> </a:t>
            </a:r>
            <a:r>
              <a:rPr sz="2000" dirty="0">
                <a:latin typeface="Arial"/>
                <a:cs typeface="Arial"/>
              </a:rPr>
              <a:t>+1</a:t>
            </a:r>
          </a:p>
          <a:p>
            <a:pPr marL="442595">
              <a:lnSpc>
                <a:spcPct val="100000"/>
              </a:lnSpc>
              <a:spcBef>
                <a:spcPts val="480"/>
              </a:spcBef>
            </a:pPr>
            <a:r>
              <a:rPr sz="2000" dirty="0">
                <a:latin typeface="Arial"/>
                <a:cs typeface="Arial"/>
              </a:rPr>
              <a:t>=</a:t>
            </a:r>
            <a:r>
              <a:rPr sz="2000" spc="-20" dirty="0">
                <a:latin typeface="Arial"/>
                <a:cs typeface="Arial"/>
              </a:rPr>
              <a:t> </a:t>
            </a:r>
            <a:r>
              <a:rPr sz="2000" dirty="0">
                <a:latin typeface="Arial"/>
                <a:cs typeface="Arial"/>
              </a:rPr>
              <a:t>T(n/2</a:t>
            </a:r>
            <a:r>
              <a:rPr sz="1950" baseline="25641" dirty="0">
                <a:latin typeface="Arial"/>
                <a:cs typeface="Arial"/>
              </a:rPr>
              <a:t>2</a:t>
            </a:r>
            <a:r>
              <a:rPr sz="2000" dirty="0">
                <a:latin typeface="Arial"/>
                <a:cs typeface="Arial"/>
              </a:rPr>
              <a:t>)+1+1</a:t>
            </a:r>
          </a:p>
          <a:p>
            <a:pPr marL="442595">
              <a:lnSpc>
                <a:spcPct val="100000"/>
              </a:lnSpc>
              <a:spcBef>
                <a:spcPts val="480"/>
              </a:spcBef>
            </a:pPr>
            <a:r>
              <a:rPr sz="2000" dirty="0">
                <a:latin typeface="Arial"/>
                <a:cs typeface="Arial"/>
              </a:rPr>
              <a:t>=</a:t>
            </a:r>
            <a:r>
              <a:rPr sz="2000" spc="-20" dirty="0">
                <a:latin typeface="Arial"/>
                <a:cs typeface="Arial"/>
              </a:rPr>
              <a:t> </a:t>
            </a:r>
            <a:r>
              <a:rPr sz="2000" dirty="0">
                <a:latin typeface="Arial"/>
                <a:cs typeface="Arial"/>
              </a:rPr>
              <a:t>T(n/2</a:t>
            </a:r>
            <a:r>
              <a:rPr sz="1950" baseline="25641" dirty="0">
                <a:latin typeface="Arial"/>
                <a:cs typeface="Arial"/>
              </a:rPr>
              <a:t>3</a:t>
            </a:r>
            <a:r>
              <a:rPr sz="2000" dirty="0">
                <a:latin typeface="Arial"/>
                <a:cs typeface="Arial"/>
              </a:rPr>
              <a:t>)+1+1+1</a:t>
            </a:r>
          </a:p>
          <a:p>
            <a:pPr marL="442595">
              <a:lnSpc>
                <a:spcPct val="100000"/>
              </a:lnSpc>
              <a:spcBef>
                <a:spcPts val="480"/>
              </a:spcBef>
            </a:pPr>
            <a:r>
              <a:rPr sz="2000" dirty="0">
                <a:latin typeface="Arial"/>
                <a:cs typeface="Arial"/>
              </a:rPr>
              <a:t>=</a:t>
            </a:r>
            <a:r>
              <a:rPr sz="2000" spc="-20" dirty="0">
                <a:latin typeface="Arial"/>
                <a:cs typeface="Arial"/>
              </a:rPr>
              <a:t> </a:t>
            </a:r>
            <a:r>
              <a:rPr sz="2000" dirty="0">
                <a:latin typeface="Arial"/>
                <a:cs typeface="Arial"/>
              </a:rPr>
              <a:t>logn</a:t>
            </a:r>
          </a:p>
          <a:p>
            <a:pPr marL="25400">
              <a:lnSpc>
                <a:spcPct val="100000"/>
              </a:lnSpc>
              <a:spcBef>
                <a:spcPts val="484"/>
              </a:spcBef>
            </a:pPr>
            <a:r>
              <a:rPr sz="2000" b="1" i="1" dirty="0">
                <a:latin typeface="Arial"/>
                <a:cs typeface="Arial"/>
              </a:rPr>
              <a:t>T(n)=</a:t>
            </a:r>
            <a:r>
              <a:rPr sz="2000" b="1" i="1" spc="-55" dirty="0">
                <a:latin typeface="Arial"/>
                <a:cs typeface="Arial"/>
              </a:rPr>
              <a:t> </a:t>
            </a:r>
            <a:r>
              <a:rPr sz="2000" b="1" i="1" dirty="0">
                <a:latin typeface="Arial"/>
                <a:cs typeface="Arial"/>
              </a:rPr>
              <a:t>O(logn)</a:t>
            </a:r>
            <a:endParaRPr sz="2000" dirty="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Solving Recurrences</a:t>
            </a:r>
            <a:endParaRPr lang="en-IE" dirty="0"/>
          </a:p>
        </p:txBody>
      </p:sp>
      <p:sp>
        <p:nvSpPr>
          <p:cNvPr id="3" name="Content Placeholder 2"/>
          <p:cNvSpPr>
            <a:spLocks noGrp="1"/>
          </p:cNvSpPr>
          <p:nvPr>
            <p:ph sz="quarter" idx="1"/>
          </p:nvPr>
        </p:nvSpPr>
        <p:spPr/>
        <p:txBody>
          <a:bodyPr>
            <a:normAutofit/>
          </a:bodyPr>
          <a:lstStyle/>
          <a:p>
            <a:r>
              <a:rPr lang="en-IE" dirty="0" smtClean="0"/>
              <a:t>There are mainly three ways for solving recurrences.</a:t>
            </a:r>
          </a:p>
          <a:p>
            <a:r>
              <a:rPr lang="en-IE" b="1" dirty="0" smtClean="0"/>
              <a:t>1) Substitution Method</a:t>
            </a:r>
            <a:r>
              <a:rPr lang="en-IE" dirty="0" smtClean="0"/>
              <a:t>: We make a guess for the solution and then we use mathematical induction to prove the guess is correct or incorrect.</a:t>
            </a:r>
          </a:p>
          <a:p>
            <a:pPr lvl="1"/>
            <a:r>
              <a:rPr lang="en-IE" dirty="0" smtClean="0"/>
              <a:t>For example consider the recurrence T(n) = 2T(n/2) + n </a:t>
            </a:r>
          </a:p>
          <a:p>
            <a:pPr lvl="1"/>
            <a:r>
              <a:rPr lang="en-IE" dirty="0" smtClean="0"/>
              <a:t>We </a:t>
            </a:r>
            <a:r>
              <a:rPr lang="en-IE" dirty="0" smtClean="0"/>
              <a:t>know the </a:t>
            </a:r>
            <a:r>
              <a:rPr lang="en-IE" dirty="0" smtClean="0"/>
              <a:t>solution </a:t>
            </a:r>
            <a:r>
              <a:rPr lang="en-IE" dirty="0" smtClean="0"/>
              <a:t>is </a:t>
            </a:r>
            <a:r>
              <a:rPr lang="en-IE" dirty="0" smtClean="0"/>
              <a:t>T(n) = O(</a:t>
            </a:r>
            <a:r>
              <a:rPr lang="en-IE" dirty="0" err="1" smtClean="0"/>
              <a:t>nLogn</a:t>
            </a:r>
            <a:r>
              <a:rPr lang="en-IE" dirty="0" smtClean="0"/>
              <a:t>). Now we </a:t>
            </a:r>
            <a:r>
              <a:rPr lang="en-IE" dirty="0" smtClean="0"/>
              <a:t>have to prove </a:t>
            </a:r>
            <a:r>
              <a:rPr lang="en-IE" dirty="0" smtClean="0"/>
              <a:t>our guess. </a:t>
            </a:r>
          </a:p>
        </p:txBody>
      </p:sp>
      <p:sp>
        <p:nvSpPr>
          <p:cNvPr id="4" name="TextBox 3"/>
          <p:cNvSpPr txBox="1"/>
          <p:nvPr/>
        </p:nvSpPr>
        <p:spPr>
          <a:xfrm>
            <a:off x="1219200" y="5257800"/>
            <a:ext cx="5486400" cy="830997"/>
          </a:xfrm>
          <a:prstGeom prst="rect">
            <a:avLst/>
          </a:prstGeom>
          <a:noFill/>
        </p:spPr>
        <p:txBody>
          <a:bodyPr wrap="square" rtlCol="0">
            <a:spAutoFit/>
          </a:bodyPr>
          <a:lstStyle/>
          <a:p>
            <a:r>
              <a:rPr lang="en-IE" sz="2400" b="1" dirty="0" smtClean="0"/>
              <a:t>T(1)=1 		for n=1</a:t>
            </a:r>
          </a:p>
          <a:p>
            <a:r>
              <a:rPr lang="en-IE" sz="2400" b="1" dirty="0" smtClean="0"/>
              <a:t>T(n)= </a:t>
            </a:r>
            <a:r>
              <a:rPr lang="en-IE" sz="2400" b="1" dirty="0" smtClean="0"/>
              <a:t>2T(n/2</a:t>
            </a:r>
            <a:r>
              <a:rPr lang="en-IE" sz="2400" b="1" dirty="0" smtClean="0"/>
              <a:t>) </a:t>
            </a:r>
            <a:r>
              <a:rPr lang="en-IE" sz="2400" b="1" dirty="0" smtClean="0"/>
              <a:t>+ </a:t>
            </a:r>
            <a:r>
              <a:rPr lang="en-IE" sz="2400" b="1" dirty="0" smtClean="0"/>
              <a:t>n  	for n&gt;1 </a:t>
            </a:r>
            <a:endParaRPr lang="en-IE" sz="24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a:xfrm>
            <a:off x="1295400" y="2667000"/>
            <a:ext cx="8153400" cy="3429000"/>
          </a:xfrm>
        </p:spPr>
        <p:txBody>
          <a:bodyPr/>
          <a:lstStyle/>
          <a:p>
            <a:pPr marL="25400">
              <a:lnSpc>
                <a:spcPct val="100000"/>
              </a:lnSpc>
              <a:spcBef>
                <a:spcPts val="865"/>
              </a:spcBef>
            </a:pPr>
            <a:r>
              <a:rPr lang="pt-BR" dirty="0" smtClean="0"/>
              <a:t>= </a:t>
            </a:r>
            <a:r>
              <a:rPr lang="pt-BR" spc="5" dirty="0" smtClean="0"/>
              <a:t>2</a:t>
            </a:r>
            <a:r>
              <a:rPr lang="pt-BR" sz="2800" spc="7" baseline="25132" dirty="0" smtClean="0"/>
              <a:t>2 </a:t>
            </a:r>
            <a:r>
              <a:rPr lang="pt-BR" sz="2800" dirty="0" smtClean="0"/>
              <a:t>T(n/2</a:t>
            </a:r>
            <a:r>
              <a:rPr lang="pt-BR" sz="2800" baseline="25132" dirty="0" smtClean="0"/>
              <a:t>2</a:t>
            </a:r>
            <a:r>
              <a:rPr lang="pt-BR" sz="2800" dirty="0" smtClean="0"/>
              <a:t>) + n +</a:t>
            </a:r>
            <a:r>
              <a:rPr lang="pt-BR" sz="2800" spc="-350" dirty="0" smtClean="0"/>
              <a:t> </a:t>
            </a:r>
            <a:r>
              <a:rPr lang="pt-BR" sz="2800" dirty="0" smtClean="0"/>
              <a:t>n</a:t>
            </a:r>
          </a:p>
          <a:p>
            <a:pPr marL="25400">
              <a:lnSpc>
                <a:spcPct val="100000"/>
              </a:lnSpc>
              <a:spcBef>
                <a:spcPts val="770"/>
              </a:spcBef>
            </a:pPr>
            <a:r>
              <a:rPr lang="pt-BR" dirty="0" smtClean="0"/>
              <a:t>= 2</a:t>
            </a:r>
            <a:r>
              <a:rPr lang="pt-BR" sz="2800" baseline="25132" dirty="0" smtClean="0"/>
              <a:t>2 </a:t>
            </a:r>
            <a:r>
              <a:rPr lang="pt-BR" sz="2800" dirty="0" smtClean="0"/>
              <a:t>(T(n/2</a:t>
            </a:r>
            <a:r>
              <a:rPr lang="pt-BR" sz="2800" baseline="25132" dirty="0" smtClean="0"/>
              <a:t>3</a:t>
            </a:r>
            <a:r>
              <a:rPr lang="pt-BR" sz="2800" dirty="0" smtClean="0"/>
              <a:t>)+ (n/2</a:t>
            </a:r>
            <a:r>
              <a:rPr lang="pt-BR" sz="2800" baseline="25132" dirty="0" smtClean="0"/>
              <a:t>2</a:t>
            </a:r>
            <a:r>
              <a:rPr lang="pt-BR" sz="2800" dirty="0" smtClean="0"/>
              <a:t>)) + n +</a:t>
            </a:r>
            <a:r>
              <a:rPr lang="pt-BR" sz="2800" spc="-390" dirty="0" smtClean="0"/>
              <a:t> </a:t>
            </a:r>
            <a:r>
              <a:rPr lang="pt-BR" sz="2800" dirty="0" smtClean="0"/>
              <a:t>n</a:t>
            </a:r>
          </a:p>
          <a:p>
            <a:pPr marL="25400">
              <a:lnSpc>
                <a:spcPct val="100000"/>
              </a:lnSpc>
              <a:spcBef>
                <a:spcPts val="770"/>
              </a:spcBef>
            </a:pPr>
            <a:r>
              <a:rPr lang="pt-BR" dirty="0" smtClean="0"/>
              <a:t>= </a:t>
            </a:r>
            <a:r>
              <a:rPr lang="pt-BR" spc="5" dirty="0" smtClean="0"/>
              <a:t>2</a:t>
            </a:r>
            <a:r>
              <a:rPr lang="pt-BR" sz="2800" spc="7" baseline="25132" dirty="0" smtClean="0"/>
              <a:t>3 </a:t>
            </a:r>
            <a:r>
              <a:rPr lang="pt-BR" sz="2800" dirty="0" smtClean="0"/>
              <a:t>T(n/2</a:t>
            </a:r>
            <a:r>
              <a:rPr lang="pt-BR" sz="2800" baseline="25132" dirty="0" smtClean="0"/>
              <a:t>3</a:t>
            </a:r>
            <a:r>
              <a:rPr lang="pt-BR" sz="2800" dirty="0" smtClean="0"/>
              <a:t>) + </a:t>
            </a:r>
            <a:r>
              <a:rPr lang="pt-BR" sz="2800" u="heavy" dirty="0" smtClean="0">
                <a:uFill>
                  <a:solidFill>
                    <a:srgbClr val="000000"/>
                  </a:solidFill>
                </a:uFill>
              </a:rPr>
              <a:t>n + n +</a:t>
            </a:r>
            <a:r>
              <a:rPr lang="pt-BR" sz="2800" u="heavy" spc="-375" dirty="0" smtClean="0">
                <a:uFill>
                  <a:solidFill>
                    <a:srgbClr val="000000"/>
                  </a:solidFill>
                </a:uFill>
              </a:rPr>
              <a:t> </a:t>
            </a:r>
            <a:r>
              <a:rPr lang="pt-BR" sz="2800" u="heavy" dirty="0" smtClean="0">
                <a:uFill>
                  <a:solidFill>
                    <a:srgbClr val="000000"/>
                  </a:solidFill>
                </a:uFill>
              </a:rPr>
              <a:t>n</a:t>
            </a:r>
            <a:endParaRPr lang="pt-BR" sz="2800" dirty="0" smtClean="0"/>
          </a:p>
          <a:p>
            <a:endParaRPr lang="en-IE" dirty="0"/>
          </a:p>
        </p:txBody>
      </p:sp>
      <p:sp>
        <p:nvSpPr>
          <p:cNvPr id="4" name="Rectangle 3"/>
          <p:cNvSpPr/>
          <p:nvPr/>
        </p:nvSpPr>
        <p:spPr>
          <a:xfrm>
            <a:off x="-304800" y="1752600"/>
            <a:ext cx="6172200" cy="933589"/>
          </a:xfrm>
          <a:prstGeom prst="rect">
            <a:avLst/>
          </a:prstGeom>
        </p:spPr>
        <p:txBody>
          <a:bodyPr wrap="square">
            <a:spAutoFit/>
          </a:bodyPr>
          <a:lstStyle/>
          <a:p>
            <a:pPr marR="1147445" algn="ctr">
              <a:lnSpc>
                <a:spcPct val="100000"/>
              </a:lnSpc>
              <a:spcBef>
                <a:spcPts val="870"/>
              </a:spcBef>
            </a:pPr>
            <a:r>
              <a:rPr lang="pt-BR" sz="2400" dirty="0" smtClean="0"/>
              <a:t>T(n) = 2T(n/2) +</a:t>
            </a:r>
            <a:r>
              <a:rPr lang="pt-BR" sz="2400" spc="-130" dirty="0" smtClean="0"/>
              <a:t> </a:t>
            </a:r>
            <a:r>
              <a:rPr lang="pt-BR" sz="2400" dirty="0" smtClean="0"/>
              <a:t>O(n</a:t>
            </a:r>
            <a:r>
              <a:rPr lang="pt-BR" sz="2400" dirty="0" smtClean="0"/>
              <a:t>)</a:t>
            </a:r>
          </a:p>
          <a:p>
            <a:pPr marL="902335" algn="ctr">
              <a:lnSpc>
                <a:spcPct val="100000"/>
              </a:lnSpc>
              <a:spcBef>
                <a:spcPts val="765"/>
              </a:spcBef>
            </a:pPr>
            <a:r>
              <a:rPr lang="pt-BR" sz="2400" dirty="0" smtClean="0"/>
              <a:t>= 2(2(n/2</a:t>
            </a:r>
            <a:r>
              <a:rPr lang="pt-BR" sz="2400" baseline="25132" dirty="0" smtClean="0"/>
              <a:t>2</a:t>
            </a:r>
            <a:r>
              <a:rPr lang="pt-BR" sz="2400" dirty="0" smtClean="0"/>
              <a:t>) + </a:t>
            </a:r>
            <a:r>
              <a:rPr lang="pt-BR" sz="2400" spc="-5" dirty="0" smtClean="0"/>
              <a:t>(n/2)) </a:t>
            </a:r>
            <a:r>
              <a:rPr lang="pt-BR" sz="2400" dirty="0" smtClean="0"/>
              <a:t>+</a:t>
            </a:r>
            <a:r>
              <a:rPr lang="pt-BR" sz="2400" spc="-95" dirty="0" smtClean="0"/>
              <a:t> </a:t>
            </a:r>
            <a:r>
              <a:rPr lang="pt-BR" sz="2400" dirty="0" smtClean="0"/>
              <a:t>n</a:t>
            </a:r>
            <a:endParaRPr lang="en-IE" sz="2400" dirty="0"/>
          </a:p>
        </p:txBody>
      </p:sp>
      <p:sp>
        <p:nvSpPr>
          <p:cNvPr id="5" name="TextBox 4"/>
          <p:cNvSpPr txBox="1"/>
          <p:nvPr/>
        </p:nvSpPr>
        <p:spPr>
          <a:xfrm>
            <a:off x="990600" y="4495800"/>
            <a:ext cx="6400800" cy="1107996"/>
          </a:xfrm>
          <a:prstGeom prst="rect">
            <a:avLst/>
          </a:prstGeom>
          <a:noFill/>
        </p:spPr>
        <p:txBody>
          <a:bodyPr wrap="square" rtlCol="0">
            <a:spAutoFit/>
          </a:bodyPr>
          <a:lstStyle/>
          <a:p>
            <a:r>
              <a:rPr lang="en-IE" sz="2400" dirty="0" smtClean="0"/>
              <a:t>Let us take this for k term</a:t>
            </a:r>
          </a:p>
          <a:p>
            <a:r>
              <a:rPr lang="pt-BR" sz="2400" dirty="0" smtClean="0"/>
              <a:t>= </a:t>
            </a:r>
            <a:r>
              <a:rPr lang="pt-BR" sz="2400" spc="5" dirty="0" smtClean="0"/>
              <a:t>2</a:t>
            </a:r>
            <a:r>
              <a:rPr lang="pt-BR" sz="2400" spc="7" baseline="25132" dirty="0" smtClean="0"/>
              <a:t>k </a:t>
            </a:r>
            <a:r>
              <a:rPr lang="pt-BR" sz="2400" dirty="0" smtClean="0"/>
              <a:t>T(n/2</a:t>
            </a:r>
            <a:r>
              <a:rPr lang="pt-BR" sz="2400" baseline="25132" dirty="0" smtClean="0"/>
              <a:t>k</a:t>
            </a:r>
            <a:r>
              <a:rPr lang="pt-BR" sz="2400" dirty="0" smtClean="0"/>
              <a:t>) </a:t>
            </a:r>
            <a:r>
              <a:rPr lang="pt-BR" sz="2400" dirty="0" smtClean="0"/>
              <a:t>+ </a:t>
            </a:r>
            <a:r>
              <a:rPr lang="pt-BR" sz="2400" dirty="0" smtClean="0"/>
              <a:t>kn</a:t>
            </a:r>
            <a:endParaRPr lang="pt-BR" sz="2400" dirty="0" smtClean="0"/>
          </a:p>
          <a:p>
            <a:endParaRPr lang="en-IE" dirty="0"/>
          </a:p>
        </p:txBody>
      </p:sp>
      <p:sp>
        <p:nvSpPr>
          <p:cNvPr id="6" name="TextBox 5"/>
          <p:cNvSpPr txBox="1"/>
          <p:nvPr/>
        </p:nvSpPr>
        <p:spPr>
          <a:xfrm>
            <a:off x="914400" y="5334000"/>
            <a:ext cx="4953000" cy="1508105"/>
          </a:xfrm>
          <a:prstGeom prst="rect">
            <a:avLst/>
          </a:prstGeom>
          <a:noFill/>
        </p:spPr>
        <p:txBody>
          <a:bodyPr wrap="square" rtlCol="0">
            <a:spAutoFit/>
          </a:bodyPr>
          <a:lstStyle/>
          <a:p>
            <a:r>
              <a:rPr lang="en-IE" sz="2000" dirty="0" smtClean="0"/>
              <a:t>Assume </a:t>
            </a:r>
          </a:p>
          <a:p>
            <a:r>
              <a:rPr lang="pt-BR" sz="2000" dirty="0" smtClean="0"/>
              <a:t>T(n/2</a:t>
            </a:r>
            <a:r>
              <a:rPr lang="pt-BR" sz="2000" baseline="25132" dirty="0" smtClean="0"/>
              <a:t>k</a:t>
            </a:r>
            <a:r>
              <a:rPr lang="pt-BR" sz="2000" dirty="0" smtClean="0"/>
              <a:t>)=T(1)</a:t>
            </a:r>
          </a:p>
          <a:p>
            <a:r>
              <a:rPr lang="pt-BR" sz="2000" dirty="0" smtClean="0"/>
              <a:t>Therefore </a:t>
            </a:r>
            <a:r>
              <a:rPr lang="en-IE" sz="2000" dirty="0" smtClean="0"/>
              <a:t> </a:t>
            </a:r>
            <a:r>
              <a:rPr lang="pt-BR" sz="2000" dirty="0" smtClean="0"/>
              <a:t>n/2</a:t>
            </a:r>
            <a:r>
              <a:rPr lang="pt-BR" sz="2000" baseline="25132" dirty="0" smtClean="0"/>
              <a:t>k</a:t>
            </a:r>
            <a:r>
              <a:rPr lang="pt-BR" sz="2000" dirty="0" smtClean="0"/>
              <a:t> = 1  =&gt;  n=2</a:t>
            </a:r>
            <a:r>
              <a:rPr lang="pt-BR" sz="2000" baseline="25132" dirty="0" smtClean="0"/>
              <a:t>k</a:t>
            </a:r>
            <a:endParaRPr lang="pt-BR" sz="2000" dirty="0" smtClean="0"/>
          </a:p>
          <a:p>
            <a:r>
              <a:rPr lang="pt-BR" sz="3200" baseline="25132" dirty="0" smtClean="0"/>
              <a:t>K=log n </a:t>
            </a:r>
            <a:endParaRPr lang="en-IE"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pt-BR" sz="3200" dirty="0" smtClean="0"/>
              <a:t>T(n)= </a:t>
            </a:r>
            <a:r>
              <a:rPr lang="pt-BR" sz="3200" spc="5" dirty="0" smtClean="0"/>
              <a:t>2</a:t>
            </a:r>
            <a:r>
              <a:rPr lang="pt-BR" sz="3200" spc="7" baseline="25132" dirty="0" smtClean="0"/>
              <a:t>k </a:t>
            </a:r>
            <a:r>
              <a:rPr lang="pt-BR" sz="3200" dirty="0" smtClean="0"/>
              <a:t>T(n/2</a:t>
            </a:r>
            <a:r>
              <a:rPr lang="pt-BR" sz="3200" baseline="25132" dirty="0" smtClean="0"/>
              <a:t>k</a:t>
            </a:r>
            <a:r>
              <a:rPr lang="pt-BR" sz="3200" dirty="0" smtClean="0"/>
              <a:t>) + kn</a:t>
            </a:r>
          </a:p>
          <a:p>
            <a:r>
              <a:rPr lang="en-IE" dirty="0" smtClean="0"/>
              <a:t>T(n) </a:t>
            </a:r>
            <a:r>
              <a:rPr lang="pt-BR" sz="3200" dirty="0" smtClean="0"/>
              <a:t>= </a:t>
            </a:r>
            <a:r>
              <a:rPr lang="pt-BR" sz="3200" spc="5" dirty="0" smtClean="0"/>
              <a:t>2</a:t>
            </a:r>
            <a:r>
              <a:rPr lang="pt-BR" sz="3200" spc="7" baseline="25132" dirty="0" smtClean="0"/>
              <a:t>k </a:t>
            </a:r>
            <a:r>
              <a:rPr lang="pt-BR" sz="3200" dirty="0" smtClean="0"/>
              <a:t>T(1) </a:t>
            </a:r>
            <a:r>
              <a:rPr lang="pt-BR" sz="3200" dirty="0" smtClean="0"/>
              <a:t>+ </a:t>
            </a:r>
            <a:r>
              <a:rPr lang="pt-BR" sz="3200" dirty="0" smtClean="0"/>
              <a:t>kn</a:t>
            </a:r>
          </a:p>
          <a:p>
            <a:r>
              <a:rPr lang="pt-BR" sz="3200" dirty="0" smtClean="0"/>
              <a:t>T(n) = n*1 + nlogn</a:t>
            </a:r>
          </a:p>
          <a:p>
            <a:r>
              <a:rPr lang="pt-BR" sz="3200" dirty="0" smtClean="0"/>
              <a:t>T(n) = n + nlogn</a:t>
            </a:r>
          </a:p>
          <a:p>
            <a:r>
              <a:rPr lang="pt-BR" sz="3200" dirty="0" smtClean="0"/>
              <a:t>So it is O(nlogn)</a:t>
            </a:r>
            <a:endParaRPr lang="pt-BR" sz="3200" dirty="0" smtClean="0"/>
          </a:p>
          <a:p>
            <a:endParaRPr lang="en-IE" dirty="0"/>
          </a:p>
        </p:txBody>
      </p:sp>
      <p:grpSp>
        <p:nvGrpSpPr>
          <p:cNvPr id="8" name="Group 7"/>
          <p:cNvGrpSpPr/>
          <p:nvPr/>
        </p:nvGrpSpPr>
        <p:grpSpPr>
          <a:xfrm>
            <a:off x="3733800" y="2743200"/>
            <a:ext cx="3505200" cy="914400"/>
            <a:chOff x="3733800" y="2743200"/>
            <a:chExt cx="3505200" cy="914400"/>
          </a:xfrm>
        </p:grpSpPr>
        <p:sp>
          <p:nvSpPr>
            <p:cNvPr id="4" name="Oval 3"/>
            <p:cNvSpPr/>
            <p:nvPr/>
          </p:nvSpPr>
          <p:spPr>
            <a:xfrm>
              <a:off x="4572000" y="2743200"/>
              <a:ext cx="2667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Highest term</a:t>
              </a:r>
              <a:endParaRPr lang="en-IE" dirty="0"/>
            </a:p>
          </p:txBody>
        </p:sp>
        <p:cxnSp>
          <p:nvCxnSpPr>
            <p:cNvPr id="6" name="Straight Arrow Connector 5"/>
            <p:cNvCxnSpPr>
              <a:stCxn id="4" idx="2"/>
            </p:cNvCxnSpPr>
            <p:nvPr/>
          </p:nvCxnSpPr>
          <p:spPr>
            <a:xfrm flipH="1">
              <a:off x="3733800" y="3009900"/>
              <a:ext cx="838200" cy="647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b="1" dirty="0" smtClean="0"/>
              <a:t>2) Recurrence Tree Method:</a:t>
            </a:r>
            <a:r>
              <a:rPr lang="en-IE" dirty="0" smtClean="0"/>
              <a:t> In this method, we draw a recurrence tree and calculate the time taken by every level of tree. Finally, we sum the work done at all levels. To draw the recurrence tree, we start from the given recurrence and keep drawing till we find a pattern among levels. The pattern is typically a arithmetic or geometric series.</a:t>
            </a:r>
            <a:endParaRPr lang="en-I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816735" y="1607820"/>
            <a:ext cx="5745480" cy="44805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694815" y="1672590"/>
            <a:ext cx="5989320" cy="43510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2400" b="1" dirty="0" smtClean="0"/>
              <a:t>T(1)= </a:t>
            </a:r>
            <a:r>
              <a:rPr lang="en-IE" sz="2400" b="1" dirty="0" smtClean="0"/>
              <a:t>	1 </a:t>
            </a:r>
            <a:r>
              <a:rPr lang="en-IE" sz="2400" b="1" dirty="0" smtClean="0"/>
              <a:t>		for </a:t>
            </a:r>
            <a:r>
              <a:rPr lang="en-IE" sz="2400" b="1" dirty="0" smtClean="0"/>
              <a:t>n=1</a:t>
            </a:r>
            <a:br>
              <a:rPr lang="en-IE" sz="2400" b="1" dirty="0" smtClean="0"/>
            </a:br>
            <a:r>
              <a:rPr lang="en-IE" sz="2400" b="1" dirty="0" smtClean="0"/>
              <a:t>T(n)= 2T(n/2</a:t>
            </a:r>
            <a:r>
              <a:rPr lang="en-IE" sz="2400" b="1" dirty="0" smtClean="0"/>
              <a:t>) + n  </a:t>
            </a:r>
            <a:r>
              <a:rPr lang="en-IE" sz="2400" b="1" dirty="0" smtClean="0"/>
              <a:t>	for </a:t>
            </a:r>
            <a:r>
              <a:rPr lang="en-IE" sz="2400" b="1" dirty="0" smtClean="0"/>
              <a:t>n&gt;1 </a:t>
            </a:r>
            <a:endParaRPr lang="en-IE" sz="2400" b="1" dirty="0"/>
          </a:p>
        </p:txBody>
      </p:sp>
      <p:sp>
        <p:nvSpPr>
          <p:cNvPr id="3" name="Content Placeholder 2"/>
          <p:cNvSpPr>
            <a:spLocks noGrp="1"/>
          </p:cNvSpPr>
          <p:nvPr>
            <p:ph sz="quarter" idx="1"/>
          </p:nvPr>
        </p:nvSpPr>
        <p:spPr/>
        <p:txBody>
          <a:bodyPr/>
          <a:lstStyle/>
          <a:p>
            <a:pPr>
              <a:buNone/>
            </a:pPr>
            <a:r>
              <a:rPr lang="en-IE" dirty="0" smtClean="0"/>
              <a:t>    			n</a:t>
            </a:r>
          </a:p>
          <a:p>
            <a:pPr>
              <a:buNone/>
            </a:pPr>
            <a:r>
              <a:rPr lang="en-IE" dirty="0" smtClean="0"/>
              <a:t>	</a:t>
            </a:r>
            <a:r>
              <a:rPr lang="en-IE" dirty="0" smtClean="0"/>
              <a:t>		</a:t>
            </a:r>
          </a:p>
          <a:p>
            <a:pPr>
              <a:buNone/>
            </a:pPr>
            <a:r>
              <a:rPr lang="en-IE" dirty="0" smtClean="0"/>
              <a:t>	</a:t>
            </a:r>
            <a:r>
              <a:rPr lang="en-IE" dirty="0" smtClean="0"/>
              <a:t>		n/2		       n/2</a:t>
            </a:r>
          </a:p>
          <a:p>
            <a:pPr>
              <a:buNone/>
            </a:pPr>
            <a:endParaRPr lang="en-IE" dirty="0" smtClean="0"/>
          </a:p>
          <a:p>
            <a:pPr>
              <a:buNone/>
            </a:pPr>
            <a:r>
              <a:rPr lang="en-IE" dirty="0" smtClean="0"/>
              <a:t>		n/</a:t>
            </a:r>
            <a:r>
              <a:rPr lang="pt-BR" spc="5" dirty="0" smtClean="0"/>
              <a:t> 2</a:t>
            </a:r>
            <a:r>
              <a:rPr lang="pt-BR" sz="2800" spc="7" baseline="25132" dirty="0" smtClean="0"/>
              <a:t>2</a:t>
            </a:r>
            <a:r>
              <a:rPr lang="en-IE" dirty="0" smtClean="0"/>
              <a:t>       n/</a:t>
            </a:r>
            <a:r>
              <a:rPr lang="pt-BR" spc="5" dirty="0" smtClean="0"/>
              <a:t> 2</a:t>
            </a:r>
            <a:r>
              <a:rPr lang="pt-BR" sz="2800" spc="7" baseline="25132" dirty="0" smtClean="0"/>
              <a:t>2</a:t>
            </a:r>
            <a:r>
              <a:rPr lang="en-IE" dirty="0" smtClean="0"/>
              <a:t>     n/</a:t>
            </a:r>
            <a:r>
              <a:rPr lang="pt-BR" spc="5" dirty="0" smtClean="0"/>
              <a:t> 2</a:t>
            </a:r>
            <a:r>
              <a:rPr lang="pt-BR" sz="2800" spc="7" baseline="25132" dirty="0" smtClean="0"/>
              <a:t>2</a:t>
            </a:r>
            <a:r>
              <a:rPr lang="en-IE" dirty="0" smtClean="0"/>
              <a:t>       n/</a:t>
            </a:r>
            <a:r>
              <a:rPr lang="pt-BR" spc="5" dirty="0" smtClean="0"/>
              <a:t> 2</a:t>
            </a:r>
            <a:r>
              <a:rPr lang="pt-BR" sz="2800" spc="7" baseline="25132" dirty="0" smtClean="0"/>
              <a:t>2</a:t>
            </a:r>
            <a:endParaRPr lang="en-IE" dirty="0" smtClean="0"/>
          </a:p>
          <a:p>
            <a:pPr>
              <a:buNone/>
            </a:pPr>
            <a:endParaRPr lang="en-IE" dirty="0" smtClean="0"/>
          </a:p>
          <a:p>
            <a:pPr>
              <a:buNone/>
            </a:pPr>
            <a:r>
              <a:rPr lang="en-IE" dirty="0" smtClean="0"/>
              <a:t>	n/</a:t>
            </a:r>
            <a:r>
              <a:rPr lang="pt-BR" spc="5" dirty="0" smtClean="0"/>
              <a:t> </a:t>
            </a:r>
            <a:r>
              <a:rPr lang="pt-BR" spc="5" dirty="0" smtClean="0"/>
              <a:t>2</a:t>
            </a:r>
            <a:r>
              <a:rPr lang="pt-BR" sz="2800" spc="7" baseline="25132" dirty="0" smtClean="0"/>
              <a:t>3</a:t>
            </a:r>
            <a:r>
              <a:rPr lang="pt-BR" sz="2800" spc="7" dirty="0" smtClean="0"/>
              <a:t>   </a:t>
            </a:r>
            <a:r>
              <a:rPr lang="en-IE" sz="2800" dirty="0" smtClean="0"/>
              <a:t>n</a:t>
            </a:r>
            <a:r>
              <a:rPr lang="en-IE" sz="2800" dirty="0" smtClean="0"/>
              <a:t>/</a:t>
            </a:r>
            <a:r>
              <a:rPr lang="pt-BR" sz="2800" spc="5" dirty="0" smtClean="0"/>
              <a:t> </a:t>
            </a:r>
            <a:r>
              <a:rPr lang="pt-BR" sz="2800" spc="5" dirty="0" smtClean="0"/>
              <a:t>2</a:t>
            </a:r>
            <a:r>
              <a:rPr lang="pt-BR" sz="2400" spc="7" baseline="25132" dirty="0" smtClean="0"/>
              <a:t>3</a:t>
            </a:r>
            <a:endParaRPr lang="en-IE" dirty="0"/>
          </a:p>
        </p:txBody>
      </p:sp>
      <p:grpSp>
        <p:nvGrpSpPr>
          <p:cNvPr id="51" name="Group 50"/>
          <p:cNvGrpSpPr/>
          <p:nvPr/>
        </p:nvGrpSpPr>
        <p:grpSpPr>
          <a:xfrm>
            <a:off x="1219200" y="2133600"/>
            <a:ext cx="4953000" cy="3962400"/>
            <a:chOff x="1219200" y="2133600"/>
            <a:chExt cx="4953000" cy="3962400"/>
          </a:xfrm>
        </p:grpSpPr>
        <p:cxnSp>
          <p:nvCxnSpPr>
            <p:cNvPr id="5" name="Straight Arrow Connector 4"/>
            <p:cNvCxnSpPr/>
            <p:nvPr/>
          </p:nvCxnSpPr>
          <p:spPr>
            <a:xfrm flipH="1">
              <a:off x="2971800" y="2133600"/>
              <a:ext cx="4572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505200" y="2133600"/>
              <a:ext cx="16002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3200400"/>
              <a:ext cx="4572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447800" y="4267200"/>
              <a:ext cx="4572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81200" y="3124200"/>
              <a:ext cx="4572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05000" y="4267200"/>
              <a:ext cx="5334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3124200"/>
              <a:ext cx="6096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667000" y="3124200"/>
              <a:ext cx="6858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19200" y="54102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57912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09800" y="53340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09800" y="57912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876800" y="53340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52800" y="54102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172200" y="44196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76800" y="43434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52800" y="44196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72200" y="5257800"/>
              <a:ext cx="0" cy="30480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38200" y="6324600"/>
            <a:ext cx="6400800" cy="369332"/>
          </a:xfrm>
          <a:prstGeom prst="rect">
            <a:avLst/>
          </a:prstGeom>
          <a:noFill/>
        </p:spPr>
        <p:txBody>
          <a:bodyPr wrap="square" rtlCol="0">
            <a:spAutoFit/>
          </a:bodyPr>
          <a:lstStyle/>
          <a:p>
            <a:r>
              <a:rPr lang="en-IE" dirty="0" smtClean="0"/>
              <a:t>n/</a:t>
            </a:r>
            <a:r>
              <a:rPr lang="pt-BR" spc="5" dirty="0" smtClean="0"/>
              <a:t> </a:t>
            </a:r>
            <a:r>
              <a:rPr lang="pt-BR" spc="5" dirty="0" smtClean="0"/>
              <a:t>2</a:t>
            </a:r>
            <a:r>
              <a:rPr lang="pt-BR" sz="1600" spc="7" baseline="25132" dirty="0" smtClean="0"/>
              <a:t>k	</a:t>
            </a:r>
            <a:r>
              <a:rPr lang="en-IE" sz="1600" dirty="0" smtClean="0"/>
              <a:t>n/</a:t>
            </a:r>
            <a:r>
              <a:rPr lang="pt-BR" sz="1600" spc="5" dirty="0" smtClean="0"/>
              <a:t> </a:t>
            </a:r>
            <a:r>
              <a:rPr lang="pt-BR" sz="1600" spc="5" dirty="0" smtClean="0"/>
              <a:t>2</a:t>
            </a:r>
            <a:r>
              <a:rPr lang="pt-BR" sz="1400" spc="7" baseline="25132" dirty="0" smtClean="0"/>
              <a:t>k	</a:t>
            </a:r>
            <a:r>
              <a:rPr lang="pt-BR" sz="1400" spc="7" dirty="0" smtClean="0"/>
              <a:t>         </a:t>
            </a:r>
            <a:r>
              <a:rPr lang="en-IE" sz="1600" dirty="0" smtClean="0"/>
              <a:t>n</a:t>
            </a:r>
            <a:r>
              <a:rPr lang="en-IE" sz="1600" dirty="0" smtClean="0"/>
              <a:t>/</a:t>
            </a:r>
            <a:r>
              <a:rPr lang="pt-BR" sz="1600" spc="5" dirty="0" smtClean="0"/>
              <a:t> 2</a:t>
            </a:r>
            <a:r>
              <a:rPr lang="pt-BR" sz="1400" spc="7" baseline="25132" dirty="0" smtClean="0"/>
              <a:t>k</a:t>
            </a:r>
            <a:r>
              <a:rPr lang="pt-BR" sz="1400" spc="7" dirty="0" smtClean="0"/>
              <a:t> </a:t>
            </a:r>
            <a:r>
              <a:rPr lang="en-IE" sz="1600" dirty="0" smtClean="0"/>
              <a:t>	       	   n</a:t>
            </a:r>
            <a:r>
              <a:rPr lang="en-IE" sz="1600" dirty="0" smtClean="0"/>
              <a:t>/</a:t>
            </a:r>
            <a:r>
              <a:rPr lang="pt-BR" sz="1600" spc="5" dirty="0" smtClean="0"/>
              <a:t> 2</a:t>
            </a:r>
            <a:r>
              <a:rPr lang="pt-BR" sz="1400" spc="7" baseline="25132" dirty="0" smtClean="0"/>
              <a:t>k</a:t>
            </a:r>
            <a:r>
              <a:rPr lang="pt-BR" sz="1400" spc="7" dirty="0" smtClean="0"/>
              <a:t> </a:t>
            </a:r>
            <a:r>
              <a:rPr lang="en-IE" sz="1600" dirty="0" smtClean="0"/>
              <a:t>	          n</a:t>
            </a:r>
            <a:r>
              <a:rPr lang="en-IE" sz="1600" dirty="0" smtClean="0"/>
              <a:t>/</a:t>
            </a:r>
            <a:r>
              <a:rPr lang="pt-BR" sz="1600" spc="5" dirty="0" smtClean="0"/>
              <a:t> 2</a:t>
            </a:r>
            <a:r>
              <a:rPr lang="pt-BR" sz="1400" spc="7" baseline="25132" dirty="0" smtClean="0"/>
              <a:t>k</a:t>
            </a:r>
            <a:r>
              <a:rPr lang="pt-BR" sz="1400" spc="7" dirty="0" smtClean="0"/>
              <a:t> </a:t>
            </a:r>
            <a:r>
              <a:rPr lang="pt-BR" sz="1600" spc="7" dirty="0" smtClean="0"/>
              <a:t> </a:t>
            </a:r>
            <a:endParaRPr lang="en-IE" dirty="0"/>
          </a:p>
        </p:txBody>
      </p:sp>
      <p:cxnSp>
        <p:nvCxnSpPr>
          <p:cNvPr id="32" name="Straight Arrow Connector 31"/>
          <p:cNvCxnSpPr/>
          <p:nvPr/>
        </p:nvCxnSpPr>
        <p:spPr>
          <a:xfrm>
            <a:off x="7467600" y="1828800"/>
            <a:ext cx="76200" cy="4572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39000" y="6477000"/>
            <a:ext cx="1295400" cy="369332"/>
          </a:xfrm>
          <a:prstGeom prst="rect">
            <a:avLst/>
          </a:prstGeom>
          <a:noFill/>
        </p:spPr>
        <p:txBody>
          <a:bodyPr wrap="square" rtlCol="0">
            <a:spAutoFit/>
          </a:bodyPr>
          <a:lstStyle/>
          <a:p>
            <a:r>
              <a:rPr lang="en-IE" dirty="0" smtClean="0"/>
              <a:t>K steps </a:t>
            </a:r>
            <a:endParaRPr lang="en-IE" dirty="0"/>
          </a:p>
        </p:txBody>
      </p:sp>
      <p:grpSp>
        <p:nvGrpSpPr>
          <p:cNvPr id="53" name="Group 52"/>
          <p:cNvGrpSpPr/>
          <p:nvPr/>
        </p:nvGrpSpPr>
        <p:grpSpPr>
          <a:xfrm>
            <a:off x="4572000" y="1981200"/>
            <a:ext cx="2514600" cy="4114800"/>
            <a:chOff x="4572000" y="1981200"/>
            <a:chExt cx="2514600" cy="4114800"/>
          </a:xfrm>
        </p:grpSpPr>
        <p:cxnSp>
          <p:nvCxnSpPr>
            <p:cNvPr id="35" name="Straight Arrow Connector 34"/>
            <p:cNvCxnSpPr/>
            <p:nvPr/>
          </p:nvCxnSpPr>
          <p:spPr>
            <a:xfrm>
              <a:off x="4572000" y="1981200"/>
              <a:ext cx="17526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00600" y="4953000"/>
              <a:ext cx="17526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953000" y="5638800"/>
              <a:ext cx="17526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29200" y="6096000"/>
              <a:ext cx="17526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638800" y="2971800"/>
              <a:ext cx="10668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629400" y="4038600"/>
              <a:ext cx="4572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705600" y="1905000"/>
            <a:ext cx="990600" cy="369332"/>
          </a:xfrm>
          <a:prstGeom prst="rect">
            <a:avLst/>
          </a:prstGeom>
          <a:noFill/>
        </p:spPr>
        <p:txBody>
          <a:bodyPr wrap="square" rtlCol="0">
            <a:spAutoFit/>
          </a:bodyPr>
          <a:lstStyle/>
          <a:p>
            <a:r>
              <a:rPr lang="en-IE" dirty="0" smtClean="0"/>
              <a:t>N time</a:t>
            </a:r>
            <a:endParaRPr lang="en-IE" dirty="0"/>
          </a:p>
        </p:txBody>
      </p:sp>
      <p:sp>
        <p:nvSpPr>
          <p:cNvPr id="45" name="TextBox 44"/>
          <p:cNvSpPr txBox="1"/>
          <p:nvPr/>
        </p:nvSpPr>
        <p:spPr>
          <a:xfrm>
            <a:off x="6781800" y="2743200"/>
            <a:ext cx="990600" cy="369332"/>
          </a:xfrm>
          <a:prstGeom prst="rect">
            <a:avLst/>
          </a:prstGeom>
          <a:noFill/>
        </p:spPr>
        <p:txBody>
          <a:bodyPr wrap="square" rtlCol="0">
            <a:spAutoFit/>
          </a:bodyPr>
          <a:lstStyle/>
          <a:p>
            <a:r>
              <a:rPr lang="en-IE" dirty="0" smtClean="0"/>
              <a:t>N time</a:t>
            </a:r>
            <a:endParaRPr lang="en-IE" dirty="0"/>
          </a:p>
        </p:txBody>
      </p:sp>
      <p:sp>
        <p:nvSpPr>
          <p:cNvPr id="46" name="TextBox 45"/>
          <p:cNvSpPr txBox="1"/>
          <p:nvPr/>
        </p:nvSpPr>
        <p:spPr>
          <a:xfrm>
            <a:off x="7162800" y="3886200"/>
            <a:ext cx="990600" cy="369332"/>
          </a:xfrm>
          <a:prstGeom prst="rect">
            <a:avLst/>
          </a:prstGeom>
          <a:noFill/>
        </p:spPr>
        <p:txBody>
          <a:bodyPr wrap="square" rtlCol="0">
            <a:spAutoFit/>
          </a:bodyPr>
          <a:lstStyle/>
          <a:p>
            <a:r>
              <a:rPr lang="en-IE" dirty="0" smtClean="0"/>
              <a:t>N time</a:t>
            </a:r>
            <a:endParaRPr lang="en-IE" dirty="0"/>
          </a:p>
        </p:txBody>
      </p:sp>
      <p:sp>
        <p:nvSpPr>
          <p:cNvPr id="47" name="TextBox 46"/>
          <p:cNvSpPr txBox="1"/>
          <p:nvPr/>
        </p:nvSpPr>
        <p:spPr>
          <a:xfrm>
            <a:off x="6781800" y="5867400"/>
            <a:ext cx="990600" cy="369332"/>
          </a:xfrm>
          <a:prstGeom prst="rect">
            <a:avLst/>
          </a:prstGeom>
          <a:noFill/>
        </p:spPr>
        <p:txBody>
          <a:bodyPr wrap="square" rtlCol="0">
            <a:spAutoFit/>
          </a:bodyPr>
          <a:lstStyle/>
          <a:p>
            <a:r>
              <a:rPr lang="en-IE" dirty="0" smtClean="0"/>
              <a:t>N time</a:t>
            </a:r>
            <a:endParaRPr lang="en-IE" dirty="0"/>
          </a:p>
        </p:txBody>
      </p:sp>
      <p:sp>
        <p:nvSpPr>
          <p:cNvPr id="48" name="TextBox 47"/>
          <p:cNvSpPr txBox="1"/>
          <p:nvPr/>
        </p:nvSpPr>
        <p:spPr>
          <a:xfrm>
            <a:off x="6705600" y="5410200"/>
            <a:ext cx="990600" cy="369332"/>
          </a:xfrm>
          <a:prstGeom prst="rect">
            <a:avLst/>
          </a:prstGeom>
          <a:noFill/>
        </p:spPr>
        <p:txBody>
          <a:bodyPr wrap="square" rtlCol="0">
            <a:spAutoFit/>
          </a:bodyPr>
          <a:lstStyle/>
          <a:p>
            <a:r>
              <a:rPr lang="en-IE" dirty="0" smtClean="0"/>
              <a:t>N time</a:t>
            </a:r>
            <a:endParaRPr lang="en-IE" dirty="0"/>
          </a:p>
        </p:txBody>
      </p:sp>
      <p:sp>
        <p:nvSpPr>
          <p:cNvPr id="49" name="TextBox 48"/>
          <p:cNvSpPr txBox="1"/>
          <p:nvPr/>
        </p:nvSpPr>
        <p:spPr>
          <a:xfrm>
            <a:off x="6629400" y="4800600"/>
            <a:ext cx="990600" cy="369332"/>
          </a:xfrm>
          <a:prstGeom prst="rect">
            <a:avLst/>
          </a:prstGeom>
          <a:noFill/>
        </p:spPr>
        <p:txBody>
          <a:bodyPr wrap="square" rtlCol="0">
            <a:spAutoFit/>
          </a:bodyPr>
          <a:lstStyle/>
          <a:p>
            <a:r>
              <a:rPr lang="en-IE" dirty="0" smtClean="0"/>
              <a:t>N time</a:t>
            </a:r>
            <a:endParaRPr lang="en-IE" dirty="0"/>
          </a:p>
        </p:txBody>
      </p:sp>
      <p:sp>
        <p:nvSpPr>
          <p:cNvPr id="50" name="TextBox 49"/>
          <p:cNvSpPr txBox="1"/>
          <p:nvPr/>
        </p:nvSpPr>
        <p:spPr>
          <a:xfrm>
            <a:off x="7620000" y="2819400"/>
            <a:ext cx="1524000" cy="369332"/>
          </a:xfrm>
          <a:prstGeom prst="rect">
            <a:avLst/>
          </a:prstGeom>
          <a:noFill/>
        </p:spPr>
        <p:txBody>
          <a:bodyPr wrap="square" rtlCol="0">
            <a:spAutoFit/>
          </a:bodyPr>
          <a:lstStyle/>
          <a:p>
            <a:r>
              <a:rPr lang="en-IE" dirty="0" smtClean="0"/>
              <a:t>Total time is </a:t>
            </a:r>
            <a:r>
              <a:rPr lang="en-IE" dirty="0" err="1" smtClean="0"/>
              <a:t>nk</a:t>
            </a:r>
            <a:endParaRPr lang="en-I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box(in)">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ox(i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ox(in)">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ox(in)">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box(in)">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ox(in)">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ox(in)">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ox(in)">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box(in)">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box(in)">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box(in)">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box(in)">
                                      <p:cBhvr>
                                        <p:cTn id="9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0" grpId="0"/>
      <p:bldP spid="33" grpId="0"/>
      <p:bldP spid="44" grpId="0"/>
      <p:bldP spid="45" grpId="0"/>
      <p:bldP spid="46" grpId="0"/>
      <p:bldP spid="47" grpId="0"/>
      <p:bldP spid="48" grpId="0"/>
      <p:bldP spid="49" grpId="0"/>
      <p:bldP spid="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IE" sz="3200" dirty="0" smtClean="0"/>
              <a:t>Assume </a:t>
            </a:r>
          </a:p>
          <a:p>
            <a:r>
              <a:rPr lang="pt-BR" sz="3200" dirty="0" smtClean="0"/>
              <a:t>T(n/2</a:t>
            </a:r>
            <a:r>
              <a:rPr lang="pt-BR" sz="3200" baseline="25132" dirty="0" smtClean="0"/>
              <a:t>k</a:t>
            </a:r>
            <a:r>
              <a:rPr lang="pt-BR" sz="3200" dirty="0" smtClean="0"/>
              <a:t>)=T(1)</a:t>
            </a:r>
          </a:p>
          <a:p>
            <a:r>
              <a:rPr lang="pt-BR" sz="3200" dirty="0" smtClean="0"/>
              <a:t>Therefore </a:t>
            </a:r>
            <a:r>
              <a:rPr lang="en-IE" sz="3200" dirty="0" smtClean="0"/>
              <a:t> </a:t>
            </a:r>
            <a:r>
              <a:rPr lang="pt-BR" sz="3200" dirty="0" smtClean="0"/>
              <a:t>n/2</a:t>
            </a:r>
            <a:r>
              <a:rPr lang="pt-BR" sz="3200" baseline="25132" dirty="0" smtClean="0"/>
              <a:t>k</a:t>
            </a:r>
            <a:r>
              <a:rPr lang="pt-BR" sz="3200" dirty="0" smtClean="0"/>
              <a:t> = 1  =&gt;  n=2</a:t>
            </a:r>
            <a:r>
              <a:rPr lang="pt-BR" sz="3200" baseline="25132" dirty="0" smtClean="0"/>
              <a:t>k</a:t>
            </a:r>
            <a:endParaRPr lang="pt-BR" sz="3200" dirty="0" smtClean="0"/>
          </a:p>
          <a:p>
            <a:r>
              <a:rPr lang="pt-BR" sz="4400" baseline="25132" dirty="0" smtClean="0"/>
              <a:t>K=log n </a:t>
            </a:r>
            <a:endParaRPr lang="en-IE" sz="4400" dirty="0" smtClean="0"/>
          </a:p>
          <a:p>
            <a:pPr lvl="1"/>
            <a:r>
              <a:rPr lang="en-IE" dirty="0" smtClean="0"/>
              <a:t>Hence total time is </a:t>
            </a:r>
            <a:r>
              <a:rPr lang="en-IE" dirty="0" err="1" smtClean="0"/>
              <a:t>nk</a:t>
            </a:r>
            <a:endParaRPr lang="en-IE" dirty="0" smtClean="0"/>
          </a:p>
          <a:p>
            <a:pPr lvl="1"/>
            <a:r>
              <a:rPr lang="en-IE" dirty="0" err="1" smtClean="0"/>
              <a:t>ie</a:t>
            </a:r>
            <a:r>
              <a:rPr lang="en-IE" dirty="0" smtClean="0"/>
              <a:t>. </a:t>
            </a:r>
            <a:r>
              <a:rPr lang="en-IE" dirty="0" err="1" smtClean="0"/>
              <a:t>nlogn</a:t>
            </a:r>
            <a:endParaRPr lang="en-IE" dirty="0" smtClean="0"/>
          </a:p>
          <a:p>
            <a:pPr lvl="1"/>
            <a:r>
              <a:rPr lang="en-IE" dirty="0" smtClean="0"/>
              <a:t>Hence time complexity of </a:t>
            </a:r>
            <a:r>
              <a:rPr lang="en-IE" dirty="0" smtClean="0"/>
              <a:t>T(n) = 2T(n/2) + n </a:t>
            </a:r>
            <a:r>
              <a:rPr lang="en-IE" dirty="0" smtClean="0"/>
              <a:t>is O(</a:t>
            </a:r>
            <a:r>
              <a:rPr lang="en-IE" dirty="0" err="1" smtClean="0"/>
              <a:t>nlogn</a:t>
            </a:r>
            <a:r>
              <a:rPr lang="en-IE" dirty="0" smtClean="0"/>
              <a:t>)</a:t>
            </a:r>
            <a:endParaRPr lang="en-I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ox(in)">
                                      <p:cBhvr>
                                        <p:cTn id="7" dur="500"/>
                                        <p:tgtEl>
                                          <p:spTgt spid="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ox(in)">
                                      <p:cBhvr>
                                        <p:cTn id="10" dur="500"/>
                                        <p:tgtEl>
                                          <p:spTgt spid="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ox(in)">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5411470" cy="665480"/>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35" dirty="0"/>
              <a:t> </a:t>
            </a:r>
            <a:r>
              <a:rPr spc="-5" dirty="0"/>
              <a:t>SORTING</a:t>
            </a:r>
          </a:p>
        </p:txBody>
      </p:sp>
      <p:sp>
        <p:nvSpPr>
          <p:cNvPr id="3" name="object 3"/>
          <p:cNvSpPr txBox="1"/>
          <p:nvPr/>
        </p:nvSpPr>
        <p:spPr>
          <a:xfrm>
            <a:off x="458469" y="1562490"/>
            <a:ext cx="6488430" cy="3591560"/>
          </a:xfrm>
          <a:prstGeom prst="rect">
            <a:avLst/>
          </a:prstGeom>
        </p:spPr>
        <p:txBody>
          <a:bodyPr vert="horz" wrap="square" lIns="0" tIns="47625" rIns="0" bIns="0" rtlCol="0">
            <a:spAutoFit/>
          </a:bodyPr>
          <a:lstStyle/>
          <a:p>
            <a:pPr marL="427990" indent="-339090">
              <a:lnSpc>
                <a:spcPct val="100000"/>
              </a:lnSpc>
              <a:spcBef>
                <a:spcPts val="375"/>
              </a:spcBef>
              <a:buClr>
                <a:srgbClr val="CC9900"/>
              </a:buClr>
              <a:buSzPct val="65000"/>
              <a:buFont typeface="Wingdings"/>
              <a:buChar char=""/>
              <a:tabLst>
                <a:tab pos="427355" algn="l"/>
                <a:tab pos="427990" algn="l"/>
              </a:tabLst>
            </a:pPr>
            <a:r>
              <a:rPr sz="3000" spc="-5" dirty="0">
                <a:latin typeface="Arial"/>
                <a:cs typeface="Arial"/>
              </a:rPr>
              <a:t>Statement of</a:t>
            </a:r>
            <a:r>
              <a:rPr sz="3000" spc="-20" dirty="0">
                <a:latin typeface="Arial"/>
                <a:cs typeface="Arial"/>
              </a:rPr>
              <a:t> </a:t>
            </a:r>
            <a:r>
              <a:rPr sz="3000" spc="-5" dirty="0">
                <a:latin typeface="Arial"/>
                <a:cs typeface="Arial"/>
              </a:rPr>
              <a:t>problem:</a:t>
            </a:r>
            <a:endParaRPr sz="3000">
              <a:latin typeface="Arial"/>
              <a:cs typeface="Arial"/>
            </a:endParaRPr>
          </a:p>
          <a:p>
            <a:pPr marL="430530">
              <a:lnSpc>
                <a:spcPct val="100000"/>
              </a:lnSpc>
              <a:spcBef>
                <a:spcPts val="240"/>
              </a:spcBef>
              <a:tabLst>
                <a:tab pos="75501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25" dirty="0">
                <a:latin typeface="Arial"/>
                <a:cs typeface="Arial"/>
              </a:rPr>
              <a:t>Input:</a:t>
            </a:r>
            <a:endParaRPr sz="2600">
              <a:latin typeface="Arial"/>
              <a:cs typeface="Arial"/>
            </a:endParaRPr>
          </a:p>
          <a:p>
            <a:pPr marL="1456690">
              <a:lnSpc>
                <a:spcPct val="100000"/>
              </a:lnSpc>
              <a:spcBef>
                <a:spcPts val="229"/>
              </a:spcBef>
            </a:pPr>
            <a:r>
              <a:rPr sz="2600" dirty="0">
                <a:latin typeface="Arial"/>
                <a:cs typeface="Arial"/>
              </a:rPr>
              <a:t>A </a:t>
            </a:r>
            <a:r>
              <a:rPr sz="2600" spc="-30" dirty="0">
                <a:latin typeface="Arial"/>
                <a:cs typeface="Arial"/>
              </a:rPr>
              <a:t>sequence </a:t>
            </a:r>
            <a:r>
              <a:rPr sz="2600" spc="-15" dirty="0">
                <a:latin typeface="Arial"/>
                <a:cs typeface="Arial"/>
              </a:rPr>
              <a:t>of </a:t>
            </a:r>
            <a:r>
              <a:rPr sz="2600" dirty="0">
                <a:latin typeface="Arial"/>
                <a:cs typeface="Arial"/>
              </a:rPr>
              <a:t>n</a:t>
            </a:r>
            <a:r>
              <a:rPr sz="2600" spc="-140" dirty="0">
                <a:latin typeface="Arial"/>
                <a:cs typeface="Arial"/>
              </a:rPr>
              <a:t> </a:t>
            </a:r>
            <a:r>
              <a:rPr sz="2600" spc="-30" dirty="0">
                <a:latin typeface="Arial"/>
                <a:cs typeface="Arial"/>
              </a:rPr>
              <a:t>numbers</a:t>
            </a:r>
            <a:endParaRPr sz="2600">
              <a:latin typeface="Arial"/>
              <a:cs typeface="Arial"/>
            </a:endParaRPr>
          </a:p>
          <a:p>
            <a:pPr marL="3285490">
              <a:lnSpc>
                <a:spcPct val="100000"/>
              </a:lnSpc>
              <a:spcBef>
                <a:spcPts val="200"/>
              </a:spcBef>
              <a:tabLst>
                <a:tab pos="4116704" algn="l"/>
              </a:tabLst>
            </a:pPr>
            <a:r>
              <a:rPr sz="2600" spc="-25" dirty="0">
                <a:latin typeface="Arial"/>
                <a:cs typeface="Arial"/>
              </a:rPr>
              <a:t>&lt;a</a:t>
            </a:r>
            <a:r>
              <a:rPr sz="2250" spc="-37" baseline="-24074" dirty="0">
                <a:latin typeface="Arial"/>
                <a:cs typeface="Arial"/>
              </a:rPr>
              <a:t>1</a:t>
            </a:r>
            <a:r>
              <a:rPr sz="2600" spc="-25" dirty="0">
                <a:latin typeface="Arial"/>
                <a:cs typeface="Arial"/>
              </a:rPr>
              <a:t>,	</a:t>
            </a:r>
            <a:r>
              <a:rPr sz="2600" spc="-15" dirty="0">
                <a:latin typeface="Arial"/>
                <a:cs typeface="Arial"/>
              </a:rPr>
              <a:t>a</a:t>
            </a:r>
            <a:r>
              <a:rPr sz="2250" spc="-22" baseline="-24074" dirty="0">
                <a:latin typeface="Arial"/>
                <a:cs typeface="Arial"/>
              </a:rPr>
              <a:t>2</a:t>
            </a:r>
            <a:r>
              <a:rPr sz="2600" spc="-15" dirty="0">
                <a:latin typeface="Arial"/>
                <a:cs typeface="Arial"/>
              </a:rPr>
              <a:t>, </a:t>
            </a:r>
            <a:r>
              <a:rPr sz="2600" dirty="0">
                <a:latin typeface="Arial"/>
                <a:cs typeface="Arial"/>
              </a:rPr>
              <a:t>…,</a:t>
            </a:r>
            <a:r>
              <a:rPr sz="2600" spc="-65" dirty="0">
                <a:latin typeface="Arial"/>
                <a:cs typeface="Arial"/>
              </a:rPr>
              <a:t> </a:t>
            </a:r>
            <a:r>
              <a:rPr sz="2600" spc="-15" dirty="0">
                <a:latin typeface="Arial"/>
                <a:cs typeface="Arial"/>
              </a:rPr>
              <a:t>a</a:t>
            </a:r>
            <a:r>
              <a:rPr sz="2250" spc="-22" baseline="-24074" dirty="0">
                <a:latin typeface="Arial"/>
                <a:cs typeface="Arial"/>
              </a:rPr>
              <a:t>n</a:t>
            </a:r>
            <a:r>
              <a:rPr sz="2600" spc="-15" dirty="0">
                <a:latin typeface="Arial"/>
                <a:cs typeface="Arial"/>
              </a:rPr>
              <a:t>&gt;</a:t>
            </a:r>
            <a:endParaRPr sz="2600">
              <a:latin typeface="Arial"/>
              <a:cs typeface="Arial"/>
            </a:endParaRPr>
          </a:p>
          <a:p>
            <a:pPr marL="430530">
              <a:lnSpc>
                <a:spcPct val="100000"/>
              </a:lnSpc>
              <a:spcBef>
                <a:spcPts val="640"/>
              </a:spcBef>
              <a:tabLst>
                <a:tab pos="75501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30" dirty="0">
                <a:latin typeface="Arial"/>
                <a:cs typeface="Arial"/>
              </a:rPr>
              <a:t>Output:</a:t>
            </a:r>
            <a:endParaRPr sz="2600">
              <a:latin typeface="Arial"/>
              <a:cs typeface="Arial"/>
            </a:endParaRPr>
          </a:p>
          <a:p>
            <a:pPr marL="1456690">
              <a:lnSpc>
                <a:spcPct val="100000"/>
              </a:lnSpc>
              <a:spcBef>
                <a:spcPts val="229"/>
              </a:spcBef>
            </a:pPr>
            <a:r>
              <a:rPr sz="2600" dirty="0">
                <a:latin typeface="Arial"/>
                <a:cs typeface="Arial"/>
              </a:rPr>
              <a:t>A </a:t>
            </a:r>
            <a:r>
              <a:rPr sz="2600" spc="-25" dirty="0">
                <a:latin typeface="Arial"/>
                <a:cs typeface="Arial"/>
              </a:rPr>
              <a:t>reordering </a:t>
            </a:r>
            <a:r>
              <a:rPr sz="2600" spc="-20" dirty="0">
                <a:latin typeface="Arial"/>
                <a:cs typeface="Arial"/>
              </a:rPr>
              <a:t>of </a:t>
            </a:r>
            <a:r>
              <a:rPr sz="2600" spc="-15" dirty="0">
                <a:latin typeface="Arial"/>
                <a:cs typeface="Arial"/>
              </a:rPr>
              <a:t>the </a:t>
            </a:r>
            <a:r>
              <a:rPr sz="2600" spc="-25" dirty="0">
                <a:latin typeface="Arial"/>
                <a:cs typeface="Arial"/>
              </a:rPr>
              <a:t>input</a:t>
            </a:r>
            <a:r>
              <a:rPr sz="2600" spc="-195" dirty="0">
                <a:latin typeface="Arial"/>
                <a:cs typeface="Arial"/>
              </a:rPr>
              <a:t> </a:t>
            </a:r>
            <a:r>
              <a:rPr sz="2600" spc="-30" dirty="0">
                <a:latin typeface="Arial"/>
                <a:cs typeface="Arial"/>
              </a:rPr>
              <a:t>sequence</a:t>
            </a:r>
            <a:endParaRPr sz="2600">
              <a:latin typeface="Arial"/>
              <a:cs typeface="Arial"/>
            </a:endParaRPr>
          </a:p>
          <a:p>
            <a:pPr marR="911225" algn="r">
              <a:lnSpc>
                <a:spcPct val="100000"/>
              </a:lnSpc>
              <a:spcBef>
                <a:spcPts val="200"/>
              </a:spcBef>
              <a:tabLst>
                <a:tab pos="831215" algn="l"/>
              </a:tabLst>
            </a:pPr>
            <a:r>
              <a:rPr sz="2600" spc="-25" dirty="0">
                <a:latin typeface="Arial"/>
                <a:cs typeface="Arial"/>
              </a:rPr>
              <a:t>&lt;b</a:t>
            </a:r>
            <a:r>
              <a:rPr sz="2250" spc="-37" baseline="-24074" dirty="0">
                <a:latin typeface="Arial"/>
                <a:cs typeface="Arial"/>
              </a:rPr>
              <a:t>1</a:t>
            </a:r>
            <a:r>
              <a:rPr sz="2600" spc="-25" dirty="0">
                <a:latin typeface="Arial"/>
                <a:cs typeface="Arial"/>
              </a:rPr>
              <a:t>,	</a:t>
            </a:r>
            <a:r>
              <a:rPr sz="2600" spc="-15" dirty="0">
                <a:latin typeface="Arial"/>
                <a:cs typeface="Arial"/>
              </a:rPr>
              <a:t>b</a:t>
            </a:r>
            <a:r>
              <a:rPr sz="2250" spc="-22" baseline="-24074" dirty="0">
                <a:latin typeface="Arial"/>
                <a:cs typeface="Arial"/>
              </a:rPr>
              <a:t>2</a:t>
            </a:r>
            <a:r>
              <a:rPr sz="2600" spc="-15" dirty="0">
                <a:latin typeface="Arial"/>
                <a:cs typeface="Arial"/>
              </a:rPr>
              <a:t>, </a:t>
            </a:r>
            <a:r>
              <a:rPr sz="2600" dirty="0">
                <a:latin typeface="Arial"/>
                <a:cs typeface="Arial"/>
              </a:rPr>
              <a:t>…,</a:t>
            </a:r>
            <a:r>
              <a:rPr sz="2600" spc="-145" dirty="0">
                <a:latin typeface="Arial"/>
                <a:cs typeface="Arial"/>
              </a:rPr>
              <a:t> </a:t>
            </a:r>
            <a:r>
              <a:rPr sz="2600" spc="-15" dirty="0">
                <a:latin typeface="Arial"/>
                <a:cs typeface="Arial"/>
              </a:rPr>
              <a:t>b</a:t>
            </a:r>
            <a:r>
              <a:rPr sz="2250" spc="-22" baseline="-24074" dirty="0">
                <a:latin typeface="Arial"/>
                <a:cs typeface="Arial"/>
              </a:rPr>
              <a:t>n</a:t>
            </a:r>
            <a:r>
              <a:rPr sz="2600" spc="-15" dirty="0">
                <a:latin typeface="Arial"/>
                <a:cs typeface="Arial"/>
              </a:rPr>
              <a:t>&gt;</a:t>
            </a:r>
            <a:endParaRPr sz="2600">
              <a:latin typeface="Arial"/>
              <a:cs typeface="Arial"/>
            </a:endParaRPr>
          </a:p>
          <a:p>
            <a:pPr marR="972185" algn="r">
              <a:lnSpc>
                <a:spcPct val="100000"/>
              </a:lnSpc>
              <a:spcBef>
                <a:spcPts val="620"/>
              </a:spcBef>
              <a:tabLst>
                <a:tab pos="2044064" algn="l"/>
              </a:tabLst>
            </a:pPr>
            <a:r>
              <a:rPr sz="2600" spc="-10" dirty="0">
                <a:latin typeface="Arial"/>
                <a:cs typeface="Arial"/>
              </a:rPr>
              <a:t>so </a:t>
            </a:r>
            <a:r>
              <a:rPr sz="2600" spc="-25" dirty="0">
                <a:latin typeface="Arial"/>
                <a:cs typeface="Arial"/>
              </a:rPr>
              <a:t>that </a:t>
            </a:r>
            <a:r>
              <a:rPr sz="2600" spc="-15" dirty="0">
                <a:latin typeface="Arial"/>
                <a:cs typeface="Arial"/>
              </a:rPr>
              <a:t>b</a:t>
            </a:r>
            <a:r>
              <a:rPr sz="2250" spc="-22" baseline="-24074" dirty="0">
                <a:latin typeface="Arial"/>
                <a:cs typeface="Arial"/>
              </a:rPr>
              <a:t>i</a:t>
            </a:r>
            <a:r>
              <a:rPr sz="2250" spc="352" baseline="-24074" dirty="0">
                <a:latin typeface="Arial"/>
                <a:cs typeface="Arial"/>
              </a:rPr>
              <a:t> </a:t>
            </a:r>
            <a:r>
              <a:rPr sz="2600" dirty="0">
                <a:latin typeface="Arial"/>
                <a:cs typeface="Arial"/>
              </a:rPr>
              <a:t>≤</a:t>
            </a:r>
            <a:r>
              <a:rPr sz="2600" spc="-10" dirty="0">
                <a:latin typeface="Arial"/>
                <a:cs typeface="Arial"/>
              </a:rPr>
              <a:t> </a:t>
            </a:r>
            <a:r>
              <a:rPr sz="2600" spc="-20" dirty="0">
                <a:latin typeface="Arial"/>
                <a:cs typeface="Arial"/>
              </a:rPr>
              <a:t>b</a:t>
            </a:r>
            <a:r>
              <a:rPr sz="2250" spc="-30" baseline="-24074" dirty="0">
                <a:latin typeface="Arial"/>
                <a:cs typeface="Arial"/>
              </a:rPr>
              <a:t>j	</a:t>
            </a:r>
            <a:r>
              <a:rPr sz="2600" spc="-30" dirty="0">
                <a:latin typeface="Arial"/>
                <a:cs typeface="Arial"/>
              </a:rPr>
              <a:t>whenever </a:t>
            </a:r>
            <a:r>
              <a:rPr sz="2600" dirty="0">
                <a:latin typeface="Arial"/>
                <a:cs typeface="Arial"/>
              </a:rPr>
              <a:t>i &lt;</a:t>
            </a:r>
            <a:r>
              <a:rPr sz="2600" spc="-175" dirty="0">
                <a:latin typeface="Arial"/>
                <a:cs typeface="Arial"/>
              </a:rPr>
              <a:t> </a:t>
            </a:r>
            <a:r>
              <a:rPr sz="2600" dirty="0">
                <a:latin typeface="Arial"/>
                <a:cs typeface="Arial"/>
              </a:rPr>
              <a:t>j</a:t>
            </a:r>
            <a:endParaRPr sz="26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b="1" dirty="0" smtClean="0"/>
              <a:t>3) Master Method:</a:t>
            </a:r>
            <a:r>
              <a:rPr lang="en-IE" dirty="0" smtClean="0"/>
              <a:t/>
            </a:r>
            <a:br>
              <a:rPr lang="en-IE" dirty="0" smtClean="0"/>
            </a:br>
            <a:r>
              <a:rPr lang="en-IE" dirty="0" smtClean="0"/>
              <a:t>Master Method is a direct way to get the solution. The master method works only for following type of recurrences or for recurrences that can be transformed to following type.</a:t>
            </a:r>
            <a:endParaRPr lang="en-I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a:xfrm>
            <a:off x="228600" y="1600200"/>
            <a:ext cx="8763000" cy="4495800"/>
          </a:xfrm>
        </p:spPr>
        <p:txBody>
          <a:bodyPr/>
          <a:lstStyle/>
          <a:p>
            <a:r>
              <a:rPr lang="en-IE" dirty="0" smtClean="0"/>
              <a:t>T(n) = </a:t>
            </a:r>
            <a:r>
              <a:rPr lang="en-IE" dirty="0" err="1" smtClean="0"/>
              <a:t>aT</a:t>
            </a:r>
            <a:r>
              <a:rPr lang="en-IE" dirty="0" smtClean="0"/>
              <a:t>(n/b) + f(n) where a &gt;= 1 and b &gt; 1 </a:t>
            </a:r>
          </a:p>
          <a:p>
            <a:pPr>
              <a:buNone/>
            </a:pPr>
            <a:r>
              <a:rPr lang="en-IE" dirty="0" smtClean="0"/>
              <a:t>	There are following three cases:</a:t>
            </a:r>
            <a:br>
              <a:rPr lang="en-IE" dirty="0" smtClean="0"/>
            </a:br>
            <a:endParaRPr lang="en-IE" dirty="0" smtClean="0"/>
          </a:p>
          <a:p>
            <a:pPr>
              <a:buNone/>
            </a:pPr>
            <a:r>
              <a:rPr lang="en-IE" b="1" dirty="0" smtClean="0"/>
              <a:t>	1.</a:t>
            </a:r>
            <a:r>
              <a:rPr lang="en-IE" dirty="0" smtClean="0"/>
              <a:t> If f(n) = </a:t>
            </a:r>
            <a:r>
              <a:rPr lang="el-GR" dirty="0" smtClean="0"/>
              <a:t>Θ(</a:t>
            </a:r>
            <a:r>
              <a:rPr lang="en-IE" dirty="0" err="1" smtClean="0"/>
              <a:t>n</a:t>
            </a:r>
            <a:r>
              <a:rPr lang="en-IE" baseline="30000" dirty="0" err="1" smtClean="0"/>
              <a:t>c</a:t>
            </a:r>
            <a:r>
              <a:rPr lang="en-IE" dirty="0" smtClean="0"/>
              <a:t>) where c &lt; </a:t>
            </a:r>
            <a:r>
              <a:rPr lang="en-IE" dirty="0" err="1" smtClean="0"/>
              <a:t>Log</a:t>
            </a:r>
            <a:r>
              <a:rPr lang="en-IE" baseline="-25000" dirty="0" err="1" smtClean="0"/>
              <a:t>b</a:t>
            </a:r>
            <a:r>
              <a:rPr lang="en-IE" dirty="0" err="1" smtClean="0"/>
              <a:t>a</a:t>
            </a:r>
            <a:r>
              <a:rPr lang="en-IE" dirty="0" smtClean="0"/>
              <a:t> then T(n) = </a:t>
            </a:r>
            <a:r>
              <a:rPr lang="el-GR" dirty="0" smtClean="0"/>
              <a:t>Θ(</a:t>
            </a:r>
            <a:r>
              <a:rPr lang="en-IE" dirty="0" err="1" smtClean="0"/>
              <a:t>n</a:t>
            </a:r>
            <a:r>
              <a:rPr lang="en-IE" baseline="30000" dirty="0" err="1" smtClean="0"/>
              <a:t>Log</a:t>
            </a:r>
            <a:r>
              <a:rPr lang="en-IE" baseline="-25000" dirty="0" err="1" smtClean="0"/>
              <a:t>b</a:t>
            </a:r>
            <a:r>
              <a:rPr lang="en-IE" baseline="30000" dirty="0" err="1" smtClean="0"/>
              <a:t>a</a:t>
            </a:r>
            <a:r>
              <a:rPr lang="en-IE" dirty="0" smtClean="0"/>
              <a:t>)</a:t>
            </a:r>
          </a:p>
          <a:p>
            <a:pPr>
              <a:buNone/>
            </a:pPr>
            <a:r>
              <a:rPr lang="en-IE" b="1" dirty="0" smtClean="0"/>
              <a:t>	2.</a:t>
            </a:r>
            <a:r>
              <a:rPr lang="en-IE" dirty="0" smtClean="0"/>
              <a:t> If f(n) = </a:t>
            </a:r>
            <a:r>
              <a:rPr lang="el-GR" dirty="0" smtClean="0"/>
              <a:t>Θ(</a:t>
            </a:r>
            <a:r>
              <a:rPr lang="en-IE" dirty="0" err="1" smtClean="0"/>
              <a:t>n</a:t>
            </a:r>
            <a:r>
              <a:rPr lang="en-IE" baseline="30000" dirty="0" err="1" smtClean="0"/>
              <a:t>c</a:t>
            </a:r>
            <a:r>
              <a:rPr lang="en-IE" dirty="0" smtClean="0"/>
              <a:t>) where c = </a:t>
            </a:r>
            <a:r>
              <a:rPr lang="en-IE" dirty="0" err="1" smtClean="0"/>
              <a:t>Log</a:t>
            </a:r>
            <a:r>
              <a:rPr lang="en-IE" baseline="-25000" dirty="0" err="1" smtClean="0"/>
              <a:t>b</a:t>
            </a:r>
            <a:r>
              <a:rPr lang="en-IE" dirty="0" err="1" smtClean="0"/>
              <a:t>a</a:t>
            </a:r>
            <a:r>
              <a:rPr lang="en-IE" dirty="0" smtClean="0"/>
              <a:t> then T(n) = </a:t>
            </a:r>
            <a:r>
              <a:rPr lang="el-GR" dirty="0" smtClean="0"/>
              <a:t>Θ(</a:t>
            </a:r>
            <a:r>
              <a:rPr lang="en-IE" dirty="0" err="1" smtClean="0"/>
              <a:t>n</a:t>
            </a:r>
            <a:r>
              <a:rPr lang="en-IE" baseline="30000" dirty="0" err="1" smtClean="0"/>
              <a:t>c</a:t>
            </a:r>
            <a:r>
              <a:rPr lang="en-IE" dirty="0" err="1" smtClean="0"/>
              <a:t>Log</a:t>
            </a:r>
            <a:r>
              <a:rPr lang="en-IE" dirty="0" smtClean="0"/>
              <a:t> n)</a:t>
            </a:r>
          </a:p>
          <a:p>
            <a:pPr>
              <a:buNone/>
            </a:pPr>
            <a:r>
              <a:rPr lang="en-IE" b="1" dirty="0" smtClean="0"/>
              <a:t>	3.</a:t>
            </a:r>
            <a:r>
              <a:rPr lang="en-IE" dirty="0" smtClean="0"/>
              <a:t>If f(n) = </a:t>
            </a:r>
            <a:r>
              <a:rPr lang="el-GR" dirty="0" smtClean="0"/>
              <a:t>Θ(</a:t>
            </a:r>
            <a:r>
              <a:rPr lang="en-IE" dirty="0" err="1" smtClean="0"/>
              <a:t>n</a:t>
            </a:r>
            <a:r>
              <a:rPr lang="en-IE" baseline="30000" dirty="0" err="1" smtClean="0"/>
              <a:t>c</a:t>
            </a:r>
            <a:r>
              <a:rPr lang="en-IE" dirty="0" smtClean="0"/>
              <a:t>) where c &gt; </a:t>
            </a:r>
            <a:r>
              <a:rPr lang="en-IE" dirty="0" err="1" smtClean="0"/>
              <a:t>Log</a:t>
            </a:r>
            <a:r>
              <a:rPr lang="en-IE" baseline="-25000" dirty="0" err="1" smtClean="0"/>
              <a:t>b</a:t>
            </a:r>
            <a:r>
              <a:rPr lang="en-IE" dirty="0" err="1" smtClean="0"/>
              <a:t>a</a:t>
            </a:r>
            <a:r>
              <a:rPr lang="en-IE" dirty="0" smtClean="0"/>
              <a:t> then T(n) = </a:t>
            </a:r>
            <a:r>
              <a:rPr lang="el-GR" dirty="0" smtClean="0"/>
              <a:t>Θ(</a:t>
            </a:r>
            <a:r>
              <a:rPr lang="en-IE" dirty="0" smtClean="0"/>
              <a:t>f(n))</a:t>
            </a:r>
          </a:p>
          <a:p>
            <a:endParaRPr lang="en-I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b="1" dirty="0" smtClean="0"/>
              <a:t>How does this work?</a:t>
            </a:r>
            <a:r>
              <a:rPr lang="en-IE" dirty="0" smtClean="0"/>
              <a:t/>
            </a:r>
            <a:br>
              <a:rPr lang="en-IE" dirty="0" smtClean="0"/>
            </a:br>
            <a:r>
              <a:rPr lang="en-IE" dirty="0" smtClean="0"/>
              <a:t>Master method is mainly derived from recurrence tree method. If we draw recurrence tree of T(n) = </a:t>
            </a:r>
            <a:r>
              <a:rPr lang="en-IE" dirty="0" err="1" smtClean="0"/>
              <a:t>aT</a:t>
            </a:r>
            <a:r>
              <a:rPr lang="en-IE" dirty="0" smtClean="0"/>
              <a:t>(n/b) + f(n), we can see that the work done at root is f(n) and work done at all leaves is Θ(</a:t>
            </a:r>
            <a:r>
              <a:rPr lang="en-IE" dirty="0" err="1" smtClean="0"/>
              <a:t>n</a:t>
            </a:r>
            <a:r>
              <a:rPr lang="en-IE" baseline="30000" dirty="0" err="1" smtClean="0"/>
              <a:t>c</a:t>
            </a:r>
            <a:r>
              <a:rPr lang="en-IE" dirty="0" smtClean="0"/>
              <a:t>) where c is </a:t>
            </a:r>
            <a:r>
              <a:rPr lang="en-IE" dirty="0" err="1" smtClean="0"/>
              <a:t>Log</a:t>
            </a:r>
            <a:r>
              <a:rPr lang="en-IE" baseline="-25000" dirty="0" err="1" smtClean="0"/>
              <a:t>b</a:t>
            </a:r>
            <a:r>
              <a:rPr lang="en-IE" dirty="0" err="1" smtClean="0"/>
              <a:t>a</a:t>
            </a:r>
            <a:r>
              <a:rPr lang="en-IE" dirty="0" smtClean="0"/>
              <a:t>. And the height of recurrence tree is </a:t>
            </a:r>
            <a:r>
              <a:rPr lang="en-IE" dirty="0" err="1" smtClean="0"/>
              <a:t>Log</a:t>
            </a:r>
            <a:r>
              <a:rPr lang="en-IE" baseline="-25000" dirty="0" err="1" smtClean="0"/>
              <a:t>b</a:t>
            </a:r>
            <a:r>
              <a:rPr lang="en-IE" dirty="0" err="1" smtClean="0"/>
              <a:t>n</a:t>
            </a:r>
            <a:endParaRPr lang="en-I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812092" y="1600200"/>
            <a:ext cx="7623327"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a:bodyPr>
          <a:lstStyle/>
          <a:p>
            <a:r>
              <a:rPr lang="en-IE" dirty="0" smtClean="0"/>
              <a:t>In recurrence tree method, we calculate total work done. If the work done at leaves is </a:t>
            </a:r>
            <a:r>
              <a:rPr lang="en-IE" dirty="0" err="1" smtClean="0"/>
              <a:t>polynomially</a:t>
            </a:r>
            <a:r>
              <a:rPr lang="en-IE" dirty="0" smtClean="0"/>
              <a:t> more, then leaves are the dominant part, and our result becomes the work done at leaves (Case 1). If work done at leaves and root is asymptotically same, then our result becomes height multiplied by work done at any level (Case 2). If work done at root is asymptotically more, then our result becomes work done at root (Case 3).</a:t>
            </a:r>
            <a:endParaRPr lang="en-I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b="1" dirty="0" smtClean="0"/>
              <a:t>Examples of some standard algorithms whose time complexity can be evaluated using Master Method </a:t>
            </a:r>
            <a:endParaRPr lang="en-IE" dirty="0" smtClean="0"/>
          </a:p>
          <a:p>
            <a:r>
              <a:rPr lang="en-IE" dirty="0" smtClean="0">
                <a:hlinkClick r:id="rId2"/>
              </a:rPr>
              <a:t>Merge </a:t>
            </a:r>
            <a:r>
              <a:rPr lang="en-IE" dirty="0" smtClean="0">
                <a:hlinkClick r:id="rId2"/>
              </a:rPr>
              <a:t>Sort</a:t>
            </a:r>
            <a:r>
              <a:rPr lang="en-IE" dirty="0" smtClean="0"/>
              <a:t>: T(n) = 2T(n/2) + Θ(n). It falls in case 2 as c is 1 and </a:t>
            </a:r>
            <a:r>
              <a:rPr lang="en-IE" dirty="0" err="1" smtClean="0"/>
              <a:t>Log</a:t>
            </a:r>
            <a:r>
              <a:rPr lang="en-IE" baseline="-25000" dirty="0" err="1" smtClean="0"/>
              <a:t>b</a:t>
            </a:r>
            <a:r>
              <a:rPr lang="en-IE" dirty="0" err="1" smtClean="0"/>
              <a:t>a</a:t>
            </a:r>
            <a:r>
              <a:rPr lang="en-IE" dirty="0" smtClean="0"/>
              <a:t> </a:t>
            </a:r>
            <a:r>
              <a:rPr lang="en-IE" dirty="0" smtClean="0"/>
              <a:t>is also 1. So the solution is Θ(n </a:t>
            </a:r>
            <a:r>
              <a:rPr lang="en-IE" dirty="0" err="1" smtClean="0"/>
              <a:t>Logn</a:t>
            </a:r>
            <a:r>
              <a:rPr lang="en-IE" dirty="0" smtClean="0"/>
              <a:t>)</a:t>
            </a:r>
          </a:p>
          <a:p>
            <a:r>
              <a:rPr lang="en-IE" dirty="0" smtClean="0">
                <a:hlinkClick r:id="rId3"/>
              </a:rPr>
              <a:t>Binary </a:t>
            </a:r>
            <a:r>
              <a:rPr lang="en-IE" dirty="0" smtClean="0">
                <a:hlinkClick r:id="rId3"/>
              </a:rPr>
              <a:t>Search</a:t>
            </a:r>
            <a:r>
              <a:rPr lang="en-IE" dirty="0" smtClean="0"/>
              <a:t>: T(n) = T(n/2) + Θ(1). It also falls in case 2 as c is 0 and </a:t>
            </a:r>
            <a:r>
              <a:rPr lang="en-IE" dirty="0" err="1" smtClean="0"/>
              <a:t>Log</a:t>
            </a:r>
            <a:r>
              <a:rPr lang="en-IE" baseline="-25000" dirty="0" err="1" smtClean="0"/>
              <a:t>b</a:t>
            </a:r>
            <a:r>
              <a:rPr lang="en-IE" dirty="0" err="1" smtClean="0"/>
              <a:t>a</a:t>
            </a:r>
            <a:r>
              <a:rPr lang="en-IE" dirty="0" smtClean="0"/>
              <a:t> is also 0. So the solution is Θ(</a:t>
            </a:r>
            <a:r>
              <a:rPr lang="en-IE" dirty="0" err="1" smtClean="0"/>
              <a:t>Logn</a:t>
            </a:r>
            <a:r>
              <a:rPr lang="en-IE" dirty="0" smtClean="0"/>
              <a:t>)</a:t>
            </a:r>
          </a:p>
          <a:p>
            <a:endParaRPr lang="en-IE"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normAutofit lnSpcReduction="10000"/>
          </a:bodyPr>
          <a:lstStyle/>
          <a:p>
            <a:r>
              <a:rPr lang="en-IE" b="1" dirty="0" smtClean="0"/>
              <a:t>Notes: </a:t>
            </a:r>
            <a:r>
              <a:rPr lang="en-IE" dirty="0" smtClean="0"/>
              <a:t/>
            </a:r>
            <a:br>
              <a:rPr lang="en-IE" dirty="0" smtClean="0"/>
            </a:br>
            <a:r>
              <a:rPr lang="en-IE" b="1" dirty="0" smtClean="0"/>
              <a:t>1)</a:t>
            </a:r>
            <a:r>
              <a:rPr lang="en-IE" dirty="0" smtClean="0"/>
              <a:t> It is not necessary that a recurrence of the form T(n) = </a:t>
            </a:r>
            <a:r>
              <a:rPr lang="en-IE" dirty="0" err="1" smtClean="0"/>
              <a:t>aT</a:t>
            </a:r>
            <a:r>
              <a:rPr lang="en-IE" dirty="0" smtClean="0"/>
              <a:t>(n/b) + f(n) can be solved using Master Theorem. The given three cases have some gaps between them. For example, the recurrence T(n) = 2T(n/2) + n/</a:t>
            </a:r>
            <a:r>
              <a:rPr lang="en-IE" dirty="0" err="1" smtClean="0"/>
              <a:t>Logn</a:t>
            </a:r>
            <a:r>
              <a:rPr lang="en-IE" dirty="0" smtClean="0"/>
              <a:t> cannot be solved using master method.</a:t>
            </a:r>
          </a:p>
          <a:p>
            <a:pPr>
              <a:buNone/>
            </a:pPr>
            <a:r>
              <a:rPr lang="en-IE" b="1" dirty="0" smtClean="0"/>
              <a:t>	2)</a:t>
            </a:r>
            <a:r>
              <a:rPr lang="en-IE" dirty="0" smtClean="0"/>
              <a:t> Case 2 can be extended for f(n) = Θ(</a:t>
            </a:r>
            <a:r>
              <a:rPr lang="en-IE" dirty="0" err="1" smtClean="0"/>
              <a:t>n</a:t>
            </a:r>
            <a:r>
              <a:rPr lang="en-IE" baseline="30000" dirty="0" err="1" smtClean="0"/>
              <a:t>c</a:t>
            </a:r>
            <a:r>
              <a:rPr lang="en-IE" dirty="0" err="1" smtClean="0"/>
              <a:t>Log</a:t>
            </a:r>
            <a:r>
              <a:rPr lang="en-IE" baseline="30000" dirty="0" err="1" smtClean="0"/>
              <a:t>k</a:t>
            </a:r>
            <a:r>
              <a:rPr lang="en-IE" dirty="0" err="1" smtClean="0"/>
              <a:t>n</a:t>
            </a:r>
            <a:r>
              <a:rPr lang="en-IE" dirty="0" smtClean="0"/>
              <a:t>)</a:t>
            </a:r>
            <a:br>
              <a:rPr lang="en-IE" dirty="0" smtClean="0"/>
            </a:br>
            <a:r>
              <a:rPr lang="en-IE" dirty="0" smtClean="0"/>
              <a:t>If f(n) = Θ(</a:t>
            </a:r>
            <a:r>
              <a:rPr lang="en-IE" dirty="0" err="1" smtClean="0"/>
              <a:t>n</a:t>
            </a:r>
            <a:r>
              <a:rPr lang="en-IE" baseline="30000" dirty="0" err="1" smtClean="0"/>
              <a:t>c</a:t>
            </a:r>
            <a:r>
              <a:rPr lang="en-IE" dirty="0" err="1" smtClean="0"/>
              <a:t>Log</a:t>
            </a:r>
            <a:r>
              <a:rPr lang="en-IE" baseline="30000" dirty="0" err="1" smtClean="0"/>
              <a:t>k</a:t>
            </a:r>
            <a:r>
              <a:rPr lang="en-IE" dirty="0" err="1" smtClean="0"/>
              <a:t>n</a:t>
            </a:r>
            <a:r>
              <a:rPr lang="en-IE" dirty="0" smtClean="0"/>
              <a:t>) for some constant k &gt;= 0 and c = </a:t>
            </a:r>
            <a:r>
              <a:rPr lang="en-IE" dirty="0" err="1" smtClean="0"/>
              <a:t>Log</a:t>
            </a:r>
            <a:r>
              <a:rPr lang="en-IE" baseline="-25000" dirty="0" err="1" smtClean="0"/>
              <a:t>b</a:t>
            </a:r>
            <a:r>
              <a:rPr lang="en-IE" dirty="0" err="1" smtClean="0"/>
              <a:t>a</a:t>
            </a:r>
            <a:r>
              <a:rPr lang="en-IE" dirty="0" smtClean="0"/>
              <a:t>, then T(n) = Θ(n</a:t>
            </a:r>
            <a:r>
              <a:rPr lang="en-IE" baseline="30000" dirty="0" smtClean="0"/>
              <a:t>c</a:t>
            </a:r>
            <a:r>
              <a:rPr lang="en-IE" dirty="0" smtClean="0"/>
              <a:t>Log</a:t>
            </a:r>
            <a:r>
              <a:rPr lang="en-IE" baseline="30000" dirty="0" smtClean="0"/>
              <a:t>k+1</a:t>
            </a:r>
            <a:r>
              <a:rPr lang="en-IE" dirty="0" smtClean="0"/>
              <a:t>n)</a:t>
            </a:r>
          </a:p>
          <a:p>
            <a:endParaRPr lang="en-IE"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Master Theorem</a:t>
            </a:r>
            <a:endParaRPr lang="en-IE"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IE" dirty="0" smtClean="0"/>
              <a:t>The master method is a formula for solving recurrence relations of the form:</a:t>
            </a:r>
          </a:p>
          <a:p>
            <a:pPr lvl="1"/>
            <a:r>
              <a:rPr lang="en-IE" dirty="0" smtClean="0"/>
              <a:t>T(n) = </a:t>
            </a:r>
            <a:r>
              <a:rPr lang="en-IE" dirty="0" err="1" smtClean="0"/>
              <a:t>aT</a:t>
            </a:r>
            <a:r>
              <a:rPr lang="en-IE" dirty="0" smtClean="0"/>
              <a:t>(n/b) + f(n), where, </a:t>
            </a:r>
          </a:p>
          <a:p>
            <a:pPr lvl="1"/>
            <a:r>
              <a:rPr lang="en-IE" dirty="0" smtClean="0"/>
              <a:t>n = size of input </a:t>
            </a:r>
          </a:p>
          <a:p>
            <a:pPr lvl="1"/>
            <a:r>
              <a:rPr lang="en-IE" dirty="0" smtClean="0"/>
              <a:t>a = number of </a:t>
            </a:r>
            <a:r>
              <a:rPr lang="en-IE" dirty="0" smtClean="0"/>
              <a:t>sub problems </a:t>
            </a:r>
            <a:r>
              <a:rPr lang="en-IE" dirty="0" smtClean="0"/>
              <a:t>in the recursion </a:t>
            </a:r>
          </a:p>
          <a:p>
            <a:pPr lvl="1"/>
            <a:r>
              <a:rPr lang="en-IE" dirty="0" smtClean="0"/>
              <a:t>n/b = size of each </a:t>
            </a:r>
            <a:r>
              <a:rPr lang="en-IE" dirty="0" smtClean="0"/>
              <a:t>sub problem</a:t>
            </a:r>
            <a:r>
              <a:rPr lang="en-IE" dirty="0" smtClean="0"/>
              <a:t>. All </a:t>
            </a:r>
            <a:r>
              <a:rPr lang="en-IE" dirty="0" smtClean="0"/>
              <a:t>sub problems </a:t>
            </a:r>
            <a:r>
              <a:rPr lang="en-IE" dirty="0" smtClean="0"/>
              <a:t>are assumed to have the same size. </a:t>
            </a:r>
          </a:p>
          <a:p>
            <a:pPr lvl="1"/>
            <a:r>
              <a:rPr lang="en-IE" dirty="0" smtClean="0"/>
              <a:t>f(n) = cost of the work done outside the recursive call, which includes the cost of dividing the problem and cost of merging the solutions </a:t>
            </a:r>
          </a:p>
          <a:p>
            <a:pPr lvl="1"/>
            <a:r>
              <a:rPr lang="en-IE" dirty="0" smtClean="0"/>
              <a:t>Here, a ≥ 1 and b &gt; 1 are constants, and f(n) is an </a:t>
            </a:r>
            <a:r>
              <a:rPr lang="en-IE" b="1" dirty="0" smtClean="0"/>
              <a:t>asymptotically positive function</a:t>
            </a:r>
            <a:r>
              <a:rPr lang="en-IE" dirty="0" smtClean="0"/>
              <a:t>.</a:t>
            </a:r>
            <a:endParaRPr lang="en-IE"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p:txBody>
          <a:bodyPr/>
          <a:lstStyle/>
          <a:p>
            <a:r>
              <a:rPr lang="en-IE" dirty="0" smtClean="0"/>
              <a:t>An asymptotically positive function means that for a sufficiently large value of </a:t>
            </a:r>
            <a:r>
              <a:rPr lang="en-IE" i="1" dirty="0" smtClean="0"/>
              <a:t>n</a:t>
            </a:r>
            <a:r>
              <a:rPr lang="en-IE" dirty="0" smtClean="0"/>
              <a:t>, we have </a:t>
            </a:r>
            <a:r>
              <a:rPr lang="en-IE" b="1" dirty="0" smtClean="0"/>
              <a:t>f(n) &gt; 0</a:t>
            </a:r>
            <a:r>
              <a:rPr lang="en-IE" dirty="0" smtClean="0"/>
              <a:t>.</a:t>
            </a:r>
          </a:p>
          <a:p>
            <a:endParaRPr lang="en-IE" dirty="0" smtClean="0"/>
          </a:p>
          <a:p>
            <a:r>
              <a:rPr lang="en-IE" dirty="0" smtClean="0"/>
              <a:t>The master theorem is used in calculating the time complexity of recurrence relations (</a:t>
            </a:r>
            <a:r>
              <a:rPr lang="en-IE" dirty="0" smtClean="0">
                <a:hlinkClick r:id="rId2"/>
              </a:rPr>
              <a:t>divide and conquer algorithms</a:t>
            </a:r>
            <a:r>
              <a:rPr lang="en-IE" dirty="0" smtClean="0"/>
              <a:t>) in a simple and quick way.</a:t>
            </a:r>
          </a:p>
          <a:p>
            <a:endParaRPr lang="en-I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a:xfrm>
            <a:off x="228600" y="1600200"/>
            <a:ext cx="8763000" cy="5105400"/>
          </a:xfrm>
        </p:spPr>
        <p:txBody>
          <a:bodyPr>
            <a:normAutofit lnSpcReduction="10000"/>
          </a:bodyPr>
          <a:lstStyle/>
          <a:p>
            <a:pPr>
              <a:buNone/>
            </a:pPr>
            <a:r>
              <a:rPr lang="en-IE" b="1" dirty="0" smtClean="0"/>
              <a:t>Master Theorem</a:t>
            </a:r>
          </a:p>
          <a:p>
            <a:r>
              <a:rPr lang="en-IE" dirty="0" smtClean="0"/>
              <a:t>If a ≥ 1 and b &gt; 1 are constants and f(n) is an asymptotically positive function, then the time complexity of a recursive relation is given by</a:t>
            </a:r>
          </a:p>
          <a:p>
            <a:r>
              <a:rPr lang="en-IE" dirty="0" smtClean="0"/>
              <a:t>T(n) = </a:t>
            </a:r>
            <a:r>
              <a:rPr lang="en-IE" dirty="0" err="1" smtClean="0"/>
              <a:t>aT</a:t>
            </a:r>
            <a:r>
              <a:rPr lang="en-IE" dirty="0" smtClean="0"/>
              <a:t>(n/b) + f(n) </a:t>
            </a:r>
          </a:p>
          <a:p>
            <a:r>
              <a:rPr lang="en-IE" dirty="0" smtClean="0"/>
              <a:t>where, T(n) has the following asymptotic bounds: </a:t>
            </a:r>
          </a:p>
          <a:p>
            <a:pPr lvl="1"/>
            <a:r>
              <a:rPr lang="en-IE" dirty="0" smtClean="0"/>
              <a:t>Case 1</a:t>
            </a:r>
            <a:r>
              <a:rPr lang="en-IE" dirty="0" smtClean="0"/>
              <a:t>. If f(n) = O(</a:t>
            </a:r>
            <a:r>
              <a:rPr lang="en-IE" dirty="0" err="1" smtClean="0"/>
              <a:t>n</a:t>
            </a:r>
            <a:r>
              <a:rPr lang="en-IE" baseline="30000" dirty="0" err="1" smtClean="0"/>
              <a:t>log</a:t>
            </a:r>
            <a:r>
              <a:rPr lang="en-IE" baseline="-25000" dirty="0" err="1" smtClean="0"/>
              <a:t>b</a:t>
            </a:r>
            <a:r>
              <a:rPr lang="en-IE" baseline="30000" dirty="0" smtClean="0"/>
              <a:t> a-</a:t>
            </a:r>
            <a:r>
              <a:rPr lang="el-GR" baseline="30000" dirty="0" smtClean="0"/>
              <a:t>ϵ</a:t>
            </a:r>
            <a:r>
              <a:rPr lang="el-GR" dirty="0" smtClean="0"/>
              <a:t>), </a:t>
            </a:r>
            <a:r>
              <a:rPr lang="en-IE" dirty="0" smtClean="0"/>
              <a:t>then T(n) = </a:t>
            </a:r>
            <a:r>
              <a:rPr lang="el-GR" dirty="0" smtClean="0"/>
              <a:t>Θ(</a:t>
            </a:r>
            <a:r>
              <a:rPr lang="en-IE" dirty="0" err="1" smtClean="0"/>
              <a:t>n</a:t>
            </a:r>
            <a:r>
              <a:rPr lang="en-IE" baseline="30000" dirty="0" err="1" smtClean="0"/>
              <a:t>log</a:t>
            </a:r>
            <a:r>
              <a:rPr lang="en-IE" baseline="-25000" dirty="0" err="1" smtClean="0"/>
              <a:t>b</a:t>
            </a:r>
            <a:r>
              <a:rPr lang="en-IE" baseline="30000" dirty="0" smtClean="0"/>
              <a:t> a</a:t>
            </a:r>
            <a:r>
              <a:rPr lang="en-IE" dirty="0" smtClean="0"/>
              <a:t>). </a:t>
            </a:r>
          </a:p>
          <a:p>
            <a:pPr lvl="1"/>
            <a:r>
              <a:rPr lang="en-IE" dirty="0" smtClean="0"/>
              <a:t>Case 2</a:t>
            </a:r>
            <a:r>
              <a:rPr lang="en-IE" dirty="0" smtClean="0"/>
              <a:t>. If f(n) = </a:t>
            </a:r>
            <a:r>
              <a:rPr lang="el-GR" dirty="0" smtClean="0"/>
              <a:t>Θ(</a:t>
            </a:r>
            <a:r>
              <a:rPr lang="en-IE" dirty="0" err="1" smtClean="0"/>
              <a:t>n</a:t>
            </a:r>
            <a:r>
              <a:rPr lang="en-IE" baseline="30000" dirty="0" err="1" smtClean="0"/>
              <a:t>log</a:t>
            </a:r>
            <a:r>
              <a:rPr lang="en-IE" baseline="-25000" dirty="0" err="1" smtClean="0"/>
              <a:t>b</a:t>
            </a:r>
            <a:r>
              <a:rPr lang="en-IE" baseline="30000" dirty="0" smtClean="0"/>
              <a:t> a</a:t>
            </a:r>
            <a:r>
              <a:rPr lang="en-IE" dirty="0" smtClean="0"/>
              <a:t>), then T(n) = </a:t>
            </a:r>
            <a:r>
              <a:rPr lang="el-GR" dirty="0" smtClean="0"/>
              <a:t>Θ(</a:t>
            </a:r>
            <a:r>
              <a:rPr lang="en-IE" dirty="0" err="1" smtClean="0"/>
              <a:t>n</a:t>
            </a:r>
            <a:r>
              <a:rPr lang="en-IE" baseline="30000" dirty="0" err="1" smtClean="0"/>
              <a:t>log</a:t>
            </a:r>
            <a:r>
              <a:rPr lang="en-IE" baseline="-25000" dirty="0" err="1" smtClean="0"/>
              <a:t>b</a:t>
            </a:r>
            <a:r>
              <a:rPr lang="en-IE" baseline="30000" dirty="0" smtClean="0"/>
              <a:t> a</a:t>
            </a:r>
            <a:r>
              <a:rPr lang="en-IE" dirty="0" smtClean="0"/>
              <a:t> * log n). </a:t>
            </a:r>
          </a:p>
          <a:p>
            <a:pPr lvl="1"/>
            <a:r>
              <a:rPr lang="en-IE" dirty="0" smtClean="0"/>
              <a:t>Case 3</a:t>
            </a:r>
            <a:r>
              <a:rPr lang="en-IE" dirty="0" smtClean="0"/>
              <a:t>. If f(n) = </a:t>
            </a:r>
            <a:r>
              <a:rPr lang="el-GR" dirty="0" smtClean="0"/>
              <a:t>Ω(</a:t>
            </a:r>
            <a:r>
              <a:rPr lang="en-IE" dirty="0" err="1" smtClean="0"/>
              <a:t>n</a:t>
            </a:r>
            <a:r>
              <a:rPr lang="en-IE" baseline="30000" dirty="0" err="1" smtClean="0"/>
              <a:t>log</a:t>
            </a:r>
            <a:r>
              <a:rPr lang="en-IE" baseline="-25000" dirty="0" err="1" smtClean="0"/>
              <a:t>b</a:t>
            </a:r>
            <a:r>
              <a:rPr lang="en-IE" baseline="30000" dirty="0" smtClean="0"/>
              <a:t> a+</a:t>
            </a:r>
            <a:r>
              <a:rPr lang="el-GR" baseline="30000" dirty="0" smtClean="0"/>
              <a:t>ϵ</a:t>
            </a:r>
            <a:r>
              <a:rPr lang="el-GR" dirty="0" smtClean="0"/>
              <a:t>), </a:t>
            </a:r>
            <a:r>
              <a:rPr lang="en-IE" dirty="0" smtClean="0"/>
              <a:t>then T(n) = </a:t>
            </a:r>
            <a:r>
              <a:rPr lang="el-GR" dirty="0" smtClean="0"/>
              <a:t>Θ(</a:t>
            </a:r>
            <a:r>
              <a:rPr lang="en-IE" dirty="0" smtClean="0"/>
              <a:t>f(n)). </a:t>
            </a:r>
          </a:p>
          <a:p>
            <a:pPr lvl="1">
              <a:buNone/>
            </a:pPr>
            <a:endParaRPr lang="en-IE" dirty="0" smtClean="0"/>
          </a:p>
          <a:p>
            <a:pPr lvl="1">
              <a:buNone/>
            </a:pPr>
            <a:r>
              <a:rPr lang="el-GR" dirty="0" smtClean="0"/>
              <a:t>ϵ &gt; 0 </a:t>
            </a:r>
            <a:r>
              <a:rPr lang="en-IE" dirty="0" smtClean="0"/>
              <a:t>is a constant.</a:t>
            </a:r>
            <a:endParaRPr lang="en-I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2440" y="834390"/>
            <a:ext cx="1953895" cy="482600"/>
          </a:xfrm>
          <a:prstGeom prst="rect">
            <a:avLst/>
          </a:prstGeom>
        </p:spPr>
        <p:txBody>
          <a:bodyPr vert="horz" wrap="square" lIns="0" tIns="12700" rIns="0" bIns="0" rtlCol="0">
            <a:spAutoFit/>
          </a:bodyPr>
          <a:lstStyle/>
          <a:p>
            <a:pPr marL="351790" indent="-339090">
              <a:lnSpc>
                <a:spcPct val="100000"/>
              </a:lnSpc>
              <a:spcBef>
                <a:spcPts val="100"/>
              </a:spcBef>
              <a:buClr>
                <a:srgbClr val="CC9900"/>
              </a:buClr>
              <a:buSzPct val="65000"/>
              <a:buFont typeface="Wingdings"/>
              <a:buChar char=""/>
              <a:tabLst>
                <a:tab pos="351155" algn="l"/>
                <a:tab pos="351790" algn="l"/>
              </a:tabLst>
            </a:pPr>
            <a:r>
              <a:rPr sz="3000" spc="-5" dirty="0">
                <a:latin typeface="Arial"/>
                <a:cs typeface="Arial"/>
              </a:rPr>
              <a:t>Example:</a:t>
            </a:r>
            <a:endParaRPr sz="3000">
              <a:latin typeface="Arial"/>
              <a:cs typeface="Arial"/>
            </a:endParaRPr>
          </a:p>
        </p:txBody>
      </p:sp>
      <p:sp>
        <p:nvSpPr>
          <p:cNvPr id="3" name="object 3"/>
          <p:cNvSpPr txBox="1"/>
          <p:nvPr/>
        </p:nvSpPr>
        <p:spPr>
          <a:xfrm>
            <a:off x="3107689" y="3909059"/>
            <a:ext cx="2743200" cy="763270"/>
          </a:xfrm>
          <a:prstGeom prst="rect">
            <a:avLst/>
          </a:prstGeom>
          <a:solidFill>
            <a:srgbClr val="00CC99"/>
          </a:solidFill>
          <a:ln w="12579">
            <a:solidFill>
              <a:srgbClr val="FF0000"/>
            </a:solidFill>
          </a:ln>
        </p:spPr>
        <p:txBody>
          <a:bodyPr vert="horz" wrap="square" lIns="0" tIns="180340" rIns="0" bIns="0" rtlCol="0">
            <a:spAutoFit/>
          </a:bodyPr>
          <a:lstStyle/>
          <a:p>
            <a:pPr marL="635000">
              <a:lnSpc>
                <a:spcPct val="100000"/>
              </a:lnSpc>
              <a:spcBef>
                <a:spcPts val="1420"/>
              </a:spcBef>
            </a:pPr>
            <a:r>
              <a:rPr sz="2400" spc="-25" dirty="0">
                <a:latin typeface="Times New Roman"/>
                <a:cs typeface="Times New Roman"/>
              </a:rPr>
              <a:t>“computer”</a:t>
            </a:r>
            <a:endParaRPr sz="2400">
              <a:latin typeface="Times New Roman"/>
              <a:cs typeface="Times New Roman"/>
            </a:endParaRPr>
          </a:p>
        </p:txBody>
      </p:sp>
      <p:sp>
        <p:nvSpPr>
          <p:cNvPr id="4" name="object 4"/>
          <p:cNvSpPr/>
          <p:nvPr/>
        </p:nvSpPr>
        <p:spPr>
          <a:xfrm>
            <a:off x="4361180" y="223392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5" name="object 5"/>
          <p:cNvSpPr/>
          <p:nvPr/>
        </p:nvSpPr>
        <p:spPr>
          <a:xfrm>
            <a:off x="4361180" y="345312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6" name="object 6"/>
          <p:cNvSpPr txBox="1"/>
          <p:nvPr/>
        </p:nvSpPr>
        <p:spPr>
          <a:xfrm>
            <a:off x="3883659" y="1700529"/>
            <a:ext cx="102489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pr</a:t>
            </a:r>
            <a:r>
              <a:rPr sz="2400" spc="-30" dirty="0">
                <a:latin typeface="Times New Roman"/>
                <a:cs typeface="Times New Roman"/>
              </a:rPr>
              <a:t>o</a:t>
            </a:r>
            <a:r>
              <a:rPr sz="2400" spc="-20" dirty="0">
                <a:latin typeface="Times New Roman"/>
                <a:cs typeface="Times New Roman"/>
              </a:rPr>
              <a:t>b</a:t>
            </a:r>
            <a:r>
              <a:rPr sz="2400" spc="-30" dirty="0">
                <a:latin typeface="Times New Roman"/>
                <a:cs typeface="Times New Roman"/>
              </a:rPr>
              <a:t>l</a:t>
            </a:r>
            <a:r>
              <a:rPr sz="2400" spc="-20" dirty="0">
                <a:latin typeface="Times New Roman"/>
                <a:cs typeface="Times New Roman"/>
              </a:rPr>
              <a:t>e</a:t>
            </a:r>
            <a:r>
              <a:rPr sz="2400" dirty="0">
                <a:latin typeface="Times New Roman"/>
                <a:cs typeface="Times New Roman"/>
              </a:rPr>
              <a:t>m</a:t>
            </a:r>
            <a:endParaRPr sz="2400">
              <a:latin typeface="Times New Roman"/>
              <a:cs typeface="Times New Roman"/>
            </a:endParaRPr>
          </a:p>
        </p:txBody>
      </p:sp>
      <p:sp>
        <p:nvSpPr>
          <p:cNvPr id="7" name="object 7"/>
          <p:cNvSpPr txBox="1"/>
          <p:nvPr/>
        </p:nvSpPr>
        <p:spPr>
          <a:xfrm>
            <a:off x="3879850" y="2843529"/>
            <a:ext cx="118999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1035050" y="407797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7038340" y="4062729"/>
            <a:ext cx="78994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o</a:t>
            </a:r>
            <a:r>
              <a:rPr sz="2400" spc="-30" dirty="0">
                <a:latin typeface="Times New Roman"/>
                <a:cs typeface="Times New Roman"/>
              </a:rPr>
              <a:t>u</a:t>
            </a:r>
            <a:r>
              <a:rPr sz="2400" spc="-20" dirty="0">
                <a:latin typeface="Times New Roman"/>
                <a:cs typeface="Times New Roman"/>
              </a:rPr>
              <a:t>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879600" y="4324350"/>
            <a:ext cx="1217930" cy="85090"/>
          </a:xfrm>
          <a:custGeom>
            <a:avLst/>
            <a:gdLst/>
            <a:ahLst/>
            <a:cxnLst/>
            <a:rect l="l" t="t" r="r" b="b"/>
            <a:pathLst>
              <a:path w="1217930" h="85089">
                <a:moveTo>
                  <a:pt x="1217930" y="43180"/>
                </a:moveTo>
                <a:lnTo>
                  <a:pt x="1132840" y="0"/>
                </a:lnTo>
                <a:lnTo>
                  <a:pt x="1132840" y="29210"/>
                </a:lnTo>
                <a:lnTo>
                  <a:pt x="0" y="29210"/>
                </a:lnTo>
                <a:lnTo>
                  <a:pt x="0" y="57150"/>
                </a:lnTo>
                <a:lnTo>
                  <a:pt x="1132840" y="57150"/>
                </a:lnTo>
                <a:lnTo>
                  <a:pt x="1132840" y="85090"/>
                </a:lnTo>
                <a:lnTo>
                  <a:pt x="1217930" y="43180"/>
                </a:lnTo>
                <a:close/>
              </a:path>
            </a:pathLst>
          </a:custGeom>
          <a:solidFill>
            <a:srgbClr val="FF0000"/>
          </a:solidFill>
        </p:spPr>
        <p:txBody>
          <a:bodyPr wrap="square" lIns="0" tIns="0" rIns="0" bIns="0" rtlCol="0"/>
          <a:lstStyle/>
          <a:p>
            <a:endParaRPr/>
          </a:p>
        </p:txBody>
      </p:sp>
      <p:sp>
        <p:nvSpPr>
          <p:cNvPr id="11" name="object 11"/>
          <p:cNvSpPr/>
          <p:nvPr/>
        </p:nvSpPr>
        <p:spPr>
          <a:xfrm>
            <a:off x="5842000" y="4324350"/>
            <a:ext cx="1141730" cy="85090"/>
          </a:xfrm>
          <a:custGeom>
            <a:avLst/>
            <a:gdLst/>
            <a:ahLst/>
            <a:cxnLst/>
            <a:rect l="l" t="t" r="r" b="b"/>
            <a:pathLst>
              <a:path w="1141729" h="85089">
                <a:moveTo>
                  <a:pt x="1141730" y="43180"/>
                </a:moveTo>
                <a:lnTo>
                  <a:pt x="1056640" y="0"/>
                </a:lnTo>
                <a:lnTo>
                  <a:pt x="1056640" y="29210"/>
                </a:lnTo>
                <a:lnTo>
                  <a:pt x="0" y="29210"/>
                </a:lnTo>
                <a:lnTo>
                  <a:pt x="0" y="57150"/>
                </a:lnTo>
                <a:lnTo>
                  <a:pt x="1056640" y="57150"/>
                </a:lnTo>
                <a:lnTo>
                  <a:pt x="1056640" y="85090"/>
                </a:lnTo>
                <a:lnTo>
                  <a:pt x="1141730" y="43180"/>
                </a:lnTo>
                <a:close/>
              </a:path>
            </a:pathLst>
          </a:custGeom>
          <a:solidFill>
            <a:srgbClr val="FF0000"/>
          </a:solidFill>
        </p:spPr>
        <p:txBody>
          <a:bodyPr wrap="square" lIns="0" tIns="0" rIns="0" bIns="0" rtlCol="0"/>
          <a:lstStyle/>
          <a:p>
            <a:endParaRPr/>
          </a:p>
        </p:txBody>
      </p:sp>
      <p:sp>
        <p:nvSpPr>
          <p:cNvPr id="12" name="object 12"/>
          <p:cNvSpPr txBox="1"/>
          <p:nvPr/>
        </p:nvSpPr>
        <p:spPr>
          <a:xfrm>
            <a:off x="872489" y="4580890"/>
            <a:ext cx="171132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imes New Roman"/>
                <a:cs typeface="Times New Roman"/>
              </a:rPr>
              <a:t>&lt;5, 3, 2, </a:t>
            </a:r>
            <a:r>
              <a:rPr sz="2400" spc="-10" dirty="0">
                <a:latin typeface="Times New Roman"/>
                <a:cs typeface="Times New Roman"/>
              </a:rPr>
              <a:t>8,</a:t>
            </a:r>
            <a:r>
              <a:rPr sz="2400" spc="-145" dirty="0">
                <a:latin typeface="Times New Roman"/>
                <a:cs typeface="Times New Roman"/>
              </a:rPr>
              <a:t> </a:t>
            </a:r>
            <a:r>
              <a:rPr sz="2400" spc="-10" dirty="0">
                <a:latin typeface="Times New Roman"/>
                <a:cs typeface="Times New Roman"/>
              </a:rPr>
              <a:t>3&gt;</a:t>
            </a:r>
            <a:endParaRPr sz="2400">
              <a:latin typeface="Times New Roman"/>
              <a:cs typeface="Times New Roman"/>
            </a:endParaRPr>
          </a:p>
        </p:txBody>
      </p:sp>
      <p:sp>
        <p:nvSpPr>
          <p:cNvPr id="13" name="object 13"/>
          <p:cNvSpPr txBox="1"/>
          <p:nvPr/>
        </p:nvSpPr>
        <p:spPr>
          <a:xfrm>
            <a:off x="6488429" y="4580890"/>
            <a:ext cx="171132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Times New Roman"/>
                <a:cs typeface="Times New Roman"/>
              </a:rPr>
              <a:t>&lt;2, </a:t>
            </a:r>
            <a:r>
              <a:rPr sz="2400" spc="-10" dirty="0">
                <a:latin typeface="Times New Roman"/>
                <a:cs typeface="Times New Roman"/>
              </a:rPr>
              <a:t>3, 3, 5,</a:t>
            </a:r>
            <a:r>
              <a:rPr sz="2400" spc="-175" dirty="0">
                <a:latin typeface="Times New Roman"/>
                <a:cs typeface="Times New Roman"/>
              </a:rPr>
              <a:t> </a:t>
            </a:r>
            <a:r>
              <a:rPr sz="2400" spc="-10" dirty="0">
                <a:latin typeface="Times New Roman"/>
                <a:cs typeface="Times New Roman"/>
              </a:rPr>
              <a:t>8&gt;</a:t>
            </a:r>
            <a:endParaRPr sz="2400">
              <a:latin typeface="Times New Roman"/>
              <a:cs typeface="Times New Roman"/>
            </a:endParaRPr>
          </a:p>
        </p:txBody>
      </p:sp>
      <p:sp>
        <p:nvSpPr>
          <p:cNvPr id="14" name="object 14"/>
          <p:cNvSpPr txBox="1"/>
          <p:nvPr/>
        </p:nvSpPr>
        <p:spPr>
          <a:xfrm>
            <a:off x="6235700" y="1052829"/>
            <a:ext cx="2336800" cy="1738630"/>
          </a:xfrm>
          <a:prstGeom prst="rect">
            <a:avLst/>
          </a:prstGeom>
        </p:spPr>
        <p:txBody>
          <a:bodyPr vert="horz" wrap="square" lIns="0" tIns="12700" rIns="0" bIns="0" rtlCol="0">
            <a:spAutoFit/>
          </a:bodyPr>
          <a:lstStyle/>
          <a:p>
            <a:pPr marL="12700">
              <a:lnSpc>
                <a:spcPts val="2765"/>
              </a:lnSpc>
              <a:spcBef>
                <a:spcPts val="100"/>
              </a:spcBef>
            </a:pPr>
            <a:r>
              <a:rPr sz="2400" spc="-20" dirty="0">
                <a:latin typeface="Times New Roman"/>
                <a:cs typeface="Times New Roman"/>
              </a:rPr>
              <a:t>Sorting</a:t>
            </a:r>
            <a:r>
              <a:rPr sz="2400" spc="-114" dirty="0">
                <a:latin typeface="Times New Roman"/>
                <a:cs typeface="Times New Roman"/>
              </a:rPr>
              <a:t> </a:t>
            </a:r>
            <a:r>
              <a:rPr sz="2400" spc="-25" dirty="0">
                <a:latin typeface="Times New Roman"/>
                <a:cs typeface="Times New Roman"/>
              </a:rPr>
              <a:t>algorithms:</a:t>
            </a:r>
            <a:endParaRPr sz="2400">
              <a:latin typeface="Times New Roman"/>
              <a:cs typeface="Times New Roman"/>
            </a:endParaRPr>
          </a:p>
          <a:p>
            <a:pPr marL="287020" indent="-274320">
              <a:lnSpc>
                <a:spcPts val="2655"/>
              </a:lnSpc>
              <a:buChar char="•"/>
              <a:tabLst>
                <a:tab pos="286385" algn="l"/>
                <a:tab pos="287020" algn="l"/>
              </a:tabLst>
            </a:pPr>
            <a:r>
              <a:rPr sz="2400" spc="-25" dirty="0">
                <a:latin typeface="Times New Roman"/>
                <a:cs typeface="Times New Roman"/>
              </a:rPr>
              <a:t>Selection</a:t>
            </a:r>
            <a:r>
              <a:rPr sz="2400" spc="-95" dirty="0">
                <a:latin typeface="Times New Roman"/>
                <a:cs typeface="Times New Roman"/>
              </a:rPr>
              <a:t> </a:t>
            </a:r>
            <a:r>
              <a:rPr sz="2400" spc="-20" dirty="0">
                <a:latin typeface="Times New Roman"/>
                <a:cs typeface="Times New Roman"/>
              </a:rPr>
              <a:t>sort?</a:t>
            </a:r>
            <a:endParaRPr sz="2400">
              <a:latin typeface="Times New Roman"/>
              <a:cs typeface="Times New Roman"/>
            </a:endParaRPr>
          </a:p>
          <a:p>
            <a:pPr marL="287020" indent="-274320">
              <a:lnSpc>
                <a:spcPts val="2655"/>
              </a:lnSpc>
              <a:buChar char="•"/>
              <a:tabLst>
                <a:tab pos="286385" algn="l"/>
                <a:tab pos="287020" algn="l"/>
              </a:tabLst>
            </a:pPr>
            <a:r>
              <a:rPr sz="2400" spc="-25" dirty="0">
                <a:latin typeface="Times New Roman"/>
                <a:cs typeface="Times New Roman"/>
              </a:rPr>
              <a:t>Insertion</a:t>
            </a:r>
            <a:r>
              <a:rPr sz="2400" spc="-40" dirty="0">
                <a:latin typeface="Times New Roman"/>
                <a:cs typeface="Times New Roman"/>
              </a:rPr>
              <a:t> </a:t>
            </a:r>
            <a:r>
              <a:rPr sz="2400" spc="-20" dirty="0">
                <a:latin typeface="Times New Roman"/>
                <a:cs typeface="Times New Roman"/>
              </a:rPr>
              <a:t>sort?</a:t>
            </a:r>
            <a:endParaRPr sz="2400">
              <a:latin typeface="Times New Roman"/>
              <a:cs typeface="Times New Roman"/>
            </a:endParaRPr>
          </a:p>
          <a:p>
            <a:pPr marL="287020" indent="-274320">
              <a:lnSpc>
                <a:spcPts val="2650"/>
              </a:lnSpc>
              <a:buChar char="•"/>
              <a:tabLst>
                <a:tab pos="286385" algn="l"/>
                <a:tab pos="287020" algn="l"/>
              </a:tabLst>
            </a:pPr>
            <a:r>
              <a:rPr sz="2400" spc="-25" dirty="0">
                <a:latin typeface="Times New Roman"/>
                <a:cs typeface="Times New Roman"/>
              </a:rPr>
              <a:t>Merge</a:t>
            </a:r>
            <a:r>
              <a:rPr sz="2400" spc="-50" dirty="0">
                <a:latin typeface="Times New Roman"/>
                <a:cs typeface="Times New Roman"/>
              </a:rPr>
              <a:t> </a:t>
            </a:r>
            <a:r>
              <a:rPr sz="2400" spc="-20" dirty="0">
                <a:latin typeface="Times New Roman"/>
                <a:cs typeface="Times New Roman"/>
              </a:rPr>
              <a:t>sort?</a:t>
            </a:r>
            <a:endParaRPr sz="2400">
              <a:latin typeface="Times New Roman"/>
              <a:cs typeface="Times New Roman"/>
            </a:endParaRPr>
          </a:p>
          <a:p>
            <a:pPr marL="287020" indent="-274320">
              <a:lnSpc>
                <a:spcPts val="2765"/>
              </a:lnSpc>
              <a:buChar char="•"/>
              <a:tabLst>
                <a:tab pos="286385" algn="l"/>
                <a:tab pos="287020" algn="l"/>
              </a:tabLst>
            </a:pPr>
            <a:r>
              <a:rPr sz="2400" dirty="0">
                <a:latin typeface="Times New Roman"/>
                <a:cs typeface="Times New Roman"/>
              </a:rPr>
              <a:t>…</a:t>
            </a:r>
            <a:endParaRPr sz="2400">
              <a:latin typeface="Times New Roman"/>
              <a:cs typeface="Times New Roman"/>
            </a:endParaRPr>
          </a:p>
        </p:txBody>
      </p:sp>
      <p:sp>
        <p:nvSpPr>
          <p:cNvPr id="15" name="object 15"/>
          <p:cNvSpPr/>
          <p:nvPr/>
        </p:nvSpPr>
        <p:spPr>
          <a:xfrm>
            <a:off x="4932679" y="1987550"/>
            <a:ext cx="1225550" cy="935990"/>
          </a:xfrm>
          <a:custGeom>
            <a:avLst/>
            <a:gdLst/>
            <a:ahLst/>
            <a:cxnLst/>
            <a:rect l="l" t="t" r="r" b="b"/>
            <a:pathLst>
              <a:path w="1225550" h="935989">
                <a:moveTo>
                  <a:pt x="0" y="935989"/>
                </a:moveTo>
                <a:lnTo>
                  <a:pt x="1225550" y="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sz="quarter" idx="1"/>
          </p:nvPr>
        </p:nvSpPr>
        <p:spPr>
          <a:xfrm>
            <a:off x="228600" y="1600200"/>
            <a:ext cx="8763000" cy="5105400"/>
          </a:xfrm>
        </p:spPr>
        <p:txBody>
          <a:bodyPr>
            <a:normAutofit fontScale="92500" lnSpcReduction="10000"/>
          </a:bodyPr>
          <a:lstStyle/>
          <a:p>
            <a:r>
              <a:rPr lang="en-IE" dirty="0" smtClean="0"/>
              <a:t>Each of the above conditions can be interpreted as:</a:t>
            </a:r>
          </a:p>
          <a:p>
            <a:pPr lvl="1"/>
            <a:r>
              <a:rPr lang="en-IE" dirty="0" smtClean="0"/>
              <a:t>If the cost of solving the sub-problems at each level increases by a certain factor, the value of f(n) will become </a:t>
            </a:r>
            <a:r>
              <a:rPr lang="en-IE" dirty="0" err="1" smtClean="0"/>
              <a:t>polynomially</a:t>
            </a:r>
            <a:r>
              <a:rPr lang="en-IE" dirty="0" smtClean="0"/>
              <a:t> smaller than </a:t>
            </a:r>
            <a:r>
              <a:rPr lang="en-IE" dirty="0" err="1" smtClean="0"/>
              <a:t>n</a:t>
            </a:r>
            <a:r>
              <a:rPr lang="en-IE" baseline="30000" dirty="0" err="1" smtClean="0"/>
              <a:t>log</a:t>
            </a:r>
            <a:r>
              <a:rPr lang="en-IE" baseline="-25000" dirty="0" err="1" smtClean="0"/>
              <a:t>b</a:t>
            </a:r>
            <a:r>
              <a:rPr lang="en-IE" baseline="30000" dirty="0" smtClean="0"/>
              <a:t> a</a:t>
            </a:r>
            <a:r>
              <a:rPr lang="en-IE" dirty="0" smtClean="0"/>
              <a:t>. Thus, the time complexity is oppressed by the cost of the last level </a:t>
            </a:r>
            <a:r>
              <a:rPr lang="en-IE" dirty="0" err="1" smtClean="0"/>
              <a:t>ie</a:t>
            </a:r>
            <a:r>
              <a:rPr lang="en-IE" dirty="0" smtClean="0"/>
              <a:t>. </a:t>
            </a:r>
            <a:r>
              <a:rPr lang="en-IE" dirty="0" err="1" smtClean="0"/>
              <a:t>n</a:t>
            </a:r>
            <a:r>
              <a:rPr lang="en-IE" baseline="30000" dirty="0" err="1" smtClean="0"/>
              <a:t>log</a:t>
            </a:r>
            <a:r>
              <a:rPr lang="en-IE" baseline="-25000" dirty="0" err="1" smtClean="0"/>
              <a:t>b</a:t>
            </a:r>
            <a:r>
              <a:rPr lang="en-IE" baseline="30000" dirty="0" smtClean="0"/>
              <a:t> a</a:t>
            </a:r>
            <a:endParaRPr lang="en-IE" dirty="0" smtClean="0"/>
          </a:p>
          <a:p>
            <a:pPr lvl="1"/>
            <a:r>
              <a:rPr lang="en-IE" dirty="0" smtClean="0"/>
              <a:t>If the cost of solving the sub-problem at each level is nearly equal, then the value of f(n) will be </a:t>
            </a:r>
            <a:r>
              <a:rPr lang="en-IE" dirty="0" err="1" smtClean="0"/>
              <a:t>n</a:t>
            </a:r>
            <a:r>
              <a:rPr lang="en-IE" baseline="30000" dirty="0" err="1" smtClean="0"/>
              <a:t>log</a:t>
            </a:r>
            <a:r>
              <a:rPr lang="en-IE" baseline="-25000" dirty="0" err="1" smtClean="0"/>
              <a:t>b</a:t>
            </a:r>
            <a:r>
              <a:rPr lang="en-IE" baseline="30000" dirty="0" smtClean="0"/>
              <a:t> a</a:t>
            </a:r>
            <a:r>
              <a:rPr lang="en-IE" dirty="0" smtClean="0"/>
              <a:t>. Thus, the time complexity will be f(n) times the total number of levels </a:t>
            </a:r>
            <a:r>
              <a:rPr lang="en-IE" dirty="0" err="1" smtClean="0"/>
              <a:t>ie</a:t>
            </a:r>
            <a:r>
              <a:rPr lang="en-IE" dirty="0" smtClean="0"/>
              <a:t>. </a:t>
            </a:r>
            <a:r>
              <a:rPr lang="en-IE" dirty="0" err="1" smtClean="0"/>
              <a:t>n</a:t>
            </a:r>
            <a:r>
              <a:rPr lang="en-IE" baseline="30000" dirty="0" err="1" smtClean="0"/>
              <a:t>log</a:t>
            </a:r>
            <a:r>
              <a:rPr lang="en-IE" baseline="-25000" dirty="0" err="1" smtClean="0"/>
              <a:t>b</a:t>
            </a:r>
            <a:r>
              <a:rPr lang="en-IE" baseline="30000" dirty="0" smtClean="0"/>
              <a:t> a</a:t>
            </a:r>
            <a:r>
              <a:rPr lang="en-IE" dirty="0" smtClean="0"/>
              <a:t> * log n</a:t>
            </a:r>
          </a:p>
          <a:p>
            <a:pPr lvl="1"/>
            <a:r>
              <a:rPr lang="en-IE" dirty="0" smtClean="0"/>
              <a:t>If the cost of solving the </a:t>
            </a:r>
            <a:r>
              <a:rPr lang="en-IE" dirty="0" smtClean="0"/>
              <a:t>sub problems </a:t>
            </a:r>
            <a:r>
              <a:rPr lang="en-IE" dirty="0" smtClean="0"/>
              <a:t>at each level decreases by a certain factor, the value of f(n) will become </a:t>
            </a:r>
            <a:r>
              <a:rPr lang="en-IE" dirty="0" err="1" smtClean="0"/>
              <a:t>polynomially</a:t>
            </a:r>
            <a:r>
              <a:rPr lang="en-IE" dirty="0" smtClean="0"/>
              <a:t> larger than </a:t>
            </a:r>
            <a:r>
              <a:rPr lang="en-IE" dirty="0" err="1" smtClean="0"/>
              <a:t>n</a:t>
            </a:r>
            <a:r>
              <a:rPr lang="en-IE" baseline="30000" dirty="0" err="1" smtClean="0"/>
              <a:t>log</a:t>
            </a:r>
            <a:r>
              <a:rPr lang="en-IE" baseline="-25000" dirty="0" err="1" smtClean="0"/>
              <a:t>b</a:t>
            </a:r>
            <a:r>
              <a:rPr lang="en-IE" baseline="30000" dirty="0" smtClean="0"/>
              <a:t> a</a:t>
            </a:r>
            <a:r>
              <a:rPr lang="en-IE" dirty="0" smtClean="0"/>
              <a:t>. Thus, the time complexity is oppressed by the cost of f(n).</a:t>
            </a:r>
          </a:p>
          <a:p>
            <a:endParaRPr lang="en-IE"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Solved Example of Master Theorem</a:t>
            </a:r>
            <a:endParaRPr lang="en-IE" dirty="0"/>
          </a:p>
        </p:txBody>
      </p:sp>
      <p:sp>
        <p:nvSpPr>
          <p:cNvPr id="3" name="Content Placeholder 2"/>
          <p:cNvSpPr>
            <a:spLocks noGrp="1"/>
          </p:cNvSpPr>
          <p:nvPr>
            <p:ph sz="quarter" idx="1"/>
          </p:nvPr>
        </p:nvSpPr>
        <p:spPr/>
        <p:txBody>
          <a:bodyPr>
            <a:normAutofit/>
          </a:bodyPr>
          <a:lstStyle/>
          <a:p>
            <a:r>
              <a:rPr lang="pt-BR" dirty="0" smtClean="0"/>
              <a:t>T(n) = 3T(n/2) + </a:t>
            </a:r>
            <a:r>
              <a:rPr lang="pt-BR" dirty="0" smtClean="0"/>
              <a:t>n</a:t>
            </a:r>
            <a:r>
              <a:rPr lang="pt-BR" sz="2800" spc="7" baseline="25132" dirty="0" smtClean="0"/>
              <a:t>2</a:t>
            </a:r>
            <a:r>
              <a:rPr lang="pt-BR" dirty="0" smtClean="0"/>
              <a:t> </a:t>
            </a:r>
            <a:endParaRPr lang="pt-BR" dirty="0" smtClean="0"/>
          </a:p>
          <a:p>
            <a:pPr lvl="1">
              <a:buNone/>
            </a:pPr>
            <a:r>
              <a:rPr lang="pt-BR" dirty="0" smtClean="0"/>
              <a:t>Here, </a:t>
            </a:r>
          </a:p>
          <a:p>
            <a:pPr lvl="1"/>
            <a:r>
              <a:rPr lang="pt-BR" dirty="0" smtClean="0"/>
              <a:t>a = 3 </a:t>
            </a:r>
          </a:p>
          <a:p>
            <a:pPr lvl="1"/>
            <a:r>
              <a:rPr lang="pt-BR" dirty="0" smtClean="0"/>
              <a:t>n/b = </a:t>
            </a:r>
            <a:r>
              <a:rPr lang="pt-BR" dirty="0" smtClean="0"/>
              <a:t>n/2, b = 2 </a:t>
            </a:r>
            <a:endParaRPr lang="pt-BR" dirty="0" smtClean="0"/>
          </a:p>
          <a:p>
            <a:pPr lvl="1"/>
            <a:r>
              <a:rPr lang="pt-BR" dirty="0" smtClean="0"/>
              <a:t>f(n) = n</a:t>
            </a:r>
            <a:r>
              <a:rPr lang="pt-BR" baseline="30000" dirty="0" smtClean="0"/>
              <a:t>2</a:t>
            </a:r>
            <a:r>
              <a:rPr lang="pt-BR" dirty="0" smtClean="0"/>
              <a:t> </a:t>
            </a:r>
          </a:p>
          <a:p>
            <a:pPr lvl="1"/>
            <a:r>
              <a:rPr lang="pt-BR" dirty="0" smtClean="0"/>
              <a:t>log</a:t>
            </a:r>
            <a:r>
              <a:rPr lang="pt-BR" baseline="-25000" dirty="0" smtClean="0"/>
              <a:t>b</a:t>
            </a:r>
            <a:r>
              <a:rPr lang="pt-BR" dirty="0" smtClean="0"/>
              <a:t> a = log</a:t>
            </a:r>
            <a:r>
              <a:rPr lang="pt-BR" baseline="-25000" dirty="0" smtClean="0"/>
              <a:t>2</a:t>
            </a:r>
            <a:r>
              <a:rPr lang="pt-BR" dirty="0" smtClean="0"/>
              <a:t> 3 ≈ 1.58 &lt; 2 </a:t>
            </a:r>
          </a:p>
          <a:p>
            <a:pPr lvl="2">
              <a:buNone/>
            </a:pPr>
            <a:r>
              <a:rPr lang="pt-BR" dirty="0" smtClean="0"/>
              <a:t>ie. f(n) &lt; n</a:t>
            </a:r>
            <a:r>
              <a:rPr lang="pt-BR" baseline="30000" dirty="0" smtClean="0"/>
              <a:t>log</a:t>
            </a:r>
            <a:r>
              <a:rPr lang="pt-BR" baseline="-25000" dirty="0" smtClean="0"/>
              <a:t>b</a:t>
            </a:r>
            <a:r>
              <a:rPr lang="pt-BR" baseline="30000" dirty="0" smtClean="0"/>
              <a:t> a+ϵ</a:t>
            </a:r>
            <a:r>
              <a:rPr lang="pt-BR" dirty="0" smtClean="0"/>
              <a:t> , where, ϵ is a constant. </a:t>
            </a:r>
          </a:p>
          <a:p>
            <a:pPr lvl="2">
              <a:buNone/>
            </a:pPr>
            <a:r>
              <a:rPr lang="pt-BR" dirty="0" smtClean="0"/>
              <a:t>Hence, Case 3 implies here. </a:t>
            </a:r>
          </a:p>
          <a:p>
            <a:pPr lvl="2">
              <a:buNone/>
            </a:pPr>
            <a:r>
              <a:rPr lang="pt-BR" dirty="0" smtClean="0"/>
              <a:t>Thus, T(n) = f(n) = Θ(n</a:t>
            </a:r>
            <a:r>
              <a:rPr lang="pt-BR" baseline="30000" dirty="0" smtClean="0"/>
              <a:t>2</a:t>
            </a:r>
            <a:r>
              <a:rPr lang="pt-BR" dirty="0" smtClean="0"/>
              <a:t>) </a:t>
            </a:r>
            <a:endParaRPr lang="en-I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ox(i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ox(i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ox(i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ox(i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b="1" dirty="0" smtClean="0"/>
              <a:t>Master Theorem Limitations</a:t>
            </a:r>
            <a:endParaRPr lang="en-IE" dirty="0"/>
          </a:p>
        </p:txBody>
      </p:sp>
      <p:sp>
        <p:nvSpPr>
          <p:cNvPr id="3" name="Content Placeholder 2"/>
          <p:cNvSpPr>
            <a:spLocks noGrp="1"/>
          </p:cNvSpPr>
          <p:nvPr>
            <p:ph sz="quarter" idx="1"/>
          </p:nvPr>
        </p:nvSpPr>
        <p:spPr/>
        <p:txBody>
          <a:bodyPr/>
          <a:lstStyle/>
          <a:p>
            <a:r>
              <a:rPr lang="en-IE" dirty="0" smtClean="0"/>
              <a:t>The master theorem cannot be used if:</a:t>
            </a:r>
          </a:p>
          <a:p>
            <a:pPr lvl="1"/>
            <a:r>
              <a:rPr lang="en-IE" i="1" dirty="0" smtClean="0"/>
              <a:t>T(n)</a:t>
            </a:r>
            <a:r>
              <a:rPr lang="en-IE" dirty="0" smtClean="0"/>
              <a:t> is not monotone. </a:t>
            </a:r>
            <a:r>
              <a:rPr lang="en-IE" dirty="0" err="1" smtClean="0"/>
              <a:t>eg</a:t>
            </a:r>
            <a:r>
              <a:rPr lang="en-IE" dirty="0" smtClean="0"/>
              <a:t>. T(n) = sin n</a:t>
            </a:r>
          </a:p>
          <a:p>
            <a:pPr lvl="1"/>
            <a:r>
              <a:rPr lang="en-IE" dirty="0" smtClean="0"/>
              <a:t>f(n) is not a polynomial. </a:t>
            </a:r>
            <a:r>
              <a:rPr lang="en-IE" dirty="0" err="1" smtClean="0"/>
              <a:t>eg</a:t>
            </a:r>
            <a:r>
              <a:rPr lang="en-IE" dirty="0" smtClean="0"/>
              <a:t>. f(n) = 2n</a:t>
            </a:r>
          </a:p>
          <a:p>
            <a:pPr lvl="1"/>
            <a:r>
              <a:rPr lang="en-IE" i="1" dirty="0" smtClean="0"/>
              <a:t>a</a:t>
            </a:r>
            <a:r>
              <a:rPr lang="en-IE" dirty="0" smtClean="0"/>
              <a:t> is not a constant. </a:t>
            </a:r>
            <a:r>
              <a:rPr lang="en-IE" dirty="0" err="1" smtClean="0"/>
              <a:t>eg</a:t>
            </a:r>
            <a:r>
              <a:rPr lang="en-IE" dirty="0" smtClean="0"/>
              <a:t>. a = 2n</a:t>
            </a:r>
          </a:p>
          <a:p>
            <a:pPr lvl="1"/>
            <a:r>
              <a:rPr lang="en-IE" dirty="0" smtClean="0"/>
              <a:t>a &lt; 1</a:t>
            </a:r>
          </a:p>
          <a:p>
            <a:endParaRPr lang="en-I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238759"/>
            <a:ext cx="4772025" cy="665480"/>
          </a:xfrm>
          <a:prstGeom prst="rect">
            <a:avLst/>
          </a:prstGeom>
        </p:spPr>
        <p:txBody>
          <a:bodyPr vert="horz" wrap="square" lIns="0" tIns="12700" rIns="0" bIns="0" rtlCol="0">
            <a:spAutoFit/>
          </a:bodyPr>
          <a:lstStyle/>
          <a:p>
            <a:pPr marL="12700">
              <a:lnSpc>
                <a:spcPct val="100000"/>
              </a:lnSpc>
              <a:spcBef>
                <a:spcPts val="100"/>
              </a:spcBef>
            </a:pPr>
            <a:r>
              <a:rPr spc="-5" dirty="0"/>
              <a:t>SELECTION</a:t>
            </a:r>
            <a:r>
              <a:rPr spc="-50" dirty="0"/>
              <a:t> </a:t>
            </a:r>
            <a:r>
              <a:rPr spc="-5" dirty="0"/>
              <a:t>SORT</a:t>
            </a:r>
          </a:p>
        </p:txBody>
      </p:sp>
      <p:sp>
        <p:nvSpPr>
          <p:cNvPr id="3" name="object 3"/>
          <p:cNvSpPr txBox="1"/>
          <p:nvPr/>
        </p:nvSpPr>
        <p:spPr>
          <a:xfrm>
            <a:off x="289559" y="1232681"/>
            <a:ext cx="8672195" cy="3223895"/>
          </a:xfrm>
          <a:prstGeom prst="rect">
            <a:avLst/>
          </a:prstGeom>
        </p:spPr>
        <p:txBody>
          <a:bodyPr vert="horz" wrap="square" lIns="0" tIns="44450" rIns="0" bIns="0" rtlCol="0">
            <a:spAutoFit/>
          </a:bodyPr>
          <a:lstStyle/>
          <a:p>
            <a:pPr marL="389890" indent="-339090">
              <a:lnSpc>
                <a:spcPct val="100000"/>
              </a:lnSpc>
              <a:spcBef>
                <a:spcPts val="350"/>
              </a:spcBef>
              <a:buClr>
                <a:srgbClr val="CC9900"/>
              </a:buClr>
              <a:buSzPct val="65000"/>
              <a:buFont typeface="Wingdings"/>
              <a:buChar char=""/>
              <a:tabLst>
                <a:tab pos="389255" algn="l"/>
                <a:tab pos="389890" algn="l"/>
              </a:tabLst>
            </a:pPr>
            <a:r>
              <a:rPr sz="3000" spc="-5" dirty="0">
                <a:latin typeface="Arial"/>
                <a:cs typeface="Arial"/>
              </a:rPr>
              <a:t>Input:</a:t>
            </a:r>
            <a:endParaRPr sz="3000">
              <a:latin typeface="Arial"/>
              <a:cs typeface="Arial"/>
            </a:endParaRPr>
          </a:p>
          <a:p>
            <a:pPr marL="1418590">
              <a:lnSpc>
                <a:spcPct val="100000"/>
              </a:lnSpc>
              <a:spcBef>
                <a:spcPts val="220"/>
              </a:spcBef>
            </a:pPr>
            <a:r>
              <a:rPr sz="2600" spc="-20" dirty="0">
                <a:latin typeface="Arial"/>
                <a:cs typeface="Arial"/>
              </a:rPr>
              <a:t>array </a:t>
            </a:r>
            <a:r>
              <a:rPr sz="2600" spc="-5" dirty="0">
                <a:latin typeface="Courier New"/>
                <a:cs typeface="Courier New"/>
              </a:rPr>
              <a:t>a[0], …,</a:t>
            </a:r>
            <a:r>
              <a:rPr sz="2600" spc="-45" dirty="0">
                <a:latin typeface="Courier New"/>
                <a:cs typeface="Courier New"/>
              </a:rPr>
              <a:t> </a:t>
            </a:r>
            <a:r>
              <a:rPr sz="2600" spc="-5" dirty="0">
                <a:latin typeface="Courier New"/>
                <a:cs typeface="Courier New"/>
              </a:rPr>
              <a:t>a[n-1]</a:t>
            </a:r>
            <a:endParaRPr sz="2600">
              <a:latin typeface="Courier New"/>
              <a:cs typeface="Courier New"/>
            </a:endParaRPr>
          </a:p>
          <a:p>
            <a:pPr marL="389890" indent="-339090">
              <a:lnSpc>
                <a:spcPct val="100000"/>
              </a:lnSpc>
              <a:spcBef>
                <a:spcPts val="480"/>
              </a:spcBef>
              <a:buClr>
                <a:srgbClr val="CC9900"/>
              </a:buClr>
              <a:buSzPct val="65000"/>
              <a:buFont typeface="Wingdings"/>
              <a:buChar char=""/>
              <a:tabLst>
                <a:tab pos="389255" algn="l"/>
                <a:tab pos="389890" algn="l"/>
              </a:tabLst>
            </a:pPr>
            <a:r>
              <a:rPr sz="3000" spc="-5" dirty="0">
                <a:latin typeface="Arial"/>
                <a:cs typeface="Arial"/>
              </a:rPr>
              <a:t>Output:</a:t>
            </a:r>
            <a:endParaRPr sz="3000">
              <a:latin typeface="Arial"/>
              <a:cs typeface="Arial"/>
            </a:endParaRPr>
          </a:p>
          <a:p>
            <a:pPr marL="1418590">
              <a:lnSpc>
                <a:spcPct val="100000"/>
              </a:lnSpc>
              <a:spcBef>
                <a:spcPts val="220"/>
              </a:spcBef>
            </a:pPr>
            <a:r>
              <a:rPr sz="2600" spc="-20" dirty="0">
                <a:latin typeface="Arial"/>
                <a:cs typeface="Arial"/>
              </a:rPr>
              <a:t>array </a:t>
            </a:r>
            <a:r>
              <a:rPr sz="2600" dirty="0">
                <a:latin typeface="Courier New"/>
                <a:cs typeface="Courier New"/>
              </a:rPr>
              <a:t>a</a:t>
            </a:r>
            <a:r>
              <a:rPr sz="2600" spc="-969" dirty="0">
                <a:latin typeface="Courier New"/>
                <a:cs typeface="Courier New"/>
              </a:rPr>
              <a:t> </a:t>
            </a:r>
            <a:r>
              <a:rPr sz="2600" spc="-25" dirty="0">
                <a:latin typeface="Arial"/>
                <a:cs typeface="Arial"/>
              </a:rPr>
              <a:t>sorted </a:t>
            </a:r>
            <a:r>
              <a:rPr sz="2600" spc="-5" dirty="0">
                <a:latin typeface="Arial"/>
                <a:cs typeface="Arial"/>
              </a:rPr>
              <a:t>in </a:t>
            </a:r>
            <a:r>
              <a:rPr sz="2600" spc="-30" dirty="0">
                <a:latin typeface="Arial"/>
                <a:cs typeface="Arial"/>
              </a:rPr>
              <a:t>non-decreasing </a:t>
            </a:r>
            <a:r>
              <a:rPr sz="2600" spc="-25" dirty="0">
                <a:latin typeface="Arial"/>
                <a:cs typeface="Arial"/>
              </a:rPr>
              <a:t>order</a:t>
            </a:r>
            <a:endParaRPr sz="2600">
              <a:latin typeface="Arial"/>
              <a:cs typeface="Arial"/>
            </a:endParaRPr>
          </a:p>
          <a:p>
            <a:pPr marL="389890" indent="-339090">
              <a:lnSpc>
                <a:spcPct val="100000"/>
              </a:lnSpc>
              <a:spcBef>
                <a:spcPts val="480"/>
              </a:spcBef>
              <a:buClr>
                <a:srgbClr val="CC9900"/>
              </a:buClr>
              <a:buSzPct val="65000"/>
              <a:buFont typeface="Wingdings"/>
              <a:buChar char=""/>
              <a:tabLst>
                <a:tab pos="389255" algn="l"/>
                <a:tab pos="389890" algn="l"/>
              </a:tabLst>
            </a:pPr>
            <a:r>
              <a:rPr sz="3000" spc="-5" dirty="0">
                <a:latin typeface="Arial"/>
                <a:cs typeface="Arial"/>
              </a:rPr>
              <a:t>Algorithm:</a:t>
            </a:r>
            <a:endParaRPr sz="3000">
              <a:latin typeface="Arial"/>
              <a:cs typeface="Arial"/>
            </a:endParaRPr>
          </a:p>
          <a:p>
            <a:pPr marL="1418590">
              <a:lnSpc>
                <a:spcPct val="100000"/>
              </a:lnSpc>
              <a:spcBef>
                <a:spcPts val="430"/>
              </a:spcBef>
            </a:pPr>
            <a:r>
              <a:rPr sz="2400" spc="-5" dirty="0">
                <a:latin typeface="Courier New"/>
                <a:cs typeface="Courier New"/>
              </a:rPr>
              <a:t>for i=0 to</a:t>
            </a:r>
            <a:r>
              <a:rPr sz="2400" spc="-15" dirty="0">
                <a:latin typeface="Courier New"/>
                <a:cs typeface="Courier New"/>
              </a:rPr>
              <a:t> </a:t>
            </a:r>
            <a:r>
              <a:rPr sz="2400" spc="-5" dirty="0">
                <a:latin typeface="Courier New"/>
                <a:cs typeface="Courier New"/>
              </a:rPr>
              <a:t>n-1</a:t>
            </a:r>
            <a:endParaRPr sz="2400">
              <a:latin typeface="Courier New"/>
              <a:cs typeface="Courier New"/>
            </a:endParaRPr>
          </a:p>
          <a:p>
            <a:pPr marL="1489710">
              <a:lnSpc>
                <a:spcPct val="100000"/>
              </a:lnSpc>
              <a:spcBef>
                <a:spcPts val="300"/>
              </a:spcBef>
            </a:pPr>
            <a:r>
              <a:rPr sz="2400" spc="-5" dirty="0">
                <a:latin typeface="Courier New"/>
                <a:cs typeface="Courier New"/>
              </a:rPr>
              <a:t>swap a[i] with smallest of</a:t>
            </a:r>
            <a:r>
              <a:rPr sz="2400" spc="-75" dirty="0">
                <a:latin typeface="Courier New"/>
                <a:cs typeface="Courier New"/>
              </a:rPr>
              <a:t> </a:t>
            </a:r>
            <a:r>
              <a:rPr sz="2400" spc="-5" dirty="0">
                <a:latin typeface="Courier New"/>
                <a:cs typeface="Courier New"/>
              </a:rPr>
              <a:t>a[i],…a[n-1]</a:t>
            </a:r>
            <a:endParaRPr sz="24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334" rIns="0" bIns="0" rtlCol="0">
            <a:spAutoFit/>
          </a:bodyPr>
          <a:lstStyle/>
          <a:p>
            <a:pPr marL="102235" marR="5080">
              <a:lnSpc>
                <a:spcPts val="3970"/>
              </a:lnSpc>
              <a:spcBef>
                <a:spcPts val="725"/>
              </a:spcBef>
            </a:pPr>
            <a:r>
              <a:rPr sz="3800" dirty="0"/>
              <a:t>SOME WELL-KNOWN  COMPUTATIONAL</a:t>
            </a:r>
            <a:r>
              <a:rPr sz="3800" spc="-65" dirty="0"/>
              <a:t> </a:t>
            </a:r>
            <a:r>
              <a:rPr sz="3800" dirty="0"/>
              <a:t>PROBLEMS</a:t>
            </a:r>
            <a:endParaRPr sz="3800"/>
          </a:p>
        </p:txBody>
      </p:sp>
      <p:sp>
        <p:nvSpPr>
          <p:cNvPr id="3" name="object 3"/>
          <p:cNvSpPr txBox="1"/>
          <p:nvPr/>
        </p:nvSpPr>
        <p:spPr>
          <a:xfrm>
            <a:off x="521969" y="1597659"/>
            <a:ext cx="5176520" cy="4283710"/>
          </a:xfrm>
          <a:prstGeom prst="rect">
            <a:avLst/>
          </a:prstGeom>
        </p:spPr>
        <p:txBody>
          <a:bodyPr vert="horz" wrap="square" lIns="0" tIns="12700" rIns="0" bIns="0" rtlCol="0">
            <a:spAutoFit/>
          </a:bodyPr>
          <a:lstStyle/>
          <a:p>
            <a:pPr marL="364490" indent="-339090">
              <a:lnSpc>
                <a:spcPts val="3465"/>
              </a:lnSpc>
              <a:spcBef>
                <a:spcPts val="100"/>
              </a:spcBef>
              <a:buClr>
                <a:srgbClr val="CC9900"/>
              </a:buClr>
              <a:buSzPct val="65000"/>
              <a:buFont typeface="Wingdings"/>
              <a:buChar char=""/>
              <a:tabLst>
                <a:tab pos="363855" algn="l"/>
                <a:tab pos="364490" algn="l"/>
              </a:tabLst>
            </a:pPr>
            <a:r>
              <a:rPr sz="3000" spc="-5" dirty="0">
                <a:latin typeface="Arial"/>
                <a:cs typeface="Arial"/>
              </a:rPr>
              <a:t>Sorting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Searching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Shortest paths </a:t>
            </a:r>
            <a:r>
              <a:rPr sz="3000" dirty="0">
                <a:latin typeface="Arial"/>
                <a:cs typeface="Arial"/>
              </a:rPr>
              <a:t>in a</a:t>
            </a:r>
            <a:r>
              <a:rPr sz="3000" spc="-45" dirty="0">
                <a:latin typeface="Arial"/>
                <a:cs typeface="Arial"/>
              </a:rPr>
              <a:t> </a:t>
            </a:r>
            <a:r>
              <a:rPr sz="3000" spc="-5" dirty="0">
                <a:latin typeface="Arial"/>
                <a:cs typeface="Arial"/>
              </a:rPr>
              <a:t>graph</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Minimum spanning</a:t>
            </a:r>
            <a:r>
              <a:rPr sz="3000" spc="-15" dirty="0">
                <a:latin typeface="Arial"/>
                <a:cs typeface="Arial"/>
              </a:rPr>
              <a:t> </a:t>
            </a:r>
            <a:r>
              <a:rPr sz="3000" spc="-5" dirty="0">
                <a:latin typeface="Arial"/>
                <a:cs typeface="Arial"/>
              </a:rPr>
              <a:t>tree</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Primality</a:t>
            </a:r>
            <a:r>
              <a:rPr sz="3000" spc="-10" dirty="0">
                <a:latin typeface="Arial"/>
                <a:cs typeface="Arial"/>
              </a:rPr>
              <a:t> </a:t>
            </a:r>
            <a:r>
              <a:rPr sz="3000" spc="-5" dirty="0">
                <a:latin typeface="Arial"/>
                <a:cs typeface="Arial"/>
              </a:rPr>
              <a:t>testing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Traveling salesman</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Knapsack</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dirty="0">
                <a:latin typeface="Arial"/>
                <a:cs typeface="Arial"/>
              </a:rPr>
              <a:t>Chess</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Towers </a:t>
            </a:r>
            <a:r>
              <a:rPr sz="3000" dirty="0">
                <a:latin typeface="Arial"/>
                <a:cs typeface="Arial"/>
              </a:rPr>
              <a:t>of</a:t>
            </a:r>
            <a:r>
              <a:rPr sz="3000" spc="-20" dirty="0">
                <a:latin typeface="Arial"/>
                <a:cs typeface="Arial"/>
              </a:rPr>
              <a:t> </a:t>
            </a:r>
            <a:r>
              <a:rPr sz="3000" spc="-5" dirty="0">
                <a:latin typeface="Arial"/>
                <a:cs typeface="Arial"/>
              </a:rPr>
              <a:t>Hanoi</a:t>
            </a:r>
            <a:endParaRPr sz="3000">
              <a:latin typeface="Arial"/>
              <a:cs typeface="Arial"/>
            </a:endParaRPr>
          </a:p>
          <a:p>
            <a:pPr marL="364490" indent="-339090">
              <a:lnSpc>
                <a:spcPts val="3465"/>
              </a:lnSpc>
              <a:buClr>
                <a:srgbClr val="CC9900"/>
              </a:buClr>
              <a:buSzPct val="65000"/>
              <a:buFont typeface="Wingdings"/>
              <a:buChar char=""/>
              <a:tabLst>
                <a:tab pos="363855" algn="l"/>
                <a:tab pos="364490" algn="l"/>
              </a:tabLst>
            </a:pPr>
            <a:r>
              <a:rPr sz="3000" spc="-5" dirty="0">
                <a:latin typeface="Arial"/>
                <a:cs typeface="Arial"/>
              </a:rPr>
              <a:t>Program</a:t>
            </a:r>
            <a:r>
              <a:rPr sz="3000" spc="-10" dirty="0">
                <a:latin typeface="Arial"/>
                <a:cs typeface="Arial"/>
              </a:rPr>
              <a:t> </a:t>
            </a:r>
            <a:r>
              <a:rPr sz="3000" spc="-5" dirty="0">
                <a:latin typeface="Arial"/>
                <a:cs typeface="Arial"/>
              </a:rPr>
              <a:t>termination</a:t>
            </a:r>
            <a:endParaRPr sz="3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648" y="396567"/>
            <a:ext cx="8153400" cy="654665"/>
          </a:xfrm>
          <a:prstGeom prst="rect">
            <a:avLst/>
          </a:prstGeom>
        </p:spPr>
        <p:txBody>
          <a:bodyPr vert="horz" wrap="square" lIns="0" tIns="140334" rIns="0" bIns="0" rtlCol="0">
            <a:spAutoFit/>
          </a:bodyPr>
          <a:lstStyle/>
          <a:p>
            <a:pPr marL="102235" marR="5080">
              <a:lnSpc>
                <a:spcPts val="3970"/>
              </a:lnSpc>
              <a:spcBef>
                <a:spcPts val="725"/>
              </a:spcBef>
            </a:pPr>
            <a:r>
              <a:rPr sz="3800" dirty="0"/>
              <a:t>BASIC ISSUES RELATED</a:t>
            </a:r>
            <a:r>
              <a:rPr sz="3800" spc="-45" dirty="0"/>
              <a:t> </a:t>
            </a:r>
            <a:r>
              <a:rPr sz="3800" dirty="0"/>
              <a:t>TO </a:t>
            </a:r>
            <a:r>
              <a:rPr sz="3800" dirty="0" smtClean="0"/>
              <a:t>ALGORITHMS</a:t>
            </a:r>
            <a:endParaRPr sz="3800" dirty="0"/>
          </a:p>
        </p:txBody>
      </p:sp>
      <p:sp>
        <p:nvSpPr>
          <p:cNvPr id="3" name="object 3"/>
          <p:cNvSpPr txBox="1"/>
          <p:nvPr/>
        </p:nvSpPr>
        <p:spPr>
          <a:xfrm>
            <a:off x="521969" y="1564639"/>
            <a:ext cx="6040120" cy="1987550"/>
          </a:xfrm>
          <a:prstGeom prst="rect">
            <a:avLst/>
          </a:prstGeom>
        </p:spPr>
        <p:txBody>
          <a:bodyPr vert="horz" wrap="square" lIns="0" tIns="45720" rIns="0" bIns="0" rtlCol="0">
            <a:spAutoFit/>
          </a:bodyPr>
          <a:lstStyle/>
          <a:p>
            <a:pPr marL="364490" indent="-339090">
              <a:lnSpc>
                <a:spcPct val="100000"/>
              </a:lnSpc>
              <a:spcBef>
                <a:spcPts val="360"/>
              </a:spcBef>
              <a:buClr>
                <a:srgbClr val="CC9900"/>
              </a:buClr>
              <a:buSzPct val="65000"/>
              <a:buFont typeface="Wingdings"/>
              <a:buChar char=""/>
              <a:tabLst>
                <a:tab pos="363855" algn="l"/>
                <a:tab pos="364490" algn="l"/>
              </a:tabLst>
            </a:pPr>
            <a:r>
              <a:rPr sz="3000" dirty="0">
                <a:latin typeface="Arial"/>
                <a:cs typeface="Arial"/>
              </a:rPr>
              <a:t>How </a:t>
            </a:r>
            <a:r>
              <a:rPr sz="3000" spc="-5" dirty="0">
                <a:latin typeface="Arial"/>
                <a:cs typeface="Arial"/>
              </a:rPr>
              <a:t>to design</a:t>
            </a:r>
            <a:r>
              <a:rPr sz="3000" spc="-15" dirty="0">
                <a:latin typeface="Arial"/>
                <a:cs typeface="Arial"/>
              </a:rPr>
              <a:t> </a:t>
            </a:r>
            <a:r>
              <a:rPr sz="3000" spc="-5" dirty="0">
                <a:latin typeface="Arial"/>
                <a:cs typeface="Arial"/>
              </a:rPr>
              <a:t>algorithms</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dirty="0">
                <a:latin typeface="Arial"/>
                <a:cs typeface="Arial"/>
              </a:rPr>
              <a:t>How </a:t>
            </a:r>
            <a:r>
              <a:rPr sz="3000" spc="-5" dirty="0">
                <a:latin typeface="Arial"/>
                <a:cs typeface="Arial"/>
              </a:rPr>
              <a:t>to express</a:t>
            </a:r>
            <a:r>
              <a:rPr sz="3000" spc="-15" dirty="0">
                <a:latin typeface="Arial"/>
                <a:cs typeface="Arial"/>
              </a:rPr>
              <a:t> </a:t>
            </a:r>
            <a:r>
              <a:rPr sz="3000" spc="-5" dirty="0">
                <a:latin typeface="Arial"/>
                <a:cs typeface="Arial"/>
              </a:rPr>
              <a:t>algorithms</a:t>
            </a:r>
            <a:endParaRPr sz="3000" dirty="0">
              <a:latin typeface="Arial"/>
              <a:cs typeface="Arial"/>
            </a:endParaRPr>
          </a:p>
          <a:p>
            <a:pPr marL="364490" indent="-339090">
              <a:lnSpc>
                <a:spcPct val="100000"/>
              </a:lnSpc>
              <a:spcBef>
                <a:spcPts val="270"/>
              </a:spcBef>
              <a:buClr>
                <a:srgbClr val="CC9900"/>
              </a:buClr>
              <a:buSzPct val="65000"/>
              <a:buFont typeface="Wingdings"/>
              <a:buChar char=""/>
              <a:tabLst>
                <a:tab pos="363855" algn="l"/>
                <a:tab pos="364490" algn="l"/>
              </a:tabLst>
            </a:pPr>
            <a:r>
              <a:rPr sz="3000" spc="-5" dirty="0">
                <a:latin typeface="Arial"/>
                <a:cs typeface="Arial"/>
              </a:rPr>
              <a:t>Proving correctness of</a:t>
            </a:r>
            <a:r>
              <a:rPr sz="3000" spc="-15" dirty="0">
                <a:latin typeface="Arial"/>
                <a:cs typeface="Arial"/>
              </a:rPr>
              <a:t> </a:t>
            </a:r>
            <a:r>
              <a:rPr sz="3000" spc="-5" dirty="0">
                <a:latin typeface="Arial"/>
                <a:cs typeface="Arial"/>
              </a:rPr>
              <a:t>algorithms</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spc="-5" dirty="0">
                <a:latin typeface="Arial"/>
                <a:cs typeface="Arial"/>
              </a:rPr>
              <a:t>Efficiency</a:t>
            </a:r>
            <a:endParaRPr sz="3000" dirty="0">
              <a:latin typeface="Arial"/>
              <a:cs typeface="Arial"/>
            </a:endParaRPr>
          </a:p>
        </p:txBody>
      </p:sp>
      <p:sp>
        <p:nvSpPr>
          <p:cNvPr id="4" name="object 4"/>
          <p:cNvSpPr txBox="1"/>
          <p:nvPr/>
        </p:nvSpPr>
        <p:spPr>
          <a:xfrm>
            <a:off x="876300" y="4066540"/>
            <a:ext cx="202565" cy="263525"/>
          </a:xfrm>
          <a:prstGeom prst="rect">
            <a:avLst/>
          </a:prstGeom>
        </p:spPr>
        <p:txBody>
          <a:bodyPr vert="horz" wrap="square" lIns="0" tIns="13970" rIns="0" bIns="0" rtlCol="0">
            <a:spAutoFit/>
          </a:bodyPr>
          <a:lstStyle/>
          <a:p>
            <a:pPr marL="12700">
              <a:lnSpc>
                <a:spcPct val="100000"/>
              </a:lnSpc>
              <a:spcBef>
                <a:spcPts val="110"/>
              </a:spcBef>
            </a:pPr>
            <a:r>
              <a:rPr sz="1550" spc="5" dirty="0">
                <a:solidFill>
                  <a:srgbClr val="3A802E"/>
                </a:solidFill>
                <a:latin typeface="Wingdings"/>
                <a:cs typeface="Wingdings"/>
              </a:rPr>
              <a:t></a:t>
            </a:r>
            <a:endParaRPr sz="1550">
              <a:latin typeface="Wingdings"/>
              <a:cs typeface="Wingdings"/>
            </a:endParaRPr>
          </a:p>
        </p:txBody>
      </p:sp>
      <p:sp>
        <p:nvSpPr>
          <p:cNvPr id="5" name="object 5"/>
          <p:cNvSpPr txBox="1"/>
          <p:nvPr/>
        </p:nvSpPr>
        <p:spPr>
          <a:xfrm>
            <a:off x="876300" y="3526790"/>
            <a:ext cx="3211830" cy="876300"/>
          </a:xfrm>
          <a:prstGeom prst="rect">
            <a:avLst/>
          </a:prstGeom>
        </p:spPr>
        <p:txBody>
          <a:bodyPr vert="horz" wrap="square" lIns="0" tIns="12700" rIns="0" bIns="0" rtlCol="0">
            <a:spAutoFit/>
          </a:bodyPr>
          <a:lstStyle/>
          <a:p>
            <a:pPr marL="337185" marR="5080" indent="-325120">
              <a:lnSpc>
                <a:spcPct val="107400"/>
              </a:lnSpc>
              <a:spcBef>
                <a:spcPts val="100"/>
              </a:spcBef>
              <a:tabLst>
                <a:tab pos="337185" algn="l"/>
              </a:tabLst>
            </a:pPr>
            <a:r>
              <a:rPr sz="2325" spc="7" baseline="12544" dirty="0">
                <a:solidFill>
                  <a:srgbClr val="3A802E"/>
                </a:solidFill>
                <a:latin typeface="Wingdings"/>
                <a:cs typeface="Wingdings"/>
              </a:rPr>
              <a:t></a:t>
            </a:r>
            <a:r>
              <a:rPr sz="2325" spc="7" baseline="12544" dirty="0">
                <a:solidFill>
                  <a:srgbClr val="3A802E"/>
                </a:solidFill>
                <a:latin typeface="Times New Roman"/>
                <a:cs typeface="Times New Roman"/>
              </a:rPr>
              <a:t>	</a:t>
            </a:r>
            <a:r>
              <a:rPr sz="2600" spc="-30" dirty="0">
                <a:latin typeface="Arial"/>
                <a:cs typeface="Arial"/>
              </a:rPr>
              <a:t>Theoretical </a:t>
            </a:r>
            <a:r>
              <a:rPr sz="2600" spc="-25" dirty="0">
                <a:latin typeface="Arial"/>
                <a:cs typeface="Arial"/>
              </a:rPr>
              <a:t>analysis  Empirical</a:t>
            </a:r>
            <a:r>
              <a:rPr sz="2600" spc="-55" dirty="0">
                <a:latin typeface="Arial"/>
                <a:cs typeface="Arial"/>
              </a:rPr>
              <a:t> </a:t>
            </a:r>
            <a:r>
              <a:rPr sz="2600" spc="-25" dirty="0">
                <a:latin typeface="Arial"/>
                <a:cs typeface="Arial"/>
              </a:rPr>
              <a:t>analysis</a:t>
            </a:r>
            <a:endParaRPr sz="2600">
              <a:latin typeface="Arial"/>
              <a:cs typeface="Arial"/>
            </a:endParaRPr>
          </a:p>
        </p:txBody>
      </p:sp>
      <p:sp>
        <p:nvSpPr>
          <p:cNvPr id="6" name="object 6"/>
          <p:cNvSpPr txBox="1"/>
          <p:nvPr/>
        </p:nvSpPr>
        <p:spPr>
          <a:xfrm>
            <a:off x="534669" y="4410709"/>
            <a:ext cx="2058670" cy="482600"/>
          </a:xfrm>
          <a:prstGeom prst="rect">
            <a:avLst/>
          </a:prstGeom>
        </p:spPr>
        <p:txBody>
          <a:bodyPr vert="horz" wrap="square" lIns="0" tIns="12700" rIns="0" bIns="0" rtlCol="0">
            <a:spAutoFit/>
          </a:bodyPr>
          <a:lstStyle/>
          <a:p>
            <a:pPr marL="351790" indent="-339090">
              <a:lnSpc>
                <a:spcPct val="100000"/>
              </a:lnSpc>
              <a:spcBef>
                <a:spcPts val="100"/>
              </a:spcBef>
              <a:buClr>
                <a:srgbClr val="CC9900"/>
              </a:buClr>
              <a:buSzPct val="65000"/>
              <a:buFont typeface="Wingdings"/>
              <a:buChar char=""/>
              <a:tabLst>
                <a:tab pos="351155" algn="l"/>
                <a:tab pos="351790" algn="l"/>
              </a:tabLst>
            </a:pPr>
            <a:r>
              <a:rPr sz="3000" spc="-5" dirty="0">
                <a:latin typeface="Arial"/>
                <a:cs typeface="Arial"/>
              </a:rPr>
              <a:t>Optimality</a:t>
            </a:r>
            <a:endParaRPr sz="3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7766"/>
            <a:ext cx="7085332" cy="605935"/>
          </a:xfrm>
          <a:prstGeom prst="rect">
            <a:avLst/>
          </a:prstGeom>
        </p:spPr>
        <p:txBody>
          <a:bodyPr vert="horz" wrap="square" lIns="0" tIns="92075" rIns="0" bIns="0" rtlCol="0">
            <a:spAutoFit/>
          </a:bodyPr>
          <a:lstStyle/>
          <a:p>
            <a:pPr marL="12700" marR="5080">
              <a:lnSpc>
                <a:spcPts val="3970"/>
              </a:lnSpc>
              <a:spcBef>
                <a:spcPts val="725"/>
              </a:spcBef>
            </a:pPr>
            <a:r>
              <a:rPr sz="3800" dirty="0"/>
              <a:t>ALGORITHM</a:t>
            </a:r>
            <a:r>
              <a:rPr sz="3800" spc="-80" dirty="0"/>
              <a:t> </a:t>
            </a:r>
            <a:r>
              <a:rPr sz="3800" dirty="0"/>
              <a:t>DESIGN  STRATEGIES</a:t>
            </a:r>
          </a:p>
        </p:txBody>
      </p:sp>
      <p:sp>
        <p:nvSpPr>
          <p:cNvPr id="3" name="object 3"/>
          <p:cNvSpPr txBox="1"/>
          <p:nvPr/>
        </p:nvSpPr>
        <p:spPr>
          <a:xfrm>
            <a:off x="521969" y="1564639"/>
            <a:ext cx="6529070" cy="3948429"/>
          </a:xfrm>
          <a:prstGeom prst="rect">
            <a:avLst/>
          </a:prstGeom>
        </p:spPr>
        <p:txBody>
          <a:bodyPr vert="horz" wrap="square" lIns="0" tIns="45720" rIns="0" bIns="0" rtlCol="0">
            <a:spAutoFit/>
          </a:bodyPr>
          <a:lstStyle/>
          <a:p>
            <a:pPr marL="364490" indent="-339090">
              <a:lnSpc>
                <a:spcPct val="100000"/>
              </a:lnSpc>
              <a:spcBef>
                <a:spcPts val="360"/>
              </a:spcBef>
              <a:buClr>
                <a:srgbClr val="CC9900"/>
              </a:buClr>
              <a:buSzPct val="65000"/>
              <a:buFont typeface="Wingdings"/>
              <a:buChar char=""/>
              <a:tabLst>
                <a:tab pos="363855" algn="l"/>
                <a:tab pos="364490" algn="l"/>
              </a:tabLst>
            </a:pPr>
            <a:r>
              <a:rPr sz="3000" spc="-5" dirty="0">
                <a:latin typeface="Arial"/>
                <a:cs typeface="Arial"/>
              </a:rPr>
              <a:t>Brute</a:t>
            </a:r>
            <a:r>
              <a:rPr sz="3000" spc="-20" dirty="0">
                <a:latin typeface="Arial"/>
                <a:cs typeface="Arial"/>
              </a:rPr>
              <a:t> </a:t>
            </a:r>
            <a:r>
              <a:rPr sz="3000" spc="-5" dirty="0">
                <a:latin typeface="Arial"/>
                <a:cs typeface="Arial"/>
              </a:rPr>
              <a:t>force</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dirty="0">
                <a:latin typeface="Arial"/>
                <a:cs typeface="Arial"/>
              </a:rPr>
              <a:t>Divide and</a:t>
            </a:r>
            <a:r>
              <a:rPr sz="3000" spc="-30" dirty="0">
                <a:latin typeface="Arial"/>
                <a:cs typeface="Arial"/>
              </a:rPr>
              <a:t> </a:t>
            </a:r>
            <a:r>
              <a:rPr sz="3000" spc="-5" dirty="0">
                <a:latin typeface="Arial"/>
                <a:cs typeface="Arial"/>
              </a:rPr>
              <a:t>conquer</a:t>
            </a:r>
            <a:endParaRPr sz="3000" dirty="0">
              <a:latin typeface="Arial"/>
              <a:cs typeface="Arial"/>
            </a:endParaRPr>
          </a:p>
          <a:p>
            <a:pPr marL="364490" indent="-339090">
              <a:lnSpc>
                <a:spcPct val="100000"/>
              </a:lnSpc>
              <a:spcBef>
                <a:spcPts val="270"/>
              </a:spcBef>
              <a:buClr>
                <a:srgbClr val="CC9900"/>
              </a:buClr>
              <a:buSzPct val="65000"/>
              <a:buFont typeface="Wingdings"/>
              <a:buChar char=""/>
              <a:tabLst>
                <a:tab pos="363855" algn="l"/>
                <a:tab pos="364490" algn="l"/>
              </a:tabLst>
            </a:pPr>
            <a:r>
              <a:rPr sz="3000" spc="-5" dirty="0">
                <a:latin typeface="Arial"/>
                <a:cs typeface="Arial"/>
              </a:rPr>
              <a:t>Decrease </a:t>
            </a:r>
            <a:r>
              <a:rPr sz="3000" dirty="0">
                <a:latin typeface="Arial"/>
                <a:cs typeface="Arial"/>
              </a:rPr>
              <a:t>and</a:t>
            </a:r>
            <a:r>
              <a:rPr sz="3000" spc="-20" dirty="0">
                <a:latin typeface="Arial"/>
                <a:cs typeface="Arial"/>
              </a:rPr>
              <a:t> </a:t>
            </a:r>
            <a:r>
              <a:rPr sz="3000" spc="-5" dirty="0">
                <a:latin typeface="Arial"/>
                <a:cs typeface="Arial"/>
              </a:rPr>
              <a:t>conquer</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spc="-5" dirty="0">
                <a:latin typeface="Arial"/>
                <a:cs typeface="Arial"/>
              </a:rPr>
              <a:t>Transform and</a:t>
            </a:r>
            <a:r>
              <a:rPr sz="3000" spc="-10" dirty="0">
                <a:latin typeface="Arial"/>
                <a:cs typeface="Arial"/>
              </a:rPr>
              <a:t> </a:t>
            </a:r>
            <a:r>
              <a:rPr sz="3000" spc="-5" dirty="0">
                <a:latin typeface="Arial"/>
                <a:cs typeface="Arial"/>
              </a:rPr>
              <a:t>conquer</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spc="-5" dirty="0">
                <a:latin typeface="Arial"/>
                <a:cs typeface="Arial"/>
              </a:rPr>
              <a:t>Greedy</a:t>
            </a:r>
            <a:r>
              <a:rPr sz="3000" spc="-10" dirty="0">
                <a:latin typeface="Arial"/>
                <a:cs typeface="Arial"/>
              </a:rPr>
              <a:t> </a:t>
            </a:r>
            <a:r>
              <a:rPr sz="3000" spc="-5" dirty="0">
                <a:latin typeface="Arial"/>
                <a:cs typeface="Arial"/>
              </a:rPr>
              <a:t>approach</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dirty="0">
                <a:latin typeface="Arial"/>
                <a:cs typeface="Arial"/>
              </a:rPr>
              <a:t>Dynamic</a:t>
            </a:r>
            <a:r>
              <a:rPr sz="3000" spc="-10" dirty="0">
                <a:latin typeface="Arial"/>
                <a:cs typeface="Arial"/>
              </a:rPr>
              <a:t> </a:t>
            </a:r>
            <a:r>
              <a:rPr sz="3000" spc="-5" dirty="0">
                <a:latin typeface="Arial"/>
                <a:cs typeface="Arial"/>
              </a:rPr>
              <a:t>programming</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spc="-5" dirty="0">
                <a:latin typeface="Arial"/>
                <a:cs typeface="Arial"/>
              </a:rPr>
              <a:t>Backtracking </a:t>
            </a:r>
            <a:r>
              <a:rPr sz="3000" dirty="0">
                <a:latin typeface="Arial"/>
                <a:cs typeface="Arial"/>
              </a:rPr>
              <a:t>and </a:t>
            </a:r>
            <a:r>
              <a:rPr sz="3000" spc="-5" dirty="0">
                <a:latin typeface="Arial"/>
                <a:cs typeface="Arial"/>
              </a:rPr>
              <a:t>Branch and</a:t>
            </a:r>
            <a:r>
              <a:rPr sz="3000" spc="-35" dirty="0">
                <a:latin typeface="Arial"/>
                <a:cs typeface="Arial"/>
              </a:rPr>
              <a:t> </a:t>
            </a:r>
            <a:r>
              <a:rPr sz="3000" spc="-5" dirty="0">
                <a:latin typeface="Arial"/>
                <a:cs typeface="Arial"/>
              </a:rPr>
              <a:t>bound</a:t>
            </a:r>
            <a:endParaRPr sz="3000" dirty="0">
              <a:latin typeface="Arial"/>
              <a:cs typeface="Arial"/>
            </a:endParaRPr>
          </a:p>
          <a:p>
            <a:pPr marL="364490" indent="-339090">
              <a:lnSpc>
                <a:spcPct val="100000"/>
              </a:lnSpc>
              <a:spcBef>
                <a:spcPts val="260"/>
              </a:spcBef>
              <a:buClr>
                <a:srgbClr val="CC9900"/>
              </a:buClr>
              <a:buSzPct val="65000"/>
              <a:buFont typeface="Wingdings"/>
              <a:buChar char=""/>
              <a:tabLst>
                <a:tab pos="363855" algn="l"/>
                <a:tab pos="364490" algn="l"/>
              </a:tabLst>
            </a:pPr>
            <a:r>
              <a:rPr sz="3000" spc="-5" dirty="0">
                <a:latin typeface="Arial"/>
                <a:cs typeface="Arial"/>
              </a:rPr>
              <a:t>Space and time</a:t>
            </a:r>
            <a:r>
              <a:rPr sz="3000" spc="-25" dirty="0">
                <a:latin typeface="Arial"/>
                <a:cs typeface="Arial"/>
              </a:rPr>
              <a:t> </a:t>
            </a:r>
            <a:r>
              <a:rPr sz="3000" spc="-5" dirty="0">
                <a:latin typeface="Arial"/>
                <a:cs typeface="Arial"/>
              </a:rPr>
              <a:t>tradeoffs</a:t>
            </a:r>
            <a:endParaRPr sz="3000" dirty="0">
              <a:latin typeface="Arial"/>
              <a:cs typeface="Aria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LA">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Template>
  <TotalTime>1368</TotalTime>
  <Words>2039</Words>
  <Application>Microsoft Office PowerPoint</Application>
  <PresentationFormat>On-screen Show (4:3)</PresentationFormat>
  <Paragraphs>323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GLA</vt:lpstr>
      <vt:lpstr>Algorithm Design and Analysis</vt:lpstr>
      <vt:lpstr>WHAT IS AN ALGORITHM?</vt:lpstr>
      <vt:lpstr>NOTION OF ALGORITHM</vt:lpstr>
      <vt:lpstr>EXAMPLE: SORTING</vt:lpstr>
      <vt:lpstr>Slide 5</vt:lpstr>
      <vt:lpstr>SELECTION SORT</vt:lpstr>
      <vt:lpstr>SOME WELL-KNOWN  COMPUTATIONAL PROBLEMS</vt:lpstr>
      <vt:lpstr>BASIC ISSUES RELATED TO ALGORITHMS</vt:lpstr>
      <vt:lpstr>ALGORITHM DESIGN  STRATEGIES</vt:lpstr>
      <vt:lpstr>ANALYSIS OF ALGORITHMS</vt:lpstr>
      <vt:lpstr>WHAT IS AN ALGORITHM?</vt:lpstr>
      <vt:lpstr>WHY STUDY ALGORITHMS</vt:lpstr>
      <vt:lpstr>IMPORTANT PROBLEM TYPES</vt:lpstr>
      <vt:lpstr>FUNDAMENTAL DATA  STRUCTURES</vt:lpstr>
      <vt:lpstr>Analysis of Algorithms</vt:lpstr>
      <vt:lpstr>Sample Algorithm</vt:lpstr>
      <vt:lpstr>Space and Time Analysis</vt:lpstr>
      <vt:lpstr>ASYMPTOTICS</vt:lpstr>
      <vt:lpstr>ASYMPTOTICS NOTATIONS O-notation (Big Oh)</vt:lpstr>
      <vt:lpstr>ASYMPTOTICS NOTATIONS Θ-notation</vt:lpstr>
      <vt:lpstr>ASYMPTOTICS NOTATIONS Ω-notation</vt:lpstr>
      <vt:lpstr>Slide 22</vt:lpstr>
      <vt:lpstr>Mappings for n2</vt:lpstr>
      <vt:lpstr>Bounds of a Function</vt:lpstr>
      <vt:lpstr>Cntd…</vt:lpstr>
      <vt:lpstr>Common plots of O( )</vt:lpstr>
      <vt:lpstr>Examples of algorithms for sorting  techniques and their complexities</vt:lpstr>
      <vt:lpstr>RECURRENCE RELATIONS</vt:lpstr>
      <vt:lpstr>RECURRENCE RELATIONS  EXAMPLE</vt:lpstr>
      <vt:lpstr>T(n) = 2T(n/2) + O(n) = 2(2(n/22) + (n/2)) + n</vt:lpstr>
      <vt:lpstr>EXAMPLE 2: BINARY SEARCH T(n)=O(1) + T(n/2)  T(1)=1</vt:lpstr>
      <vt:lpstr>Solving Recurrences</vt:lpstr>
      <vt:lpstr>Slide 33</vt:lpstr>
      <vt:lpstr>Slide 34</vt:lpstr>
      <vt:lpstr>Slide 35</vt:lpstr>
      <vt:lpstr>Slide 36</vt:lpstr>
      <vt:lpstr>Slide 37</vt:lpstr>
      <vt:lpstr>T(1)=  1   for n=1 T(n)= 2T(n/2) + n   for n&gt;1 </vt:lpstr>
      <vt:lpstr>Slide 39</vt:lpstr>
      <vt:lpstr>Slide 40</vt:lpstr>
      <vt:lpstr>Slide 41</vt:lpstr>
      <vt:lpstr>Slide 42</vt:lpstr>
      <vt:lpstr>Slide 43</vt:lpstr>
      <vt:lpstr>Slide 44</vt:lpstr>
      <vt:lpstr>Slide 45</vt:lpstr>
      <vt:lpstr>Slide 46</vt:lpstr>
      <vt:lpstr>Master Theorem</vt:lpstr>
      <vt:lpstr>Slide 48</vt:lpstr>
      <vt:lpstr>Slide 49</vt:lpstr>
      <vt:lpstr>Slide 50</vt:lpstr>
      <vt:lpstr>Solved Example of Master Theorem</vt:lpstr>
      <vt:lpstr>Master Theorem 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Nishant Singh</dc:creator>
  <cp:lastModifiedBy>lenovo</cp:lastModifiedBy>
  <cp:revision>24</cp:revision>
  <dcterms:created xsi:type="dcterms:W3CDTF">2021-01-06T14:56:58Z</dcterms:created>
  <dcterms:modified xsi:type="dcterms:W3CDTF">2021-01-19T05:14:08Z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2008-04-28T00:00:00Z</vt:filetime>
  </property>
  <property fmtid="{D5CDD505-2E9C-101B-9397-08002B2CF9AE}" pid="3" name="Creator">
    <vt:lpwstr>Impress</vt:lpwstr>
  </property>
  <property fmtid="{D5CDD505-2E9C-101B-9397-08002B2CF9AE}" pid="4" name="LastSaved">
    <vt:filetime>2008-04-28T00:00:00Z</vt:filetime>
  </property>
</Properties>
</file>