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66" r:id="rId4"/>
    <p:sldId id="260" r:id="rId5"/>
    <p:sldId id="268" r:id="rId6"/>
    <p:sldId id="269" r:id="rId7"/>
    <p:sldId id="282" r:id="rId8"/>
    <p:sldId id="270" r:id="rId9"/>
    <p:sldId id="272" r:id="rId10"/>
    <p:sldId id="271" r:id="rId11"/>
    <p:sldId id="274" r:id="rId12"/>
    <p:sldId id="275" r:id="rId13"/>
    <p:sldId id="276" r:id="rId14"/>
    <p:sldId id="277" r:id="rId15"/>
    <p:sldId id="261" r:id="rId16"/>
    <p:sldId id="264" r:id="rId17"/>
    <p:sldId id="263" r:id="rId18"/>
    <p:sldId id="281" r:id="rId19"/>
    <p:sldId id="278" r:id="rId20"/>
    <p:sldId id="279" r:id="rId21"/>
    <p:sldId id="280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sz="44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VERTEX COVER	</a:t>
            </a:r>
          </a:p>
        </p:txBody>
      </p:sp>
      <p:pic>
        <p:nvPicPr>
          <p:cNvPr id="6" name="Picture 5" descr="V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468" y="3429000"/>
            <a:ext cx="5560060" cy="31451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406349" y="401562"/>
            <a:ext cx="52946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RITIK SINGH		2K19/CO/319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800" b="1" dirty="0">
                <a:latin typeface="Times New Roman" panose="02020603050405020304" charset="0"/>
                <a:cs typeface="Times New Roman" panose="02020603050405020304" charset="0"/>
              </a:rPr>
              <a:t>Rishabh Kumar	2K19/CO/314</a:t>
            </a:r>
            <a:endParaRPr lang="en-IN" altLang="en-US" sz="2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894A75-5984-458C-B773-92F78749E1C6}"/>
              </a:ext>
            </a:extLst>
          </p:cNvPr>
          <p:cNvGrpSpPr/>
          <p:nvPr/>
        </p:nvGrpSpPr>
        <p:grpSpPr>
          <a:xfrm>
            <a:off x="2384302" y="854513"/>
            <a:ext cx="6044081" cy="2683817"/>
            <a:chOff x="212486" y="470200"/>
            <a:chExt cx="3875550" cy="189150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9B947DB-052E-476E-858D-A453ED4686C8}"/>
                </a:ext>
              </a:extLst>
            </p:cNvPr>
            <p:cNvSpPr txBox="1"/>
            <p:nvPr/>
          </p:nvSpPr>
          <p:spPr>
            <a:xfrm>
              <a:off x="1722783" y="1992372"/>
              <a:ext cx="854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d.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960A7C-54AE-4F73-9893-EACFD793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486" y="470200"/>
              <a:ext cx="3875550" cy="1542443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C107B-171A-4F82-8446-EA916CE93A09}"/>
              </a:ext>
            </a:extLst>
          </p:cNvPr>
          <p:cNvSpPr/>
          <p:nvPr/>
        </p:nvSpPr>
        <p:spPr>
          <a:xfrm>
            <a:off x="1139687" y="3787468"/>
            <a:ext cx="10031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</a:rPr>
              <a:t>Last edge (d, g) is chosen.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</a:rPr>
              <a:t>no edge remains to be discarded.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</a:rPr>
              <a:t>set for vertex cover becomes {b, c, d, e, f, g}.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764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75C065-6DA9-42BD-ADE9-6D2D5EDC3F92}"/>
              </a:ext>
            </a:extLst>
          </p:cNvPr>
          <p:cNvSpPr/>
          <p:nvPr/>
        </p:nvSpPr>
        <p:spPr>
          <a:xfrm>
            <a:off x="98693" y="3207025"/>
            <a:ext cx="116082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Complexity Analysis of the approximate vertex cover algorithm</a:t>
            </a:r>
          </a:p>
          <a:p>
            <a:endParaRPr lang="en-US" sz="2800" b="1" u="sng" dirty="0">
              <a:latin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</a:rPr>
              <a:t>Since the loop in algorithm at on lines (3-6) repeatedly picks an edge (u, v) from E′ adds its endpoints u and v to C, and deletes all edges in E′ that are covered by either u or v. The running time of this algorithm is O (E).</a:t>
            </a:r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58E530-56A2-4F6D-845A-BB6B6F4A1C9F}"/>
              </a:ext>
            </a:extLst>
          </p:cNvPr>
          <p:cNvGrpSpPr/>
          <p:nvPr/>
        </p:nvGrpSpPr>
        <p:grpSpPr>
          <a:xfrm>
            <a:off x="98693" y="791614"/>
            <a:ext cx="4870874" cy="2415411"/>
            <a:chOff x="496128" y="2643943"/>
            <a:chExt cx="3414023" cy="172844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7CF444-7D4B-437C-BEDC-6143AC650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128" y="2643943"/>
              <a:ext cx="3414023" cy="134889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4DD321-C2B4-42FE-AC6C-2BDC501513CD}"/>
                </a:ext>
              </a:extLst>
            </p:cNvPr>
            <p:cNvSpPr txBox="1"/>
            <p:nvPr/>
          </p:nvSpPr>
          <p:spPr>
            <a:xfrm>
              <a:off x="1311964" y="3992840"/>
              <a:ext cx="410819" cy="379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e.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ED80613-6DD1-4283-A7B8-BC02B95C6CB8}"/>
              </a:ext>
            </a:extLst>
          </p:cNvPr>
          <p:cNvSpPr/>
          <p:nvPr/>
        </p:nvSpPr>
        <p:spPr>
          <a:xfrm>
            <a:off x="4870874" y="1342651"/>
            <a:ext cx="72224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</a:rPr>
              <a:t>solution of above graph is {b, c, d, e, f, g}.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238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4B923A-FD1B-4684-9AD8-D0655E2746FA}"/>
              </a:ext>
            </a:extLst>
          </p:cNvPr>
          <p:cNvSpPr txBox="1"/>
          <p:nvPr/>
        </p:nvSpPr>
        <p:spPr>
          <a:xfrm>
            <a:off x="397565" y="414316"/>
            <a:ext cx="6405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4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GREEDY ALGORITHM</a:t>
            </a:r>
            <a:endParaRPr lang="en-US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38BE1-DDB7-45F3-BC4A-CC3AB098F362}"/>
              </a:ext>
            </a:extLst>
          </p:cNvPr>
          <p:cNvSpPr/>
          <p:nvPr/>
        </p:nvSpPr>
        <p:spPr>
          <a:xfrm>
            <a:off x="397565" y="1245313"/>
            <a:ext cx="9872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 Greedy: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0A950D-0949-44A5-B263-72F7402B9D60}"/>
              </a:ext>
            </a:extLst>
          </p:cNvPr>
          <p:cNvSpPr txBox="1">
            <a:spLocks/>
          </p:cNvSpPr>
          <p:nvPr/>
        </p:nvSpPr>
        <p:spPr>
          <a:xfrm>
            <a:off x="397565" y="2067061"/>
            <a:ext cx="11118574" cy="440441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 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Idea: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Keep finding a vertex which covers the maximum number of edges.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Step 1: Find a vertex v with maximum degree.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Step 2: Add v to the solution and remove v and all its incident edges from the graph.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Step 3: Repeat until all the edges are covered.</a:t>
            </a:r>
          </a:p>
        </p:txBody>
      </p:sp>
    </p:spTree>
    <p:extLst>
      <p:ext uri="{BB962C8B-B14F-4D97-AF65-F5344CB8AC3E}">
        <p14:creationId xmlns:p14="http://schemas.microsoft.com/office/powerpoint/2010/main" val="119111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34095F-4E05-4942-B77F-2D877E27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2" y="1765851"/>
            <a:ext cx="9180066" cy="3680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686A71-B085-440C-8EE9-2425985DE3EC}"/>
              </a:ext>
            </a:extLst>
          </p:cNvPr>
          <p:cNvSpPr txBox="1"/>
          <p:nvPr/>
        </p:nvSpPr>
        <p:spPr>
          <a:xfrm>
            <a:off x="742122" y="649356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Pseudo 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731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7F908C-DAED-47EB-A4B3-F1ADE141D62D}"/>
              </a:ext>
            </a:extLst>
          </p:cNvPr>
          <p:cNvSpPr txBox="1"/>
          <p:nvPr/>
        </p:nvSpPr>
        <p:spPr>
          <a:xfrm>
            <a:off x="487609" y="122895"/>
            <a:ext cx="995510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Algorithm Analysis</a:t>
            </a:r>
            <a:r>
              <a:rPr lang="en-US" sz="2800" b="1" u="sng" dirty="0"/>
              <a:t> </a:t>
            </a:r>
          </a:p>
          <a:p>
            <a:endParaRPr lang="en-US" sz="2000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this, consider the following example  bipartite graph:-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(L, R</a:t>
            </a:r>
            <a:r>
              <a:rPr lang="en-US" sz="2400" i="1" dirty="0"/>
              <a:t>). 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DBF27-1942-4ADF-8156-234A3A4ED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09" y="1384779"/>
            <a:ext cx="2374860" cy="45464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858147-3050-4E86-BB74-C88DD1F5F1B4}"/>
              </a:ext>
            </a:extLst>
          </p:cNvPr>
          <p:cNvSpPr/>
          <p:nvPr/>
        </p:nvSpPr>
        <p:spPr>
          <a:xfrm>
            <a:off x="4076446" y="1789280"/>
            <a:ext cx="67373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consists of r vertices.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vertex set R is further sub-divided into r sets.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called R1, . . . , Rr.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 has an edge to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vertices in L and no two vertices in Ri have a common neighbor in 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vertex in L has degree at most 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 has degree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vertices n = Θ(r log r).</a:t>
            </a:r>
          </a:p>
        </p:txBody>
      </p:sp>
    </p:spTree>
    <p:extLst>
      <p:ext uri="{BB962C8B-B14F-4D97-AF65-F5344CB8AC3E}">
        <p14:creationId xmlns:p14="http://schemas.microsoft.com/office/powerpoint/2010/main" val="136361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42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Greedy Algorithm(1):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615" y="3578225"/>
            <a:ext cx="10852785" cy="2549525"/>
          </a:xfrm>
        </p:spPr>
        <p:txBody>
          <a:bodyPr/>
          <a:lstStyle/>
          <a:p>
            <a:pPr marL="777875" algn="ctr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Optimal Solution </a:t>
            </a:r>
            <a:r>
              <a:rPr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= </a:t>
            </a:r>
            <a:r>
              <a:rPr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6</a:t>
            </a:r>
            <a:r>
              <a:rPr spc="5" dirty="0">
                <a:latin typeface="Times New Roman" panose="02020603050405020304"/>
                <a:cs typeface="Times New Roman" panose="02020603050405020304"/>
                <a:sym typeface="+mn-ea"/>
              </a:rPr>
              <a:t>,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select all red</a:t>
            </a:r>
            <a:r>
              <a:rPr spc="-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vertices.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50000"/>
              </a:lnSpc>
              <a:buFont typeface="Wingdings" panose="05000000000000000000"/>
              <a:buChar char=""/>
              <a:tabLst>
                <a:tab pos="3556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Greedy approach does 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not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lead to 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the best approximation  algorithm.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endParaRPr lang="en-US" dirty="0"/>
          </a:p>
        </p:txBody>
      </p:sp>
      <p:grpSp>
        <p:nvGrpSpPr>
          <p:cNvPr id="8" name="object 8"/>
          <p:cNvGrpSpPr/>
          <p:nvPr/>
        </p:nvGrpSpPr>
        <p:grpSpPr>
          <a:xfrm>
            <a:off x="3331717" y="1262888"/>
            <a:ext cx="5933440" cy="2026920"/>
            <a:chOff x="2281427" y="1770888"/>
            <a:chExt cx="5933440" cy="2026920"/>
          </a:xfrm>
        </p:grpSpPr>
        <p:sp>
          <p:nvSpPr>
            <p:cNvPr id="9" name="object 9"/>
            <p:cNvSpPr/>
            <p:nvPr/>
          </p:nvSpPr>
          <p:spPr>
            <a:xfrm>
              <a:off x="2723387" y="3363468"/>
              <a:ext cx="437388" cy="4343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82823" y="3403092"/>
              <a:ext cx="318770" cy="317500"/>
            </a:xfrm>
            <a:custGeom>
              <a:avLst/>
              <a:gdLst/>
              <a:ahLst/>
              <a:cxnLst/>
              <a:rect l="l" t="t" r="r" b="b"/>
              <a:pathLst>
                <a:path w="318769" h="317500">
                  <a:moveTo>
                    <a:pt x="159257" y="0"/>
                  </a:moveTo>
                  <a:lnTo>
                    <a:pt x="108898" y="8083"/>
                  </a:lnTo>
                  <a:lnTo>
                    <a:pt x="65178" y="30589"/>
                  </a:lnTo>
                  <a:lnTo>
                    <a:pt x="30711" y="64904"/>
                  </a:lnTo>
                  <a:lnTo>
                    <a:pt x="8113" y="108411"/>
                  </a:lnTo>
                  <a:lnTo>
                    <a:pt x="0" y="158496"/>
                  </a:lnTo>
                  <a:lnTo>
                    <a:pt x="8113" y="208580"/>
                  </a:lnTo>
                  <a:lnTo>
                    <a:pt x="30711" y="252087"/>
                  </a:lnTo>
                  <a:lnTo>
                    <a:pt x="65178" y="286402"/>
                  </a:lnTo>
                  <a:lnTo>
                    <a:pt x="108898" y="308908"/>
                  </a:lnTo>
                  <a:lnTo>
                    <a:pt x="159257" y="316992"/>
                  </a:lnTo>
                  <a:lnTo>
                    <a:pt x="209617" y="308908"/>
                  </a:lnTo>
                  <a:lnTo>
                    <a:pt x="253337" y="286402"/>
                  </a:lnTo>
                  <a:lnTo>
                    <a:pt x="287804" y="252087"/>
                  </a:lnTo>
                  <a:lnTo>
                    <a:pt x="310402" y="208580"/>
                  </a:lnTo>
                  <a:lnTo>
                    <a:pt x="318515" y="158496"/>
                  </a:lnTo>
                  <a:lnTo>
                    <a:pt x="310402" y="108411"/>
                  </a:lnTo>
                  <a:lnTo>
                    <a:pt x="287804" y="64904"/>
                  </a:lnTo>
                  <a:lnTo>
                    <a:pt x="253337" y="30589"/>
                  </a:lnTo>
                  <a:lnTo>
                    <a:pt x="209617" y="8083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3AFF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5999" y="2122932"/>
              <a:ext cx="3581400" cy="1316990"/>
            </a:xfrm>
            <a:custGeom>
              <a:avLst/>
              <a:gdLst/>
              <a:ahLst/>
              <a:cxnLst/>
              <a:rect l="l" t="t" r="r" b="b"/>
              <a:pathLst>
                <a:path w="3581400" h="1316989">
                  <a:moveTo>
                    <a:pt x="0" y="1316735"/>
                  </a:moveTo>
                  <a:lnTo>
                    <a:pt x="609600" y="0"/>
                  </a:lnTo>
                </a:path>
                <a:path w="3581400" h="1316989">
                  <a:moveTo>
                    <a:pt x="0" y="1316735"/>
                  </a:moveTo>
                  <a:lnTo>
                    <a:pt x="1219200" y="0"/>
                  </a:lnTo>
                </a:path>
                <a:path w="3581400" h="1316989">
                  <a:moveTo>
                    <a:pt x="0" y="1316735"/>
                  </a:moveTo>
                  <a:lnTo>
                    <a:pt x="1828800" y="0"/>
                  </a:lnTo>
                </a:path>
                <a:path w="3581400" h="1316989">
                  <a:moveTo>
                    <a:pt x="685800" y="1316735"/>
                  </a:moveTo>
                  <a:lnTo>
                    <a:pt x="2438400" y="0"/>
                  </a:lnTo>
                </a:path>
                <a:path w="3581400" h="1316989">
                  <a:moveTo>
                    <a:pt x="685800" y="1316735"/>
                  </a:moveTo>
                  <a:lnTo>
                    <a:pt x="2971800" y="0"/>
                  </a:lnTo>
                </a:path>
                <a:path w="3581400" h="1316989">
                  <a:moveTo>
                    <a:pt x="685800" y="1316735"/>
                  </a:moveTo>
                  <a:lnTo>
                    <a:pt x="35814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4175" y="3381755"/>
              <a:ext cx="268605" cy="289560"/>
            </a:xfrm>
            <a:custGeom>
              <a:avLst/>
              <a:gdLst/>
              <a:ahLst/>
              <a:cxnLst/>
              <a:rect l="l" t="t" r="r" b="b"/>
              <a:pathLst>
                <a:path w="268604" h="289560">
                  <a:moveTo>
                    <a:pt x="134112" y="0"/>
                  </a:moveTo>
                  <a:lnTo>
                    <a:pt x="91732" y="7376"/>
                  </a:lnTo>
                  <a:lnTo>
                    <a:pt x="54918" y="27919"/>
                  </a:lnTo>
                  <a:lnTo>
                    <a:pt x="25883" y="59253"/>
                  </a:lnTo>
                  <a:lnTo>
                    <a:pt x="6839" y="98999"/>
                  </a:lnTo>
                  <a:lnTo>
                    <a:pt x="0" y="144780"/>
                  </a:lnTo>
                  <a:lnTo>
                    <a:pt x="6839" y="190560"/>
                  </a:lnTo>
                  <a:lnTo>
                    <a:pt x="25883" y="230306"/>
                  </a:lnTo>
                  <a:lnTo>
                    <a:pt x="54918" y="261640"/>
                  </a:lnTo>
                  <a:lnTo>
                    <a:pt x="91732" y="282183"/>
                  </a:lnTo>
                  <a:lnTo>
                    <a:pt x="134112" y="289560"/>
                  </a:lnTo>
                  <a:lnTo>
                    <a:pt x="176491" y="282183"/>
                  </a:lnTo>
                  <a:lnTo>
                    <a:pt x="213305" y="261640"/>
                  </a:lnTo>
                  <a:lnTo>
                    <a:pt x="242340" y="230306"/>
                  </a:lnTo>
                  <a:lnTo>
                    <a:pt x="261384" y="190560"/>
                  </a:lnTo>
                  <a:lnTo>
                    <a:pt x="268224" y="144780"/>
                  </a:lnTo>
                  <a:lnTo>
                    <a:pt x="261384" y="98999"/>
                  </a:lnTo>
                  <a:lnTo>
                    <a:pt x="242340" y="59253"/>
                  </a:lnTo>
                  <a:lnTo>
                    <a:pt x="213305" y="27919"/>
                  </a:lnTo>
                  <a:lnTo>
                    <a:pt x="176491" y="7376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94175" y="3381755"/>
              <a:ext cx="268605" cy="289560"/>
            </a:xfrm>
            <a:custGeom>
              <a:avLst/>
              <a:gdLst/>
              <a:ahLst/>
              <a:cxnLst/>
              <a:rect l="l" t="t" r="r" b="b"/>
              <a:pathLst>
                <a:path w="268604" h="289560">
                  <a:moveTo>
                    <a:pt x="0" y="144780"/>
                  </a:moveTo>
                  <a:lnTo>
                    <a:pt x="6839" y="98999"/>
                  </a:lnTo>
                  <a:lnTo>
                    <a:pt x="25883" y="59253"/>
                  </a:lnTo>
                  <a:lnTo>
                    <a:pt x="54918" y="27919"/>
                  </a:lnTo>
                  <a:lnTo>
                    <a:pt x="91732" y="7376"/>
                  </a:lnTo>
                  <a:lnTo>
                    <a:pt x="134112" y="0"/>
                  </a:lnTo>
                  <a:lnTo>
                    <a:pt x="176491" y="7376"/>
                  </a:lnTo>
                  <a:lnTo>
                    <a:pt x="213305" y="27919"/>
                  </a:lnTo>
                  <a:lnTo>
                    <a:pt x="242340" y="59253"/>
                  </a:lnTo>
                  <a:lnTo>
                    <a:pt x="261384" y="98999"/>
                  </a:lnTo>
                  <a:lnTo>
                    <a:pt x="268224" y="144780"/>
                  </a:lnTo>
                  <a:lnTo>
                    <a:pt x="261384" y="190560"/>
                  </a:lnTo>
                  <a:lnTo>
                    <a:pt x="242340" y="230306"/>
                  </a:lnTo>
                  <a:lnTo>
                    <a:pt x="213305" y="261640"/>
                  </a:lnTo>
                  <a:lnTo>
                    <a:pt x="176491" y="282183"/>
                  </a:lnTo>
                  <a:lnTo>
                    <a:pt x="134112" y="289560"/>
                  </a:lnTo>
                  <a:lnTo>
                    <a:pt x="91732" y="282183"/>
                  </a:lnTo>
                  <a:lnTo>
                    <a:pt x="54918" y="261640"/>
                  </a:lnTo>
                  <a:lnTo>
                    <a:pt x="25883" y="230306"/>
                  </a:lnTo>
                  <a:lnTo>
                    <a:pt x="6839" y="190560"/>
                  </a:lnTo>
                  <a:lnTo>
                    <a:pt x="0" y="14478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84931" y="2122932"/>
              <a:ext cx="5050790" cy="1382395"/>
            </a:xfrm>
            <a:custGeom>
              <a:avLst/>
              <a:gdLst/>
              <a:ahLst/>
              <a:cxnLst/>
              <a:rect l="l" t="t" r="r" b="b"/>
              <a:pathLst>
                <a:path w="5050790" h="1382395">
                  <a:moveTo>
                    <a:pt x="935735" y="1316735"/>
                  </a:moveTo>
                  <a:lnTo>
                    <a:pt x="0" y="0"/>
                  </a:lnTo>
                </a:path>
                <a:path w="5050790" h="1382395">
                  <a:moveTo>
                    <a:pt x="935735" y="1316735"/>
                  </a:moveTo>
                  <a:lnTo>
                    <a:pt x="609600" y="0"/>
                  </a:lnTo>
                </a:path>
                <a:path w="5050790" h="1382395">
                  <a:moveTo>
                    <a:pt x="1697735" y="1316735"/>
                  </a:moveTo>
                  <a:lnTo>
                    <a:pt x="1219200" y="0"/>
                  </a:lnTo>
                </a:path>
                <a:path w="5050790" h="1382395">
                  <a:moveTo>
                    <a:pt x="1687068" y="1316735"/>
                  </a:moveTo>
                  <a:lnTo>
                    <a:pt x="1839468" y="0"/>
                  </a:lnTo>
                </a:path>
                <a:path w="5050790" h="1382395">
                  <a:moveTo>
                    <a:pt x="2372868" y="1316735"/>
                  </a:moveTo>
                  <a:lnTo>
                    <a:pt x="2374392" y="0"/>
                  </a:lnTo>
                </a:path>
                <a:path w="5050790" h="1382395">
                  <a:moveTo>
                    <a:pt x="2372868" y="1316735"/>
                  </a:moveTo>
                  <a:lnTo>
                    <a:pt x="2982468" y="0"/>
                  </a:lnTo>
                </a:path>
                <a:path w="5050790" h="1382395">
                  <a:moveTo>
                    <a:pt x="3145535" y="1330452"/>
                  </a:moveTo>
                  <a:lnTo>
                    <a:pt x="0" y="12191"/>
                  </a:lnTo>
                </a:path>
                <a:path w="5050790" h="1382395">
                  <a:moveTo>
                    <a:pt x="3596640" y="1316735"/>
                  </a:moveTo>
                  <a:lnTo>
                    <a:pt x="679704" y="0"/>
                  </a:lnTo>
                </a:path>
                <a:path w="5050790" h="1382395">
                  <a:moveTo>
                    <a:pt x="3907536" y="1316735"/>
                  </a:moveTo>
                  <a:lnTo>
                    <a:pt x="1219200" y="0"/>
                  </a:lnTo>
                </a:path>
                <a:path w="5050790" h="1382395">
                  <a:moveTo>
                    <a:pt x="1839468" y="10667"/>
                  </a:moveTo>
                  <a:lnTo>
                    <a:pt x="4277868" y="1306067"/>
                  </a:lnTo>
                </a:path>
                <a:path w="5050790" h="1382395">
                  <a:moveTo>
                    <a:pt x="4658868" y="1382267"/>
                  </a:moveTo>
                  <a:lnTo>
                    <a:pt x="2412492" y="0"/>
                  </a:lnTo>
                </a:path>
                <a:path w="5050790" h="1382395">
                  <a:moveTo>
                    <a:pt x="5050536" y="1316735"/>
                  </a:moveTo>
                  <a:lnTo>
                    <a:pt x="29718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9460" y="1784604"/>
              <a:ext cx="376427" cy="419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8895" y="1824228"/>
              <a:ext cx="257810" cy="302260"/>
            </a:xfrm>
            <a:custGeom>
              <a:avLst/>
              <a:gdLst/>
              <a:ahLst/>
              <a:cxnLst/>
              <a:rect l="l" t="t" r="r" b="b"/>
              <a:pathLst>
                <a:path w="257810" h="302260">
                  <a:moveTo>
                    <a:pt x="128777" y="0"/>
                  </a:moveTo>
                  <a:lnTo>
                    <a:pt x="88075" y="7693"/>
                  </a:lnTo>
                  <a:lnTo>
                    <a:pt x="52724" y="29114"/>
                  </a:lnTo>
                  <a:lnTo>
                    <a:pt x="24847" y="61776"/>
                  </a:lnTo>
                  <a:lnTo>
                    <a:pt x="6565" y="103193"/>
                  </a:lnTo>
                  <a:lnTo>
                    <a:pt x="0" y="150875"/>
                  </a:lnTo>
                  <a:lnTo>
                    <a:pt x="6565" y="198558"/>
                  </a:lnTo>
                  <a:lnTo>
                    <a:pt x="24847" y="239975"/>
                  </a:lnTo>
                  <a:lnTo>
                    <a:pt x="52724" y="272637"/>
                  </a:lnTo>
                  <a:lnTo>
                    <a:pt x="88075" y="294058"/>
                  </a:lnTo>
                  <a:lnTo>
                    <a:pt x="128777" y="301751"/>
                  </a:lnTo>
                  <a:lnTo>
                    <a:pt x="169480" y="294058"/>
                  </a:lnTo>
                  <a:lnTo>
                    <a:pt x="204831" y="272637"/>
                  </a:lnTo>
                  <a:lnTo>
                    <a:pt x="232708" y="239975"/>
                  </a:lnTo>
                  <a:lnTo>
                    <a:pt x="250990" y="198558"/>
                  </a:lnTo>
                  <a:lnTo>
                    <a:pt x="257555" y="150875"/>
                  </a:lnTo>
                  <a:lnTo>
                    <a:pt x="250990" y="103193"/>
                  </a:lnTo>
                  <a:lnTo>
                    <a:pt x="232708" y="61776"/>
                  </a:lnTo>
                  <a:lnTo>
                    <a:pt x="204831" y="29114"/>
                  </a:lnTo>
                  <a:lnTo>
                    <a:pt x="169480" y="7693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18204" y="1802892"/>
              <a:ext cx="376427" cy="419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77639" y="1842516"/>
              <a:ext cx="257810" cy="302260"/>
            </a:xfrm>
            <a:custGeom>
              <a:avLst/>
              <a:gdLst/>
              <a:ahLst/>
              <a:cxnLst/>
              <a:rect l="l" t="t" r="r" b="b"/>
              <a:pathLst>
                <a:path w="257810" h="302260">
                  <a:moveTo>
                    <a:pt x="128777" y="0"/>
                  </a:moveTo>
                  <a:lnTo>
                    <a:pt x="88075" y="7693"/>
                  </a:lnTo>
                  <a:lnTo>
                    <a:pt x="52724" y="29114"/>
                  </a:lnTo>
                  <a:lnTo>
                    <a:pt x="24847" y="61776"/>
                  </a:lnTo>
                  <a:lnTo>
                    <a:pt x="6565" y="103193"/>
                  </a:lnTo>
                  <a:lnTo>
                    <a:pt x="0" y="150875"/>
                  </a:lnTo>
                  <a:lnTo>
                    <a:pt x="6565" y="198558"/>
                  </a:lnTo>
                  <a:lnTo>
                    <a:pt x="24847" y="239975"/>
                  </a:lnTo>
                  <a:lnTo>
                    <a:pt x="52724" y="272637"/>
                  </a:lnTo>
                  <a:lnTo>
                    <a:pt x="88075" y="294058"/>
                  </a:lnTo>
                  <a:lnTo>
                    <a:pt x="128777" y="301751"/>
                  </a:lnTo>
                  <a:lnTo>
                    <a:pt x="169480" y="294058"/>
                  </a:lnTo>
                  <a:lnTo>
                    <a:pt x="204831" y="272637"/>
                  </a:lnTo>
                  <a:lnTo>
                    <a:pt x="232708" y="239975"/>
                  </a:lnTo>
                  <a:lnTo>
                    <a:pt x="250990" y="198558"/>
                  </a:lnTo>
                  <a:lnTo>
                    <a:pt x="257556" y="150875"/>
                  </a:lnTo>
                  <a:lnTo>
                    <a:pt x="250990" y="103193"/>
                  </a:lnTo>
                  <a:lnTo>
                    <a:pt x="232708" y="61776"/>
                  </a:lnTo>
                  <a:lnTo>
                    <a:pt x="204831" y="29114"/>
                  </a:lnTo>
                  <a:lnTo>
                    <a:pt x="169480" y="7693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183" y="1784604"/>
              <a:ext cx="376427" cy="419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20" y="1824228"/>
              <a:ext cx="257810" cy="302260"/>
            </a:xfrm>
            <a:custGeom>
              <a:avLst/>
              <a:gdLst/>
              <a:ahLst/>
              <a:cxnLst/>
              <a:rect l="l" t="t" r="r" b="b"/>
              <a:pathLst>
                <a:path w="257810" h="302260">
                  <a:moveTo>
                    <a:pt x="128777" y="0"/>
                  </a:moveTo>
                  <a:lnTo>
                    <a:pt x="88075" y="7693"/>
                  </a:lnTo>
                  <a:lnTo>
                    <a:pt x="52724" y="29114"/>
                  </a:lnTo>
                  <a:lnTo>
                    <a:pt x="24847" y="61776"/>
                  </a:lnTo>
                  <a:lnTo>
                    <a:pt x="6565" y="103193"/>
                  </a:lnTo>
                  <a:lnTo>
                    <a:pt x="0" y="150875"/>
                  </a:lnTo>
                  <a:lnTo>
                    <a:pt x="6565" y="198558"/>
                  </a:lnTo>
                  <a:lnTo>
                    <a:pt x="24847" y="239975"/>
                  </a:lnTo>
                  <a:lnTo>
                    <a:pt x="52724" y="272637"/>
                  </a:lnTo>
                  <a:lnTo>
                    <a:pt x="88075" y="294058"/>
                  </a:lnTo>
                  <a:lnTo>
                    <a:pt x="128777" y="301751"/>
                  </a:lnTo>
                  <a:lnTo>
                    <a:pt x="169480" y="294058"/>
                  </a:lnTo>
                  <a:lnTo>
                    <a:pt x="204831" y="272637"/>
                  </a:lnTo>
                  <a:lnTo>
                    <a:pt x="232708" y="239975"/>
                  </a:lnTo>
                  <a:lnTo>
                    <a:pt x="250990" y="198558"/>
                  </a:lnTo>
                  <a:lnTo>
                    <a:pt x="257555" y="150875"/>
                  </a:lnTo>
                  <a:lnTo>
                    <a:pt x="250990" y="103193"/>
                  </a:lnTo>
                  <a:lnTo>
                    <a:pt x="232708" y="61776"/>
                  </a:lnTo>
                  <a:lnTo>
                    <a:pt x="204831" y="29114"/>
                  </a:lnTo>
                  <a:lnTo>
                    <a:pt x="169480" y="7693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87111" y="1770888"/>
              <a:ext cx="376427" cy="417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46548" y="1810512"/>
              <a:ext cx="257810" cy="300355"/>
            </a:xfrm>
            <a:custGeom>
              <a:avLst/>
              <a:gdLst/>
              <a:ahLst/>
              <a:cxnLst/>
              <a:rect l="l" t="t" r="r" b="b"/>
              <a:pathLst>
                <a:path w="257810" h="300355">
                  <a:moveTo>
                    <a:pt x="128777" y="0"/>
                  </a:moveTo>
                  <a:lnTo>
                    <a:pt x="88075" y="7650"/>
                  </a:lnTo>
                  <a:lnTo>
                    <a:pt x="52724" y="28955"/>
                  </a:lnTo>
                  <a:lnTo>
                    <a:pt x="24847" y="61447"/>
                  </a:lnTo>
                  <a:lnTo>
                    <a:pt x="6565" y="102656"/>
                  </a:lnTo>
                  <a:lnTo>
                    <a:pt x="0" y="150113"/>
                  </a:lnTo>
                  <a:lnTo>
                    <a:pt x="6565" y="197571"/>
                  </a:lnTo>
                  <a:lnTo>
                    <a:pt x="24847" y="238780"/>
                  </a:lnTo>
                  <a:lnTo>
                    <a:pt x="52724" y="271272"/>
                  </a:lnTo>
                  <a:lnTo>
                    <a:pt x="88075" y="292577"/>
                  </a:lnTo>
                  <a:lnTo>
                    <a:pt x="128777" y="300227"/>
                  </a:lnTo>
                  <a:lnTo>
                    <a:pt x="169480" y="292577"/>
                  </a:lnTo>
                  <a:lnTo>
                    <a:pt x="204831" y="271272"/>
                  </a:lnTo>
                  <a:lnTo>
                    <a:pt x="232708" y="238780"/>
                  </a:lnTo>
                  <a:lnTo>
                    <a:pt x="250990" y="197571"/>
                  </a:lnTo>
                  <a:lnTo>
                    <a:pt x="257555" y="150113"/>
                  </a:lnTo>
                  <a:lnTo>
                    <a:pt x="250990" y="102656"/>
                  </a:lnTo>
                  <a:lnTo>
                    <a:pt x="232708" y="61447"/>
                  </a:lnTo>
                  <a:lnTo>
                    <a:pt x="204831" y="28955"/>
                  </a:lnTo>
                  <a:lnTo>
                    <a:pt x="169480" y="7650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76899" y="1787652"/>
              <a:ext cx="374903" cy="419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36336" y="1827276"/>
              <a:ext cx="256540" cy="302260"/>
            </a:xfrm>
            <a:custGeom>
              <a:avLst/>
              <a:gdLst/>
              <a:ahLst/>
              <a:cxnLst/>
              <a:rect l="l" t="t" r="r" b="b"/>
              <a:pathLst>
                <a:path w="256539" h="302260">
                  <a:moveTo>
                    <a:pt x="128015" y="0"/>
                  </a:moveTo>
                  <a:lnTo>
                    <a:pt x="87538" y="7693"/>
                  </a:lnTo>
                  <a:lnTo>
                    <a:pt x="52395" y="29114"/>
                  </a:lnTo>
                  <a:lnTo>
                    <a:pt x="24688" y="61776"/>
                  </a:lnTo>
                  <a:lnTo>
                    <a:pt x="6522" y="103193"/>
                  </a:lnTo>
                  <a:lnTo>
                    <a:pt x="0" y="150875"/>
                  </a:lnTo>
                  <a:lnTo>
                    <a:pt x="6522" y="198558"/>
                  </a:lnTo>
                  <a:lnTo>
                    <a:pt x="24688" y="239975"/>
                  </a:lnTo>
                  <a:lnTo>
                    <a:pt x="52395" y="272637"/>
                  </a:lnTo>
                  <a:lnTo>
                    <a:pt x="87538" y="294058"/>
                  </a:lnTo>
                  <a:lnTo>
                    <a:pt x="128015" y="301751"/>
                  </a:lnTo>
                  <a:lnTo>
                    <a:pt x="168493" y="294058"/>
                  </a:lnTo>
                  <a:lnTo>
                    <a:pt x="203636" y="272637"/>
                  </a:lnTo>
                  <a:lnTo>
                    <a:pt x="231343" y="239975"/>
                  </a:lnTo>
                  <a:lnTo>
                    <a:pt x="249509" y="198558"/>
                  </a:lnTo>
                  <a:lnTo>
                    <a:pt x="256031" y="150875"/>
                  </a:lnTo>
                  <a:lnTo>
                    <a:pt x="249509" y="103193"/>
                  </a:lnTo>
                  <a:lnTo>
                    <a:pt x="231343" y="61776"/>
                  </a:lnTo>
                  <a:lnTo>
                    <a:pt x="203636" y="29114"/>
                  </a:lnTo>
                  <a:lnTo>
                    <a:pt x="168493" y="769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13020" y="3403092"/>
              <a:ext cx="268605" cy="291465"/>
            </a:xfrm>
            <a:custGeom>
              <a:avLst/>
              <a:gdLst/>
              <a:ahLst/>
              <a:cxnLst/>
              <a:rect l="l" t="t" r="r" b="b"/>
              <a:pathLst>
                <a:path w="268604" h="291464">
                  <a:moveTo>
                    <a:pt x="134112" y="0"/>
                  </a:moveTo>
                  <a:lnTo>
                    <a:pt x="91732" y="7418"/>
                  </a:lnTo>
                  <a:lnTo>
                    <a:pt x="54918" y="28078"/>
                  </a:lnTo>
                  <a:lnTo>
                    <a:pt x="25883" y="59582"/>
                  </a:lnTo>
                  <a:lnTo>
                    <a:pt x="6839" y="99535"/>
                  </a:lnTo>
                  <a:lnTo>
                    <a:pt x="0" y="145542"/>
                  </a:lnTo>
                  <a:lnTo>
                    <a:pt x="6839" y="191548"/>
                  </a:lnTo>
                  <a:lnTo>
                    <a:pt x="25883" y="231501"/>
                  </a:lnTo>
                  <a:lnTo>
                    <a:pt x="54918" y="263005"/>
                  </a:lnTo>
                  <a:lnTo>
                    <a:pt x="91732" y="283665"/>
                  </a:lnTo>
                  <a:lnTo>
                    <a:pt x="134112" y="291084"/>
                  </a:lnTo>
                  <a:lnTo>
                    <a:pt x="176491" y="283665"/>
                  </a:lnTo>
                  <a:lnTo>
                    <a:pt x="213305" y="263005"/>
                  </a:lnTo>
                  <a:lnTo>
                    <a:pt x="242340" y="231501"/>
                  </a:lnTo>
                  <a:lnTo>
                    <a:pt x="261384" y="191548"/>
                  </a:lnTo>
                  <a:lnTo>
                    <a:pt x="268224" y="145542"/>
                  </a:lnTo>
                  <a:lnTo>
                    <a:pt x="261384" y="99535"/>
                  </a:lnTo>
                  <a:lnTo>
                    <a:pt x="242340" y="59582"/>
                  </a:lnTo>
                  <a:lnTo>
                    <a:pt x="213305" y="28078"/>
                  </a:lnTo>
                  <a:lnTo>
                    <a:pt x="176491" y="7418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13020" y="3403092"/>
              <a:ext cx="268605" cy="291465"/>
            </a:xfrm>
            <a:custGeom>
              <a:avLst/>
              <a:gdLst/>
              <a:ahLst/>
              <a:cxnLst/>
              <a:rect l="l" t="t" r="r" b="b"/>
              <a:pathLst>
                <a:path w="268604" h="291464">
                  <a:moveTo>
                    <a:pt x="0" y="145542"/>
                  </a:moveTo>
                  <a:lnTo>
                    <a:pt x="6839" y="99535"/>
                  </a:lnTo>
                  <a:lnTo>
                    <a:pt x="25883" y="59582"/>
                  </a:lnTo>
                  <a:lnTo>
                    <a:pt x="54918" y="28078"/>
                  </a:lnTo>
                  <a:lnTo>
                    <a:pt x="91732" y="7418"/>
                  </a:lnTo>
                  <a:lnTo>
                    <a:pt x="134112" y="0"/>
                  </a:lnTo>
                  <a:lnTo>
                    <a:pt x="176491" y="7418"/>
                  </a:lnTo>
                  <a:lnTo>
                    <a:pt x="213305" y="28078"/>
                  </a:lnTo>
                  <a:lnTo>
                    <a:pt x="242340" y="59582"/>
                  </a:lnTo>
                  <a:lnTo>
                    <a:pt x="261384" y="99535"/>
                  </a:lnTo>
                  <a:lnTo>
                    <a:pt x="268224" y="145542"/>
                  </a:lnTo>
                  <a:lnTo>
                    <a:pt x="261384" y="191548"/>
                  </a:lnTo>
                  <a:lnTo>
                    <a:pt x="242340" y="231501"/>
                  </a:lnTo>
                  <a:lnTo>
                    <a:pt x="213305" y="263005"/>
                  </a:lnTo>
                  <a:lnTo>
                    <a:pt x="176491" y="283665"/>
                  </a:lnTo>
                  <a:lnTo>
                    <a:pt x="134112" y="291084"/>
                  </a:lnTo>
                  <a:lnTo>
                    <a:pt x="91732" y="283665"/>
                  </a:lnTo>
                  <a:lnTo>
                    <a:pt x="54918" y="263005"/>
                  </a:lnTo>
                  <a:lnTo>
                    <a:pt x="25883" y="231501"/>
                  </a:lnTo>
                  <a:lnTo>
                    <a:pt x="6839" y="191548"/>
                  </a:lnTo>
                  <a:lnTo>
                    <a:pt x="0" y="14554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48555" y="3403092"/>
              <a:ext cx="268605" cy="291465"/>
            </a:xfrm>
            <a:custGeom>
              <a:avLst/>
              <a:gdLst/>
              <a:ahLst/>
              <a:cxnLst/>
              <a:rect l="l" t="t" r="r" b="b"/>
              <a:pathLst>
                <a:path w="268604" h="291464">
                  <a:moveTo>
                    <a:pt x="134112" y="0"/>
                  </a:moveTo>
                  <a:lnTo>
                    <a:pt x="91732" y="7418"/>
                  </a:lnTo>
                  <a:lnTo>
                    <a:pt x="54918" y="28078"/>
                  </a:lnTo>
                  <a:lnTo>
                    <a:pt x="25883" y="59582"/>
                  </a:lnTo>
                  <a:lnTo>
                    <a:pt x="6839" y="99535"/>
                  </a:lnTo>
                  <a:lnTo>
                    <a:pt x="0" y="145542"/>
                  </a:lnTo>
                  <a:lnTo>
                    <a:pt x="6839" y="191548"/>
                  </a:lnTo>
                  <a:lnTo>
                    <a:pt x="25883" y="231501"/>
                  </a:lnTo>
                  <a:lnTo>
                    <a:pt x="54918" y="263005"/>
                  </a:lnTo>
                  <a:lnTo>
                    <a:pt x="91732" y="283665"/>
                  </a:lnTo>
                  <a:lnTo>
                    <a:pt x="134112" y="291084"/>
                  </a:lnTo>
                  <a:lnTo>
                    <a:pt x="176491" y="283665"/>
                  </a:lnTo>
                  <a:lnTo>
                    <a:pt x="213305" y="263005"/>
                  </a:lnTo>
                  <a:lnTo>
                    <a:pt x="242340" y="231501"/>
                  </a:lnTo>
                  <a:lnTo>
                    <a:pt x="261384" y="191548"/>
                  </a:lnTo>
                  <a:lnTo>
                    <a:pt x="268224" y="145542"/>
                  </a:lnTo>
                  <a:lnTo>
                    <a:pt x="261384" y="99535"/>
                  </a:lnTo>
                  <a:lnTo>
                    <a:pt x="242340" y="59582"/>
                  </a:lnTo>
                  <a:lnTo>
                    <a:pt x="213305" y="28078"/>
                  </a:lnTo>
                  <a:lnTo>
                    <a:pt x="176491" y="7418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48555" y="3403092"/>
              <a:ext cx="268605" cy="291465"/>
            </a:xfrm>
            <a:custGeom>
              <a:avLst/>
              <a:gdLst/>
              <a:ahLst/>
              <a:cxnLst/>
              <a:rect l="l" t="t" r="r" b="b"/>
              <a:pathLst>
                <a:path w="268604" h="291464">
                  <a:moveTo>
                    <a:pt x="0" y="145542"/>
                  </a:moveTo>
                  <a:lnTo>
                    <a:pt x="6839" y="99535"/>
                  </a:lnTo>
                  <a:lnTo>
                    <a:pt x="25883" y="59582"/>
                  </a:lnTo>
                  <a:lnTo>
                    <a:pt x="54918" y="28078"/>
                  </a:lnTo>
                  <a:lnTo>
                    <a:pt x="91732" y="7418"/>
                  </a:lnTo>
                  <a:lnTo>
                    <a:pt x="134112" y="0"/>
                  </a:lnTo>
                  <a:lnTo>
                    <a:pt x="176491" y="7418"/>
                  </a:lnTo>
                  <a:lnTo>
                    <a:pt x="213305" y="28078"/>
                  </a:lnTo>
                  <a:lnTo>
                    <a:pt x="242340" y="59582"/>
                  </a:lnTo>
                  <a:lnTo>
                    <a:pt x="261384" y="99535"/>
                  </a:lnTo>
                  <a:lnTo>
                    <a:pt x="268224" y="145542"/>
                  </a:lnTo>
                  <a:lnTo>
                    <a:pt x="261384" y="191548"/>
                  </a:lnTo>
                  <a:lnTo>
                    <a:pt x="242340" y="231501"/>
                  </a:lnTo>
                  <a:lnTo>
                    <a:pt x="213305" y="263005"/>
                  </a:lnTo>
                  <a:lnTo>
                    <a:pt x="176491" y="283665"/>
                  </a:lnTo>
                  <a:lnTo>
                    <a:pt x="134112" y="291084"/>
                  </a:lnTo>
                  <a:lnTo>
                    <a:pt x="91732" y="283665"/>
                  </a:lnTo>
                  <a:lnTo>
                    <a:pt x="54918" y="263005"/>
                  </a:lnTo>
                  <a:lnTo>
                    <a:pt x="25883" y="231501"/>
                  </a:lnTo>
                  <a:lnTo>
                    <a:pt x="6839" y="191548"/>
                  </a:lnTo>
                  <a:lnTo>
                    <a:pt x="0" y="14554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17107" y="3415283"/>
              <a:ext cx="318770" cy="317500"/>
            </a:xfrm>
            <a:custGeom>
              <a:avLst/>
              <a:gdLst/>
              <a:ahLst/>
              <a:cxnLst/>
              <a:rect l="l" t="t" r="r" b="b"/>
              <a:pathLst>
                <a:path w="318770" h="317500">
                  <a:moveTo>
                    <a:pt x="159257" y="0"/>
                  </a:moveTo>
                  <a:lnTo>
                    <a:pt x="108898" y="8083"/>
                  </a:lnTo>
                  <a:lnTo>
                    <a:pt x="65178" y="30589"/>
                  </a:lnTo>
                  <a:lnTo>
                    <a:pt x="30711" y="64904"/>
                  </a:lnTo>
                  <a:lnTo>
                    <a:pt x="8113" y="108411"/>
                  </a:lnTo>
                  <a:lnTo>
                    <a:pt x="0" y="158495"/>
                  </a:lnTo>
                  <a:lnTo>
                    <a:pt x="8113" y="208580"/>
                  </a:lnTo>
                  <a:lnTo>
                    <a:pt x="30711" y="252087"/>
                  </a:lnTo>
                  <a:lnTo>
                    <a:pt x="65178" y="286402"/>
                  </a:lnTo>
                  <a:lnTo>
                    <a:pt x="108898" y="308908"/>
                  </a:lnTo>
                  <a:lnTo>
                    <a:pt x="159257" y="316991"/>
                  </a:lnTo>
                  <a:lnTo>
                    <a:pt x="209617" y="308908"/>
                  </a:lnTo>
                  <a:lnTo>
                    <a:pt x="253337" y="286402"/>
                  </a:lnTo>
                  <a:lnTo>
                    <a:pt x="287804" y="252087"/>
                  </a:lnTo>
                  <a:lnTo>
                    <a:pt x="310402" y="208580"/>
                  </a:lnTo>
                  <a:lnTo>
                    <a:pt x="318515" y="158495"/>
                  </a:lnTo>
                  <a:lnTo>
                    <a:pt x="310402" y="108411"/>
                  </a:lnTo>
                  <a:lnTo>
                    <a:pt x="287804" y="64904"/>
                  </a:lnTo>
                  <a:lnTo>
                    <a:pt x="253337" y="30589"/>
                  </a:lnTo>
                  <a:lnTo>
                    <a:pt x="209617" y="8083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17107" y="3415283"/>
              <a:ext cx="318770" cy="317500"/>
            </a:xfrm>
            <a:custGeom>
              <a:avLst/>
              <a:gdLst/>
              <a:ahLst/>
              <a:cxnLst/>
              <a:rect l="l" t="t" r="r" b="b"/>
              <a:pathLst>
                <a:path w="318770" h="317500">
                  <a:moveTo>
                    <a:pt x="0" y="158495"/>
                  </a:moveTo>
                  <a:lnTo>
                    <a:pt x="8113" y="108411"/>
                  </a:lnTo>
                  <a:lnTo>
                    <a:pt x="30711" y="64904"/>
                  </a:lnTo>
                  <a:lnTo>
                    <a:pt x="65178" y="30589"/>
                  </a:lnTo>
                  <a:lnTo>
                    <a:pt x="108898" y="8083"/>
                  </a:lnTo>
                  <a:lnTo>
                    <a:pt x="159257" y="0"/>
                  </a:lnTo>
                  <a:lnTo>
                    <a:pt x="209617" y="8083"/>
                  </a:lnTo>
                  <a:lnTo>
                    <a:pt x="253337" y="30589"/>
                  </a:lnTo>
                  <a:lnTo>
                    <a:pt x="287804" y="64904"/>
                  </a:lnTo>
                  <a:lnTo>
                    <a:pt x="310402" y="108411"/>
                  </a:lnTo>
                  <a:lnTo>
                    <a:pt x="318515" y="158495"/>
                  </a:lnTo>
                  <a:lnTo>
                    <a:pt x="310402" y="208580"/>
                  </a:lnTo>
                  <a:lnTo>
                    <a:pt x="287804" y="252087"/>
                  </a:lnTo>
                  <a:lnTo>
                    <a:pt x="253337" y="286402"/>
                  </a:lnTo>
                  <a:lnTo>
                    <a:pt x="209617" y="308908"/>
                  </a:lnTo>
                  <a:lnTo>
                    <a:pt x="159257" y="316991"/>
                  </a:lnTo>
                  <a:lnTo>
                    <a:pt x="108898" y="308908"/>
                  </a:lnTo>
                  <a:lnTo>
                    <a:pt x="65178" y="286402"/>
                  </a:lnTo>
                  <a:lnTo>
                    <a:pt x="30711" y="252087"/>
                  </a:lnTo>
                  <a:lnTo>
                    <a:pt x="8113" y="208580"/>
                  </a:lnTo>
                  <a:lnTo>
                    <a:pt x="0" y="158495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07836" y="3384804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496" y="0"/>
                  </a:moveTo>
                  <a:lnTo>
                    <a:pt x="108411" y="8083"/>
                  </a:lnTo>
                  <a:lnTo>
                    <a:pt x="64904" y="30589"/>
                  </a:lnTo>
                  <a:lnTo>
                    <a:pt x="30589" y="64904"/>
                  </a:lnTo>
                  <a:lnTo>
                    <a:pt x="8083" y="108411"/>
                  </a:lnTo>
                  <a:lnTo>
                    <a:pt x="0" y="158496"/>
                  </a:lnTo>
                  <a:lnTo>
                    <a:pt x="8083" y="208580"/>
                  </a:lnTo>
                  <a:lnTo>
                    <a:pt x="30589" y="252087"/>
                  </a:lnTo>
                  <a:lnTo>
                    <a:pt x="64904" y="286402"/>
                  </a:lnTo>
                  <a:lnTo>
                    <a:pt x="108411" y="308908"/>
                  </a:lnTo>
                  <a:lnTo>
                    <a:pt x="158496" y="316992"/>
                  </a:lnTo>
                  <a:lnTo>
                    <a:pt x="208580" y="308908"/>
                  </a:lnTo>
                  <a:lnTo>
                    <a:pt x="252087" y="286402"/>
                  </a:lnTo>
                  <a:lnTo>
                    <a:pt x="286402" y="252087"/>
                  </a:lnTo>
                  <a:lnTo>
                    <a:pt x="308908" y="208580"/>
                  </a:lnTo>
                  <a:lnTo>
                    <a:pt x="316991" y="158496"/>
                  </a:lnTo>
                  <a:lnTo>
                    <a:pt x="308908" y="108411"/>
                  </a:lnTo>
                  <a:lnTo>
                    <a:pt x="286402" y="64904"/>
                  </a:lnTo>
                  <a:lnTo>
                    <a:pt x="252087" y="30589"/>
                  </a:lnTo>
                  <a:lnTo>
                    <a:pt x="208580" y="8083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07836" y="3384804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0" y="158496"/>
                  </a:moveTo>
                  <a:lnTo>
                    <a:pt x="8083" y="108411"/>
                  </a:lnTo>
                  <a:lnTo>
                    <a:pt x="30589" y="64904"/>
                  </a:lnTo>
                  <a:lnTo>
                    <a:pt x="64904" y="30589"/>
                  </a:lnTo>
                  <a:lnTo>
                    <a:pt x="108411" y="8083"/>
                  </a:lnTo>
                  <a:lnTo>
                    <a:pt x="158496" y="0"/>
                  </a:lnTo>
                  <a:lnTo>
                    <a:pt x="208580" y="8083"/>
                  </a:lnTo>
                  <a:lnTo>
                    <a:pt x="252087" y="30589"/>
                  </a:lnTo>
                  <a:lnTo>
                    <a:pt x="286402" y="64904"/>
                  </a:lnTo>
                  <a:lnTo>
                    <a:pt x="308908" y="108411"/>
                  </a:lnTo>
                  <a:lnTo>
                    <a:pt x="316991" y="158496"/>
                  </a:lnTo>
                  <a:lnTo>
                    <a:pt x="308908" y="208580"/>
                  </a:lnTo>
                  <a:lnTo>
                    <a:pt x="286402" y="252087"/>
                  </a:lnTo>
                  <a:lnTo>
                    <a:pt x="252087" y="286402"/>
                  </a:lnTo>
                  <a:lnTo>
                    <a:pt x="208580" y="308908"/>
                  </a:lnTo>
                  <a:lnTo>
                    <a:pt x="158496" y="316992"/>
                  </a:lnTo>
                  <a:lnTo>
                    <a:pt x="108411" y="308908"/>
                  </a:lnTo>
                  <a:lnTo>
                    <a:pt x="64904" y="286402"/>
                  </a:lnTo>
                  <a:lnTo>
                    <a:pt x="30589" y="252087"/>
                  </a:lnTo>
                  <a:lnTo>
                    <a:pt x="8083" y="208580"/>
                  </a:lnTo>
                  <a:lnTo>
                    <a:pt x="0" y="158496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48499" y="3393948"/>
              <a:ext cx="318770" cy="315595"/>
            </a:xfrm>
            <a:custGeom>
              <a:avLst/>
              <a:gdLst/>
              <a:ahLst/>
              <a:cxnLst/>
              <a:rect l="l" t="t" r="r" b="b"/>
              <a:pathLst>
                <a:path w="318770" h="315595">
                  <a:moveTo>
                    <a:pt x="159257" y="0"/>
                  </a:moveTo>
                  <a:lnTo>
                    <a:pt x="108898" y="8040"/>
                  </a:lnTo>
                  <a:lnTo>
                    <a:pt x="65178" y="30431"/>
                  </a:lnTo>
                  <a:lnTo>
                    <a:pt x="30711" y="64574"/>
                  </a:lnTo>
                  <a:lnTo>
                    <a:pt x="8113" y="107874"/>
                  </a:lnTo>
                  <a:lnTo>
                    <a:pt x="0" y="157734"/>
                  </a:lnTo>
                  <a:lnTo>
                    <a:pt x="8113" y="207593"/>
                  </a:lnTo>
                  <a:lnTo>
                    <a:pt x="30711" y="250893"/>
                  </a:lnTo>
                  <a:lnTo>
                    <a:pt x="65178" y="285036"/>
                  </a:lnTo>
                  <a:lnTo>
                    <a:pt x="108898" y="307427"/>
                  </a:lnTo>
                  <a:lnTo>
                    <a:pt x="159257" y="315468"/>
                  </a:lnTo>
                  <a:lnTo>
                    <a:pt x="209617" y="307427"/>
                  </a:lnTo>
                  <a:lnTo>
                    <a:pt x="253337" y="285036"/>
                  </a:lnTo>
                  <a:lnTo>
                    <a:pt x="287804" y="250893"/>
                  </a:lnTo>
                  <a:lnTo>
                    <a:pt x="310402" y="207593"/>
                  </a:lnTo>
                  <a:lnTo>
                    <a:pt x="318516" y="157734"/>
                  </a:lnTo>
                  <a:lnTo>
                    <a:pt x="310402" y="107874"/>
                  </a:lnTo>
                  <a:lnTo>
                    <a:pt x="287804" y="64574"/>
                  </a:lnTo>
                  <a:lnTo>
                    <a:pt x="253337" y="30431"/>
                  </a:lnTo>
                  <a:lnTo>
                    <a:pt x="209617" y="8040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48499" y="3393948"/>
              <a:ext cx="318770" cy="315595"/>
            </a:xfrm>
            <a:custGeom>
              <a:avLst/>
              <a:gdLst/>
              <a:ahLst/>
              <a:cxnLst/>
              <a:rect l="l" t="t" r="r" b="b"/>
              <a:pathLst>
                <a:path w="318770" h="315595">
                  <a:moveTo>
                    <a:pt x="0" y="157734"/>
                  </a:moveTo>
                  <a:lnTo>
                    <a:pt x="8113" y="107874"/>
                  </a:lnTo>
                  <a:lnTo>
                    <a:pt x="30711" y="64574"/>
                  </a:lnTo>
                  <a:lnTo>
                    <a:pt x="65178" y="30431"/>
                  </a:lnTo>
                  <a:lnTo>
                    <a:pt x="108898" y="8040"/>
                  </a:lnTo>
                  <a:lnTo>
                    <a:pt x="159257" y="0"/>
                  </a:lnTo>
                  <a:lnTo>
                    <a:pt x="209617" y="8040"/>
                  </a:lnTo>
                  <a:lnTo>
                    <a:pt x="253337" y="30431"/>
                  </a:lnTo>
                  <a:lnTo>
                    <a:pt x="287804" y="64574"/>
                  </a:lnTo>
                  <a:lnTo>
                    <a:pt x="310402" y="107874"/>
                  </a:lnTo>
                  <a:lnTo>
                    <a:pt x="318516" y="157734"/>
                  </a:lnTo>
                  <a:lnTo>
                    <a:pt x="310402" y="207593"/>
                  </a:lnTo>
                  <a:lnTo>
                    <a:pt x="287804" y="250893"/>
                  </a:lnTo>
                  <a:lnTo>
                    <a:pt x="253337" y="285036"/>
                  </a:lnTo>
                  <a:lnTo>
                    <a:pt x="209617" y="307427"/>
                  </a:lnTo>
                  <a:lnTo>
                    <a:pt x="159257" y="315468"/>
                  </a:lnTo>
                  <a:lnTo>
                    <a:pt x="108898" y="307427"/>
                  </a:lnTo>
                  <a:lnTo>
                    <a:pt x="65178" y="285036"/>
                  </a:lnTo>
                  <a:lnTo>
                    <a:pt x="30711" y="250893"/>
                  </a:lnTo>
                  <a:lnTo>
                    <a:pt x="8113" y="207593"/>
                  </a:lnTo>
                  <a:lnTo>
                    <a:pt x="0" y="15773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79692" y="3380232"/>
              <a:ext cx="320040" cy="315595"/>
            </a:xfrm>
            <a:custGeom>
              <a:avLst/>
              <a:gdLst/>
              <a:ahLst/>
              <a:cxnLst/>
              <a:rect l="l" t="t" r="r" b="b"/>
              <a:pathLst>
                <a:path w="320040" h="315595">
                  <a:moveTo>
                    <a:pt x="160019" y="0"/>
                  </a:moveTo>
                  <a:lnTo>
                    <a:pt x="109435" y="8040"/>
                  </a:lnTo>
                  <a:lnTo>
                    <a:pt x="65507" y="30431"/>
                  </a:lnTo>
                  <a:lnTo>
                    <a:pt x="30870" y="64574"/>
                  </a:lnTo>
                  <a:lnTo>
                    <a:pt x="8156" y="107874"/>
                  </a:lnTo>
                  <a:lnTo>
                    <a:pt x="0" y="157733"/>
                  </a:lnTo>
                  <a:lnTo>
                    <a:pt x="8156" y="207593"/>
                  </a:lnTo>
                  <a:lnTo>
                    <a:pt x="30870" y="250893"/>
                  </a:lnTo>
                  <a:lnTo>
                    <a:pt x="65507" y="285036"/>
                  </a:lnTo>
                  <a:lnTo>
                    <a:pt x="109435" y="307427"/>
                  </a:lnTo>
                  <a:lnTo>
                    <a:pt x="160019" y="315467"/>
                  </a:lnTo>
                  <a:lnTo>
                    <a:pt x="210604" y="307427"/>
                  </a:lnTo>
                  <a:lnTo>
                    <a:pt x="254532" y="285036"/>
                  </a:lnTo>
                  <a:lnTo>
                    <a:pt x="289169" y="250893"/>
                  </a:lnTo>
                  <a:lnTo>
                    <a:pt x="311883" y="207593"/>
                  </a:lnTo>
                  <a:lnTo>
                    <a:pt x="320039" y="157733"/>
                  </a:lnTo>
                  <a:lnTo>
                    <a:pt x="311883" y="107874"/>
                  </a:lnTo>
                  <a:lnTo>
                    <a:pt x="289169" y="64574"/>
                  </a:lnTo>
                  <a:lnTo>
                    <a:pt x="254532" y="30431"/>
                  </a:lnTo>
                  <a:lnTo>
                    <a:pt x="210604" y="804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79692" y="3380232"/>
              <a:ext cx="320040" cy="315595"/>
            </a:xfrm>
            <a:custGeom>
              <a:avLst/>
              <a:gdLst/>
              <a:ahLst/>
              <a:cxnLst/>
              <a:rect l="l" t="t" r="r" b="b"/>
              <a:pathLst>
                <a:path w="320040" h="315595">
                  <a:moveTo>
                    <a:pt x="0" y="157733"/>
                  </a:moveTo>
                  <a:lnTo>
                    <a:pt x="8156" y="107874"/>
                  </a:lnTo>
                  <a:lnTo>
                    <a:pt x="30870" y="64574"/>
                  </a:lnTo>
                  <a:lnTo>
                    <a:pt x="65507" y="30431"/>
                  </a:lnTo>
                  <a:lnTo>
                    <a:pt x="109435" y="8040"/>
                  </a:lnTo>
                  <a:lnTo>
                    <a:pt x="160019" y="0"/>
                  </a:lnTo>
                  <a:lnTo>
                    <a:pt x="210604" y="8040"/>
                  </a:lnTo>
                  <a:lnTo>
                    <a:pt x="254532" y="30431"/>
                  </a:lnTo>
                  <a:lnTo>
                    <a:pt x="289169" y="64574"/>
                  </a:lnTo>
                  <a:lnTo>
                    <a:pt x="311883" y="107874"/>
                  </a:lnTo>
                  <a:lnTo>
                    <a:pt x="320039" y="157733"/>
                  </a:lnTo>
                  <a:lnTo>
                    <a:pt x="311883" y="207593"/>
                  </a:lnTo>
                  <a:lnTo>
                    <a:pt x="289169" y="250893"/>
                  </a:lnTo>
                  <a:lnTo>
                    <a:pt x="254532" y="285036"/>
                  </a:lnTo>
                  <a:lnTo>
                    <a:pt x="210604" y="307427"/>
                  </a:lnTo>
                  <a:lnTo>
                    <a:pt x="160019" y="315467"/>
                  </a:lnTo>
                  <a:lnTo>
                    <a:pt x="109435" y="307427"/>
                  </a:lnTo>
                  <a:lnTo>
                    <a:pt x="65507" y="285036"/>
                  </a:lnTo>
                  <a:lnTo>
                    <a:pt x="30870" y="250893"/>
                  </a:lnTo>
                  <a:lnTo>
                    <a:pt x="8156" y="207593"/>
                  </a:lnTo>
                  <a:lnTo>
                    <a:pt x="0" y="15773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81316" y="3435095"/>
              <a:ext cx="320040" cy="315595"/>
            </a:xfrm>
            <a:custGeom>
              <a:avLst/>
              <a:gdLst/>
              <a:ahLst/>
              <a:cxnLst/>
              <a:rect l="l" t="t" r="r" b="b"/>
              <a:pathLst>
                <a:path w="320040" h="315595">
                  <a:moveTo>
                    <a:pt x="160019" y="0"/>
                  </a:moveTo>
                  <a:lnTo>
                    <a:pt x="109435" y="8040"/>
                  </a:lnTo>
                  <a:lnTo>
                    <a:pt x="65507" y="30431"/>
                  </a:lnTo>
                  <a:lnTo>
                    <a:pt x="30870" y="64574"/>
                  </a:lnTo>
                  <a:lnTo>
                    <a:pt x="8156" y="107874"/>
                  </a:lnTo>
                  <a:lnTo>
                    <a:pt x="0" y="157733"/>
                  </a:lnTo>
                  <a:lnTo>
                    <a:pt x="8156" y="207593"/>
                  </a:lnTo>
                  <a:lnTo>
                    <a:pt x="30870" y="250893"/>
                  </a:lnTo>
                  <a:lnTo>
                    <a:pt x="65507" y="285036"/>
                  </a:lnTo>
                  <a:lnTo>
                    <a:pt x="109435" y="307427"/>
                  </a:lnTo>
                  <a:lnTo>
                    <a:pt x="160019" y="315467"/>
                  </a:lnTo>
                  <a:lnTo>
                    <a:pt x="210604" y="307427"/>
                  </a:lnTo>
                  <a:lnTo>
                    <a:pt x="254532" y="285036"/>
                  </a:lnTo>
                  <a:lnTo>
                    <a:pt x="289169" y="250893"/>
                  </a:lnTo>
                  <a:lnTo>
                    <a:pt x="311883" y="207593"/>
                  </a:lnTo>
                  <a:lnTo>
                    <a:pt x="320039" y="157733"/>
                  </a:lnTo>
                  <a:lnTo>
                    <a:pt x="311883" y="107874"/>
                  </a:lnTo>
                  <a:lnTo>
                    <a:pt x="289169" y="64574"/>
                  </a:lnTo>
                  <a:lnTo>
                    <a:pt x="254532" y="30431"/>
                  </a:lnTo>
                  <a:lnTo>
                    <a:pt x="210604" y="804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81316" y="3435095"/>
              <a:ext cx="320040" cy="315595"/>
            </a:xfrm>
            <a:custGeom>
              <a:avLst/>
              <a:gdLst/>
              <a:ahLst/>
              <a:cxnLst/>
              <a:rect l="l" t="t" r="r" b="b"/>
              <a:pathLst>
                <a:path w="320040" h="315595">
                  <a:moveTo>
                    <a:pt x="0" y="157733"/>
                  </a:moveTo>
                  <a:lnTo>
                    <a:pt x="8156" y="107874"/>
                  </a:lnTo>
                  <a:lnTo>
                    <a:pt x="30870" y="64574"/>
                  </a:lnTo>
                  <a:lnTo>
                    <a:pt x="65507" y="30431"/>
                  </a:lnTo>
                  <a:lnTo>
                    <a:pt x="109435" y="8040"/>
                  </a:lnTo>
                  <a:lnTo>
                    <a:pt x="160019" y="0"/>
                  </a:lnTo>
                  <a:lnTo>
                    <a:pt x="210604" y="8040"/>
                  </a:lnTo>
                  <a:lnTo>
                    <a:pt x="254532" y="30431"/>
                  </a:lnTo>
                  <a:lnTo>
                    <a:pt x="289169" y="64574"/>
                  </a:lnTo>
                  <a:lnTo>
                    <a:pt x="311883" y="107874"/>
                  </a:lnTo>
                  <a:lnTo>
                    <a:pt x="320039" y="157733"/>
                  </a:lnTo>
                  <a:lnTo>
                    <a:pt x="311883" y="207593"/>
                  </a:lnTo>
                  <a:lnTo>
                    <a:pt x="289169" y="250893"/>
                  </a:lnTo>
                  <a:lnTo>
                    <a:pt x="254532" y="285036"/>
                  </a:lnTo>
                  <a:lnTo>
                    <a:pt x="210604" y="307427"/>
                  </a:lnTo>
                  <a:lnTo>
                    <a:pt x="160019" y="315467"/>
                  </a:lnTo>
                  <a:lnTo>
                    <a:pt x="109435" y="307427"/>
                  </a:lnTo>
                  <a:lnTo>
                    <a:pt x="65507" y="285036"/>
                  </a:lnTo>
                  <a:lnTo>
                    <a:pt x="30870" y="250893"/>
                  </a:lnTo>
                  <a:lnTo>
                    <a:pt x="8156" y="207593"/>
                  </a:lnTo>
                  <a:lnTo>
                    <a:pt x="0" y="15773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91272" y="3368040"/>
              <a:ext cx="320040" cy="317500"/>
            </a:xfrm>
            <a:custGeom>
              <a:avLst/>
              <a:gdLst/>
              <a:ahLst/>
              <a:cxnLst/>
              <a:rect l="l" t="t" r="r" b="b"/>
              <a:pathLst>
                <a:path w="320040" h="317500">
                  <a:moveTo>
                    <a:pt x="160020" y="0"/>
                  </a:moveTo>
                  <a:lnTo>
                    <a:pt x="109435" y="8083"/>
                  </a:lnTo>
                  <a:lnTo>
                    <a:pt x="65507" y="30589"/>
                  </a:lnTo>
                  <a:lnTo>
                    <a:pt x="30870" y="64904"/>
                  </a:lnTo>
                  <a:lnTo>
                    <a:pt x="8156" y="108411"/>
                  </a:lnTo>
                  <a:lnTo>
                    <a:pt x="0" y="158496"/>
                  </a:lnTo>
                  <a:lnTo>
                    <a:pt x="8156" y="208580"/>
                  </a:lnTo>
                  <a:lnTo>
                    <a:pt x="30870" y="252087"/>
                  </a:lnTo>
                  <a:lnTo>
                    <a:pt x="65507" y="286402"/>
                  </a:lnTo>
                  <a:lnTo>
                    <a:pt x="109435" y="308908"/>
                  </a:lnTo>
                  <a:lnTo>
                    <a:pt x="160020" y="316992"/>
                  </a:lnTo>
                  <a:lnTo>
                    <a:pt x="210604" y="308908"/>
                  </a:lnTo>
                  <a:lnTo>
                    <a:pt x="254532" y="286402"/>
                  </a:lnTo>
                  <a:lnTo>
                    <a:pt x="289169" y="252087"/>
                  </a:lnTo>
                  <a:lnTo>
                    <a:pt x="311883" y="208580"/>
                  </a:lnTo>
                  <a:lnTo>
                    <a:pt x="320039" y="158496"/>
                  </a:lnTo>
                  <a:lnTo>
                    <a:pt x="311883" y="108411"/>
                  </a:lnTo>
                  <a:lnTo>
                    <a:pt x="289169" y="64904"/>
                  </a:lnTo>
                  <a:lnTo>
                    <a:pt x="254532" y="30589"/>
                  </a:lnTo>
                  <a:lnTo>
                    <a:pt x="210604" y="8083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91272" y="3368040"/>
              <a:ext cx="320040" cy="317500"/>
            </a:xfrm>
            <a:custGeom>
              <a:avLst/>
              <a:gdLst/>
              <a:ahLst/>
              <a:cxnLst/>
              <a:rect l="l" t="t" r="r" b="b"/>
              <a:pathLst>
                <a:path w="320040" h="317500">
                  <a:moveTo>
                    <a:pt x="0" y="158496"/>
                  </a:moveTo>
                  <a:lnTo>
                    <a:pt x="8156" y="108411"/>
                  </a:lnTo>
                  <a:lnTo>
                    <a:pt x="30870" y="64904"/>
                  </a:lnTo>
                  <a:lnTo>
                    <a:pt x="65507" y="30589"/>
                  </a:lnTo>
                  <a:lnTo>
                    <a:pt x="109435" y="8083"/>
                  </a:lnTo>
                  <a:lnTo>
                    <a:pt x="160020" y="0"/>
                  </a:lnTo>
                  <a:lnTo>
                    <a:pt x="210604" y="8083"/>
                  </a:lnTo>
                  <a:lnTo>
                    <a:pt x="254532" y="30589"/>
                  </a:lnTo>
                  <a:lnTo>
                    <a:pt x="289169" y="64904"/>
                  </a:lnTo>
                  <a:lnTo>
                    <a:pt x="311883" y="108411"/>
                  </a:lnTo>
                  <a:lnTo>
                    <a:pt x="320039" y="158496"/>
                  </a:lnTo>
                  <a:lnTo>
                    <a:pt x="311883" y="208580"/>
                  </a:lnTo>
                  <a:lnTo>
                    <a:pt x="289169" y="252087"/>
                  </a:lnTo>
                  <a:lnTo>
                    <a:pt x="254532" y="286402"/>
                  </a:lnTo>
                  <a:lnTo>
                    <a:pt x="210604" y="308908"/>
                  </a:lnTo>
                  <a:lnTo>
                    <a:pt x="160020" y="316992"/>
                  </a:lnTo>
                  <a:lnTo>
                    <a:pt x="109435" y="308908"/>
                  </a:lnTo>
                  <a:lnTo>
                    <a:pt x="65507" y="286402"/>
                  </a:lnTo>
                  <a:lnTo>
                    <a:pt x="30870" y="252087"/>
                  </a:lnTo>
                  <a:lnTo>
                    <a:pt x="8156" y="208580"/>
                  </a:lnTo>
                  <a:lnTo>
                    <a:pt x="0" y="158496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9217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Greedy </a:t>
            </a:r>
            <a:r>
              <a:rPr b="1" spc="-5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Algorithm(1):</a:t>
            </a:r>
            <a:r>
              <a:rPr b="1" spc="-5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spc="-5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Analysis</a:t>
            </a:r>
            <a:endParaRPr lang="en-US" b="1" spc="-5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11830"/>
            <a:ext cx="10972800" cy="2915920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  <a:sym typeface="+mn-ea"/>
              </a:rPr>
              <a:t>First we might </a:t>
            </a:r>
            <a:r>
              <a:rPr sz="2800" dirty="0">
                <a:latin typeface="Times New Roman" panose="02020603050405020304"/>
                <a:cs typeface="Times New Roman" panose="02020603050405020304"/>
                <a:sym typeface="+mn-ea"/>
              </a:rPr>
              <a:t>choose all the green</a:t>
            </a:r>
            <a:r>
              <a:rPr sz="28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  <a:sym typeface="+mn-ea"/>
              </a:rPr>
              <a:t>vertices.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  <a:sym typeface="+mn-ea"/>
              </a:rPr>
              <a:t>Then </a:t>
            </a:r>
            <a:r>
              <a:rPr sz="2800" spc="-5" dirty="0">
                <a:latin typeface="Times New Roman" panose="02020603050405020304"/>
                <a:cs typeface="Times New Roman" panose="02020603050405020304"/>
                <a:sym typeface="+mn-ea"/>
              </a:rPr>
              <a:t>we might </a:t>
            </a:r>
            <a:r>
              <a:rPr sz="2800" dirty="0">
                <a:latin typeface="Times New Roman" panose="02020603050405020304"/>
                <a:cs typeface="Times New Roman" panose="02020603050405020304"/>
                <a:sym typeface="+mn-ea"/>
              </a:rPr>
              <a:t>choose all the blue</a:t>
            </a:r>
            <a:r>
              <a:rPr sz="28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  <a:sym typeface="+mn-ea"/>
              </a:rPr>
              <a:t>vertices.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sz="2800" dirty="0">
                <a:latin typeface="Times New Roman" panose="02020603050405020304"/>
                <a:cs typeface="Times New Roman" panose="02020603050405020304"/>
                <a:sym typeface="+mn-ea"/>
              </a:rPr>
              <a:t>then </a:t>
            </a:r>
            <a:r>
              <a:rPr sz="2800" spc="-5" dirty="0">
                <a:latin typeface="Times New Roman" panose="02020603050405020304"/>
                <a:cs typeface="Times New Roman" panose="02020603050405020304"/>
                <a:sym typeface="+mn-ea"/>
              </a:rPr>
              <a:t>we might </a:t>
            </a:r>
            <a:r>
              <a:rPr sz="2800" dirty="0">
                <a:latin typeface="Times New Roman" panose="02020603050405020304"/>
                <a:cs typeface="Times New Roman" panose="02020603050405020304"/>
                <a:sym typeface="+mn-ea"/>
              </a:rPr>
              <a:t>choose all the orange</a:t>
            </a:r>
            <a:r>
              <a:rPr sz="2800" spc="-7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  <a:sym typeface="+mn-ea"/>
              </a:rPr>
              <a:t>vertices</a:t>
            </a:r>
            <a:r>
              <a:rPr lang="en-IN" sz="2800" dirty="0">
                <a:latin typeface="Times New Roman" panose="02020603050405020304"/>
                <a:cs typeface="Times New Roman" panose="02020603050405020304"/>
                <a:sym typeface="+mn-ea"/>
              </a:rPr>
              <a:t>                 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Solution=11</a:t>
            </a:r>
            <a:endParaRPr lang="en-IN" sz="2800" dirty="0"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67887" y="1185418"/>
            <a:ext cx="5933440" cy="2026920"/>
            <a:chOff x="2281427" y="1770888"/>
            <a:chExt cx="5933440" cy="2026920"/>
          </a:xfrm>
        </p:grpSpPr>
        <p:sp>
          <p:nvSpPr>
            <p:cNvPr id="9" name="object 9"/>
            <p:cNvSpPr/>
            <p:nvPr/>
          </p:nvSpPr>
          <p:spPr>
            <a:xfrm>
              <a:off x="2723387" y="3363468"/>
              <a:ext cx="437388" cy="4343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82823" y="3403092"/>
              <a:ext cx="318770" cy="317500"/>
            </a:xfrm>
            <a:custGeom>
              <a:avLst/>
              <a:gdLst/>
              <a:ahLst/>
              <a:cxnLst/>
              <a:rect l="l" t="t" r="r" b="b"/>
              <a:pathLst>
                <a:path w="318769" h="317500">
                  <a:moveTo>
                    <a:pt x="159257" y="0"/>
                  </a:moveTo>
                  <a:lnTo>
                    <a:pt x="108898" y="8083"/>
                  </a:lnTo>
                  <a:lnTo>
                    <a:pt x="65178" y="30589"/>
                  </a:lnTo>
                  <a:lnTo>
                    <a:pt x="30711" y="64904"/>
                  </a:lnTo>
                  <a:lnTo>
                    <a:pt x="8113" y="108411"/>
                  </a:lnTo>
                  <a:lnTo>
                    <a:pt x="0" y="158496"/>
                  </a:lnTo>
                  <a:lnTo>
                    <a:pt x="8113" y="208580"/>
                  </a:lnTo>
                  <a:lnTo>
                    <a:pt x="30711" y="252087"/>
                  </a:lnTo>
                  <a:lnTo>
                    <a:pt x="65178" y="286402"/>
                  </a:lnTo>
                  <a:lnTo>
                    <a:pt x="108898" y="308908"/>
                  </a:lnTo>
                  <a:lnTo>
                    <a:pt x="159257" y="316992"/>
                  </a:lnTo>
                  <a:lnTo>
                    <a:pt x="209617" y="308908"/>
                  </a:lnTo>
                  <a:lnTo>
                    <a:pt x="253337" y="286402"/>
                  </a:lnTo>
                  <a:lnTo>
                    <a:pt x="287804" y="252087"/>
                  </a:lnTo>
                  <a:lnTo>
                    <a:pt x="310402" y="208580"/>
                  </a:lnTo>
                  <a:lnTo>
                    <a:pt x="318515" y="158496"/>
                  </a:lnTo>
                  <a:lnTo>
                    <a:pt x="310402" y="108411"/>
                  </a:lnTo>
                  <a:lnTo>
                    <a:pt x="287804" y="64904"/>
                  </a:lnTo>
                  <a:lnTo>
                    <a:pt x="253337" y="30589"/>
                  </a:lnTo>
                  <a:lnTo>
                    <a:pt x="209617" y="8083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3AFF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5999" y="2122932"/>
              <a:ext cx="3581400" cy="1316990"/>
            </a:xfrm>
            <a:custGeom>
              <a:avLst/>
              <a:gdLst/>
              <a:ahLst/>
              <a:cxnLst/>
              <a:rect l="l" t="t" r="r" b="b"/>
              <a:pathLst>
                <a:path w="3581400" h="1316989">
                  <a:moveTo>
                    <a:pt x="0" y="1316735"/>
                  </a:moveTo>
                  <a:lnTo>
                    <a:pt x="609600" y="0"/>
                  </a:lnTo>
                </a:path>
                <a:path w="3581400" h="1316989">
                  <a:moveTo>
                    <a:pt x="0" y="1316735"/>
                  </a:moveTo>
                  <a:lnTo>
                    <a:pt x="1219200" y="0"/>
                  </a:lnTo>
                </a:path>
                <a:path w="3581400" h="1316989">
                  <a:moveTo>
                    <a:pt x="0" y="1316735"/>
                  </a:moveTo>
                  <a:lnTo>
                    <a:pt x="1828800" y="0"/>
                  </a:lnTo>
                </a:path>
                <a:path w="3581400" h="1316989">
                  <a:moveTo>
                    <a:pt x="685800" y="1316735"/>
                  </a:moveTo>
                  <a:lnTo>
                    <a:pt x="2438400" y="0"/>
                  </a:lnTo>
                </a:path>
                <a:path w="3581400" h="1316989">
                  <a:moveTo>
                    <a:pt x="685800" y="1316735"/>
                  </a:moveTo>
                  <a:lnTo>
                    <a:pt x="2971800" y="0"/>
                  </a:lnTo>
                </a:path>
                <a:path w="3581400" h="1316989">
                  <a:moveTo>
                    <a:pt x="685800" y="1316735"/>
                  </a:moveTo>
                  <a:lnTo>
                    <a:pt x="35814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4175" y="3381755"/>
              <a:ext cx="268605" cy="289560"/>
            </a:xfrm>
            <a:custGeom>
              <a:avLst/>
              <a:gdLst/>
              <a:ahLst/>
              <a:cxnLst/>
              <a:rect l="l" t="t" r="r" b="b"/>
              <a:pathLst>
                <a:path w="268604" h="289560">
                  <a:moveTo>
                    <a:pt x="134112" y="0"/>
                  </a:moveTo>
                  <a:lnTo>
                    <a:pt x="91732" y="7376"/>
                  </a:lnTo>
                  <a:lnTo>
                    <a:pt x="54918" y="27919"/>
                  </a:lnTo>
                  <a:lnTo>
                    <a:pt x="25883" y="59253"/>
                  </a:lnTo>
                  <a:lnTo>
                    <a:pt x="6839" y="98999"/>
                  </a:lnTo>
                  <a:lnTo>
                    <a:pt x="0" y="144780"/>
                  </a:lnTo>
                  <a:lnTo>
                    <a:pt x="6839" y="190560"/>
                  </a:lnTo>
                  <a:lnTo>
                    <a:pt x="25883" y="230306"/>
                  </a:lnTo>
                  <a:lnTo>
                    <a:pt x="54918" y="261640"/>
                  </a:lnTo>
                  <a:lnTo>
                    <a:pt x="91732" y="282183"/>
                  </a:lnTo>
                  <a:lnTo>
                    <a:pt x="134112" y="289560"/>
                  </a:lnTo>
                  <a:lnTo>
                    <a:pt x="176491" y="282183"/>
                  </a:lnTo>
                  <a:lnTo>
                    <a:pt x="213305" y="261640"/>
                  </a:lnTo>
                  <a:lnTo>
                    <a:pt x="242340" y="230306"/>
                  </a:lnTo>
                  <a:lnTo>
                    <a:pt x="261384" y="190560"/>
                  </a:lnTo>
                  <a:lnTo>
                    <a:pt x="268224" y="144780"/>
                  </a:lnTo>
                  <a:lnTo>
                    <a:pt x="261384" y="98999"/>
                  </a:lnTo>
                  <a:lnTo>
                    <a:pt x="242340" y="59253"/>
                  </a:lnTo>
                  <a:lnTo>
                    <a:pt x="213305" y="27919"/>
                  </a:lnTo>
                  <a:lnTo>
                    <a:pt x="176491" y="7376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94175" y="3381755"/>
              <a:ext cx="268605" cy="289560"/>
            </a:xfrm>
            <a:custGeom>
              <a:avLst/>
              <a:gdLst/>
              <a:ahLst/>
              <a:cxnLst/>
              <a:rect l="l" t="t" r="r" b="b"/>
              <a:pathLst>
                <a:path w="268604" h="289560">
                  <a:moveTo>
                    <a:pt x="0" y="144780"/>
                  </a:moveTo>
                  <a:lnTo>
                    <a:pt x="6839" y="98999"/>
                  </a:lnTo>
                  <a:lnTo>
                    <a:pt x="25883" y="59253"/>
                  </a:lnTo>
                  <a:lnTo>
                    <a:pt x="54918" y="27919"/>
                  </a:lnTo>
                  <a:lnTo>
                    <a:pt x="91732" y="7376"/>
                  </a:lnTo>
                  <a:lnTo>
                    <a:pt x="134112" y="0"/>
                  </a:lnTo>
                  <a:lnTo>
                    <a:pt x="176491" y="7376"/>
                  </a:lnTo>
                  <a:lnTo>
                    <a:pt x="213305" y="27919"/>
                  </a:lnTo>
                  <a:lnTo>
                    <a:pt x="242340" y="59253"/>
                  </a:lnTo>
                  <a:lnTo>
                    <a:pt x="261384" y="98999"/>
                  </a:lnTo>
                  <a:lnTo>
                    <a:pt x="268224" y="144780"/>
                  </a:lnTo>
                  <a:lnTo>
                    <a:pt x="261384" y="190560"/>
                  </a:lnTo>
                  <a:lnTo>
                    <a:pt x="242340" y="230306"/>
                  </a:lnTo>
                  <a:lnTo>
                    <a:pt x="213305" y="261640"/>
                  </a:lnTo>
                  <a:lnTo>
                    <a:pt x="176491" y="282183"/>
                  </a:lnTo>
                  <a:lnTo>
                    <a:pt x="134112" y="289560"/>
                  </a:lnTo>
                  <a:lnTo>
                    <a:pt x="91732" y="282183"/>
                  </a:lnTo>
                  <a:lnTo>
                    <a:pt x="54918" y="261640"/>
                  </a:lnTo>
                  <a:lnTo>
                    <a:pt x="25883" y="230306"/>
                  </a:lnTo>
                  <a:lnTo>
                    <a:pt x="6839" y="190560"/>
                  </a:lnTo>
                  <a:lnTo>
                    <a:pt x="0" y="14478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84931" y="2122932"/>
              <a:ext cx="5050790" cy="1382395"/>
            </a:xfrm>
            <a:custGeom>
              <a:avLst/>
              <a:gdLst/>
              <a:ahLst/>
              <a:cxnLst/>
              <a:rect l="l" t="t" r="r" b="b"/>
              <a:pathLst>
                <a:path w="5050790" h="1382395">
                  <a:moveTo>
                    <a:pt x="935735" y="1316735"/>
                  </a:moveTo>
                  <a:lnTo>
                    <a:pt x="0" y="0"/>
                  </a:lnTo>
                </a:path>
                <a:path w="5050790" h="1382395">
                  <a:moveTo>
                    <a:pt x="935735" y="1316735"/>
                  </a:moveTo>
                  <a:lnTo>
                    <a:pt x="609600" y="0"/>
                  </a:lnTo>
                </a:path>
                <a:path w="5050790" h="1382395">
                  <a:moveTo>
                    <a:pt x="1697735" y="1316735"/>
                  </a:moveTo>
                  <a:lnTo>
                    <a:pt x="1219200" y="0"/>
                  </a:lnTo>
                </a:path>
                <a:path w="5050790" h="1382395">
                  <a:moveTo>
                    <a:pt x="1687068" y="1316735"/>
                  </a:moveTo>
                  <a:lnTo>
                    <a:pt x="1839468" y="0"/>
                  </a:lnTo>
                </a:path>
                <a:path w="5050790" h="1382395">
                  <a:moveTo>
                    <a:pt x="2372868" y="1316735"/>
                  </a:moveTo>
                  <a:lnTo>
                    <a:pt x="2374392" y="0"/>
                  </a:lnTo>
                </a:path>
                <a:path w="5050790" h="1382395">
                  <a:moveTo>
                    <a:pt x="2372868" y="1316735"/>
                  </a:moveTo>
                  <a:lnTo>
                    <a:pt x="2982468" y="0"/>
                  </a:lnTo>
                </a:path>
                <a:path w="5050790" h="1382395">
                  <a:moveTo>
                    <a:pt x="3145535" y="1330452"/>
                  </a:moveTo>
                  <a:lnTo>
                    <a:pt x="0" y="12191"/>
                  </a:lnTo>
                </a:path>
                <a:path w="5050790" h="1382395">
                  <a:moveTo>
                    <a:pt x="3596640" y="1316735"/>
                  </a:moveTo>
                  <a:lnTo>
                    <a:pt x="679704" y="0"/>
                  </a:lnTo>
                </a:path>
                <a:path w="5050790" h="1382395">
                  <a:moveTo>
                    <a:pt x="3907536" y="1316735"/>
                  </a:moveTo>
                  <a:lnTo>
                    <a:pt x="1219200" y="0"/>
                  </a:lnTo>
                </a:path>
                <a:path w="5050790" h="1382395">
                  <a:moveTo>
                    <a:pt x="1839468" y="10667"/>
                  </a:moveTo>
                  <a:lnTo>
                    <a:pt x="4277868" y="1306067"/>
                  </a:lnTo>
                </a:path>
                <a:path w="5050790" h="1382395">
                  <a:moveTo>
                    <a:pt x="4658868" y="1382267"/>
                  </a:moveTo>
                  <a:lnTo>
                    <a:pt x="2412492" y="0"/>
                  </a:lnTo>
                </a:path>
                <a:path w="5050790" h="1382395">
                  <a:moveTo>
                    <a:pt x="5050536" y="1316735"/>
                  </a:moveTo>
                  <a:lnTo>
                    <a:pt x="29718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9460" y="1784604"/>
              <a:ext cx="376427" cy="419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8895" y="1824228"/>
              <a:ext cx="257810" cy="302260"/>
            </a:xfrm>
            <a:custGeom>
              <a:avLst/>
              <a:gdLst/>
              <a:ahLst/>
              <a:cxnLst/>
              <a:rect l="l" t="t" r="r" b="b"/>
              <a:pathLst>
                <a:path w="257810" h="302260">
                  <a:moveTo>
                    <a:pt x="128777" y="0"/>
                  </a:moveTo>
                  <a:lnTo>
                    <a:pt x="88075" y="7693"/>
                  </a:lnTo>
                  <a:lnTo>
                    <a:pt x="52724" y="29114"/>
                  </a:lnTo>
                  <a:lnTo>
                    <a:pt x="24847" y="61776"/>
                  </a:lnTo>
                  <a:lnTo>
                    <a:pt x="6565" y="103193"/>
                  </a:lnTo>
                  <a:lnTo>
                    <a:pt x="0" y="150875"/>
                  </a:lnTo>
                  <a:lnTo>
                    <a:pt x="6565" y="198558"/>
                  </a:lnTo>
                  <a:lnTo>
                    <a:pt x="24847" y="239975"/>
                  </a:lnTo>
                  <a:lnTo>
                    <a:pt x="52724" y="272637"/>
                  </a:lnTo>
                  <a:lnTo>
                    <a:pt x="88075" y="294058"/>
                  </a:lnTo>
                  <a:lnTo>
                    <a:pt x="128777" y="301751"/>
                  </a:lnTo>
                  <a:lnTo>
                    <a:pt x="169480" y="294058"/>
                  </a:lnTo>
                  <a:lnTo>
                    <a:pt x="204831" y="272637"/>
                  </a:lnTo>
                  <a:lnTo>
                    <a:pt x="232708" y="239975"/>
                  </a:lnTo>
                  <a:lnTo>
                    <a:pt x="250990" y="198558"/>
                  </a:lnTo>
                  <a:lnTo>
                    <a:pt x="257555" y="150875"/>
                  </a:lnTo>
                  <a:lnTo>
                    <a:pt x="250990" y="103193"/>
                  </a:lnTo>
                  <a:lnTo>
                    <a:pt x="232708" y="61776"/>
                  </a:lnTo>
                  <a:lnTo>
                    <a:pt x="204831" y="29114"/>
                  </a:lnTo>
                  <a:lnTo>
                    <a:pt x="169480" y="7693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18204" y="1802892"/>
              <a:ext cx="376427" cy="419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77639" y="1842516"/>
              <a:ext cx="257810" cy="302260"/>
            </a:xfrm>
            <a:custGeom>
              <a:avLst/>
              <a:gdLst/>
              <a:ahLst/>
              <a:cxnLst/>
              <a:rect l="l" t="t" r="r" b="b"/>
              <a:pathLst>
                <a:path w="257810" h="302260">
                  <a:moveTo>
                    <a:pt x="128777" y="0"/>
                  </a:moveTo>
                  <a:lnTo>
                    <a:pt x="88075" y="7693"/>
                  </a:lnTo>
                  <a:lnTo>
                    <a:pt x="52724" y="29114"/>
                  </a:lnTo>
                  <a:lnTo>
                    <a:pt x="24847" y="61776"/>
                  </a:lnTo>
                  <a:lnTo>
                    <a:pt x="6565" y="103193"/>
                  </a:lnTo>
                  <a:lnTo>
                    <a:pt x="0" y="150875"/>
                  </a:lnTo>
                  <a:lnTo>
                    <a:pt x="6565" y="198558"/>
                  </a:lnTo>
                  <a:lnTo>
                    <a:pt x="24847" y="239975"/>
                  </a:lnTo>
                  <a:lnTo>
                    <a:pt x="52724" y="272637"/>
                  </a:lnTo>
                  <a:lnTo>
                    <a:pt x="88075" y="294058"/>
                  </a:lnTo>
                  <a:lnTo>
                    <a:pt x="128777" y="301751"/>
                  </a:lnTo>
                  <a:lnTo>
                    <a:pt x="169480" y="294058"/>
                  </a:lnTo>
                  <a:lnTo>
                    <a:pt x="204831" y="272637"/>
                  </a:lnTo>
                  <a:lnTo>
                    <a:pt x="232708" y="239975"/>
                  </a:lnTo>
                  <a:lnTo>
                    <a:pt x="250990" y="198558"/>
                  </a:lnTo>
                  <a:lnTo>
                    <a:pt x="257556" y="150875"/>
                  </a:lnTo>
                  <a:lnTo>
                    <a:pt x="250990" y="103193"/>
                  </a:lnTo>
                  <a:lnTo>
                    <a:pt x="232708" y="61776"/>
                  </a:lnTo>
                  <a:lnTo>
                    <a:pt x="204831" y="29114"/>
                  </a:lnTo>
                  <a:lnTo>
                    <a:pt x="169480" y="7693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183" y="1784604"/>
              <a:ext cx="376427" cy="419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620" y="1824228"/>
              <a:ext cx="257810" cy="302260"/>
            </a:xfrm>
            <a:custGeom>
              <a:avLst/>
              <a:gdLst/>
              <a:ahLst/>
              <a:cxnLst/>
              <a:rect l="l" t="t" r="r" b="b"/>
              <a:pathLst>
                <a:path w="257810" h="302260">
                  <a:moveTo>
                    <a:pt x="128777" y="0"/>
                  </a:moveTo>
                  <a:lnTo>
                    <a:pt x="88075" y="7693"/>
                  </a:lnTo>
                  <a:lnTo>
                    <a:pt x="52724" y="29114"/>
                  </a:lnTo>
                  <a:lnTo>
                    <a:pt x="24847" y="61776"/>
                  </a:lnTo>
                  <a:lnTo>
                    <a:pt x="6565" y="103193"/>
                  </a:lnTo>
                  <a:lnTo>
                    <a:pt x="0" y="150875"/>
                  </a:lnTo>
                  <a:lnTo>
                    <a:pt x="6565" y="198558"/>
                  </a:lnTo>
                  <a:lnTo>
                    <a:pt x="24847" y="239975"/>
                  </a:lnTo>
                  <a:lnTo>
                    <a:pt x="52724" y="272637"/>
                  </a:lnTo>
                  <a:lnTo>
                    <a:pt x="88075" y="294058"/>
                  </a:lnTo>
                  <a:lnTo>
                    <a:pt x="128777" y="301751"/>
                  </a:lnTo>
                  <a:lnTo>
                    <a:pt x="169480" y="294058"/>
                  </a:lnTo>
                  <a:lnTo>
                    <a:pt x="204831" y="272637"/>
                  </a:lnTo>
                  <a:lnTo>
                    <a:pt x="232708" y="239975"/>
                  </a:lnTo>
                  <a:lnTo>
                    <a:pt x="250990" y="198558"/>
                  </a:lnTo>
                  <a:lnTo>
                    <a:pt x="257555" y="150875"/>
                  </a:lnTo>
                  <a:lnTo>
                    <a:pt x="250990" y="103193"/>
                  </a:lnTo>
                  <a:lnTo>
                    <a:pt x="232708" y="61776"/>
                  </a:lnTo>
                  <a:lnTo>
                    <a:pt x="204831" y="29114"/>
                  </a:lnTo>
                  <a:lnTo>
                    <a:pt x="169480" y="7693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87111" y="1770888"/>
              <a:ext cx="376427" cy="417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46548" y="1810512"/>
              <a:ext cx="257810" cy="300355"/>
            </a:xfrm>
            <a:custGeom>
              <a:avLst/>
              <a:gdLst/>
              <a:ahLst/>
              <a:cxnLst/>
              <a:rect l="l" t="t" r="r" b="b"/>
              <a:pathLst>
                <a:path w="257810" h="300355">
                  <a:moveTo>
                    <a:pt x="128777" y="0"/>
                  </a:moveTo>
                  <a:lnTo>
                    <a:pt x="88075" y="7650"/>
                  </a:lnTo>
                  <a:lnTo>
                    <a:pt x="52724" y="28955"/>
                  </a:lnTo>
                  <a:lnTo>
                    <a:pt x="24847" y="61447"/>
                  </a:lnTo>
                  <a:lnTo>
                    <a:pt x="6565" y="102656"/>
                  </a:lnTo>
                  <a:lnTo>
                    <a:pt x="0" y="150113"/>
                  </a:lnTo>
                  <a:lnTo>
                    <a:pt x="6565" y="197571"/>
                  </a:lnTo>
                  <a:lnTo>
                    <a:pt x="24847" y="238780"/>
                  </a:lnTo>
                  <a:lnTo>
                    <a:pt x="52724" y="271272"/>
                  </a:lnTo>
                  <a:lnTo>
                    <a:pt x="88075" y="292577"/>
                  </a:lnTo>
                  <a:lnTo>
                    <a:pt x="128777" y="300227"/>
                  </a:lnTo>
                  <a:lnTo>
                    <a:pt x="169480" y="292577"/>
                  </a:lnTo>
                  <a:lnTo>
                    <a:pt x="204831" y="271272"/>
                  </a:lnTo>
                  <a:lnTo>
                    <a:pt x="232708" y="238780"/>
                  </a:lnTo>
                  <a:lnTo>
                    <a:pt x="250990" y="197571"/>
                  </a:lnTo>
                  <a:lnTo>
                    <a:pt x="257555" y="150113"/>
                  </a:lnTo>
                  <a:lnTo>
                    <a:pt x="250990" y="102656"/>
                  </a:lnTo>
                  <a:lnTo>
                    <a:pt x="232708" y="61447"/>
                  </a:lnTo>
                  <a:lnTo>
                    <a:pt x="204831" y="28955"/>
                  </a:lnTo>
                  <a:lnTo>
                    <a:pt x="169480" y="7650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76899" y="1787652"/>
              <a:ext cx="374903" cy="419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36336" y="1827276"/>
              <a:ext cx="256540" cy="302260"/>
            </a:xfrm>
            <a:custGeom>
              <a:avLst/>
              <a:gdLst/>
              <a:ahLst/>
              <a:cxnLst/>
              <a:rect l="l" t="t" r="r" b="b"/>
              <a:pathLst>
                <a:path w="256539" h="302260">
                  <a:moveTo>
                    <a:pt x="128015" y="0"/>
                  </a:moveTo>
                  <a:lnTo>
                    <a:pt x="87538" y="7693"/>
                  </a:lnTo>
                  <a:lnTo>
                    <a:pt x="52395" y="29114"/>
                  </a:lnTo>
                  <a:lnTo>
                    <a:pt x="24688" y="61776"/>
                  </a:lnTo>
                  <a:lnTo>
                    <a:pt x="6522" y="103193"/>
                  </a:lnTo>
                  <a:lnTo>
                    <a:pt x="0" y="150875"/>
                  </a:lnTo>
                  <a:lnTo>
                    <a:pt x="6522" y="198558"/>
                  </a:lnTo>
                  <a:lnTo>
                    <a:pt x="24688" y="239975"/>
                  </a:lnTo>
                  <a:lnTo>
                    <a:pt x="52395" y="272637"/>
                  </a:lnTo>
                  <a:lnTo>
                    <a:pt x="87538" y="294058"/>
                  </a:lnTo>
                  <a:lnTo>
                    <a:pt x="128015" y="301751"/>
                  </a:lnTo>
                  <a:lnTo>
                    <a:pt x="168493" y="294058"/>
                  </a:lnTo>
                  <a:lnTo>
                    <a:pt x="203636" y="272637"/>
                  </a:lnTo>
                  <a:lnTo>
                    <a:pt x="231343" y="239975"/>
                  </a:lnTo>
                  <a:lnTo>
                    <a:pt x="249509" y="198558"/>
                  </a:lnTo>
                  <a:lnTo>
                    <a:pt x="256031" y="150875"/>
                  </a:lnTo>
                  <a:lnTo>
                    <a:pt x="249509" y="103193"/>
                  </a:lnTo>
                  <a:lnTo>
                    <a:pt x="231343" y="61776"/>
                  </a:lnTo>
                  <a:lnTo>
                    <a:pt x="203636" y="29114"/>
                  </a:lnTo>
                  <a:lnTo>
                    <a:pt x="168493" y="769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13020" y="3403092"/>
              <a:ext cx="268605" cy="291465"/>
            </a:xfrm>
            <a:custGeom>
              <a:avLst/>
              <a:gdLst/>
              <a:ahLst/>
              <a:cxnLst/>
              <a:rect l="l" t="t" r="r" b="b"/>
              <a:pathLst>
                <a:path w="268604" h="291464">
                  <a:moveTo>
                    <a:pt x="134112" y="0"/>
                  </a:moveTo>
                  <a:lnTo>
                    <a:pt x="91732" y="7418"/>
                  </a:lnTo>
                  <a:lnTo>
                    <a:pt x="54918" y="28078"/>
                  </a:lnTo>
                  <a:lnTo>
                    <a:pt x="25883" y="59582"/>
                  </a:lnTo>
                  <a:lnTo>
                    <a:pt x="6839" y="99535"/>
                  </a:lnTo>
                  <a:lnTo>
                    <a:pt x="0" y="145542"/>
                  </a:lnTo>
                  <a:lnTo>
                    <a:pt x="6839" y="191548"/>
                  </a:lnTo>
                  <a:lnTo>
                    <a:pt x="25883" y="231501"/>
                  </a:lnTo>
                  <a:lnTo>
                    <a:pt x="54918" y="263005"/>
                  </a:lnTo>
                  <a:lnTo>
                    <a:pt x="91732" y="283665"/>
                  </a:lnTo>
                  <a:lnTo>
                    <a:pt x="134112" y="291084"/>
                  </a:lnTo>
                  <a:lnTo>
                    <a:pt x="176491" y="283665"/>
                  </a:lnTo>
                  <a:lnTo>
                    <a:pt x="213305" y="263005"/>
                  </a:lnTo>
                  <a:lnTo>
                    <a:pt x="242340" y="231501"/>
                  </a:lnTo>
                  <a:lnTo>
                    <a:pt x="261384" y="191548"/>
                  </a:lnTo>
                  <a:lnTo>
                    <a:pt x="268224" y="145542"/>
                  </a:lnTo>
                  <a:lnTo>
                    <a:pt x="261384" y="99535"/>
                  </a:lnTo>
                  <a:lnTo>
                    <a:pt x="242340" y="59582"/>
                  </a:lnTo>
                  <a:lnTo>
                    <a:pt x="213305" y="28078"/>
                  </a:lnTo>
                  <a:lnTo>
                    <a:pt x="176491" y="7418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13020" y="3403092"/>
              <a:ext cx="268605" cy="291465"/>
            </a:xfrm>
            <a:custGeom>
              <a:avLst/>
              <a:gdLst/>
              <a:ahLst/>
              <a:cxnLst/>
              <a:rect l="l" t="t" r="r" b="b"/>
              <a:pathLst>
                <a:path w="268604" h="291464">
                  <a:moveTo>
                    <a:pt x="0" y="145542"/>
                  </a:moveTo>
                  <a:lnTo>
                    <a:pt x="6839" y="99535"/>
                  </a:lnTo>
                  <a:lnTo>
                    <a:pt x="25883" y="59582"/>
                  </a:lnTo>
                  <a:lnTo>
                    <a:pt x="54918" y="28078"/>
                  </a:lnTo>
                  <a:lnTo>
                    <a:pt x="91732" y="7418"/>
                  </a:lnTo>
                  <a:lnTo>
                    <a:pt x="134112" y="0"/>
                  </a:lnTo>
                  <a:lnTo>
                    <a:pt x="176491" y="7418"/>
                  </a:lnTo>
                  <a:lnTo>
                    <a:pt x="213305" y="28078"/>
                  </a:lnTo>
                  <a:lnTo>
                    <a:pt x="242340" y="59582"/>
                  </a:lnTo>
                  <a:lnTo>
                    <a:pt x="261384" y="99535"/>
                  </a:lnTo>
                  <a:lnTo>
                    <a:pt x="268224" y="145542"/>
                  </a:lnTo>
                  <a:lnTo>
                    <a:pt x="261384" y="191548"/>
                  </a:lnTo>
                  <a:lnTo>
                    <a:pt x="242340" y="231501"/>
                  </a:lnTo>
                  <a:lnTo>
                    <a:pt x="213305" y="263005"/>
                  </a:lnTo>
                  <a:lnTo>
                    <a:pt x="176491" y="283665"/>
                  </a:lnTo>
                  <a:lnTo>
                    <a:pt x="134112" y="291084"/>
                  </a:lnTo>
                  <a:lnTo>
                    <a:pt x="91732" y="283665"/>
                  </a:lnTo>
                  <a:lnTo>
                    <a:pt x="54918" y="263005"/>
                  </a:lnTo>
                  <a:lnTo>
                    <a:pt x="25883" y="231501"/>
                  </a:lnTo>
                  <a:lnTo>
                    <a:pt x="6839" y="191548"/>
                  </a:lnTo>
                  <a:lnTo>
                    <a:pt x="0" y="14554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48555" y="3403092"/>
              <a:ext cx="268605" cy="291465"/>
            </a:xfrm>
            <a:custGeom>
              <a:avLst/>
              <a:gdLst/>
              <a:ahLst/>
              <a:cxnLst/>
              <a:rect l="l" t="t" r="r" b="b"/>
              <a:pathLst>
                <a:path w="268604" h="291464">
                  <a:moveTo>
                    <a:pt x="134112" y="0"/>
                  </a:moveTo>
                  <a:lnTo>
                    <a:pt x="91732" y="7418"/>
                  </a:lnTo>
                  <a:lnTo>
                    <a:pt x="54918" y="28078"/>
                  </a:lnTo>
                  <a:lnTo>
                    <a:pt x="25883" y="59582"/>
                  </a:lnTo>
                  <a:lnTo>
                    <a:pt x="6839" y="99535"/>
                  </a:lnTo>
                  <a:lnTo>
                    <a:pt x="0" y="145542"/>
                  </a:lnTo>
                  <a:lnTo>
                    <a:pt x="6839" y="191548"/>
                  </a:lnTo>
                  <a:lnTo>
                    <a:pt x="25883" y="231501"/>
                  </a:lnTo>
                  <a:lnTo>
                    <a:pt x="54918" y="263005"/>
                  </a:lnTo>
                  <a:lnTo>
                    <a:pt x="91732" y="283665"/>
                  </a:lnTo>
                  <a:lnTo>
                    <a:pt x="134112" y="291084"/>
                  </a:lnTo>
                  <a:lnTo>
                    <a:pt x="176491" y="283665"/>
                  </a:lnTo>
                  <a:lnTo>
                    <a:pt x="213305" y="263005"/>
                  </a:lnTo>
                  <a:lnTo>
                    <a:pt x="242340" y="231501"/>
                  </a:lnTo>
                  <a:lnTo>
                    <a:pt x="261384" y="191548"/>
                  </a:lnTo>
                  <a:lnTo>
                    <a:pt x="268224" y="145542"/>
                  </a:lnTo>
                  <a:lnTo>
                    <a:pt x="261384" y="99535"/>
                  </a:lnTo>
                  <a:lnTo>
                    <a:pt x="242340" y="59582"/>
                  </a:lnTo>
                  <a:lnTo>
                    <a:pt x="213305" y="28078"/>
                  </a:lnTo>
                  <a:lnTo>
                    <a:pt x="176491" y="7418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48555" y="3403092"/>
              <a:ext cx="268605" cy="291465"/>
            </a:xfrm>
            <a:custGeom>
              <a:avLst/>
              <a:gdLst/>
              <a:ahLst/>
              <a:cxnLst/>
              <a:rect l="l" t="t" r="r" b="b"/>
              <a:pathLst>
                <a:path w="268604" h="291464">
                  <a:moveTo>
                    <a:pt x="0" y="145542"/>
                  </a:moveTo>
                  <a:lnTo>
                    <a:pt x="6839" y="99535"/>
                  </a:lnTo>
                  <a:lnTo>
                    <a:pt x="25883" y="59582"/>
                  </a:lnTo>
                  <a:lnTo>
                    <a:pt x="54918" y="28078"/>
                  </a:lnTo>
                  <a:lnTo>
                    <a:pt x="91732" y="7418"/>
                  </a:lnTo>
                  <a:lnTo>
                    <a:pt x="134112" y="0"/>
                  </a:lnTo>
                  <a:lnTo>
                    <a:pt x="176491" y="7418"/>
                  </a:lnTo>
                  <a:lnTo>
                    <a:pt x="213305" y="28078"/>
                  </a:lnTo>
                  <a:lnTo>
                    <a:pt x="242340" y="59582"/>
                  </a:lnTo>
                  <a:lnTo>
                    <a:pt x="261384" y="99535"/>
                  </a:lnTo>
                  <a:lnTo>
                    <a:pt x="268224" y="145542"/>
                  </a:lnTo>
                  <a:lnTo>
                    <a:pt x="261384" y="191548"/>
                  </a:lnTo>
                  <a:lnTo>
                    <a:pt x="242340" y="231501"/>
                  </a:lnTo>
                  <a:lnTo>
                    <a:pt x="213305" y="263005"/>
                  </a:lnTo>
                  <a:lnTo>
                    <a:pt x="176491" y="283665"/>
                  </a:lnTo>
                  <a:lnTo>
                    <a:pt x="134112" y="291084"/>
                  </a:lnTo>
                  <a:lnTo>
                    <a:pt x="91732" y="283665"/>
                  </a:lnTo>
                  <a:lnTo>
                    <a:pt x="54918" y="263005"/>
                  </a:lnTo>
                  <a:lnTo>
                    <a:pt x="25883" y="231501"/>
                  </a:lnTo>
                  <a:lnTo>
                    <a:pt x="6839" y="191548"/>
                  </a:lnTo>
                  <a:lnTo>
                    <a:pt x="0" y="14554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17107" y="3415283"/>
              <a:ext cx="318770" cy="317500"/>
            </a:xfrm>
            <a:custGeom>
              <a:avLst/>
              <a:gdLst/>
              <a:ahLst/>
              <a:cxnLst/>
              <a:rect l="l" t="t" r="r" b="b"/>
              <a:pathLst>
                <a:path w="318770" h="317500">
                  <a:moveTo>
                    <a:pt x="159257" y="0"/>
                  </a:moveTo>
                  <a:lnTo>
                    <a:pt x="108898" y="8083"/>
                  </a:lnTo>
                  <a:lnTo>
                    <a:pt x="65178" y="30589"/>
                  </a:lnTo>
                  <a:lnTo>
                    <a:pt x="30711" y="64904"/>
                  </a:lnTo>
                  <a:lnTo>
                    <a:pt x="8113" y="108411"/>
                  </a:lnTo>
                  <a:lnTo>
                    <a:pt x="0" y="158495"/>
                  </a:lnTo>
                  <a:lnTo>
                    <a:pt x="8113" y="208580"/>
                  </a:lnTo>
                  <a:lnTo>
                    <a:pt x="30711" y="252087"/>
                  </a:lnTo>
                  <a:lnTo>
                    <a:pt x="65178" y="286402"/>
                  </a:lnTo>
                  <a:lnTo>
                    <a:pt x="108898" y="308908"/>
                  </a:lnTo>
                  <a:lnTo>
                    <a:pt x="159257" y="316991"/>
                  </a:lnTo>
                  <a:lnTo>
                    <a:pt x="209617" y="308908"/>
                  </a:lnTo>
                  <a:lnTo>
                    <a:pt x="253337" y="286402"/>
                  </a:lnTo>
                  <a:lnTo>
                    <a:pt x="287804" y="252087"/>
                  </a:lnTo>
                  <a:lnTo>
                    <a:pt x="310402" y="208580"/>
                  </a:lnTo>
                  <a:lnTo>
                    <a:pt x="318515" y="158495"/>
                  </a:lnTo>
                  <a:lnTo>
                    <a:pt x="310402" y="108411"/>
                  </a:lnTo>
                  <a:lnTo>
                    <a:pt x="287804" y="64904"/>
                  </a:lnTo>
                  <a:lnTo>
                    <a:pt x="253337" y="30589"/>
                  </a:lnTo>
                  <a:lnTo>
                    <a:pt x="209617" y="8083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17107" y="3415283"/>
              <a:ext cx="318770" cy="317500"/>
            </a:xfrm>
            <a:custGeom>
              <a:avLst/>
              <a:gdLst/>
              <a:ahLst/>
              <a:cxnLst/>
              <a:rect l="l" t="t" r="r" b="b"/>
              <a:pathLst>
                <a:path w="318770" h="317500">
                  <a:moveTo>
                    <a:pt x="0" y="158495"/>
                  </a:moveTo>
                  <a:lnTo>
                    <a:pt x="8113" y="108411"/>
                  </a:lnTo>
                  <a:lnTo>
                    <a:pt x="30711" y="64904"/>
                  </a:lnTo>
                  <a:lnTo>
                    <a:pt x="65178" y="30589"/>
                  </a:lnTo>
                  <a:lnTo>
                    <a:pt x="108898" y="8083"/>
                  </a:lnTo>
                  <a:lnTo>
                    <a:pt x="159257" y="0"/>
                  </a:lnTo>
                  <a:lnTo>
                    <a:pt x="209617" y="8083"/>
                  </a:lnTo>
                  <a:lnTo>
                    <a:pt x="253337" y="30589"/>
                  </a:lnTo>
                  <a:lnTo>
                    <a:pt x="287804" y="64904"/>
                  </a:lnTo>
                  <a:lnTo>
                    <a:pt x="310402" y="108411"/>
                  </a:lnTo>
                  <a:lnTo>
                    <a:pt x="318515" y="158495"/>
                  </a:lnTo>
                  <a:lnTo>
                    <a:pt x="310402" y="208580"/>
                  </a:lnTo>
                  <a:lnTo>
                    <a:pt x="287804" y="252087"/>
                  </a:lnTo>
                  <a:lnTo>
                    <a:pt x="253337" y="286402"/>
                  </a:lnTo>
                  <a:lnTo>
                    <a:pt x="209617" y="308908"/>
                  </a:lnTo>
                  <a:lnTo>
                    <a:pt x="159257" y="316991"/>
                  </a:lnTo>
                  <a:lnTo>
                    <a:pt x="108898" y="308908"/>
                  </a:lnTo>
                  <a:lnTo>
                    <a:pt x="65178" y="286402"/>
                  </a:lnTo>
                  <a:lnTo>
                    <a:pt x="30711" y="252087"/>
                  </a:lnTo>
                  <a:lnTo>
                    <a:pt x="8113" y="208580"/>
                  </a:lnTo>
                  <a:lnTo>
                    <a:pt x="0" y="158495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07836" y="3384804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496" y="0"/>
                  </a:moveTo>
                  <a:lnTo>
                    <a:pt x="108411" y="8083"/>
                  </a:lnTo>
                  <a:lnTo>
                    <a:pt x="64904" y="30589"/>
                  </a:lnTo>
                  <a:lnTo>
                    <a:pt x="30589" y="64904"/>
                  </a:lnTo>
                  <a:lnTo>
                    <a:pt x="8083" y="108411"/>
                  </a:lnTo>
                  <a:lnTo>
                    <a:pt x="0" y="158496"/>
                  </a:lnTo>
                  <a:lnTo>
                    <a:pt x="8083" y="208580"/>
                  </a:lnTo>
                  <a:lnTo>
                    <a:pt x="30589" y="252087"/>
                  </a:lnTo>
                  <a:lnTo>
                    <a:pt x="64904" y="286402"/>
                  </a:lnTo>
                  <a:lnTo>
                    <a:pt x="108411" y="308908"/>
                  </a:lnTo>
                  <a:lnTo>
                    <a:pt x="158496" y="316992"/>
                  </a:lnTo>
                  <a:lnTo>
                    <a:pt x="208580" y="308908"/>
                  </a:lnTo>
                  <a:lnTo>
                    <a:pt x="252087" y="286402"/>
                  </a:lnTo>
                  <a:lnTo>
                    <a:pt x="286402" y="252087"/>
                  </a:lnTo>
                  <a:lnTo>
                    <a:pt x="308908" y="208580"/>
                  </a:lnTo>
                  <a:lnTo>
                    <a:pt x="316991" y="158496"/>
                  </a:lnTo>
                  <a:lnTo>
                    <a:pt x="308908" y="108411"/>
                  </a:lnTo>
                  <a:lnTo>
                    <a:pt x="286402" y="64904"/>
                  </a:lnTo>
                  <a:lnTo>
                    <a:pt x="252087" y="30589"/>
                  </a:lnTo>
                  <a:lnTo>
                    <a:pt x="208580" y="8083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07836" y="3384804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0" y="158496"/>
                  </a:moveTo>
                  <a:lnTo>
                    <a:pt x="8083" y="108411"/>
                  </a:lnTo>
                  <a:lnTo>
                    <a:pt x="30589" y="64904"/>
                  </a:lnTo>
                  <a:lnTo>
                    <a:pt x="64904" y="30589"/>
                  </a:lnTo>
                  <a:lnTo>
                    <a:pt x="108411" y="8083"/>
                  </a:lnTo>
                  <a:lnTo>
                    <a:pt x="158496" y="0"/>
                  </a:lnTo>
                  <a:lnTo>
                    <a:pt x="208580" y="8083"/>
                  </a:lnTo>
                  <a:lnTo>
                    <a:pt x="252087" y="30589"/>
                  </a:lnTo>
                  <a:lnTo>
                    <a:pt x="286402" y="64904"/>
                  </a:lnTo>
                  <a:lnTo>
                    <a:pt x="308908" y="108411"/>
                  </a:lnTo>
                  <a:lnTo>
                    <a:pt x="316991" y="158496"/>
                  </a:lnTo>
                  <a:lnTo>
                    <a:pt x="308908" y="208580"/>
                  </a:lnTo>
                  <a:lnTo>
                    <a:pt x="286402" y="252087"/>
                  </a:lnTo>
                  <a:lnTo>
                    <a:pt x="252087" y="286402"/>
                  </a:lnTo>
                  <a:lnTo>
                    <a:pt x="208580" y="308908"/>
                  </a:lnTo>
                  <a:lnTo>
                    <a:pt x="158496" y="316992"/>
                  </a:lnTo>
                  <a:lnTo>
                    <a:pt x="108411" y="308908"/>
                  </a:lnTo>
                  <a:lnTo>
                    <a:pt x="64904" y="286402"/>
                  </a:lnTo>
                  <a:lnTo>
                    <a:pt x="30589" y="252087"/>
                  </a:lnTo>
                  <a:lnTo>
                    <a:pt x="8083" y="208580"/>
                  </a:lnTo>
                  <a:lnTo>
                    <a:pt x="0" y="158496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48499" y="3393948"/>
              <a:ext cx="318770" cy="315595"/>
            </a:xfrm>
            <a:custGeom>
              <a:avLst/>
              <a:gdLst/>
              <a:ahLst/>
              <a:cxnLst/>
              <a:rect l="l" t="t" r="r" b="b"/>
              <a:pathLst>
                <a:path w="318770" h="315595">
                  <a:moveTo>
                    <a:pt x="159257" y="0"/>
                  </a:moveTo>
                  <a:lnTo>
                    <a:pt x="108898" y="8040"/>
                  </a:lnTo>
                  <a:lnTo>
                    <a:pt x="65178" y="30431"/>
                  </a:lnTo>
                  <a:lnTo>
                    <a:pt x="30711" y="64574"/>
                  </a:lnTo>
                  <a:lnTo>
                    <a:pt x="8113" y="107874"/>
                  </a:lnTo>
                  <a:lnTo>
                    <a:pt x="0" y="157734"/>
                  </a:lnTo>
                  <a:lnTo>
                    <a:pt x="8113" y="207593"/>
                  </a:lnTo>
                  <a:lnTo>
                    <a:pt x="30711" y="250893"/>
                  </a:lnTo>
                  <a:lnTo>
                    <a:pt x="65178" y="285036"/>
                  </a:lnTo>
                  <a:lnTo>
                    <a:pt x="108898" y="307427"/>
                  </a:lnTo>
                  <a:lnTo>
                    <a:pt x="159257" y="315468"/>
                  </a:lnTo>
                  <a:lnTo>
                    <a:pt x="209617" y="307427"/>
                  </a:lnTo>
                  <a:lnTo>
                    <a:pt x="253337" y="285036"/>
                  </a:lnTo>
                  <a:lnTo>
                    <a:pt x="287804" y="250893"/>
                  </a:lnTo>
                  <a:lnTo>
                    <a:pt x="310402" y="207593"/>
                  </a:lnTo>
                  <a:lnTo>
                    <a:pt x="318516" y="157734"/>
                  </a:lnTo>
                  <a:lnTo>
                    <a:pt x="310402" y="107874"/>
                  </a:lnTo>
                  <a:lnTo>
                    <a:pt x="287804" y="64574"/>
                  </a:lnTo>
                  <a:lnTo>
                    <a:pt x="253337" y="30431"/>
                  </a:lnTo>
                  <a:lnTo>
                    <a:pt x="209617" y="8040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48499" y="3393948"/>
              <a:ext cx="318770" cy="315595"/>
            </a:xfrm>
            <a:custGeom>
              <a:avLst/>
              <a:gdLst/>
              <a:ahLst/>
              <a:cxnLst/>
              <a:rect l="l" t="t" r="r" b="b"/>
              <a:pathLst>
                <a:path w="318770" h="315595">
                  <a:moveTo>
                    <a:pt x="0" y="157734"/>
                  </a:moveTo>
                  <a:lnTo>
                    <a:pt x="8113" y="107874"/>
                  </a:lnTo>
                  <a:lnTo>
                    <a:pt x="30711" y="64574"/>
                  </a:lnTo>
                  <a:lnTo>
                    <a:pt x="65178" y="30431"/>
                  </a:lnTo>
                  <a:lnTo>
                    <a:pt x="108898" y="8040"/>
                  </a:lnTo>
                  <a:lnTo>
                    <a:pt x="159257" y="0"/>
                  </a:lnTo>
                  <a:lnTo>
                    <a:pt x="209617" y="8040"/>
                  </a:lnTo>
                  <a:lnTo>
                    <a:pt x="253337" y="30431"/>
                  </a:lnTo>
                  <a:lnTo>
                    <a:pt x="287804" y="64574"/>
                  </a:lnTo>
                  <a:lnTo>
                    <a:pt x="310402" y="107874"/>
                  </a:lnTo>
                  <a:lnTo>
                    <a:pt x="318516" y="157734"/>
                  </a:lnTo>
                  <a:lnTo>
                    <a:pt x="310402" y="207593"/>
                  </a:lnTo>
                  <a:lnTo>
                    <a:pt x="287804" y="250893"/>
                  </a:lnTo>
                  <a:lnTo>
                    <a:pt x="253337" y="285036"/>
                  </a:lnTo>
                  <a:lnTo>
                    <a:pt x="209617" y="307427"/>
                  </a:lnTo>
                  <a:lnTo>
                    <a:pt x="159257" y="315468"/>
                  </a:lnTo>
                  <a:lnTo>
                    <a:pt x="108898" y="307427"/>
                  </a:lnTo>
                  <a:lnTo>
                    <a:pt x="65178" y="285036"/>
                  </a:lnTo>
                  <a:lnTo>
                    <a:pt x="30711" y="250893"/>
                  </a:lnTo>
                  <a:lnTo>
                    <a:pt x="8113" y="207593"/>
                  </a:lnTo>
                  <a:lnTo>
                    <a:pt x="0" y="15773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79692" y="3380232"/>
              <a:ext cx="320040" cy="315595"/>
            </a:xfrm>
            <a:custGeom>
              <a:avLst/>
              <a:gdLst/>
              <a:ahLst/>
              <a:cxnLst/>
              <a:rect l="l" t="t" r="r" b="b"/>
              <a:pathLst>
                <a:path w="320040" h="315595">
                  <a:moveTo>
                    <a:pt x="160019" y="0"/>
                  </a:moveTo>
                  <a:lnTo>
                    <a:pt x="109435" y="8040"/>
                  </a:lnTo>
                  <a:lnTo>
                    <a:pt x="65507" y="30431"/>
                  </a:lnTo>
                  <a:lnTo>
                    <a:pt x="30870" y="64574"/>
                  </a:lnTo>
                  <a:lnTo>
                    <a:pt x="8156" y="107874"/>
                  </a:lnTo>
                  <a:lnTo>
                    <a:pt x="0" y="157733"/>
                  </a:lnTo>
                  <a:lnTo>
                    <a:pt x="8156" y="207593"/>
                  </a:lnTo>
                  <a:lnTo>
                    <a:pt x="30870" y="250893"/>
                  </a:lnTo>
                  <a:lnTo>
                    <a:pt x="65507" y="285036"/>
                  </a:lnTo>
                  <a:lnTo>
                    <a:pt x="109435" y="307427"/>
                  </a:lnTo>
                  <a:lnTo>
                    <a:pt x="160019" y="315467"/>
                  </a:lnTo>
                  <a:lnTo>
                    <a:pt x="210604" y="307427"/>
                  </a:lnTo>
                  <a:lnTo>
                    <a:pt x="254532" y="285036"/>
                  </a:lnTo>
                  <a:lnTo>
                    <a:pt x="289169" y="250893"/>
                  </a:lnTo>
                  <a:lnTo>
                    <a:pt x="311883" y="207593"/>
                  </a:lnTo>
                  <a:lnTo>
                    <a:pt x="320039" y="157733"/>
                  </a:lnTo>
                  <a:lnTo>
                    <a:pt x="311883" y="107874"/>
                  </a:lnTo>
                  <a:lnTo>
                    <a:pt x="289169" y="64574"/>
                  </a:lnTo>
                  <a:lnTo>
                    <a:pt x="254532" y="30431"/>
                  </a:lnTo>
                  <a:lnTo>
                    <a:pt x="210604" y="804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79692" y="3380232"/>
              <a:ext cx="320040" cy="315595"/>
            </a:xfrm>
            <a:custGeom>
              <a:avLst/>
              <a:gdLst/>
              <a:ahLst/>
              <a:cxnLst/>
              <a:rect l="l" t="t" r="r" b="b"/>
              <a:pathLst>
                <a:path w="320040" h="315595">
                  <a:moveTo>
                    <a:pt x="0" y="157733"/>
                  </a:moveTo>
                  <a:lnTo>
                    <a:pt x="8156" y="107874"/>
                  </a:lnTo>
                  <a:lnTo>
                    <a:pt x="30870" y="64574"/>
                  </a:lnTo>
                  <a:lnTo>
                    <a:pt x="65507" y="30431"/>
                  </a:lnTo>
                  <a:lnTo>
                    <a:pt x="109435" y="8040"/>
                  </a:lnTo>
                  <a:lnTo>
                    <a:pt x="160019" y="0"/>
                  </a:lnTo>
                  <a:lnTo>
                    <a:pt x="210604" y="8040"/>
                  </a:lnTo>
                  <a:lnTo>
                    <a:pt x="254532" y="30431"/>
                  </a:lnTo>
                  <a:lnTo>
                    <a:pt x="289169" y="64574"/>
                  </a:lnTo>
                  <a:lnTo>
                    <a:pt x="311883" y="107874"/>
                  </a:lnTo>
                  <a:lnTo>
                    <a:pt x="320039" y="157733"/>
                  </a:lnTo>
                  <a:lnTo>
                    <a:pt x="311883" y="207593"/>
                  </a:lnTo>
                  <a:lnTo>
                    <a:pt x="289169" y="250893"/>
                  </a:lnTo>
                  <a:lnTo>
                    <a:pt x="254532" y="285036"/>
                  </a:lnTo>
                  <a:lnTo>
                    <a:pt x="210604" y="307427"/>
                  </a:lnTo>
                  <a:lnTo>
                    <a:pt x="160019" y="315467"/>
                  </a:lnTo>
                  <a:lnTo>
                    <a:pt x="109435" y="307427"/>
                  </a:lnTo>
                  <a:lnTo>
                    <a:pt x="65507" y="285036"/>
                  </a:lnTo>
                  <a:lnTo>
                    <a:pt x="30870" y="250893"/>
                  </a:lnTo>
                  <a:lnTo>
                    <a:pt x="8156" y="207593"/>
                  </a:lnTo>
                  <a:lnTo>
                    <a:pt x="0" y="15773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81316" y="3435095"/>
              <a:ext cx="320040" cy="315595"/>
            </a:xfrm>
            <a:custGeom>
              <a:avLst/>
              <a:gdLst/>
              <a:ahLst/>
              <a:cxnLst/>
              <a:rect l="l" t="t" r="r" b="b"/>
              <a:pathLst>
                <a:path w="320040" h="315595">
                  <a:moveTo>
                    <a:pt x="160019" y="0"/>
                  </a:moveTo>
                  <a:lnTo>
                    <a:pt x="109435" y="8040"/>
                  </a:lnTo>
                  <a:lnTo>
                    <a:pt x="65507" y="30431"/>
                  </a:lnTo>
                  <a:lnTo>
                    <a:pt x="30870" y="64574"/>
                  </a:lnTo>
                  <a:lnTo>
                    <a:pt x="8156" y="107874"/>
                  </a:lnTo>
                  <a:lnTo>
                    <a:pt x="0" y="157733"/>
                  </a:lnTo>
                  <a:lnTo>
                    <a:pt x="8156" y="207593"/>
                  </a:lnTo>
                  <a:lnTo>
                    <a:pt x="30870" y="250893"/>
                  </a:lnTo>
                  <a:lnTo>
                    <a:pt x="65507" y="285036"/>
                  </a:lnTo>
                  <a:lnTo>
                    <a:pt x="109435" y="307427"/>
                  </a:lnTo>
                  <a:lnTo>
                    <a:pt x="160019" y="315467"/>
                  </a:lnTo>
                  <a:lnTo>
                    <a:pt x="210604" y="307427"/>
                  </a:lnTo>
                  <a:lnTo>
                    <a:pt x="254532" y="285036"/>
                  </a:lnTo>
                  <a:lnTo>
                    <a:pt x="289169" y="250893"/>
                  </a:lnTo>
                  <a:lnTo>
                    <a:pt x="311883" y="207593"/>
                  </a:lnTo>
                  <a:lnTo>
                    <a:pt x="320039" y="157733"/>
                  </a:lnTo>
                  <a:lnTo>
                    <a:pt x="311883" y="107874"/>
                  </a:lnTo>
                  <a:lnTo>
                    <a:pt x="289169" y="64574"/>
                  </a:lnTo>
                  <a:lnTo>
                    <a:pt x="254532" y="30431"/>
                  </a:lnTo>
                  <a:lnTo>
                    <a:pt x="210604" y="804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81316" y="3435095"/>
              <a:ext cx="320040" cy="315595"/>
            </a:xfrm>
            <a:custGeom>
              <a:avLst/>
              <a:gdLst/>
              <a:ahLst/>
              <a:cxnLst/>
              <a:rect l="l" t="t" r="r" b="b"/>
              <a:pathLst>
                <a:path w="320040" h="315595">
                  <a:moveTo>
                    <a:pt x="0" y="157733"/>
                  </a:moveTo>
                  <a:lnTo>
                    <a:pt x="8156" y="107874"/>
                  </a:lnTo>
                  <a:lnTo>
                    <a:pt x="30870" y="64574"/>
                  </a:lnTo>
                  <a:lnTo>
                    <a:pt x="65507" y="30431"/>
                  </a:lnTo>
                  <a:lnTo>
                    <a:pt x="109435" y="8040"/>
                  </a:lnTo>
                  <a:lnTo>
                    <a:pt x="160019" y="0"/>
                  </a:lnTo>
                  <a:lnTo>
                    <a:pt x="210604" y="8040"/>
                  </a:lnTo>
                  <a:lnTo>
                    <a:pt x="254532" y="30431"/>
                  </a:lnTo>
                  <a:lnTo>
                    <a:pt x="289169" y="64574"/>
                  </a:lnTo>
                  <a:lnTo>
                    <a:pt x="311883" y="107874"/>
                  </a:lnTo>
                  <a:lnTo>
                    <a:pt x="320039" y="157733"/>
                  </a:lnTo>
                  <a:lnTo>
                    <a:pt x="311883" y="207593"/>
                  </a:lnTo>
                  <a:lnTo>
                    <a:pt x="289169" y="250893"/>
                  </a:lnTo>
                  <a:lnTo>
                    <a:pt x="254532" y="285036"/>
                  </a:lnTo>
                  <a:lnTo>
                    <a:pt x="210604" y="307427"/>
                  </a:lnTo>
                  <a:lnTo>
                    <a:pt x="160019" y="315467"/>
                  </a:lnTo>
                  <a:lnTo>
                    <a:pt x="109435" y="307427"/>
                  </a:lnTo>
                  <a:lnTo>
                    <a:pt x="65507" y="285036"/>
                  </a:lnTo>
                  <a:lnTo>
                    <a:pt x="30870" y="250893"/>
                  </a:lnTo>
                  <a:lnTo>
                    <a:pt x="8156" y="207593"/>
                  </a:lnTo>
                  <a:lnTo>
                    <a:pt x="0" y="157733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91272" y="3368040"/>
              <a:ext cx="320040" cy="317500"/>
            </a:xfrm>
            <a:custGeom>
              <a:avLst/>
              <a:gdLst/>
              <a:ahLst/>
              <a:cxnLst/>
              <a:rect l="l" t="t" r="r" b="b"/>
              <a:pathLst>
                <a:path w="320040" h="317500">
                  <a:moveTo>
                    <a:pt x="160020" y="0"/>
                  </a:moveTo>
                  <a:lnTo>
                    <a:pt x="109435" y="8083"/>
                  </a:lnTo>
                  <a:lnTo>
                    <a:pt x="65507" y="30589"/>
                  </a:lnTo>
                  <a:lnTo>
                    <a:pt x="30870" y="64904"/>
                  </a:lnTo>
                  <a:lnTo>
                    <a:pt x="8156" y="108411"/>
                  </a:lnTo>
                  <a:lnTo>
                    <a:pt x="0" y="158496"/>
                  </a:lnTo>
                  <a:lnTo>
                    <a:pt x="8156" y="208580"/>
                  </a:lnTo>
                  <a:lnTo>
                    <a:pt x="30870" y="252087"/>
                  </a:lnTo>
                  <a:lnTo>
                    <a:pt x="65507" y="286402"/>
                  </a:lnTo>
                  <a:lnTo>
                    <a:pt x="109435" y="308908"/>
                  </a:lnTo>
                  <a:lnTo>
                    <a:pt x="160020" y="316992"/>
                  </a:lnTo>
                  <a:lnTo>
                    <a:pt x="210604" y="308908"/>
                  </a:lnTo>
                  <a:lnTo>
                    <a:pt x="254532" y="286402"/>
                  </a:lnTo>
                  <a:lnTo>
                    <a:pt x="289169" y="252087"/>
                  </a:lnTo>
                  <a:lnTo>
                    <a:pt x="311883" y="208580"/>
                  </a:lnTo>
                  <a:lnTo>
                    <a:pt x="320039" y="158496"/>
                  </a:lnTo>
                  <a:lnTo>
                    <a:pt x="311883" y="108411"/>
                  </a:lnTo>
                  <a:lnTo>
                    <a:pt x="289169" y="64904"/>
                  </a:lnTo>
                  <a:lnTo>
                    <a:pt x="254532" y="30589"/>
                  </a:lnTo>
                  <a:lnTo>
                    <a:pt x="210604" y="8083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91272" y="3368040"/>
              <a:ext cx="320040" cy="317500"/>
            </a:xfrm>
            <a:custGeom>
              <a:avLst/>
              <a:gdLst/>
              <a:ahLst/>
              <a:cxnLst/>
              <a:rect l="l" t="t" r="r" b="b"/>
              <a:pathLst>
                <a:path w="320040" h="317500">
                  <a:moveTo>
                    <a:pt x="0" y="158496"/>
                  </a:moveTo>
                  <a:lnTo>
                    <a:pt x="8156" y="108411"/>
                  </a:lnTo>
                  <a:lnTo>
                    <a:pt x="30870" y="64904"/>
                  </a:lnTo>
                  <a:lnTo>
                    <a:pt x="65507" y="30589"/>
                  </a:lnTo>
                  <a:lnTo>
                    <a:pt x="109435" y="8083"/>
                  </a:lnTo>
                  <a:lnTo>
                    <a:pt x="160020" y="0"/>
                  </a:lnTo>
                  <a:lnTo>
                    <a:pt x="210604" y="8083"/>
                  </a:lnTo>
                  <a:lnTo>
                    <a:pt x="254532" y="30589"/>
                  </a:lnTo>
                  <a:lnTo>
                    <a:pt x="289169" y="64904"/>
                  </a:lnTo>
                  <a:lnTo>
                    <a:pt x="311883" y="108411"/>
                  </a:lnTo>
                  <a:lnTo>
                    <a:pt x="320039" y="158496"/>
                  </a:lnTo>
                  <a:lnTo>
                    <a:pt x="311883" y="208580"/>
                  </a:lnTo>
                  <a:lnTo>
                    <a:pt x="289169" y="252087"/>
                  </a:lnTo>
                  <a:lnTo>
                    <a:pt x="254532" y="286402"/>
                  </a:lnTo>
                  <a:lnTo>
                    <a:pt x="210604" y="308908"/>
                  </a:lnTo>
                  <a:lnTo>
                    <a:pt x="160020" y="316992"/>
                  </a:lnTo>
                  <a:lnTo>
                    <a:pt x="109435" y="308908"/>
                  </a:lnTo>
                  <a:lnTo>
                    <a:pt x="65507" y="286402"/>
                  </a:lnTo>
                  <a:lnTo>
                    <a:pt x="30870" y="252087"/>
                  </a:lnTo>
                  <a:lnTo>
                    <a:pt x="8156" y="208580"/>
                  </a:lnTo>
                  <a:lnTo>
                    <a:pt x="0" y="158496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A8DFA4-50CA-46DA-A971-F0D8F9CD95A2}"/>
              </a:ext>
            </a:extLst>
          </p:cNvPr>
          <p:cNvSpPr/>
          <p:nvPr/>
        </p:nvSpPr>
        <p:spPr>
          <a:xfrm>
            <a:off x="498360" y="488027"/>
            <a:ext cx="10925013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Clever Greedy</a:t>
            </a:r>
            <a:endParaRPr lang="en-US" sz="2000" b="1" dirty="0"/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Algorithm GREEDY1.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is to repeatedly choose vertices which are incident to the largest number of currently uncovered edges.</a:t>
            </a:r>
          </a:p>
        </p:txBody>
      </p:sp>
    </p:spTree>
    <p:extLst>
      <p:ext uri="{BB962C8B-B14F-4D97-AF65-F5344CB8AC3E}">
        <p14:creationId xmlns:p14="http://schemas.microsoft.com/office/powerpoint/2010/main" val="24438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9BED68-4C28-46D7-AB13-81FCAC47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77" y="1770956"/>
            <a:ext cx="9244649" cy="39274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C628F8-946D-4D89-A93D-ACA50C4E1CD8}"/>
              </a:ext>
            </a:extLst>
          </p:cNvPr>
          <p:cNvSpPr txBox="1"/>
          <p:nvPr/>
        </p:nvSpPr>
        <p:spPr>
          <a:xfrm>
            <a:off x="781878" y="636104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Pseudo 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158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C2C78C-D6B9-4A47-BBD8-C70FC03C09BB}"/>
              </a:ext>
            </a:extLst>
          </p:cNvPr>
          <p:cNvSpPr/>
          <p:nvPr/>
        </p:nvSpPr>
        <p:spPr>
          <a:xfrm>
            <a:off x="689113" y="408874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Algorithm Analysis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52164-4F5F-4F5A-A69F-83445F33393F}"/>
              </a:ext>
            </a:extLst>
          </p:cNvPr>
          <p:cNvSpPr/>
          <p:nvPr/>
        </p:nvSpPr>
        <p:spPr>
          <a:xfrm>
            <a:off x="5088834" y="681482"/>
            <a:ext cx="68248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the behavior of this algorithm on the graph B.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GREEDY2 (clever greedy) could also output R as a vertex cover.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vertices from Rr from first stage.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this, choose vertices from Rr−1.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surprising that this algorithm is also not brought up any better heuristic than the previous one(greedy 1).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shown the ratio of O(log n) for general set cover problem.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4CA76-F70E-4EB0-BE26-060BC16F5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3" y="1159491"/>
            <a:ext cx="2557670" cy="489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6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5FC9D-515B-4EE0-A81B-52F4CC749CBA}"/>
              </a:ext>
            </a:extLst>
          </p:cNvPr>
          <p:cNvSpPr txBox="1"/>
          <p:nvPr/>
        </p:nvSpPr>
        <p:spPr>
          <a:xfrm>
            <a:off x="543339" y="490330"/>
            <a:ext cx="3220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89070C-C7BB-40B9-8098-A8F0CDFB0167}"/>
              </a:ext>
            </a:extLst>
          </p:cNvPr>
          <p:cNvSpPr/>
          <p:nvPr/>
        </p:nvSpPr>
        <p:spPr>
          <a:xfrm>
            <a:off x="543339" y="1384856"/>
            <a:ext cx="97668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Its a type of  NP-complete problem. </a:t>
            </a:r>
          </a:p>
          <a:p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NP complete problem does not have Polynomial Time algorithm</a:t>
            </a:r>
          </a:p>
          <a:p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if the actual inputs are small then exponential time complexity is perfect.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It is possible to find near optimal solution.</a:t>
            </a:r>
          </a:p>
          <a:p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Which can be done Through approximation algorithm.</a:t>
            </a: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</a:rPr>
              <a:t> </a:t>
            </a:r>
            <a:endParaRPr lang="en-US" sz="1600" dirty="0"/>
          </a:p>
        </p:txBody>
      </p:sp>
      <p:pic>
        <p:nvPicPr>
          <p:cNvPr id="1026" name="Picture 2" descr="Introduction to NP Completeness. P and NP Problem | by Vipasha Vaghela |  Medium">
            <a:extLst>
              <a:ext uri="{FF2B5EF4-FFF2-40B4-BE49-F238E27FC236}">
                <a16:creationId xmlns:a16="http://schemas.microsoft.com/office/drawing/2014/main" id="{FBD0A441-F871-4244-8ECA-D3F088355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75" y="3531152"/>
            <a:ext cx="4588126" cy="33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38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9A70CC-9060-49E0-8C10-5FCAEF192A8B}"/>
              </a:ext>
            </a:extLst>
          </p:cNvPr>
          <p:cNvSpPr/>
          <p:nvPr/>
        </p:nvSpPr>
        <p:spPr>
          <a:xfrm>
            <a:off x="159026" y="565308"/>
            <a:ext cx="1130410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6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MAXIMAL MATCHINGS FOR VERTEX COVERS</a:t>
            </a:r>
            <a:r>
              <a:rPr lang="en-US" sz="2800" b="1" dirty="0"/>
              <a:t> </a:t>
            </a:r>
            <a:endParaRPr lang="en-US" b="1" dirty="0"/>
          </a:p>
          <a:p>
            <a:endParaRPr lang="en-US" dirty="0"/>
          </a:p>
          <a:p>
            <a:r>
              <a:rPr lang="en-US" b="1" i="1" dirty="0"/>
              <a:t>Matching in graph</a:t>
            </a:r>
            <a:r>
              <a:rPr lang="en-US" i="1" dirty="0"/>
              <a:t>:-  A matching graph is a subgraph of a graph G where there are no</a:t>
            </a:r>
          </a:p>
          <a:p>
            <a:r>
              <a:rPr lang="en-US" i="1" dirty="0"/>
              <a:t> edges adjacent to each other and the  Maximum degree of any vertex is always less then equals to 1.</a:t>
            </a:r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heuristic which achieves a bounded ratio for the problem.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made by modify GREEDY1 by placing both end-points of edge into 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claim that this algorithm performs better than GREEDY1 and GREEDY 2.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DF21B-460E-4DEF-A183-599AA3904CF6}"/>
              </a:ext>
            </a:extLst>
          </p:cNvPr>
          <p:cNvSpPr/>
          <p:nvPr/>
        </p:nvSpPr>
        <p:spPr>
          <a:xfrm>
            <a:off x="5022573" y="4771410"/>
            <a:ext cx="661283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u="sng" dirty="0"/>
              <a:t>Algorithm Maximal Matching</a:t>
            </a:r>
          </a:p>
          <a:p>
            <a:pPr lvl="1"/>
            <a:endParaRPr lang="en-US" sz="2000" b="1" u="sng" dirty="0"/>
          </a:p>
          <a:p>
            <a:pPr lvl="1"/>
            <a:r>
              <a:rPr lang="en-US" dirty="0"/>
              <a:t> </a:t>
            </a:r>
            <a:r>
              <a:rPr lang="en-US" i="1" dirty="0"/>
              <a:t>Pick any maximal matching M in the graph G = (V, E). </a:t>
            </a:r>
          </a:p>
          <a:p>
            <a:pPr lvl="1"/>
            <a:r>
              <a:rPr lang="en-US" i="1" dirty="0"/>
              <a:t>Place both end-points of each edge in M into the 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D93D27-874D-47B5-B1FB-CADEC39C4041}"/>
              </a:ext>
            </a:extLst>
          </p:cNvPr>
          <p:cNvSpPr/>
          <p:nvPr/>
        </p:nvSpPr>
        <p:spPr>
          <a:xfrm>
            <a:off x="463826" y="507618"/>
            <a:ext cx="1034994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u="sng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Alogrithm</a:t>
            </a:r>
            <a:r>
              <a:rPr lang="en-US" sz="32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Analysis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Maximal Matching  always computes a vertex cover in the input graph G.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2-approximation algorithm.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edges in E /M  are such that at least one of their end-points is incident to some e ∈ M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edge in E has one end-point in C.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at least |M| vertices, since no two of them share a vertex. It implies vertex cover has size at least |M|.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cover C contains exactly 2|M| vertices.</a:t>
            </a:r>
          </a:p>
        </p:txBody>
      </p:sp>
    </p:spTree>
    <p:extLst>
      <p:ext uri="{BB962C8B-B14F-4D97-AF65-F5344CB8AC3E}">
        <p14:creationId xmlns:p14="http://schemas.microsoft.com/office/powerpoint/2010/main" val="268362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03695F-A7D6-45FA-9902-D38048A9D3B6}"/>
              </a:ext>
            </a:extLst>
          </p:cNvPr>
          <p:cNvSpPr/>
          <p:nvPr/>
        </p:nvSpPr>
        <p:spPr>
          <a:xfrm>
            <a:off x="2387906" y="634160"/>
            <a:ext cx="6676582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END</a:t>
            </a:r>
          </a:p>
          <a:p>
            <a:pPr algn="ctr"/>
            <a:endParaRPr 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75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D7CC1C-2512-44C9-BD01-760E70874CA9}"/>
              </a:ext>
            </a:extLst>
          </p:cNvPr>
          <p:cNvSpPr/>
          <p:nvPr/>
        </p:nvSpPr>
        <p:spPr>
          <a:xfrm>
            <a:off x="649358" y="410961"/>
            <a:ext cx="995238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u="sng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Defination</a:t>
            </a:r>
            <a:r>
              <a:rPr lang="en-IN" sz="48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graph G= (V, E) where V and E are accordingly vertex and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edges. A vertex cover of an undirected graph is a subset V ⊆ V such that if (u, v) is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edge of G, Then either u Ɛ V’ or v Ɛ V’ or both.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C70DB-56EA-43B1-8AC5-E93C16CB4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8" y="4037421"/>
            <a:ext cx="9462054" cy="24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6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03605"/>
          </a:xfrm>
        </p:spPr>
        <p:txBody>
          <a:bodyPr/>
          <a:lstStyle/>
          <a:p>
            <a:r>
              <a:rPr lang="en-US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Vertex Cover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A vertex cover of a graph G is a set of vertices, V</a:t>
            </a:r>
            <a:r>
              <a:rPr lang="en-IN" altLang="en-US" sz="2800" baseline="-25000" dirty="0">
                <a:latin typeface="Times New Roman" panose="02020603050405020304" charset="0"/>
                <a:cs typeface="Times New Roman" panose="02020603050405020304" charset="0"/>
              </a:rPr>
              <a:t>c .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every vertex touches at least one edge.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It also has applications in matching problems and optimization problems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FBAE0-7F41-475E-88CE-1E2F74CA9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052" y="3330851"/>
            <a:ext cx="2411895" cy="1953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4F80B5-98B6-4E37-BFB3-EDFE9EC092C5}"/>
              </a:ext>
            </a:extLst>
          </p:cNvPr>
          <p:cNvSpPr/>
          <p:nvPr/>
        </p:nvSpPr>
        <p:spPr>
          <a:xfrm>
            <a:off x="304043" y="410823"/>
            <a:ext cx="116348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ALGORITHM FOR VERTEX COVER PROBLEM</a:t>
            </a:r>
            <a:endParaRPr lang="en-US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B65398-6F92-4D20-A95F-50CEC3E00D1B}"/>
              </a:ext>
            </a:extLst>
          </p:cNvPr>
          <p:cNvGrpSpPr/>
          <p:nvPr/>
        </p:nvGrpSpPr>
        <p:grpSpPr>
          <a:xfrm>
            <a:off x="430449" y="1153404"/>
            <a:ext cx="11152412" cy="4173970"/>
            <a:chOff x="430449" y="1153404"/>
            <a:chExt cx="11152412" cy="41739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A4A184-B200-4C50-8E74-BD1771D81437}"/>
                </a:ext>
              </a:extLst>
            </p:cNvPr>
            <p:cNvSpPr txBox="1"/>
            <p:nvPr/>
          </p:nvSpPr>
          <p:spPr>
            <a:xfrm>
              <a:off x="520255" y="1153404"/>
              <a:ext cx="760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u="sng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1.</a:t>
              </a:r>
              <a:r>
                <a:rPr lang="en-US" sz="360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   </a:t>
              </a:r>
              <a:r>
                <a:rPr lang="en-US" sz="3600" u="sng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Approximation algorithm:</a:t>
              </a:r>
              <a:endParaRPr lang="en-US" sz="3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3D0508-AABC-4C02-977D-190A1AF29A07}"/>
                </a:ext>
              </a:extLst>
            </p:cNvPr>
            <p:cNvSpPr txBox="1"/>
            <p:nvPr/>
          </p:nvSpPr>
          <p:spPr>
            <a:xfrm>
              <a:off x="430449" y="2355946"/>
              <a:ext cx="1115241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obtaining an optimal solution is intractable for NP complete problems.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approximation problem is to find the vertex cover with few vertices.</a:t>
              </a: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05374640-7C6A-496A-B8BF-344488C63C4C}"/>
                </a:ext>
              </a:extLst>
            </p:cNvPr>
            <p:cNvSpPr txBox="1">
              <a:spLocks/>
            </p:cNvSpPr>
            <p:nvPr/>
          </p:nvSpPr>
          <p:spPr>
            <a:xfrm>
              <a:off x="430449" y="3060510"/>
              <a:ext cx="10972800" cy="2266864"/>
            </a:xfrm>
            <a:prstGeom prst="rect">
              <a:avLst/>
            </a:prstGeom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sz="2800" dirty="0">
                  <a:latin typeface="Times New Roman" panose="02020603050405020304" charset="0"/>
                  <a:cs typeface="Times New Roman" panose="02020603050405020304" charset="0"/>
                </a:rPr>
                <a:t>Its a polynomial-time algorithm.</a:t>
              </a:r>
            </a:p>
            <a:p>
              <a:r>
                <a:rPr lang="en-US" sz="2800" dirty="0">
                  <a:latin typeface="Times New Roman" panose="02020603050405020304" charset="0"/>
                  <a:cs typeface="Times New Roman" panose="02020603050405020304" charset="0"/>
                </a:rPr>
                <a:t>when given input </a:t>
              </a:r>
              <a:r>
                <a:rPr lang="en-US" sz="2800" dirty="0" err="1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sz="2800" dirty="0">
                  <a:latin typeface="Times New Roman" panose="02020603050405020304" charset="0"/>
                  <a:cs typeface="Times New Roman" panose="02020603050405020304" charset="0"/>
                </a:rPr>
                <a:t>, outputs an element of FS(</a:t>
              </a:r>
              <a:r>
                <a:rPr lang="en-US" sz="2800" dirty="0" err="1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sz="2800" dirty="0"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r>
                <a:rPr lang="en-IN" altLang="en-US" sz="2800" dirty="0">
                  <a:latin typeface="Times New Roman" panose="02020603050405020304" charset="0"/>
                  <a:cs typeface="Times New Roman" panose="02020603050405020304" charset="0"/>
                </a:rPr>
                <a:t>. Where FS(</a:t>
              </a:r>
              <a:r>
                <a:rPr lang="en-IN" altLang="en-US" sz="2800" dirty="0" err="1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IN" altLang="en-US" sz="2800" dirty="0">
                  <a:latin typeface="Times New Roman" panose="02020603050405020304" charset="0"/>
                  <a:cs typeface="Times New Roman" panose="02020603050405020304" charset="0"/>
                </a:rPr>
                <a:t>) ) is the set of feasible solutions for </a:t>
              </a:r>
              <a:r>
                <a:rPr lang="en-IN" altLang="en-US" sz="2800" dirty="0" err="1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IN" altLang="en-US" sz="2800" dirty="0">
                  <a:latin typeface="Times New Roman" panose="02020603050405020304" charset="0"/>
                  <a:cs typeface="Times New Roman" panose="0202060305040502030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70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3A6738-9293-4809-9D0B-B85414B06D3B}"/>
              </a:ext>
            </a:extLst>
          </p:cNvPr>
          <p:cNvSpPr txBox="1"/>
          <p:nvPr/>
        </p:nvSpPr>
        <p:spPr>
          <a:xfrm>
            <a:off x="324432" y="291584"/>
            <a:ext cx="12092349" cy="541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Steps For approximation algorithm</a:t>
            </a:r>
            <a:r>
              <a:rPr lang="en-US" b="1" dirty="0"/>
              <a:t>:-</a:t>
            </a:r>
            <a:r>
              <a:rPr lang="en-US" dirty="0"/>
              <a:t>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result as {} 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set of all edges in given graph. Let the set be E. 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following while E is not empty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a) Pick an arbitrary edge (u, v) from set E and add 'u' and 'v' to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result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b) Remove all edges from E which are either incident on u or v. 4)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result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32687D-2A2A-4688-BDDA-F1BCF7C5B8BA}"/>
              </a:ext>
            </a:extLst>
          </p:cNvPr>
          <p:cNvSpPr/>
          <p:nvPr/>
        </p:nvSpPr>
        <p:spPr>
          <a:xfrm>
            <a:off x="546840" y="548780"/>
            <a:ext cx="8888331" cy="4585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Pseudo Code for approximation algorithm</a:t>
            </a:r>
            <a:r>
              <a:rPr lang="en-US" sz="2000" dirty="0"/>
              <a:t>: </a:t>
            </a:r>
          </a:p>
          <a:p>
            <a:endParaRPr lang="en-US" sz="3200" dirty="0"/>
          </a:p>
          <a:p>
            <a:r>
              <a:rPr lang="en-US" sz="3200" dirty="0"/>
              <a:t>1 	C ← Ø</a:t>
            </a:r>
          </a:p>
          <a:p>
            <a:r>
              <a:rPr lang="en-US" sz="3200" dirty="0"/>
              <a:t>2 	E′ ← E [G]</a:t>
            </a:r>
          </a:p>
          <a:p>
            <a:r>
              <a:rPr lang="en-US" sz="3200" dirty="0"/>
              <a:t>3 	</a:t>
            </a:r>
            <a:r>
              <a:rPr lang="en-US" sz="3200" b="1" dirty="0"/>
              <a:t>while </a:t>
            </a:r>
            <a:r>
              <a:rPr lang="en-US" sz="3200" dirty="0"/>
              <a:t>E′ ≠ Ø</a:t>
            </a:r>
          </a:p>
          <a:p>
            <a:r>
              <a:rPr lang="en-US" sz="3200" dirty="0"/>
              <a:t>4 	</a:t>
            </a:r>
            <a:r>
              <a:rPr lang="en-US" sz="3200" b="1" dirty="0"/>
              <a:t>do </a:t>
            </a:r>
            <a:r>
              <a:rPr lang="en-US" sz="3200" dirty="0"/>
              <a:t>let (u, v) be an arbitrary edge of E′</a:t>
            </a:r>
          </a:p>
          <a:p>
            <a:r>
              <a:rPr lang="pl-PL" sz="3200" dirty="0"/>
              <a:t>5 </a:t>
            </a:r>
            <a:r>
              <a:rPr lang="en-US" sz="3200" dirty="0"/>
              <a:t>	</a:t>
            </a:r>
            <a:r>
              <a:rPr lang="pl-PL" sz="3200" dirty="0"/>
              <a:t>C ← C U {u, v}</a:t>
            </a:r>
          </a:p>
          <a:p>
            <a:r>
              <a:rPr lang="en-US" sz="3200" dirty="0"/>
              <a:t>6 	remove every edge in E′ incident on u or v</a:t>
            </a:r>
          </a:p>
          <a:p>
            <a:r>
              <a:rPr lang="en-US" sz="3200" dirty="0"/>
              <a:t>7 	</a:t>
            </a:r>
            <a:r>
              <a:rPr lang="en-US" sz="3200" b="1" dirty="0"/>
              <a:t>return </a:t>
            </a:r>
            <a:r>
              <a:rPr lang="en-US" sz="32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3987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3AB868-278B-4F1C-B0BF-5843C18B9CB4}"/>
              </a:ext>
            </a:extLst>
          </p:cNvPr>
          <p:cNvSpPr/>
          <p:nvPr/>
        </p:nvSpPr>
        <p:spPr>
          <a:xfrm>
            <a:off x="290219" y="446113"/>
            <a:ext cx="8589083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Explanation of the Approximate algorithm</a:t>
            </a:r>
            <a:endParaRPr lang="en-US" sz="2000" b="1" dirty="0">
              <a:latin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</a:rPr>
              <a:t>Let the graph be: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64C38-65FD-4F65-B86C-0B5A384E6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573" y="1930592"/>
            <a:ext cx="5148167" cy="21766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D97928-6B08-42A0-959D-EC0DE3231102}"/>
              </a:ext>
            </a:extLst>
          </p:cNvPr>
          <p:cNvSpPr/>
          <p:nvPr/>
        </p:nvSpPr>
        <p:spPr>
          <a:xfrm>
            <a:off x="410817" y="4575479"/>
            <a:ext cx="108932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</a:rPr>
              <a:t>select any edge and removes the incident edges to it.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</a:rPr>
              <a:t>continues until to cover all the vertexes. 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BDC2AF-61D8-4892-B021-21C0F43EE642}"/>
              </a:ext>
            </a:extLst>
          </p:cNvPr>
          <p:cNvSpPr/>
          <p:nvPr/>
        </p:nvSpPr>
        <p:spPr>
          <a:xfrm>
            <a:off x="1647984" y="287872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a.</a:t>
            </a:r>
          </a:p>
        </p:txBody>
      </p:sp>
    </p:spTree>
    <p:extLst>
      <p:ext uri="{BB962C8B-B14F-4D97-AF65-F5344CB8AC3E}">
        <p14:creationId xmlns:p14="http://schemas.microsoft.com/office/powerpoint/2010/main" val="100318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0D332-3896-449F-A549-855185466123}"/>
              </a:ext>
            </a:extLst>
          </p:cNvPr>
          <p:cNvSpPr/>
          <p:nvPr/>
        </p:nvSpPr>
        <p:spPr>
          <a:xfrm>
            <a:off x="5565912" y="446951"/>
            <a:ext cx="6483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</a:rPr>
              <a:t> first edge (b, c) is chosen, then (b, a), (c, d) and (c, e) edges are discarded from the graph. </a:t>
            </a:r>
            <a:endParaRPr lang="en-US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C4226F-610C-4D75-8C3C-296F0CA473AA}"/>
              </a:ext>
            </a:extLst>
          </p:cNvPr>
          <p:cNvGrpSpPr/>
          <p:nvPr/>
        </p:nvGrpSpPr>
        <p:grpSpPr>
          <a:xfrm>
            <a:off x="142272" y="198069"/>
            <a:ext cx="4906202" cy="2719393"/>
            <a:chOff x="487433" y="165840"/>
            <a:chExt cx="4231498" cy="24592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141E3B1-912A-4723-B023-18970E047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433" y="165840"/>
              <a:ext cx="4231498" cy="191177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90008B-6E30-43C7-89BF-25A51870BB60}"/>
                </a:ext>
              </a:extLst>
            </p:cNvPr>
            <p:cNvSpPr/>
            <p:nvPr/>
          </p:nvSpPr>
          <p:spPr>
            <a:xfrm>
              <a:off x="1396973" y="2255714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b.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C8073B-CDE3-4322-99BA-58A14A18F232}"/>
              </a:ext>
            </a:extLst>
          </p:cNvPr>
          <p:cNvGrpSpPr/>
          <p:nvPr/>
        </p:nvGrpSpPr>
        <p:grpSpPr>
          <a:xfrm>
            <a:off x="487433" y="3429000"/>
            <a:ext cx="4747176" cy="2388704"/>
            <a:chOff x="872573" y="2996856"/>
            <a:chExt cx="3248854" cy="17119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3CF680-1804-4D5E-91C5-02759468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573" y="2996856"/>
              <a:ext cx="3248854" cy="134531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12B050-8AC4-4DF6-B085-D15B412C8AFC}"/>
                </a:ext>
              </a:extLst>
            </p:cNvPr>
            <p:cNvSpPr/>
            <p:nvPr/>
          </p:nvSpPr>
          <p:spPr>
            <a:xfrm>
              <a:off x="1950995" y="4339446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c.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281FC2C-1E2A-467B-B546-C7DEC7EAEBBE}"/>
              </a:ext>
            </a:extLst>
          </p:cNvPr>
          <p:cNvSpPr/>
          <p:nvPr/>
        </p:nvSpPr>
        <p:spPr>
          <a:xfrm>
            <a:off x="5791199" y="363421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</a:rPr>
              <a:t>Next arbitrary</a:t>
            </a:r>
          </a:p>
          <a:p>
            <a:r>
              <a:rPr lang="en-US" sz="3200" dirty="0">
                <a:latin typeface="Times New Roman" panose="02020603050405020304" pitchFamily="18" charset="0"/>
              </a:rPr>
              <a:t>edge (e, f) is chosen and edge (e, d) is discarded.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1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blinds/>
      </p:transition>
    </mc:Choice>
    <mc:Fallback xmlns=""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1158</Words>
  <Application>Microsoft Office PowerPoint</Application>
  <PresentationFormat>Widescreen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Orange Waves</vt:lpstr>
      <vt:lpstr>VERTEX COVER </vt:lpstr>
      <vt:lpstr>PowerPoint Presentation</vt:lpstr>
      <vt:lpstr>PowerPoint Presentation</vt:lpstr>
      <vt:lpstr>Vertex Cover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Greedy Algorithm(1): Analysis</vt:lpstr>
      <vt:lpstr>Greedy Algorithm(1):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VERTEX COVER	</dc:title>
  <dc:creator/>
  <cp:lastModifiedBy>Rishabh</cp:lastModifiedBy>
  <cp:revision>33</cp:revision>
  <dcterms:created xsi:type="dcterms:W3CDTF">2021-04-18T14:24:00Z</dcterms:created>
  <dcterms:modified xsi:type="dcterms:W3CDTF">2021-04-25T07:13:22Z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