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3"/>
    <p:sldId id="265" r:id="rId4"/>
    <p:sldId id="266" r:id="rId5"/>
    <p:sldId id="260" r:id="rId6"/>
    <p:sldId id="287" r:id="rId7"/>
    <p:sldId id="288" r:id="rId8"/>
    <p:sldId id="289" r:id="rId9"/>
    <p:sldId id="290" r:id="rId10"/>
    <p:sldId id="268" r:id="rId11"/>
    <p:sldId id="269" r:id="rId12"/>
    <p:sldId id="282" r:id="rId13"/>
    <p:sldId id="270" r:id="rId14"/>
    <p:sldId id="272" r:id="rId15"/>
    <p:sldId id="271" r:id="rId16"/>
    <p:sldId id="274" r:id="rId17"/>
    <p:sldId id="275" r:id="rId18"/>
    <p:sldId id="276" r:id="rId19"/>
    <p:sldId id="284" r:id="rId20"/>
    <p:sldId id="285" r:id="rId21"/>
    <p:sldId id="286" r:id="rId22"/>
    <p:sldId id="277" r:id="rId23"/>
    <p:sldId id="261" r:id="rId24"/>
    <p:sldId id="264" r:id="rId25"/>
    <p:sldId id="263" r:id="rId26"/>
    <p:sldId id="281" r:id="rId27"/>
    <p:sldId id="278" r:id="rId28"/>
    <p:sldId id="279" r:id="rId29"/>
    <p:sldId id="280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sz="44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VERTEX COVER	</a:t>
            </a:r>
            <a:endParaRPr lang="en-IN" altLang="en-US" sz="4400" b="1" u="sng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Picture 5" descr="V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2468" y="3429000"/>
            <a:ext cx="5560060" cy="314515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406349" y="401562"/>
            <a:ext cx="52946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RITIK SINGH		2K19/CO/319	</a:t>
            </a:r>
            <a:endParaRPr lang="en-IN" altLang="en-US" sz="28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800" b="1" dirty="0">
                <a:latin typeface="Times New Roman" panose="02020603050405020304" charset="0"/>
                <a:cs typeface="Times New Roman" panose="02020603050405020304" charset="0"/>
              </a:rPr>
              <a:t>Rishabh Kumar	2K19/CO/314</a:t>
            </a:r>
            <a:endParaRPr lang="en-IN" altLang="en-US" sz="28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432" y="291584"/>
            <a:ext cx="12092349" cy="541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Steps For approximation algorithm</a:t>
            </a:r>
            <a:r>
              <a:rPr lang="en-US" b="1" dirty="0"/>
              <a:t>:-</a:t>
            </a:r>
            <a:r>
              <a:rPr lang="en-US" dirty="0"/>
              <a:t> </a:t>
            </a:r>
            <a:endParaRPr lang="en-US" dirty="0"/>
          </a:p>
          <a:p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R"/>
            </a:pP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Initialize the result as {} </a:t>
            </a:r>
            <a:endParaRPr lang="en-US" altLang="en-US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R"/>
            </a:pP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Consider a set of all edges in given graph. Let the set be E. </a:t>
            </a:r>
            <a:endParaRPr lang="en-US" altLang="en-US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R"/>
            </a:pP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Do following while E is not empty ...</a:t>
            </a:r>
            <a:endParaRPr lang="en-US" altLang="en-US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	a) Pick an arbitrary edge (u, v) from set E and add 'u' and 'v' to </a:t>
            </a:r>
            <a:endParaRPr lang="en-US" altLang="en-US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	     result ...</a:t>
            </a:r>
            <a:endParaRPr lang="en-US" altLang="en-US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	b) Remove all edges from E which are either incident on u or v. 4) </a:t>
            </a:r>
            <a:endParaRPr lang="en-US" altLang="en-US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Times New Roman" panose="02020603050405020304" charset="0"/>
                <a:cs typeface="Times New Roman" panose="02020603050405020304" charset="0"/>
              </a:rPr>
              <a:t>Return result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55022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840" y="548780"/>
            <a:ext cx="8888331" cy="4585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Pseudo Code for approximation algorithm</a:t>
            </a:r>
            <a:r>
              <a:rPr lang="en-US" sz="2000" dirty="0"/>
              <a:t>: </a:t>
            </a:r>
            <a:endParaRPr lang="en-US" sz="2000" dirty="0"/>
          </a:p>
          <a:p>
            <a:endParaRPr lang="en-US" sz="3200" dirty="0"/>
          </a:p>
          <a:p>
            <a:r>
              <a:rPr lang="en-US" sz="3200" dirty="0"/>
              <a:t>1 	C ← Ø</a:t>
            </a:r>
            <a:endParaRPr lang="en-US" sz="3200" dirty="0"/>
          </a:p>
          <a:p>
            <a:r>
              <a:rPr lang="en-US" sz="3200" dirty="0"/>
              <a:t>2 	E′ ← E [G]</a:t>
            </a:r>
            <a:endParaRPr lang="en-US" sz="3200" dirty="0"/>
          </a:p>
          <a:p>
            <a:r>
              <a:rPr lang="en-US" sz="3200" dirty="0"/>
              <a:t>3 	</a:t>
            </a:r>
            <a:r>
              <a:rPr lang="en-US" sz="3200" b="1" dirty="0"/>
              <a:t>while </a:t>
            </a:r>
            <a:r>
              <a:rPr lang="en-US" sz="3200" dirty="0"/>
              <a:t>E′ ≠ Ø</a:t>
            </a:r>
            <a:endParaRPr lang="en-US" sz="3200" dirty="0"/>
          </a:p>
          <a:p>
            <a:r>
              <a:rPr lang="en-US" sz="3200" dirty="0"/>
              <a:t>4 	</a:t>
            </a:r>
            <a:r>
              <a:rPr lang="en-US" sz="3200" b="1" dirty="0"/>
              <a:t>do </a:t>
            </a:r>
            <a:r>
              <a:rPr lang="en-US" sz="3200" dirty="0"/>
              <a:t>let (u, v) be an arbitrary edge of E′</a:t>
            </a:r>
            <a:endParaRPr lang="en-US" sz="3200" dirty="0"/>
          </a:p>
          <a:p>
            <a:r>
              <a:rPr lang="pl-PL" sz="3200" dirty="0"/>
              <a:t>5 </a:t>
            </a:r>
            <a:r>
              <a:rPr lang="en-US" sz="3200" dirty="0"/>
              <a:t>	</a:t>
            </a:r>
            <a:r>
              <a:rPr lang="pl-PL" sz="3200" dirty="0"/>
              <a:t>C ← C U {u, v}</a:t>
            </a:r>
            <a:endParaRPr lang="pl-PL" sz="3200" dirty="0"/>
          </a:p>
          <a:p>
            <a:r>
              <a:rPr lang="en-US" sz="3200" dirty="0"/>
              <a:t>6 	remove every edge in E′ incident on u or v</a:t>
            </a:r>
            <a:endParaRPr lang="en-US" sz="3200" dirty="0"/>
          </a:p>
          <a:p>
            <a:r>
              <a:rPr lang="en-US" sz="3200" dirty="0"/>
              <a:t>7 	</a:t>
            </a:r>
            <a:r>
              <a:rPr lang="en-US" sz="3200" b="1" dirty="0"/>
              <a:t>return </a:t>
            </a:r>
            <a:r>
              <a:rPr lang="en-US" sz="3200" dirty="0"/>
              <a:t>C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550223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0219" y="446113"/>
            <a:ext cx="8589083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Explanation of the Approximate algorithm</a:t>
            </a:r>
            <a:endParaRPr lang="en-US" sz="2000" b="1" dirty="0">
              <a:latin typeface="Times New Roman" panose="02020603050405020304" charset="0"/>
            </a:endParaRPr>
          </a:p>
          <a:p>
            <a:endParaRPr lang="en-US" b="1" dirty="0">
              <a:latin typeface="Times New Roman" panose="02020603050405020304" charset="0"/>
            </a:endParaRPr>
          </a:p>
          <a:p>
            <a:r>
              <a:rPr lang="en-US" sz="2800" b="1" dirty="0">
                <a:latin typeface="Times New Roman" panose="02020603050405020304" charset="0"/>
              </a:rPr>
              <a:t>Let the graph be: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9573" y="1930592"/>
            <a:ext cx="5148167" cy="217668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0817" y="4575479"/>
            <a:ext cx="108932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charset="0"/>
              </a:rPr>
              <a:t>select any edge and removes the incident edges to it. </a:t>
            </a:r>
            <a:endParaRPr lang="en-US" sz="3200" dirty="0">
              <a:latin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charset="0"/>
              </a:rPr>
              <a:t>continues until to cover all the vertexes. 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1647984" y="287872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a.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502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65912" y="446951"/>
            <a:ext cx="64838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charset="0"/>
              </a:rPr>
              <a:t> first edge (b, c) is chosen, then (b, a), (c, d) and (c, e) edges are discarded from the graph. 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142272" y="198069"/>
            <a:ext cx="4906202" cy="2719393"/>
            <a:chOff x="487433" y="165840"/>
            <a:chExt cx="4231498" cy="245920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87433" y="165840"/>
              <a:ext cx="4231498" cy="1911775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1396973" y="2255714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b. 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7433" y="3429000"/>
            <a:ext cx="4747176" cy="2388704"/>
            <a:chOff x="872573" y="2996856"/>
            <a:chExt cx="3248854" cy="17119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2573" y="2996856"/>
              <a:ext cx="3248854" cy="134531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950995" y="4339446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c.</a:t>
              </a:r>
              <a:endParaRPr lang="en-US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5791199" y="363421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charset="0"/>
              </a:rPr>
              <a:t>Next arbitrary</a:t>
            </a:r>
            <a:endParaRPr lang="en-US" sz="3200" dirty="0">
              <a:latin typeface="Times New Roman" panose="02020603050405020304" charset="0"/>
            </a:endParaRPr>
          </a:p>
          <a:p>
            <a:r>
              <a:rPr lang="en-US" sz="3200" dirty="0">
                <a:latin typeface="Times New Roman" panose="02020603050405020304" charset="0"/>
              </a:rPr>
              <a:t>edge (e, f) is chosen and edge (e, d) is discarded. 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5502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13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84302" y="854513"/>
            <a:ext cx="6044081" cy="2683817"/>
            <a:chOff x="212486" y="470200"/>
            <a:chExt cx="3875550" cy="1891504"/>
          </a:xfrm>
        </p:grpSpPr>
        <p:sp>
          <p:nvSpPr>
            <p:cNvPr id="3" name="TextBox 2"/>
            <p:cNvSpPr txBox="1"/>
            <p:nvPr/>
          </p:nvSpPr>
          <p:spPr>
            <a:xfrm>
              <a:off x="1722783" y="1992372"/>
              <a:ext cx="854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d.</a:t>
              </a:r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2486" y="470200"/>
              <a:ext cx="3875550" cy="1542443"/>
            </a:xfrm>
            <a:prstGeom prst="rect">
              <a:avLst/>
            </a:prstGeom>
          </p:spPr>
        </p:pic>
      </p:grpSp>
      <p:sp>
        <p:nvSpPr>
          <p:cNvPr id="16" name="Rectangle 15"/>
          <p:cNvSpPr/>
          <p:nvPr/>
        </p:nvSpPr>
        <p:spPr>
          <a:xfrm>
            <a:off x="1139687" y="3787468"/>
            <a:ext cx="10031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charset="0"/>
              </a:rPr>
              <a:t>Last edge (d, g) is chosen. </a:t>
            </a:r>
            <a:endParaRPr lang="en-US" sz="3200" dirty="0">
              <a:latin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charset="0"/>
              </a:rPr>
              <a:t>no edge remains to be discarded. </a:t>
            </a:r>
            <a:endParaRPr lang="en-US" sz="3200" dirty="0">
              <a:latin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charset="0"/>
              </a:rPr>
              <a:t>set for vertex cover becomes {b, c, d, e, f, g}.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502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14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693" y="3207025"/>
            <a:ext cx="116082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charset="0"/>
              </a:rPr>
              <a:t>Complexity Analysis of the approximate vertex cover algorithm</a:t>
            </a:r>
            <a:endParaRPr lang="en-US" sz="3200" b="1" u="sng" dirty="0">
              <a:solidFill>
                <a:schemeClr val="accent2">
                  <a:lumMod val="50000"/>
                </a:schemeClr>
              </a:solidFill>
              <a:latin typeface="Times New Roman" panose="02020603050405020304" charset="0"/>
            </a:endParaRPr>
          </a:p>
          <a:p>
            <a:endParaRPr lang="en-US" sz="2800" b="1" u="sng" dirty="0">
              <a:latin typeface="Times New Roman" panose="02020603050405020304" charset="0"/>
            </a:endParaRPr>
          </a:p>
          <a:p>
            <a:r>
              <a:rPr lang="en-US" sz="2800" dirty="0">
                <a:latin typeface="Times New Roman" panose="02020603050405020304" charset="0"/>
              </a:rPr>
              <a:t>Since the loop in algorithm at on lines (3-6) repeatedly picks an edge (u, v) from E′ adds its endpoints u and v to C, and deletes all edges in E′ that are covered by either u or v. The running time of this algorithm is O (E).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98693" y="791614"/>
            <a:ext cx="4870874" cy="2415411"/>
            <a:chOff x="496128" y="2643943"/>
            <a:chExt cx="3414023" cy="17284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96128" y="2643943"/>
              <a:ext cx="3414023" cy="134889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311964" y="3992840"/>
              <a:ext cx="410819" cy="379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e.</a:t>
              </a:r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4870874" y="1342651"/>
            <a:ext cx="72224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charset="0"/>
              </a:rPr>
              <a:t>solution of above graph is {b, c, d, e, f, g}. 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55022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7565" y="414316"/>
            <a:ext cx="6405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2.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40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GREEDY ALGORITHM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397565" y="1245313"/>
            <a:ext cx="98728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u="sng" dirty="0">
                <a:latin typeface="Times New Roman" panose="02020603050405020304" charset="0"/>
                <a:cs typeface="Times New Roman" panose="02020603050405020304" charset="0"/>
              </a:rPr>
              <a:t>Simplest Greedy: </a:t>
            </a:r>
            <a:r>
              <a:rPr lang="en-US" sz="3200" u="sng" dirty="0">
                <a:latin typeface="Times New Roman" panose="02020603050405020304" charset="0"/>
                <a:cs typeface="Times New Roman" panose="02020603050405020304" charset="0"/>
              </a:rPr>
              <a:t>- </a:t>
            </a:r>
            <a:endParaRPr lang="en-US" sz="3200" u="sng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397565" y="2067061"/>
            <a:ext cx="11118574" cy="4404415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 </a:t>
            </a:r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Idea:</a:t>
            </a:r>
            <a:endParaRPr lang="en-US" sz="2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Keep finding a vertex which covers the maximum number of edges.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Step 1: Find a vertex v with maximum degree.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Step 2: Add v to the solution and remove v and all its incident edges from the graph.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Step 3: Repeat until all the edges are covered.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55022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16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122" y="1765851"/>
            <a:ext cx="9180066" cy="36807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2122" y="649356"/>
            <a:ext cx="2736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Pseudo Code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17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4070" y="397565"/>
            <a:ext cx="68249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Example</a:t>
            </a:r>
            <a:r>
              <a:rPr lang="en-US" sz="32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solved using simplest greedy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205145" y="634796"/>
            <a:ext cx="3204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obe Garamond Pro Bold" panose="02020702060506020403" pitchFamily="18" charset="0"/>
              </a:rPr>
              <a:t>V = {A, B, C, D, E, F, G}</a:t>
            </a:r>
            <a:endParaRPr lang="en-US" sz="2400" dirty="0">
              <a:latin typeface="Adobe Garamond Pro Bold" panose="02020702060506020403" pitchFamily="18" charset="0"/>
            </a:endParaRPr>
          </a:p>
          <a:p>
            <a:endParaRPr lang="en-US" sz="2400" dirty="0">
              <a:latin typeface="Adobe Garamond Pro Bold" panose="02020702060506020403" pitchFamily="18" charset="0"/>
            </a:endParaRPr>
          </a:p>
          <a:p>
            <a:r>
              <a:rPr lang="en-US" sz="2400" i="1" dirty="0">
                <a:latin typeface="Adobe Garamond Pro Bold" panose="02020702060506020403" pitchFamily="18" charset="0"/>
              </a:rPr>
              <a:t>C</a:t>
            </a:r>
            <a:r>
              <a:rPr lang="en-US" sz="2400" dirty="0">
                <a:latin typeface="Adobe Garamond Pro Bold" panose="02020702060506020403" pitchFamily="18" charset="0"/>
              </a:rPr>
              <a:t> = {}</a:t>
            </a:r>
            <a:endParaRPr lang="en-US" sz="2400" dirty="0">
              <a:latin typeface="Adobe Garamond Pro Bold" panose="02020702060506020403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19964" y="1292742"/>
            <a:ext cx="11991299" cy="2424993"/>
            <a:chOff x="319964" y="1292742"/>
            <a:chExt cx="11991299" cy="2424993"/>
          </a:xfrm>
        </p:grpSpPr>
        <p:sp>
          <p:nvSpPr>
            <p:cNvPr id="7" name="TextBox 6"/>
            <p:cNvSpPr txBox="1"/>
            <p:nvPr/>
          </p:nvSpPr>
          <p:spPr>
            <a:xfrm>
              <a:off x="6361044" y="2148075"/>
              <a:ext cx="595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Here max degree vertices are C, D, E, F.</a:t>
              </a:r>
              <a:endParaRPr lang="en-US" sz="2400" b="1" dirty="0"/>
            </a:p>
            <a:p>
              <a:r>
                <a:rPr lang="en-US" sz="2400" b="1" dirty="0"/>
                <a:t>Now we choose vertex C.</a:t>
              </a:r>
              <a:endParaRPr lang="en-US" sz="2400" b="1" dirty="0"/>
            </a:p>
            <a:p>
              <a:endParaRPr lang="en-US" sz="2400" b="1" dirty="0"/>
            </a:p>
            <a:p>
              <a:r>
                <a:rPr lang="en-US" sz="2400" b="1" i="1" dirty="0"/>
                <a:t>C</a:t>
              </a:r>
              <a:r>
                <a:rPr lang="en-US" sz="2400" b="1" dirty="0"/>
                <a:t> = {C}</a:t>
              </a:r>
              <a:endParaRPr lang="en-US" sz="2400" b="1" i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9964" y="1292742"/>
              <a:ext cx="5257800" cy="2286000"/>
            </a:xfrm>
            <a:prstGeom prst="rect">
              <a:avLst/>
            </a:prstGeom>
          </p:spPr>
        </p:pic>
      </p:grpSp>
      <p:sp>
        <p:nvSpPr>
          <p:cNvPr id="8" name="Oval 7"/>
          <p:cNvSpPr/>
          <p:nvPr/>
        </p:nvSpPr>
        <p:spPr bwMode="auto">
          <a:xfrm>
            <a:off x="1984978" y="1329760"/>
            <a:ext cx="1152939" cy="101006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24070" y="3937575"/>
            <a:ext cx="11521474" cy="2257817"/>
            <a:chOff x="524752" y="4202618"/>
            <a:chExt cx="11521474" cy="225781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4752" y="4202618"/>
              <a:ext cx="4848225" cy="2162175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 bwMode="auto">
            <a:xfrm>
              <a:off x="3137917" y="5450371"/>
              <a:ext cx="1152939" cy="1010064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50226" y="4779182"/>
              <a:ext cx="6096000" cy="156966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400" b="1" dirty="0"/>
                <a:t>Here max degree vertices are   F.</a:t>
              </a:r>
              <a:endParaRPr lang="en-US" sz="2400" b="1" dirty="0"/>
            </a:p>
            <a:p>
              <a:r>
                <a:rPr lang="en-US" sz="2400" b="1" dirty="0"/>
                <a:t>Now we choose vertex F.</a:t>
              </a:r>
              <a:endParaRPr lang="en-US" sz="2400" b="1" dirty="0"/>
            </a:p>
            <a:p>
              <a:endParaRPr lang="en-US" sz="2400" b="1" dirty="0"/>
            </a:p>
            <a:p>
              <a:r>
                <a:rPr lang="en-US" sz="2400" b="1" i="1" dirty="0"/>
                <a:t>C</a:t>
              </a:r>
              <a:r>
                <a:rPr lang="en-US" sz="2400" b="1" dirty="0"/>
                <a:t> = {C, F}</a:t>
              </a:r>
              <a:endParaRPr lang="en-US" sz="2400" b="1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0" y="65502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18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932" y="305007"/>
            <a:ext cx="4762500" cy="221932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 bwMode="auto">
          <a:xfrm>
            <a:off x="163166" y="1514268"/>
            <a:ext cx="1152939" cy="101006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40596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Here max degree vertices are   B.</a:t>
            </a:r>
            <a:endParaRPr lang="en-US" sz="2400" b="1" dirty="0"/>
          </a:p>
          <a:p>
            <a:r>
              <a:rPr lang="en-US" sz="2400" b="1" dirty="0"/>
              <a:t>Now we choose vertex B.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i="1" dirty="0"/>
              <a:t>C</a:t>
            </a:r>
            <a:r>
              <a:rPr lang="en-US" sz="2400" b="1" dirty="0"/>
              <a:t> = {C, F, B}</a:t>
            </a:r>
            <a:endParaRPr lang="en-US" sz="24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428210" y="2821974"/>
            <a:ext cx="11101181" cy="1524000"/>
            <a:chOff x="255932" y="2667000"/>
            <a:chExt cx="11101181" cy="1524000"/>
          </a:xfrm>
        </p:grpSpPr>
        <p:grpSp>
          <p:nvGrpSpPr>
            <p:cNvPr id="7" name="Group 6"/>
            <p:cNvGrpSpPr/>
            <p:nvPr/>
          </p:nvGrpSpPr>
          <p:grpSpPr>
            <a:xfrm>
              <a:off x="484946" y="2667000"/>
              <a:ext cx="10872167" cy="1524000"/>
              <a:chOff x="551207" y="2667000"/>
              <a:chExt cx="10872167" cy="152400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1207" y="2667000"/>
                <a:ext cx="2085975" cy="1524000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5327374" y="2667000"/>
                <a:ext cx="6096000" cy="138499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800" b="1" dirty="0"/>
                  <a:t>At last Now we choose vertex E.</a:t>
                </a:r>
                <a:endParaRPr lang="en-US" sz="2800" b="1" dirty="0"/>
              </a:p>
              <a:p>
                <a:endParaRPr lang="en-US" sz="2800" b="1" dirty="0"/>
              </a:p>
              <a:p>
                <a:r>
                  <a:rPr lang="en-US" sz="2800" b="1" i="1" dirty="0"/>
                  <a:t>C</a:t>
                </a:r>
                <a:r>
                  <a:rPr lang="en-US" sz="2800" b="1" dirty="0"/>
                  <a:t> = {C, F, B, E}</a:t>
                </a:r>
                <a:endParaRPr lang="en-US" sz="2800" b="1" dirty="0"/>
              </a:p>
            </p:txBody>
          </p:sp>
        </p:grpSp>
        <p:sp>
          <p:nvSpPr>
            <p:cNvPr id="8" name="Oval 7"/>
            <p:cNvSpPr/>
            <p:nvPr/>
          </p:nvSpPr>
          <p:spPr bwMode="auto">
            <a:xfrm>
              <a:off x="255932" y="2667000"/>
              <a:ext cx="1152939" cy="1010064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0" y="65502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19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339" y="490330"/>
            <a:ext cx="32202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543339" y="1384856"/>
            <a:ext cx="97668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</a:rPr>
              <a:t>Its a type of  NP-complete problem. </a:t>
            </a:r>
            <a:endParaRPr lang="en-US" sz="2400" dirty="0">
              <a:latin typeface="Times New Roman" panose="02020603050405020304" charset="0"/>
            </a:endParaRPr>
          </a:p>
          <a:p>
            <a:endParaRPr lang="en-US" sz="2400" dirty="0">
              <a:latin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</a:rPr>
              <a:t>NP complete problem does not have Polynomial Time algorithm</a:t>
            </a:r>
            <a:endParaRPr lang="en-US" sz="2400" dirty="0">
              <a:latin typeface="Times New Roman" panose="02020603050405020304" charset="0"/>
            </a:endParaRPr>
          </a:p>
          <a:p>
            <a:endParaRPr lang="en-US" sz="2400" dirty="0">
              <a:latin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</a:rPr>
              <a:t>if the actual inputs are small then exponential time complexity is perfect.</a:t>
            </a:r>
            <a:endParaRPr lang="en-US" sz="2400" dirty="0">
              <a:latin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</a:rPr>
              <a:t>It is possible to find near optimal solution.</a:t>
            </a:r>
            <a:endParaRPr lang="en-US" sz="2400" dirty="0">
              <a:latin typeface="Times New Roman" panose="02020603050405020304" charset="0"/>
            </a:endParaRPr>
          </a:p>
          <a:p>
            <a:endParaRPr lang="en-US" sz="2400" dirty="0">
              <a:latin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</a:rPr>
              <a:t>Which can be done Through approximation algorithm.</a:t>
            </a:r>
            <a:endParaRPr lang="en-US" sz="2400" dirty="0">
              <a:latin typeface="Times New Roman" panose="02020603050405020304" charset="0"/>
            </a:endParaRPr>
          </a:p>
          <a:p>
            <a:endParaRPr lang="en-US" sz="1600" dirty="0">
              <a:latin typeface="Times New Roman" panose="02020603050405020304" charset="0"/>
            </a:endParaRPr>
          </a:p>
          <a:p>
            <a:r>
              <a:rPr lang="en-US" sz="1600" dirty="0">
                <a:latin typeface="Times New Roman" panose="02020603050405020304" charset="0"/>
              </a:rPr>
              <a:t> </a:t>
            </a:r>
            <a:endParaRPr lang="en-US" sz="1600" dirty="0"/>
          </a:p>
        </p:txBody>
      </p:sp>
      <p:pic>
        <p:nvPicPr>
          <p:cNvPr id="1026" name="Picture 2" descr="Introduction to NP Completeness. P and NP Problem | by Vipasha Vaghela |  Mediu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875" y="3531152"/>
            <a:ext cx="4588126" cy="332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5502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62331" y="3966577"/>
            <a:ext cx="6886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This is our final result which is C = {C, F, B, E}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388" y="1103658"/>
            <a:ext cx="4838700" cy="2295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5502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609" y="122895"/>
            <a:ext cx="995510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Algorithm Analysis</a:t>
            </a:r>
            <a:r>
              <a:rPr lang="en-US" sz="2800" b="1" u="sng" dirty="0"/>
              <a:t> </a:t>
            </a:r>
            <a:endParaRPr lang="en-US" sz="2800" b="1" u="sng" dirty="0"/>
          </a:p>
          <a:p>
            <a:endParaRPr lang="en-US" sz="2000" dirty="0"/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To see this, consider the following example  bipartite graph:-  </a:t>
            </a:r>
            <a:r>
              <a:rPr lang="en-US" sz="2400" i="1" dirty="0">
                <a:latin typeface="Times New Roman" panose="02020603050405020304" charset="0"/>
                <a:cs typeface="Times New Roman" panose="02020603050405020304" charset="0"/>
              </a:rPr>
              <a:t>B = (L, R</a:t>
            </a:r>
            <a:r>
              <a:rPr lang="en-US" sz="2400" i="1" dirty="0"/>
              <a:t>). </a:t>
            </a:r>
            <a:r>
              <a:rPr lang="en-US" sz="2400" dirty="0"/>
              <a:t>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609" y="1384779"/>
            <a:ext cx="2374860" cy="45464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76446" y="1789280"/>
            <a:ext cx="673732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charset="0"/>
                <a:cs typeface="Times New Roman" panose="02020603050405020304" charset="0"/>
              </a:rPr>
              <a:t>L consists of r vertices.</a:t>
            </a:r>
            <a:endParaRPr lang="en-US" sz="2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charset="0"/>
                <a:cs typeface="Times New Roman" panose="02020603050405020304" charset="0"/>
              </a:rPr>
              <a:t> vertex set R is further sub-divided into r sets.</a:t>
            </a:r>
            <a:endParaRPr lang="en-US" sz="2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600" dirty="0">
                <a:latin typeface="Times New Roman" panose="02020603050405020304" charset="0"/>
                <a:cs typeface="Times New Roman" panose="02020603050405020304" charset="0"/>
              </a:rPr>
              <a:t>      called R1, . . . , Rr.</a:t>
            </a:r>
            <a:endParaRPr lang="en-US" sz="2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charset="0"/>
                <a:cs typeface="Times New Roman" panose="02020603050405020304" charset="0"/>
              </a:rPr>
              <a:t>Ri has an edge to </a:t>
            </a:r>
            <a:r>
              <a:rPr lang="en-US" sz="26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2600" dirty="0">
                <a:latin typeface="Times New Roman" panose="02020603050405020304" charset="0"/>
                <a:cs typeface="Times New Roman" panose="02020603050405020304" charset="0"/>
              </a:rPr>
              <a:t> vertices in L and no two vertices in Ri have a common neighbor in L.</a:t>
            </a:r>
            <a:endParaRPr lang="en-US" sz="2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charset="0"/>
                <a:cs typeface="Times New Roman" panose="02020603050405020304" charset="0"/>
              </a:rPr>
              <a:t>each vertex in L has degree at most r </a:t>
            </a:r>
            <a:endParaRPr lang="en-US" sz="2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charset="0"/>
                <a:cs typeface="Times New Roman" panose="02020603050405020304" charset="0"/>
              </a:rPr>
              <a:t>Ri has degree </a:t>
            </a:r>
            <a:r>
              <a:rPr lang="en-US" sz="26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2600" dirty="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en-US" sz="26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600" dirty="0">
                <a:latin typeface="Times New Roman" panose="02020603050405020304" charset="0"/>
                <a:cs typeface="Times New Roman" panose="02020603050405020304" charset="0"/>
              </a:rPr>
              <a:t>The total number of vertices n = Θ(r log r).</a:t>
            </a:r>
            <a:endParaRPr lang="en-US" sz="2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5502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21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842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Greedy Algorithm(1): Analysis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615" y="3578225"/>
            <a:ext cx="10852785" cy="2549525"/>
          </a:xfrm>
        </p:spPr>
        <p:txBody>
          <a:bodyPr/>
          <a:lstStyle/>
          <a:p>
            <a:pPr marL="777875" algn="ctr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Optimal Solution </a:t>
            </a:r>
            <a:r>
              <a:rPr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= </a:t>
            </a:r>
            <a:r>
              <a:rPr spc="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6</a:t>
            </a:r>
            <a:r>
              <a:rPr spc="5" dirty="0">
                <a:latin typeface="Times New Roman" panose="02020603050405020304"/>
                <a:cs typeface="Times New Roman" panose="02020603050405020304"/>
                <a:sym typeface="+mn-ea"/>
              </a:rPr>
              <a:t>,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select all red</a:t>
            </a:r>
            <a:r>
              <a:rPr spc="-9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vertices.</a:t>
            </a:r>
            <a:endParaRPr dirty="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endParaRPr dirty="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50000"/>
              </a:lnSpc>
              <a:buFont typeface="Wingdings" panose="05000000000000000000"/>
              <a:buChar char=""/>
              <a:tabLst>
                <a:tab pos="355600" algn="l"/>
              </a:tabLst>
            </a:pP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Greedy approach does </a:t>
            </a:r>
            <a:r>
              <a:rPr spc="-5" dirty="0">
                <a:latin typeface="Times New Roman" panose="02020603050405020304"/>
                <a:cs typeface="Times New Roman" panose="02020603050405020304"/>
                <a:sym typeface="+mn-ea"/>
              </a:rPr>
              <a:t>not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lead to </a:t>
            </a:r>
            <a:r>
              <a:rPr spc="-5" dirty="0">
                <a:latin typeface="Times New Roman" panose="02020603050405020304"/>
                <a:cs typeface="Times New Roman" panose="02020603050405020304"/>
                <a:sym typeface="+mn-ea"/>
              </a:rPr>
              <a:t>the best approximation  algorithm.</a:t>
            </a:r>
            <a:endParaRPr dirty="0">
              <a:latin typeface="Times New Roman" panose="02020603050405020304"/>
              <a:cs typeface="Times New Roman" panose="02020603050405020304"/>
            </a:endParaRPr>
          </a:p>
          <a:p>
            <a:endParaRPr lang="en-US" dirty="0"/>
          </a:p>
        </p:txBody>
      </p:sp>
      <p:grpSp>
        <p:nvGrpSpPr>
          <p:cNvPr id="8" name="object 8"/>
          <p:cNvGrpSpPr/>
          <p:nvPr/>
        </p:nvGrpSpPr>
        <p:grpSpPr>
          <a:xfrm>
            <a:off x="3331717" y="1262888"/>
            <a:ext cx="5933440" cy="2026920"/>
            <a:chOff x="2281427" y="1770888"/>
            <a:chExt cx="5933440" cy="2026920"/>
          </a:xfrm>
        </p:grpSpPr>
        <p:sp>
          <p:nvSpPr>
            <p:cNvPr id="9" name="object 9"/>
            <p:cNvSpPr/>
            <p:nvPr/>
          </p:nvSpPr>
          <p:spPr>
            <a:xfrm>
              <a:off x="2723387" y="3363468"/>
              <a:ext cx="437388" cy="43434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782823" y="3403092"/>
              <a:ext cx="318770" cy="317500"/>
            </a:xfrm>
            <a:custGeom>
              <a:avLst/>
              <a:gdLst/>
              <a:ahLst/>
              <a:cxnLst/>
              <a:rect l="l" t="t" r="r" b="b"/>
              <a:pathLst>
                <a:path w="318769" h="317500">
                  <a:moveTo>
                    <a:pt x="159257" y="0"/>
                  </a:moveTo>
                  <a:lnTo>
                    <a:pt x="108898" y="8083"/>
                  </a:lnTo>
                  <a:lnTo>
                    <a:pt x="65178" y="30589"/>
                  </a:lnTo>
                  <a:lnTo>
                    <a:pt x="30711" y="64904"/>
                  </a:lnTo>
                  <a:lnTo>
                    <a:pt x="8113" y="108411"/>
                  </a:lnTo>
                  <a:lnTo>
                    <a:pt x="0" y="158496"/>
                  </a:lnTo>
                  <a:lnTo>
                    <a:pt x="8113" y="208580"/>
                  </a:lnTo>
                  <a:lnTo>
                    <a:pt x="30711" y="252087"/>
                  </a:lnTo>
                  <a:lnTo>
                    <a:pt x="65178" y="286402"/>
                  </a:lnTo>
                  <a:lnTo>
                    <a:pt x="108898" y="308908"/>
                  </a:lnTo>
                  <a:lnTo>
                    <a:pt x="159257" y="316992"/>
                  </a:lnTo>
                  <a:lnTo>
                    <a:pt x="209617" y="308908"/>
                  </a:lnTo>
                  <a:lnTo>
                    <a:pt x="253337" y="286402"/>
                  </a:lnTo>
                  <a:lnTo>
                    <a:pt x="287804" y="252087"/>
                  </a:lnTo>
                  <a:lnTo>
                    <a:pt x="310402" y="208580"/>
                  </a:lnTo>
                  <a:lnTo>
                    <a:pt x="318515" y="158496"/>
                  </a:lnTo>
                  <a:lnTo>
                    <a:pt x="310402" y="108411"/>
                  </a:lnTo>
                  <a:lnTo>
                    <a:pt x="287804" y="64904"/>
                  </a:lnTo>
                  <a:lnTo>
                    <a:pt x="253337" y="30589"/>
                  </a:lnTo>
                  <a:lnTo>
                    <a:pt x="209617" y="8083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3AFF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285999" y="2122932"/>
              <a:ext cx="3581400" cy="1316990"/>
            </a:xfrm>
            <a:custGeom>
              <a:avLst/>
              <a:gdLst/>
              <a:ahLst/>
              <a:cxnLst/>
              <a:rect l="l" t="t" r="r" b="b"/>
              <a:pathLst>
                <a:path w="3581400" h="1316989">
                  <a:moveTo>
                    <a:pt x="0" y="1316735"/>
                  </a:moveTo>
                  <a:lnTo>
                    <a:pt x="609600" y="0"/>
                  </a:lnTo>
                </a:path>
                <a:path w="3581400" h="1316989">
                  <a:moveTo>
                    <a:pt x="0" y="1316735"/>
                  </a:moveTo>
                  <a:lnTo>
                    <a:pt x="1219200" y="0"/>
                  </a:lnTo>
                </a:path>
                <a:path w="3581400" h="1316989">
                  <a:moveTo>
                    <a:pt x="0" y="1316735"/>
                  </a:moveTo>
                  <a:lnTo>
                    <a:pt x="1828800" y="0"/>
                  </a:lnTo>
                </a:path>
                <a:path w="3581400" h="1316989">
                  <a:moveTo>
                    <a:pt x="685800" y="1316735"/>
                  </a:moveTo>
                  <a:lnTo>
                    <a:pt x="2438400" y="0"/>
                  </a:lnTo>
                </a:path>
                <a:path w="3581400" h="1316989">
                  <a:moveTo>
                    <a:pt x="685800" y="1316735"/>
                  </a:moveTo>
                  <a:lnTo>
                    <a:pt x="2971800" y="0"/>
                  </a:lnTo>
                </a:path>
                <a:path w="3581400" h="1316989">
                  <a:moveTo>
                    <a:pt x="685800" y="1316735"/>
                  </a:moveTo>
                  <a:lnTo>
                    <a:pt x="35814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694175" y="3381755"/>
              <a:ext cx="268605" cy="289560"/>
            </a:xfrm>
            <a:custGeom>
              <a:avLst/>
              <a:gdLst/>
              <a:ahLst/>
              <a:cxnLst/>
              <a:rect l="l" t="t" r="r" b="b"/>
              <a:pathLst>
                <a:path w="268604" h="289560">
                  <a:moveTo>
                    <a:pt x="134112" y="0"/>
                  </a:moveTo>
                  <a:lnTo>
                    <a:pt x="91732" y="7376"/>
                  </a:lnTo>
                  <a:lnTo>
                    <a:pt x="54918" y="27919"/>
                  </a:lnTo>
                  <a:lnTo>
                    <a:pt x="25883" y="59253"/>
                  </a:lnTo>
                  <a:lnTo>
                    <a:pt x="6839" y="98999"/>
                  </a:lnTo>
                  <a:lnTo>
                    <a:pt x="0" y="144780"/>
                  </a:lnTo>
                  <a:lnTo>
                    <a:pt x="6839" y="190560"/>
                  </a:lnTo>
                  <a:lnTo>
                    <a:pt x="25883" y="230306"/>
                  </a:lnTo>
                  <a:lnTo>
                    <a:pt x="54918" y="261640"/>
                  </a:lnTo>
                  <a:lnTo>
                    <a:pt x="91732" y="282183"/>
                  </a:lnTo>
                  <a:lnTo>
                    <a:pt x="134112" y="289560"/>
                  </a:lnTo>
                  <a:lnTo>
                    <a:pt x="176491" y="282183"/>
                  </a:lnTo>
                  <a:lnTo>
                    <a:pt x="213305" y="261640"/>
                  </a:lnTo>
                  <a:lnTo>
                    <a:pt x="242340" y="230306"/>
                  </a:lnTo>
                  <a:lnTo>
                    <a:pt x="261384" y="190560"/>
                  </a:lnTo>
                  <a:lnTo>
                    <a:pt x="268224" y="144780"/>
                  </a:lnTo>
                  <a:lnTo>
                    <a:pt x="261384" y="98999"/>
                  </a:lnTo>
                  <a:lnTo>
                    <a:pt x="242340" y="59253"/>
                  </a:lnTo>
                  <a:lnTo>
                    <a:pt x="213305" y="27919"/>
                  </a:lnTo>
                  <a:lnTo>
                    <a:pt x="176491" y="7376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694175" y="3381755"/>
              <a:ext cx="268605" cy="289560"/>
            </a:xfrm>
            <a:custGeom>
              <a:avLst/>
              <a:gdLst/>
              <a:ahLst/>
              <a:cxnLst/>
              <a:rect l="l" t="t" r="r" b="b"/>
              <a:pathLst>
                <a:path w="268604" h="289560">
                  <a:moveTo>
                    <a:pt x="0" y="144780"/>
                  </a:moveTo>
                  <a:lnTo>
                    <a:pt x="6839" y="98999"/>
                  </a:lnTo>
                  <a:lnTo>
                    <a:pt x="25883" y="59253"/>
                  </a:lnTo>
                  <a:lnTo>
                    <a:pt x="54918" y="27919"/>
                  </a:lnTo>
                  <a:lnTo>
                    <a:pt x="91732" y="7376"/>
                  </a:lnTo>
                  <a:lnTo>
                    <a:pt x="134112" y="0"/>
                  </a:lnTo>
                  <a:lnTo>
                    <a:pt x="176491" y="7376"/>
                  </a:lnTo>
                  <a:lnTo>
                    <a:pt x="213305" y="27919"/>
                  </a:lnTo>
                  <a:lnTo>
                    <a:pt x="242340" y="59253"/>
                  </a:lnTo>
                  <a:lnTo>
                    <a:pt x="261384" y="98999"/>
                  </a:lnTo>
                  <a:lnTo>
                    <a:pt x="268224" y="144780"/>
                  </a:lnTo>
                  <a:lnTo>
                    <a:pt x="261384" y="190560"/>
                  </a:lnTo>
                  <a:lnTo>
                    <a:pt x="242340" y="230306"/>
                  </a:lnTo>
                  <a:lnTo>
                    <a:pt x="213305" y="261640"/>
                  </a:lnTo>
                  <a:lnTo>
                    <a:pt x="176491" y="282183"/>
                  </a:lnTo>
                  <a:lnTo>
                    <a:pt x="134112" y="289560"/>
                  </a:lnTo>
                  <a:lnTo>
                    <a:pt x="91732" y="282183"/>
                  </a:lnTo>
                  <a:lnTo>
                    <a:pt x="54918" y="261640"/>
                  </a:lnTo>
                  <a:lnTo>
                    <a:pt x="25883" y="230306"/>
                  </a:lnTo>
                  <a:lnTo>
                    <a:pt x="6839" y="190560"/>
                  </a:lnTo>
                  <a:lnTo>
                    <a:pt x="0" y="14478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884931" y="2122932"/>
              <a:ext cx="5050790" cy="1382395"/>
            </a:xfrm>
            <a:custGeom>
              <a:avLst/>
              <a:gdLst/>
              <a:ahLst/>
              <a:cxnLst/>
              <a:rect l="l" t="t" r="r" b="b"/>
              <a:pathLst>
                <a:path w="5050790" h="1382395">
                  <a:moveTo>
                    <a:pt x="935735" y="1316735"/>
                  </a:moveTo>
                  <a:lnTo>
                    <a:pt x="0" y="0"/>
                  </a:lnTo>
                </a:path>
                <a:path w="5050790" h="1382395">
                  <a:moveTo>
                    <a:pt x="935735" y="1316735"/>
                  </a:moveTo>
                  <a:lnTo>
                    <a:pt x="609600" y="0"/>
                  </a:lnTo>
                </a:path>
                <a:path w="5050790" h="1382395">
                  <a:moveTo>
                    <a:pt x="1697735" y="1316735"/>
                  </a:moveTo>
                  <a:lnTo>
                    <a:pt x="1219200" y="0"/>
                  </a:lnTo>
                </a:path>
                <a:path w="5050790" h="1382395">
                  <a:moveTo>
                    <a:pt x="1687068" y="1316735"/>
                  </a:moveTo>
                  <a:lnTo>
                    <a:pt x="1839468" y="0"/>
                  </a:lnTo>
                </a:path>
                <a:path w="5050790" h="1382395">
                  <a:moveTo>
                    <a:pt x="2372868" y="1316735"/>
                  </a:moveTo>
                  <a:lnTo>
                    <a:pt x="2374392" y="0"/>
                  </a:lnTo>
                </a:path>
                <a:path w="5050790" h="1382395">
                  <a:moveTo>
                    <a:pt x="2372868" y="1316735"/>
                  </a:moveTo>
                  <a:lnTo>
                    <a:pt x="2982468" y="0"/>
                  </a:lnTo>
                </a:path>
                <a:path w="5050790" h="1382395">
                  <a:moveTo>
                    <a:pt x="3145535" y="1330452"/>
                  </a:moveTo>
                  <a:lnTo>
                    <a:pt x="0" y="12191"/>
                  </a:lnTo>
                </a:path>
                <a:path w="5050790" h="1382395">
                  <a:moveTo>
                    <a:pt x="3596640" y="1316735"/>
                  </a:moveTo>
                  <a:lnTo>
                    <a:pt x="679704" y="0"/>
                  </a:lnTo>
                </a:path>
                <a:path w="5050790" h="1382395">
                  <a:moveTo>
                    <a:pt x="3907536" y="1316735"/>
                  </a:moveTo>
                  <a:lnTo>
                    <a:pt x="1219200" y="0"/>
                  </a:lnTo>
                </a:path>
                <a:path w="5050790" h="1382395">
                  <a:moveTo>
                    <a:pt x="1839468" y="10667"/>
                  </a:moveTo>
                  <a:lnTo>
                    <a:pt x="4277868" y="1306067"/>
                  </a:lnTo>
                </a:path>
                <a:path w="5050790" h="1382395">
                  <a:moveTo>
                    <a:pt x="4658868" y="1382267"/>
                  </a:moveTo>
                  <a:lnTo>
                    <a:pt x="2412492" y="0"/>
                  </a:lnTo>
                </a:path>
                <a:path w="5050790" h="1382395">
                  <a:moveTo>
                    <a:pt x="5050536" y="1316735"/>
                  </a:moveTo>
                  <a:lnTo>
                    <a:pt x="29718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299460" y="1784604"/>
              <a:ext cx="376427" cy="419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358895" y="1824228"/>
              <a:ext cx="257810" cy="302260"/>
            </a:xfrm>
            <a:custGeom>
              <a:avLst/>
              <a:gdLst/>
              <a:ahLst/>
              <a:cxnLst/>
              <a:rect l="l" t="t" r="r" b="b"/>
              <a:pathLst>
                <a:path w="257810" h="302260">
                  <a:moveTo>
                    <a:pt x="128777" y="0"/>
                  </a:moveTo>
                  <a:lnTo>
                    <a:pt x="88075" y="7693"/>
                  </a:lnTo>
                  <a:lnTo>
                    <a:pt x="52724" y="29114"/>
                  </a:lnTo>
                  <a:lnTo>
                    <a:pt x="24847" y="61776"/>
                  </a:lnTo>
                  <a:lnTo>
                    <a:pt x="6565" y="103193"/>
                  </a:lnTo>
                  <a:lnTo>
                    <a:pt x="0" y="150875"/>
                  </a:lnTo>
                  <a:lnTo>
                    <a:pt x="6565" y="198558"/>
                  </a:lnTo>
                  <a:lnTo>
                    <a:pt x="24847" y="239975"/>
                  </a:lnTo>
                  <a:lnTo>
                    <a:pt x="52724" y="272637"/>
                  </a:lnTo>
                  <a:lnTo>
                    <a:pt x="88075" y="294058"/>
                  </a:lnTo>
                  <a:lnTo>
                    <a:pt x="128777" y="301751"/>
                  </a:lnTo>
                  <a:lnTo>
                    <a:pt x="169480" y="294058"/>
                  </a:lnTo>
                  <a:lnTo>
                    <a:pt x="204831" y="272637"/>
                  </a:lnTo>
                  <a:lnTo>
                    <a:pt x="232708" y="239975"/>
                  </a:lnTo>
                  <a:lnTo>
                    <a:pt x="250990" y="198558"/>
                  </a:lnTo>
                  <a:lnTo>
                    <a:pt x="257555" y="150875"/>
                  </a:lnTo>
                  <a:lnTo>
                    <a:pt x="250990" y="103193"/>
                  </a:lnTo>
                  <a:lnTo>
                    <a:pt x="232708" y="61776"/>
                  </a:lnTo>
                  <a:lnTo>
                    <a:pt x="204831" y="29114"/>
                  </a:lnTo>
                  <a:lnTo>
                    <a:pt x="169480" y="7693"/>
                  </a:lnTo>
                  <a:lnTo>
                    <a:pt x="12877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918204" y="1802892"/>
              <a:ext cx="376427" cy="419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977639" y="1842516"/>
              <a:ext cx="257810" cy="302260"/>
            </a:xfrm>
            <a:custGeom>
              <a:avLst/>
              <a:gdLst/>
              <a:ahLst/>
              <a:cxnLst/>
              <a:rect l="l" t="t" r="r" b="b"/>
              <a:pathLst>
                <a:path w="257810" h="302260">
                  <a:moveTo>
                    <a:pt x="128777" y="0"/>
                  </a:moveTo>
                  <a:lnTo>
                    <a:pt x="88075" y="7693"/>
                  </a:lnTo>
                  <a:lnTo>
                    <a:pt x="52724" y="29114"/>
                  </a:lnTo>
                  <a:lnTo>
                    <a:pt x="24847" y="61776"/>
                  </a:lnTo>
                  <a:lnTo>
                    <a:pt x="6565" y="103193"/>
                  </a:lnTo>
                  <a:lnTo>
                    <a:pt x="0" y="150875"/>
                  </a:lnTo>
                  <a:lnTo>
                    <a:pt x="6565" y="198558"/>
                  </a:lnTo>
                  <a:lnTo>
                    <a:pt x="24847" y="239975"/>
                  </a:lnTo>
                  <a:lnTo>
                    <a:pt x="52724" y="272637"/>
                  </a:lnTo>
                  <a:lnTo>
                    <a:pt x="88075" y="294058"/>
                  </a:lnTo>
                  <a:lnTo>
                    <a:pt x="128777" y="301751"/>
                  </a:lnTo>
                  <a:lnTo>
                    <a:pt x="169480" y="294058"/>
                  </a:lnTo>
                  <a:lnTo>
                    <a:pt x="204831" y="272637"/>
                  </a:lnTo>
                  <a:lnTo>
                    <a:pt x="232708" y="239975"/>
                  </a:lnTo>
                  <a:lnTo>
                    <a:pt x="250990" y="198558"/>
                  </a:lnTo>
                  <a:lnTo>
                    <a:pt x="257556" y="150875"/>
                  </a:lnTo>
                  <a:lnTo>
                    <a:pt x="250990" y="103193"/>
                  </a:lnTo>
                  <a:lnTo>
                    <a:pt x="232708" y="61776"/>
                  </a:lnTo>
                  <a:lnTo>
                    <a:pt x="204831" y="29114"/>
                  </a:lnTo>
                  <a:lnTo>
                    <a:pt x="169480" y="7693"/>
                  </a:lnTo>
                  <a:lnTo>
                    <a:pt x="12877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520183" y="1784604"/>
              <a:ext cx="376427" cy="419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579620" y="1824228"/>
              <a:ext cx="257810" cy="302260"/>
            </a:xfrm>
            <a:custGeom>
              <a:avLst/>
              <a:gdLst/>
              <a:ahLst/>
              <a:cxnLst/>
              <a:rect l="l" t="t" r="r" b="b"/>
              <a:pathLst>
                <a:path w="257810" h="302260">
                  <a:moveTo>
                    <a:pt x="128777" y="0"/>
                  </a:moveTo>
                  <a:lnTo>
                    <a:pt x="88075" y="7693"/>
                  </a:lnTo>
                  <a:lnTo>
                    <a:pt x="52724" y="29114"/>
                  </a:lnTo>
                  <a:lnTo>
                    <a:pt x="24847" y="61776"/>
                  </a:lnTo>
                  <a:lnTo>
                    <a:pt x="6565" y="103193"/>
                  </a:lnTo>
                  <a:lnTo>
                    <a:pt x="0" y="150875"/>
                  </a:lnTo>
                  <a:lnTo>
                    <a:pt x="6565" y="198558"/>
                  </a:lnTo>
                  <a:lnTo>
                    <a:pt x="24847" y="239975"/>
                  </a:lnTo>
                  <a:lnTo>
                    <a:pt x="52724" y="272637"/>
                  </a:lnTo>
                  <a:lnTo>
                    <a:pt x="88075" y="294058"/>
                  </a:lnTo>
                  <a:lnTo>
                    <a:pt x="128777" y="301751"/>
                  </a:lnTo>
                  <a:lnTo>
                    <a:pt x="169480" y="294058"/>
                  </a:lnTo>
                  <a:lnTo>
                    <a:pt x="204831" y="272637"/>
                  </a:lnTo>
                  <a:lnTo>
                    <a:pt x="232708" y="239975"/>
                  </a:lnTo>
                  <a:lnTo>
                    <a:pt x="250990" y="198558"/>
                  </a:lnTo>
                  <a:lnTo>
                    <a:pt x="257555" y="150875"/>
                  </a:lnTo>
                  <a:lnTo>
                    <a:pt x="250990" y="103193"/>
                  </a:lnTo>
                  <a:lnTo>
                    <a:pt x="232708" y="61776"/>
                  </a:lnTo>
                  <a:lnTo>
                    <a:pt x="204831" y="29114"/>
                  </a:lnTo>
                  <a:lnTo>
                    <a:pt x="169480" y="7693"/>
                  </a:lnTo>
                  <a:lnTo>
                    <a:pt x="12877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087111" y="1770888"/>
              <a:ext cx="376427" cy="4175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146548" y="1810512"/>
              <a:ext cx="257810" cy="300355"/>
            </a:xfrm>
            <a:custGeom>
              <a:avLst/>
              <a:gdLst/>
              <a:ahLst/>
              <a:cxnLst/>
              <a:rect l="l" t="t" r="r" b="b"/>
              <a:pathLst>
                <a:path w="257810" h="300355">
                  <a:moveTo>
                    <a:pt x="128777" y="0"/>
                  </a:moveTo>
                  <a:lnTo>
                    <a:pt x="88075" y="7650"/>
                  </a:lnTo>
                  <a:lnTo>
                    <a:pt x="52724" y="28955"/>
                  </a:lnTo>
                  <a:lnTo>
                    <a:pt x="24847" y="61447"/>
                  </a:lnTo>
                  <a:lnTo>
                    <a:pt x="6565" y="102656"/>
                  </a:lnTo>
                  <a:lnTo>
                    <a:pt x="0" y="150113"/>
                  </a:lnTo>
                  <a:lnTo>
                    <a:pt x="6565" y="197571"/>
                  </a:lnTo>
                  <a:lnTo>
                    <a:pt x="24847" y="238780"/>
                  </a:lnTo>
                  <a:lnTo>
                    <a:pt x="52724" y="271272"/>
                  </a:lnTo>
                  <a:lnTo>
                    <a:pt x="88075" y="292577"/>
                  </a:lnTo>
                  <a:lnTo>
                    <a:pt x="128777" y="300227"/>
                  </a:lnTo>
                  <a:lnTo>
                    <a:pt x="169480" y="292577"/>
                  </a:lnTo>
                  <a:lnTo>
                    <a:pt x="204831" y="271272"/>
                  </a:lnTo>
                  <a:lnTo>
                    <a:pt x="232708" y="238780"/>
                  </a:lnTo>
                  <a:lnTo>
                    <a:pt x="250990" y="197571"/>
                  </a:lnTo>
                  <a:lnTo>
                    <a:pt x="257555" y="150113"/>
                  </a:lnTo>
                  <a:lnTo>
                    <a:pt x="250990" y="102656"/>
                  </a:lnTo>
                  <a:lnTo>
                    <a:pt x="232708" y="61447"/>
                  </a:lnTo>
                  <a:lnTo>
                    <a:pt x="204831" y="28955"/>
                  </a:lnTo>
                  <a:lnTo>
                    <a:pt x="169480" y="7650"/>
                  </a:lnTo>
                  <a:lnTo>
                    <a:pt x="12877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676899" y="1787652"/>
              <a:ext cx="374903" cy="419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736336" y="1827276"/>
              <a:ext cx="256540" cy="302260"/>
            </a:xfrm>
            <a:custGeom>
              <a:avLst/>
              <a:gdLst/>
              <a:ahLst/>
              <a:cxnLst/>
              <a:rect l="l" t="t" r="r" b="b"/>
              <a:pathLst>
                <a:path w="256539" h="302260">
                  <a:moveTo>
                    <a:pt x="128015" y="0"/>
                  </a:moveTo>
                  <a:lnTo>
                    <a:pt x="87538" y="7693"/>
                  </a:lnTo>
                  <a:lnTo>
                    <a:pt x="52395" y="29114"/>
                  </a:lnTo>
                  <a:lnTo>
                    <a:pt x="24688" y="61776"/>
                  </a:lnTo>
                  <a:lnTo>
                    <a:pt x="6522" y="103193"/>
                  </a:lnTo>
                  <a:lnTo>
                    <a:pt x="0" y="150875"/>
                  </a:lnTo>
                  <a:lnTo>
                    <a:pt x="6522" y="198558"/>
                  </a:lnTo>
                  <a:lnTo>
                    <a:pt x="24688" y="239975"/>
                  </a:lnTo>
                  <a:lnTo>
                    <a:pt x="52395" y="272637"/>
                  </a:lnTo>
                  <a:lnTo>
                    <a:pt x="87538" y="294058"/>
                  </a:lnTo>
                  <a:lnTo>
                    <a:pt x="128015" y="301751"/>
                  </a:lnTo>
                  <a:lnTo>
                    <a:pt x="168493" y="294058"/>
                  </a:lnTo>
                  <a:lnTo>
                    <a:pt x="203636" y="272637"/>
                  </a:lnTo>
                  <a:lnTo>
                    <a:pt x="231343" y="239975"/>
                  </a:lnTo>
                  <a:lnTo>
                    <a:pt x="249509" y="198558"/>
                  </a:lnTo>
                  <a:lnTo>
                    <a:pt x="256031" y="150875"/>
                  </a:lnTo>
                  <a:lnTo>
                    <a:pt x="249509" y="103193"/>
                  </a:lnTo>
                  <a:lnTo>
                    <a:pt x="231343" y="61776"/>
                  </a:lnTo>
                  <a:lnTo>
                    <a:pt x="203636" y="29114"/>
                  </a:lnTo>
                  <a:lnTo>
                    <a:pt x="168493" y="7693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113020" y="3403092"/>
              <a:ext cx="268605" cy="291465"/>
            </a:xfrm>
            <a:custGeom>
              <a:avLst/>
              <a:gdLst/>
              <a:ahLst/>
              <a:cxnLst/>
              <a:rect l="l" t="t" r="r" b="b"/>
              <a:pathLst>
                <a:path w="268604" h="291464">
                  <a:moveTo>
                    <a:pt x="134112" y="0"/>
                  </a:moveTo>
                  <a:lnTo>
                    <a:pt x="91732" y="7418"/>
                  </a:lnTo>
                  <a:lnTo>
                    <a:pt x="54918" y="28078"/>
                  </a:lnTo>
                  <a:lnTo>
                    <a:pt x="25883" y="59582"/>
                  </a:lnTo>
                  <a:lnTo>
                    <a:pt x="6839" y="99535"/>
                  </a:lnTo>
                  <a:lnTo>
                    <a:pt x="0" y="145542"/>
                  </a:lnTo>
                  <a:lnTo>
                    <a:pt x="6839" y="191548"/>
                  </a:lnTo>
                  <a:lnTo>
                    <a:pt x="25883" y="231501"/>
                  </a:lnTo>
                  <a:lnTo>
                    <a:pt x="54918" y="263005"/>
                  </a:lnTo>
                  <a:lnTo>
                    <a:pt x="91732" y="283665"/>
                  </a:lnTo>
                  <a:lnTo>
                    <a:pt x="134112" y="291084"/>
                  </a:lnTo>
                  <a:lnTo>
                    <a:pt x="176491" y="283665"/>
                  </a:lnTo>
                  <a:lnTo>
                    <a:pt x="213305" y="263005"/>
                  </a:lnTo>
                  <a:lnTo>
                    <a:pt x="242340" y="231501"/>
                  </a:lnTo>
                  <a:lnTo>
                    <a:pt x="261384" y="191548"/>
                  </a:lnTo>
                  <a:lnTo>
                    <a:pt x="268224" y="145542"/>
                  </a:lnTo>
                  <a:lnTo>
                    <a:pt x="261384" y="99535"/>
                  </a:lnTo>
                  <a:lnTo>
                    <a:pt x="242340" y="59582"/>
                  </a:lnTo>
                  <a:lnTo>
                    <a:pt x="213305" y="28078"/>
                  </a:lnTo>
                  <a:lnTo>
                    <a:pt x="176491" y="7418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113020" y="3403092"/>
              <a:ext cx="268605" cy="291465"/>
            </a:xfrm>
            <a:custGeom>
              <a:avLst/>
              <a:gdLst/>
              <a:ahLst/>
              <a:cxnLst/>
              <a:rect l="l" t="t" r="r" b="b"/>
              <a:pathLst>
                <a:path w="268604" h="291464">
                  <a:moveTo>
                    <a:pt x="0" y="145542"/>
                  </a:moveTo>
                  <a:lnTo>
                    <a:pt x="6839" y="99535"/>
                  </a:lnTo>
                  <a:lnTo>
                    <a:pt x="25883" y="59582"/>
                  </a:lnTo>
                  <a:lnTo>
                    <a:pt x="54918" y="28078"/>
                  </a:lnTo>
                  <a:lnTo>
                    <a:pt x="91732" y="7418"/>
                  </a:lnTo>
                  <a:lnTo>
                    <a:pt x="134112" y="0"/>
                  </a:lnTo>
                  <a:lnTo>
                    <a:pt x="176491" y="7418"/>
                  </a:lnTo>
                  <a:lnTo>
                    <a:pt x="213305" y="28078"/>
                  </a:lnTo>
                  <a:lnTo>
                    <a:pt x="242340" y="59582"/>
                  </a:lnTo>
                  <a:lnTo>
                    <a:pt x="261384" y="99535"/>
                  </a:lnTo>
                  <a:lnTo>
                    <a:pt x="268224" y="145542"/>
                  </a:lnTo>
                  <a:lnTo>
                    <a:pt x="261384" y="191548"/>
                  </a:lnTo>
                  <a:lnTo>
                    <a:pt x="242340" y="231501"/>
                  </a:lnTo>
                  <a:lnTo>
                    <a:pt x="213305" y="263005"/>
                  </a:lnTo>
                  <a:lnTo>
                    <a:pt x="176491" y="283665"/>
                  </a:lnTo>
                  <a:lnTo>
                    <a:pt x="134112" y="291084"/>
                  </a:lnTo>
                  <a:lnTo>
                    <a:pt x="91732" y="283665"/>
                  </a:lnTo>
                  <a:lnTo>
                    <a:pt x="54918" y="263005"/>
                  </a:lnTo>
                  <a:lnTo>
                    <a:pt x="25883" y="231501"/>
                  </a:lnTo>
                  <a:lnTo>
                    <a:pt x="6839" y="191548"/>
                  </a:lnTo>
                  <a:lnTo>
                    <a:pt x="0" y="14554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448555" y="3403092"/>
              <a:ext cx="268605" cy="291465"/>
            </a:xfrm>
            <a:custGeom>
              <a:avLst/>
              <a:gdLst/>
              <a:ahLst/>
              <a:cxnLst/>
              <a:rect l="l" t="t" r="r" b="b"/>
              <a:pathLst>
                <a:path w="268604" h="291464">
                  <a:moveTo>
                    <a:pt x="134112" y="0"/>
                  </a:moveTo>
                  <a:lnTo>
                    <a:pt x="91732" y="7418"/>
                  </a:lnTo>
                  <a:lnTo>
                    <a:pt x="54918" y="28078"/>
                  </a:lnTo>
                  <a:lnTo>
                    <a:pt x="25883" y="59582"/>
                  </a:lnTo>
                  <a:lnTo>
                    <a:pt x="6839" y="99535"/>
                  </a:lnTo>
                  <a:lnTo>
                    <a:pt x="0" y="145542"/>
                  </a:lnTo>
                  <a:lnTo>
                    <a:pt x="6839" y="191548"/>
                  </a:lnTo>
                  <a:lnTo>
                    <a:pt x="25883" y="231501"/>
                  </a:lnTo>
                  <a:lnTo>
                    <a:pt x="54918" y="263005"/>
                  </a:lnTo>
                  <a:lnTo>
                    <a:pt x="91732" y="283665"/>
                  </a:lnTo>
                  <a:lnTo>
                    <a:pt x="134112" y="291084"/>
                  </a:lnTo>
                  <a:lnTo>
                    <a:pt x="176491" y="283665"/>
                  </a:lnTo>
                  <a:lnTo>
                    <a:pt x="213305" y="263005"/>
                  </a:lnTo>
                  <a:lnTo>
                    <a:pt x="242340" y="231501"/>
                  </a:lnTo>
                  <a:lnTo>
                    <a:pt x="261384" y="191548"/>
                  </a:lnTo>
                  <a:lnTo>
                    <a:pt x="268224" y="145542"/>
                  </a:lnTo>
                  <a:lnTo>
                    <a:pt x="261384" y="99535"/>
                  </a:lnTo>
                  <a:lnTo>
                    <a:pt x="242340" y="59582"/>
                  </a:lnTo>
                  <a:lnTo>
                    <a:pt x="213305" y="28078"/>
                  </a:lnTo>
                  <a:lnTo>
                    <a:pt x="176491" y="7418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448555" y="3403092"/>
              <a:ext cx="268605" cy="291465"/>
            </a:xfrm>
            <a:custGeom>
              <a:avLst/>
              <a:gdLst/>
              <a:ahLst/>
              <a:cxnLst/>
              <a:rect l="l" t="t" r="r" b="b"/>
              <a:pathLst>
                <a:path w="268604" h="291464">
                  <a:moveTo>
                    <a:pt x="0" y="145542"/>
                  </a:moveTo>
                  <a:lnTo>
                    <a:pt x="6839" y="99535"/>
                  </a:lnTo>
                  <a:lnTo>
                    <a:pt x="25883" y="59582"/>
                  </a:lnTo>
                  <a:lnTo>
                    <a:pt x="54918" y="28078"/>
                  </a:lnTo>
                  <a:lnTo>
                    <a:pt x="91732" y="7418"/>
                  </a:lnTo>
                  <a:lnTo>
                    <a:pt x="134112" y="0"/>
                  </a:lnTo>
                  <a:lnTo>
                    <a:pt x="176491" y="7418"/>
                  </a:lnTo>
                  <a:lnTo>
                    <a:pt x="213305" y="28078"/>
                  </a:lnTo>
                  <a:lnTo>
                    <a:pt x="242340" y="59582"/>
                  </a:lnTo>
                  <a:lnTo>
                    <a:pt x="261384" y="99535"/>
                  </a:lnTo>
                  <a:lnTo>
                    <a:pt x="268224" y="145542"/>
                  </a:lnTo>
                  <a:lnTo>
                    <a:pt x="261384" y="191548"/>
                  </a:lnTo>
                  <a:lnTo>
                    <a:pt x="242340" y="231501"/>
                  </a:lnTo>
                  <a:lnTo>
                    <a:pt x="213305" y="263005"/>
                  </a:lnTo>
                  <a:lnTo>
                    <a:pt x="176491" y="283665"/>
                  </a:lnTo>
                  <a:lnTo>
                    <a:pt x="134112" y="291084"/>
                  </a:lnTo>
                  <a:lnTo>
                    <a:pt x="91732" y="283665"/>
                  </a:lnTo>
                  <a:lnTo>
                    <a:pt x="54918" y="263005"/>
                  </a:lnTo>
                  <a:lnTo>
                    <a:pt x="25883" y="231501"/>
                  </a:lnTo>
                  <a:lnTo>
                    <a:pt x="6839" y="191548"/>
                  </a:lnTo>
                  <a:lnTo>
                    <a:pt x="0" y="14554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817107" y="3415283"/>
              <a:ext cx="318770" cy="317500"/>
            </a:xfrm>
            <a:custGeom>
              <a:avLst/>
              <a:gdLst/>
              <a:ahLst/>
              <a:cxnLst/>
              <a:rect l="l" t="t" r="r" b="b"/>
              <a:pathLst>
                <a:path w="318770" h="317500">
                  <a:moveTo>
                    <a:pt x="159257" y="0"/>
                  </a:moveTo>
                  <a:lnTo>
                    <a:pt x="108898" y="8083"/>
                  </a:lnTo>
                  <a:lnTo>
                    <a:pt x="65178" y="30589"/>
                  </a:lnTo>
                  <a:lnTo>
                    <a:pt x="30711" y="64904"/>
                  </a:lnTo>
                  <a:lnTo>
                    <a:pt x="8113" y="108411"/>
                  </a:lnTo>
                  <a:lnTo>
                    <a:pt x="0" y="158495"/>
                  </a:lnTo>
                  <a:lnTo>
                    <a:pt x="8113" y="208580"/>
                  </a:lnTo>
                  <a:lnTo>
                    <a:pt x="30711" y="252087"/>
                  </a:lnTo>
                  <a:lnTo>
                    <a:pt x="65178" y="286402"/>
                  </a:lnTo>
                  <a:lnTo>
                    <a:pt x="108898" y="308908"/>
                  </a:lnTo>
                  <a:lnTo>
                    <a:pt x="159257" y="316991"/>
                  </a:lnTo>
                  <a:lnTo>
                    <a:pt x="209617" y="308908"/>
                  </a:lnTo>
                  <a:lnTo>
                    <a:pt x="253337" y="286402"/>
                  </a:lnTo>
                  <a:lnTo>
                    <a:pt x="287804" y="252087"/>
                  </a:lnTo>
                  <a:lnTo>
                    <a:pt x="310402" y="208580"/>
                  </a:lnTo>
                  <a:lnTo>
                    <a:pt x="318515" y="158495"/>
                  </a:lnTo>
                  <a:lnTo>
                    <a:pt x="310402" y="108411"/>
                  </a:lnTo>
                  <a:lnTo>
                    <a:pt x="287804" y="64904"/>
                  </a:lnTo>
                  <a:lnTo>
                    <a:pt x="253337" y="30589"/>
                  </a:lnTo>
                  <a:lnTo>
                    <a:pt x="209617" y="8083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817107" y="3415283"/>
              <a:ext cx="318770" cy="317500"/>
            </a:xfrm>
            <a:custGeom>
              <a:avLst/>
              <a:gdLst/>
              <a:ahLst/>
              <a:cxnLst/>
              <a:rect l="l" t="t" r="r" b="b"/>
              <a:pathLst>
                <a:path w="318770" h="317500">
                  <a:moveTo>
                    <a:pt x="0" y="158495"/>
                  </a:moveTo>
                  <a:lnTo>
                    <a:pt x="8113" y="108411"/>
                  </a:lnTo>
                  <a:lnTo>
                    <a:pt x="30711" y="64904"/>
                  </a:lnTo>
                  <a:lnTo>
                    <a:pt x="65178" y="30589"/>
                  </a:lnTo>
                  <a:lnTo>
                    <a:pt x="108898" y="8083"/>
                  </a:lnTo>
                  <a:lnTo>
                    <a:pt x="159257" y="0"/>
                  </a:lnTo>
                  <a:lnTo>
                    <a:pt x="209617" y="8083"/>
                  </a:lnTo>
                  <a:lnTo>
                    <a:pt x="253337" y="30589"/>
                  </a:lnTo>
                  <a:lnTo>
                    <a:pt x="287804" y="64904"/>
                  </a:lnTo>
                  <a:lnTo>
                    <a:pt x="310402" y="108411"/>
                  </a:lnTo>
                  <a:lnTo>
                    <a:pt x="318515" y="158495"/>
                  </a:lnTo>
                  <a:lnTo>
                    <a:pt x="310402" y="208580"/>
                  </a:lnTo>
                  <a:lnTo>
                    <a:pt x="287804" y="252087"/>
                  </a:lnTo>
                  <a:lnTo>
                    <a:pt x="253337" y="286402"/>
                  </a:lnTo>
                  <a:lnTo>
                    <a:pt x="209617" y="308908"/>
                  </a:lnTo>
                  <a:lnTo>
                    <a:pt x="159257" y="316991"/>
                  </a:lnTo>
                  <a:lnTo>
                    <a:pt x="108898" y="308908"/>
                  </a:lnTo>
                  <a:lnTo>
                    <a:pt x="65178" y="286402"/>
                  </a:lnTo>
                  <a:lnTo>
                    <a:pt x="30711" y="252087"/>
                  </a:lnTo>
                  <a:lnTo>
                    <a:pt x="8113" y="208580"/>
                  </a:lnTo>
                  <a:lnTo>
                    <a:pt x="0" y="158495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307836" y="3384804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158496" y="0"/>
                  </a:moveTo>
                  <a:lnTo>
                    <a:pt x="108411" y="8083"/>
                  </a:lnTo>
                  <a:lnTo>
                    <a:pt x="64904" y="30589"/>
                  </a:lnTo>
                  <a:lnTo>
                    <a:pt x="30589" y="64904"/>
                  </a:lnTo>
                  <a:lnTo>
                    <a:pt x="8083" y="108411"/>
                  </a:lnTo>
                  <a:lnTo>
                    <a:pt x="0" y="158496"/>
                  </a:lnTo>
                  <a:lnTo>
                    <a:pt x="8083" y="208580"/>
                  </a:lnTo>
                  <a:lnTo>
                    <a:pt x="30589" y="252087"/>
                  </a:lnTo>
                  <a:lnTo>
                    <a:pt x="64904" y="286402"/>
                  </a:lnTo>
                  <a:lnTo>
                    <a:pt x="108411" y="308908"/>
                  </a:lnTo>
                  <a:lnTo>
                    <a:pt x="158496" y="316992"/>
                  </a:lnTo>
                  <a:lnTo>
                    <a:pt x="208580" y="308908"/>
                  </a:lnTo>
                  <a:lnTo>
                    <a:pt x="252087" y="286402"/>
                  </a:lnTo>
                  <a:lnTo>
                    <a:pt x="286402" y="252087"/>
                  </a:lnTo>
                  <a:lnTo>
                    <a:pt x="308908" y="208580"/>
                  </a:lnTo>
                  <a:lnTo>
                    <a:pt x="316991" y="158496"/>
                  </a:lnTo>
                  <a:lnTo>
                    <a:pt x="308908" y="108411"/>
                  </a:lnTo>
                  <a:lnTo>
                    <a:pt x="286402" y="64904"/>
                  </a:lnTo>
                  <a:lnTo>
                    <a:pt x="252087" y="30589"/>
                  </a:lnTo>
                  <a:lnTo>
                    <a:pt x="208580" y="8083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307836" y="3384804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0" y="158496"/>
                  </a:moveTo>
                  <a:lnTo>
                    <a:pt x="8083" y="108411"/>
                  </a:lnTo>
                  <a:lnTo>
                    <a:pt x="30589" y="64904"/>
                  </a:lnTo>
                  <a:lnTo>
                    <a:pt x="64904" y="30589"/>
                  </a:lnTo>
                  <a:lnTo>
                    <a:pt x="108411" y="8083"/>
                  </a:lnTo>
                  <a:lnTo>
                    <a:pt x="158496" y="0"/>
                  </a:lnTo>
                  <a:lnTo>
                    <a:pt x="208580" y="8083"/>
                  </a:lnTo>
                  <a:lnTo>
                    <a:pt x="252087" y="30589"/>
                  </a:lnTo>
                  <a:lnTo>
                    <a:pt x="286402" y="64904"/>
                  </a:lnTo>
                  <a:lnTo>
                    <a:pt x="308908" y="108411"/>
                  </a:lnTo>
                  <a:lnTo>
                    <a:pt x="316991" y="158496"/>
                  </a:lnTo>
                  <a:lnTo>
                    <a:pt x="308908" y="208580"/>
                  </a:lnTo>
                  <a:lnTo>
                    <a:pt x="286402" y="252087"/>
                  </a:lnTo>
                  <a:lnTo>
                    <a:pt x="252087" y="286402"/>
                  </a:lnTo>
                  <a:lnTo>
                    <a:pt x="208580" y="308908"/>
                  </a:lnTo>
                  <a:lnTo>
                    <a:pt x="158496" y="316992"/>
                  </a:lnTo>
                  <a:lnTo>
                    <a:pt x="108411" y="308908"/>
                  </a:lnTo>
                  <a:lnTo>
                    <a:pt x="64904" y="286402"/>
                  </a:lnTo>
                  <a:lnTo>
                    <a:pt x="30589" y="252087"/>
                  </a:lnTo>
                  <a:lnTo>
                    <a:pt x="8083" y="208580"/>
                  </a:lnTo>
                  <a:lnTo>
                    <a:pt x="0" y="158496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048499" y="3393948"/>
              <a:ext cx="318770" cy="315595"/>
            </a:xfrm>
            <a:custGeom>
              <a:avLst/>
              <a:gdLst/>
              <a:ahLst/>
              <a:cxnLst/>
              <a:rect l="l" t="t" r="r" b="b"/>
              <a:pathLst>
                <a:path w="318770" h="315595">
                  <a:moveTo>
                    <a:pt x="159257" y="0"/>
                  </a:moveTo>
                  <a:lnTo>
                    <a:pt x="108898" y="8040"/>
                  </a:lnTo>
                  <a:lnTo>
                    <a:pt x="65178" y="30431"/>
                  </a:lnTo>
                  <a:lnTo>
                    <a:pt x="30711" y="64574"/>
                  </a:lnTo>
                  <a:lnTo>
                    <a:pt x="8113" y="107874"/>
                  </a:lnTo>
                  <a:lnTo>
                    <a:pt x="0" y="157734"/>
                  </a:lnTo>
                  <a:lnTo>
                    <a:pt x="8113" y="207593"/>
                  </a:lnTo>
                  <a:lnTo>
                    <a:pt x="30711" y="250893"/>
                  </a:lnTo>
                  <a:lnTo>
                    <a:pt x="65178" y="285036"/>
                  </a:lnTo>
                  <a:lnTo>
                    <a:pt x="108898" y="307427"/>
                  </a:lnTo>
                  <a:lnTo>
                    <a:pt x="159257" y="315468"/>
                  </a:lnTo>
                  <a:lnTo>
                    <a:pt x="209617" y="307427"/>
                  </a:lnTo>
                  <a:lnTo>
                    <a:pt x="253337" y="285036"/>
                  </a:lnTo>
                  <a:lnTo>
                    <a:pt x="287804" y="250893"/>
                  </a:lnTo>
                  <a:lnTo>
                    <a:pt x="310402" y="207593"/>
                  </a:lnTo>
                  <a:lnTo>
                    <a:pt x="318516" y="157734"/>
                  </a:lnTo>
                  <a:lnTo>
                    <a:pt x="310402" y="107874"/>
                  </a:lnTo>
                  <a:lnTo>
                    <a:pt x="287804" y="64574"/>
                  </a:lnTo>
                  <a:lnTo>
                    <a:pt x="253337" y="30431"/>
                  </a:lnTo>
                  <a:lnTo>
                    <a:pt x="209617" y="8040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048499" y="3393948"/>
              <a:ext cx="318770" cy="315595"/>
            </a:xfrm>
            <a:custGeom>
              <a:avLst/>
              <a:gdLst/>
              <a:ahLst/>
              <a:cxnLst/>
              <a:rect l="l" t="t" r="r" b="b"/>
              <a:pathLst>
                <a:path w="318770" h="315595">
                  <a:moveTo>
                    <a:pt x="0" y="157734"/>
                  </a:moveTo>
                  <a:lnTo>
                    <a:pt x="8113" y="107874"/>
                  </a:lnTo>
                  <a:lnTo>
                    <a:pt x="30711" y="64574"/>
                  </a:lnTo>
                  <a:lnTo>
                    <a:pt x="65178" y="30431"/>
                  </a:lnTo>
                  <a:lnTo>
                    <a:pt x="108898" y="8040"/>
                  </a:lnTo>
                  <a:lnTo>
                    <a:pt x="159257" y="0"/>
                  </a:lnTo>
                  <a:lnTo>
                    <a:pt x="209617" y="8040"/>
                  </a:lnTo>
                  <a:lnTo>
                    <a:pt x="253337" y="30431"/>
                  </a:lnTo>
                  <a:lnTo>
                    <a:pt x="287804" y="64574"/>
                  </a:lnTo>
                  <a:lnTo>
                    <a:pt x="310402" y="107874"/>
                  </a:lnTo>
                  <a:lnTo>
                    <a:pt x="318516" y="157734"/>
                  </a:lnTo>
                  <a:lnTo>
                    <a:pt x="310402" y="207593"/>
                  </a:lnTo>
                  <a:lnTo>
                    <a:pt x="287804" y="250893"/>
                  </a:lnTo>
                  <a:lnTo>
                    <a:pt x="253337" y="285036"/>
                  </a:lnTo>
                  <a:lnTo>
                    <a:pt x="209617" y="307427"/>
                  </a:lnTo>
                  <a:lnTo>
                    <a:pt x="159257" y="315468"/>
                  </a:lnTo>
                  <a:lnTo>
                    <a:pt x="108898" y="307427"/>
                  </a:lnTo>
                  <a:lnTo>
                    <a:pt x="65178" y="285036"/>
                  </a:lnTo>
                  <a:lnTo>
                    <a:pt x="30711" y="250893"/>
                  </a:lnTo>
                  <a:lnTo>
                    <a:pt x="8113" y="207593"/>
                  </a:lnTo>
                  <a:lnTo>
                    <a:pt x="0" y="15773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679692" y="3380232"/>
              <a:ext cx="320040" cy="315595"/>
            </a:xfrm>
            <a:custGeom>
              <a:avLst/>
              <a:gdLst/>
              <a:ahLst/>
              <a:cxnLst/>
              <a:rect l="l" t="t" r="r" b="b"/>
              <a:pathLst>
                <a:path w="320040" h="315595">
                  <a:moveTo>
                    <a:pt x="160019" y="0"/>
                  </a:moveTo>
                  <a:lnTo>
                    <a:pt x="109435" y="8040"/>
                  </a:lnTo>
                  <a:lnTo>
                    <a:pt x="65507" y="30431"/>
                  </a:lnTo>
                  <a:lnTo>
                    <a:pt x="30870" y="64574"/>
                  </a:lnTo>
                  <a:lnTo>
                    <a:pt x="8156" y="107874"/>
                  </a:lnTo>
                  <a:lnTo>
                    <a:pt x="0" y="157733"/>
                  </a:lnTo>
                  <a:lnTo>
                    <a:pt x="8156" y="207593"/>
                  </a:lnTo>
                  <a:lnTo>
                    <a:pt x="30870" y="250893"/>
                  </a:lnTo>
                  <a:lnTo>
                    <a:pt x="65507" y="285036"/>
                  </a:lnTo>
                  <a:lnTo>
                    <a:pt x="109435" y="307427"/>
                  </a:lnTo>
                  <a:lnTo>
                    <a:pt x="160019" y="315467"/>
                  </a:lnTo>
                  <a:lnTo>
                    <a:pt x="210604" y="307427"/>
                  </a:lnTo>
                  <a:lnTo>
                    <a:pt x="254532" y="285036"/>
                  </a:lnTo>
                  <a:lnTo>
                    <a:pt x="289169" y="250893"/>
                  </a:lnTo>
                  <a:lnTo>
                    <a:pt x="311883" y="207593"/>
                  </a:lnTo>
                  <a:lnTo>
                    <a:pt x="320039" y="157733"/>
                  </a:lnTo>
                  <a:lnTo>
                    <a:pt x="311883" y="107874"/>
                  </a:lnTo>
                  <a:lnTo>
                    <a:pt x="289169" y="64574"/>
                  </a:lnTo>
                  <a:lnTo>
                    <a:pt x="254532" y="30431"/>
                  </a:lnTo>
                  <a:lnTo>
                    <a:pt x="210604" y="8040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679692" y="3380232"/>
              <a:ext cx="320040" cy="315595"/>
            </a:xfrm>
            <a:custGeom>
              <a:avLst/>
              <a:gdLst/>
              <a:ahLst/>
              <a:cxnLst/>
              <a:rect l="l" t="t" r="r" b="b"/>
              <a:pathLst>
                <a:path w="320040" h="315595">
                  <a:moveTo>
                    <a:pt x="0" y="157733"/>
                  </a:moveTo>
                  <a:lnTo>
                    <a:pt x="8156" y="107874"/>
                  </a:lnTo>
                  <a:lnTo>
                    <a:pt x="30870" y="64574"/>
                  </a:lnTo>
                  <a:lnTo>
                    <a:pt x="65507" y="30431"/>
                  </a:lnTo>
                  <a:lnTo>
                    <a:pt x="109435" y="8040"/>
                  </a:lnTo>
                  <a:lnTo>
                    <a:pt x="160019" y="0"/>
                  </a:lnTo>
                  <a:lnTo>
                    <a:pt x="210604" y="8040"/>
                  </a:lnTo>
                  <a:lnTo>
                    <a:pt x="254532" y="30431"/>
                  </a:lnTo>
                  <a:lnTo>
                    <a:pt x="289169" y="64574"/>
                  </a:lnTo>
                  <a:lnTo>
                    <a:pt x="311883" y="107874"/>
                  </a:lnTo>
                  <a:lnTo>
                    <a:pt x="320039" y="157733"/>
                  </a:lnTo>
                  <a:lnTo>
                    <a:pt x="311883" y="207593"/>
                  </a:lnTo>
                  <a:lnTo>
                    <a:pt x="289169" y="250893"/>
                  </a:lnTo>
                  <a:lnTo>
                    <a:pt x="254532" y="285036"/>
                  </a:lnTo>
                  <a:lnTo>
                    <a:pt x="210604" y="307427"/>
                  </a:lnTo>
                  <a:lnTo>
                    <a:pt x="160019" y="315467"/>
                  </a:lnTo>
                  <a:lnTo>
                    <a:pt x="109435" y="307427"/>
                  </a:lnTo>
                  <a:lnTo>
                    <a:pt x="65507" y="285036"/>
                  </a:lnTo>
                  <a:lnTo>
                    <a:pt x="30870" y="250893"/>
                  </a:lnTo>
                  <a:lnTo>
                    <a:pt x="8156" y="207593"/>
                  </a:lnTo>
                  <a:lnTo>
                    <a:pt x="0" y="157733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481316" y="3435095"/>
              <a:ext cx="320040" cy="315595"/>
            </a:xfrm>
            <a:custGeom>
              <a:avLst/>
              <a:gdLst/>
              <a:ahLst/>
              <a:cxnLst/>
              <a:rect l="l" t="t" r="r" b="b"/>
              <a:pathLst>
                <a:path w="320040" h="315595">
                  <a:moveTo>
                    <a:pt x="160019" y="0"/>
                  </a:moveTo>
                  <a:lnTo>
                    <a:pt x="109435" y="8040"/>
                  </a:lnTo>
                  <a:lnTo>
                    <a:pt x="65507" y="30431"/>
                  </a:lnTo>
                  <a:lnTo>
                    <a:pt x="30870" y="64574"/>
                  </a:lnTo>
                  <a:lnTo>
                    <a:pt x="8156" y="107874"/>
                  </a:lnTo>
                  <a:lnTo>
                    <a:pt x="0" y="157733"/>
                  </a:lnTo>
                  <a:lnTo>
                    <a:pt x="8156" y="207593"/>
                  </a:lnTo>
                  <a:lnTo>
                    <a:pt x="30870" y="250893"/>
                  </a:lnTo>
                  <a:lnTo>
                    <a:pt x="65507" y="285036"/>
                  </a:lnTo>
                  <a:lnTo>
                    <a:pt x="109435" y="307427"/>
                  </a:lnTo>
                  <a:lnTo>
                    <a:pt x="160019" y="315467"/>
                  </a:lnTo>
                  <a:lnTo>
                    <a:pt x="210604" y="307427"/>
                  </a:lnTo>
                  <a:lnTo>
                    <a:pt x="254532" y="285036"/>
                  </a:lnTo>
                  <a:lnTo>
                    <a:pt x="289169" y="250893"/>
                  </a:lnTo>
                  <a:lnTo>
                    <a:pt x="311883" y="207593"/>
                  </a:lnTo>
                  <a:lnTo>
                    <a:pt x="320039" y="157733"/>
                  </a:lnTo>
                  <a:lnTo>
                    <a:pt x="311883" y="107874"/>
                  </a:lnTo>
                  <a:lnTo>
                    <a:pt x="289169" y="64574"/>
                  </a:lnTo>
                  <a:lnTo>
                    <a:pt x="254532" y="30431"/>
                  </a:lnTo>
                  <a:lnTo>
                    <a:pt x="210604" y="8040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481316" y="3435095"/>
              <a:ext cx="320040" cy="315595"/>
            </a:xfrm>
            <a:custGeom>
              <a:avLst/>
              <a:gdLst/>
              <a:ahLst/>
              <a:cxnLst/>
              <a:rect l="l" t="t" r="r" b="b"/>
              <a:pathLst>
                <a:path w="320040" h="315595">
                  <a:moveTo>
                    <a:pt x="0" y="157733"/>
                  </a:moveTo>
                  <a:lnTo>
                    <a:pt x="8156" y="107874"/>
                  </a:lnTo>
                  <a:lnTo>
                    <a:pt x="30870" y="64574"/>
                  </a:lnTo>
                  <a:lnTo>
                    <a:pt x="65507" y="30431"/>
                  </a:lnTo>
                  <a:lnTo>
                    <a:pt x="109435" y="8040"/>
                  </a:lnTo>
                  <a:lnTo>
                    <a:pt x="160019" y="0"/>
                  </a:lnTo>
                  <a:lnTo>
                    <a:pt x="210604" y="8040"/>
                  </a:lnTo>
                  <a:lnTo>
                    <a:pt x="254532" y="30431"/>
                  </a:lnTo>
                  <a:lnTo>
                    <a:pt x="289169" y="64574"/>
                  </a:lnTo>
                  <a:lnTo>
                    <a:pt x="311883" y="107874"/>
                  </a:lnTo>
                  <a:lnTo>
                    <a:pt x="320039" y="157733"/>
                  </a:lnTo>
                  <a:lnTo>
                    <a:pt x="311883" y="207593"/>
                  </a:lnTo>
                  <a:lnTo>
                    <a:pt x="289169" y="250893"/>
                  </a:lnTo>
                  <a:lnTo>
                    <a:pt x="254532" y="285036"/>
                  </a:lnTo>
                  <a:lnTo>
                    <a:pt x="210604" y="307427"/>
                  </a:lnTo>
                  <a:lnTo>
                    <a:pt x="160019" y="315467"/>
                  </a:lnTo>
                  <a:lnTo>
                    <a:pt x="109435" y="307427"/>
                  </a:lnTo>
                  <a:lnTo>
                    <a:pt x="65507" y="285036"/>
                  </a:lnTo>
                  <a:lnTo>
                    <a:pt x="30870" y="250893"/>
                  </a:lnTo>
                  <a:lnTo>
                    <a:pt x="8156" y="207593"/>
                  </a:lnTo>
                  <a:lnTo>
                    <a:pt x="0" y="157733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891272" y="3368040"/>
              <a:ext cx="320040" cy="317500"/>
            </a:xfrm>
            <a:custGeom>
              <a:avLst/>
              <a:gdLst/>
              <a:ahLst/>
              <a:cxnLst/>
              <a:rect l="l" t="t" r="r" b="b"/>
              <a:pathLst>
                <a:path w="320040" h="317500">
                  <a:moveTo>
                    <a:pt x="160020" y="0"/>
                  </a:moveTo>
                  <a:lnTo>
                    <a:pt x="109435" y="8083"/>
                  </a:lnTo>
                  <a:lnTo>
                    <a:pt x="65507" y="30589"/>
                  </a:lnTo>
                  <a:lnTo>
                    <a:pt x="30870" y="64904"/>
                  </a:lnTo>
                  <a:lnTo>
                    <a:pt x="8156" y="108411"/>
                  </a:lnTo>
                  <a:lnTo>
                    <a:pt x="0" y="158496"/>
                  </a:lnTo>
                  <a:lnTo>
                    <a:pt x="8156" y="208580"/>
                  </a:lnTo>
                  <a:lnTo>
                    <a:pt x="30870" y="252087"/>
                  </a:lnTo>
                  <a:lnTo>
                    <a:pt x="65507" y="286402"/>
                  </a:lnTo>
                  <a:lnTo>
                    <a:pt x="109435" y="308908"/>
                  </a:lnTo>
                  <a:lnTo>
                    <a:pt x="160020" y="316992"/>
                  </a:lnTo>
                  <a:lnTo>
                    <a:pt x="210604" y="308908"/>
                  </a:lnTo>
                  <a:lnTo>
                    <a:pt x="254532" y="286402"/>
                  </a:lnTo>
                  <a:lnTo>
                    <a:pt x="289169" y="252087"/>
                  </a:lnTo>
                  <a:lnTo>
                    <a:pt x="311883" y="208580"/>
                  </a:lnTo>
                  <a:lnTo>
                    <a:pt x="320039" y="158496"/>
                  </a:lnTo>
                  <a:lnTo>
                    <a:pt x="311883" y="108411"/>
                  </a:lnTo>
                  <a:lnTo>
                    <a:pt x="289169" y="64904"/>
                  </a:lnTo>
                  <a:lnTo>
                    <a:pt x="254532" y="30589"/>
                  </a:lnTo>
                  <a:lnTo>
                    <a:pt x="210604" y="8083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891272" y="3368040"/>
              <a:ext cx="320040" cy="317500"/>
            </a:xfrm>
            <a:custGeom>
              <a:avLst/>
              <a:gdLst/>
              <a:ahLst/>
              <a:cxnLst/>
              <a:rect l="l" t="t" r="r" b="b"/>
              <a:pathLst>
                <a:path w="320040" h="317500">
                  <a:moveTo>
                    <a:pt x="0" y="158496"/>
                  </a:moveTo>
                  <a:lnTo>
                    <a:pt x="8156" y="108411"/>
                  </a:lnTo>
                  <a:lnTo>
                    <a:pt x="30870" y="64904"/>
                  </a:lnTo>
                  <a:lnTo>
                    <a:pt x="65507" y="30589"/>
                  </a:lnTo>
                  <a:lnTo>
                    <a:pt x="109435" y="8083"/>
                  </a:lnTo>
                  <a:lnTo>
                    <a:pt x="160020" y="0"/>
                  </a:lnTo>
                  <a:lnTo>
                    <a:pt x="210604" y="8083"/>
                  </a:lnTo>
                  <a:lnTo>
                    <a:pt x="254532" y="30589"/>
                  </a:lnTo>
                  <a:lnTo>
                    <a:pt x="289169" y="64904"/>
                  </a:lnTo>
                  <a:lnTo>
                    <a:pt x="311883" y="108411"/>
                  </a:lnTo>
                  <a:lnTo>
                    <a:pt x="320039" y="158496"/>
                  </a:lnTo>
                  <a:lnTo>
                    <a:pt x="311883" y="208580"/>
                  </a:lnTo>
                  <a:lnTo>
                    <a:pt x="289169" y="252087"/>
                  </a:lnTo>
                  <a:lnTo>
                    <a:pt x="254532" y="286402"/>
                  </a:lnTo>
                  <a:lnTo>
                    <a:pt x="210604" y="308908"/>
                  </a:lnTo>
                  <a:lnTo>
                    <a:pt x="160020" y="316992"/>
                  </a:lnTo>
                  <a:lnTo>
                    <a:pt x="109435" y="308908"/>
                  </a:lnTo>
                  <a:lnTo>
                    <a:pt x="65507" y="286402"/>
                  </a:lnTo>
                  <a:lnTo>
                    <a:pt x="30870" y="252087"/>
                  </a:lnTo>
                  <a:lnTo>
                    <a:pt x="8156" y="208580"/>
                  </a:lnTo>
                  <a:lnTo>
                    <a:pt x="0" y="158496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TextBox 40"/>
          <p:cNvSpPr txBox="1"/>
          <p:nvPr/>
        </p:nvSpPr>
        <p:spPr>
          <a:xfrm>
            <a:off x="0" y="65502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22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89217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Greedy </a:t>
            </a:r>
            <a:r>
              <a:rPr b="1" spc="-5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Algorithm(1):</a:t>
            </a:r>
            <a:r>
              <a:rPr b="1" spc="-5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b="1" spc="-5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Analysis</a:t>
            </a:r>
            <a:endParaRPr lang="en-US" b="1" spc="-5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211830"/>
            <a:ext cx="10972800" cy="2915920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  <a:sym typeface="+mn-ea"/>
              </a:rPr>
              <a:t>First we might </a:t>
            </a:r>
            <a:r>
              <a:rPr sz="2800" dirty="0">
                <a:latin typeface="Times New Roman" panose="02020603050405020304"/>
                <a:cs typeface="Times New Roman" panose="02020603050405020304"/>
                <a:sym typeface="+mn-ea"/>
              </a:rPr>
              <a:t>choose all the green</a:t>
            </a:r>
            <a:r>
              <a:rPr sz="2800"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  <a:sym typeface="+mn-ea"/>
              </a:rPr>
              <a:t>vertices.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  <a:sym typeface="+mn-ea"/>
              </a:rPr>
              <a:t>Then </a:t>
            </a:r>
            <a:r>
              <a:rPr sz="2800" spc="-5" dirty="0">
                <a:latin typeface="Times New Roman" panose="02020603050405020304"/>
                <a:cs typeface="Times New Roman" panose="02020603050405020304"/>
                <a:sym typeface="+mn-ea"/>
              </a:rPr>
              <a:t>we might </a:t>
            </a:r>
            <a:r>
              <a:rPr sz="2800" dirty="0">
                <a:latin typeface="Times New Roman" panose="02020603050405020304"/>
                <a:cs typeface="Times New Roman" panose="02020603050405020304"/>
                <a:sym typeface="+mn-ea"/>
              </a:rPr>
              <a:t>choose all the blue</a:t>
            </a:r>
            <a:r>
              <a:rPr sz="2800"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  <a:sym typeface="+mn-ea"/>
              </a:rPr>
              <a:t>vertices.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  <a:sym typeface="+mn-ea"/>
              </a:rPr>
              <a:t>And </a:t>
            </a:r>
            <a:r>
              <a:rPr sz="2800" dirty="0">
                <a:latin typeface="Times New Roman" panose="02020603050405020304"/>
                <a:cs typeface="Times New Roman" panose="02020603050405020304"/>
                <a:sym typeface="+mn-ea"/>
              </a:rPr>
              <a:t>then </a:t>
            </a:r>
            <a:r>
              <a:rPr sz="2800" spc="-5" dirty="0">
                <a:latin typeface="Times New Roman" panose="02020603050405020304"/>
                <a:cs typeface="Times New Roman" panose="02020603050405020304"/>
                <a:sym typeface="+mn-ea"/>
              </a:rPr>
              <a:t>we might </a:t>
            </a:r>
            <a:r>
              <a:rPr sz="2800" dirty="0">
                <a:latin typeface="Times New Roman" panose="02020603050405020304"/>
                <a:cs typeface="Times New Roman" panose="02020603050405020304"/>
                <a:sym typeface="+mn-ea"/>
              </a:rPr>
              <a:t>choose all the orange</a:t>
            </a:r>
            <a:r>
              <a:rPr sz="2800" spc="-7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  <a:sym typeface="+mn-ea"/>
              </a:rPr>
              <a:t>vertices</a:t>
            </a:r>
            <a:r>
              <a:rPr lang="en-IN" sz="2800" dirty="0">
                <a:latin typeface="Times New Roman" panose="02020603050405020304"/>
                <a:cs typeface="Times New Roman" panose="02020603050405020304"/>
                <a:sym typeface="+mn-ea"/>
              </a:rPr>
              <a:t>                  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Solution=11</a:t>
            </a:r>
            <a:endParaRPr lang="en-IN" sz="2800" dirty="0">
              <a:latin typeface="Times New Roman" panose="02020603050405020304"/>
              <a:cs typeface="Times New Roman" panose="02020603050405020304"/>
              <a:sym typeface="+mn-e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67887" y="1185418"/>
            <a:ext cx="5933440" cy="2026920"/>
            <a:chOff x="2281427" y="1770888"/>
            <a:chExt cx="5933440" cy="2026920"/>
          </a:xfrm>
        </p:grpSpPr>
        <p:sp>
          <p:nvSpPr>
            <p:cNvPr id="9" name="object 9"/>
            <p:cNvSpPr/>
            <p:nvPr/>
          </p:nvSpPr>
          <p:spPr>
            <a:xfrm>
              <a:off x="2723387" y="3363468"/>
              <a:ext cx="437388" cy="43434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782823" y="3403092"/>
              <a:ext cx="318770" cy="317500"/>
            </a:xfrm>
            <a:custGeom>
              <a:avLst/>
              <a:gdLst/>
              <a:ahLst/>
              <a:cxnLst/>
              <a:rect l="l" t="t" r="r" b="b"/>
              <a:pathLst>
                <a:path w="318769" h="317500">
                  <a:moveTo>
                    <a:pt x="159257" y="0"/>
                  </a:moveTo>
                  <a:lnTo>
                    <a:pt x="108898" y="8083"/>
                  </a:lnTo>
                  <a:lnTo>
                    <a:pt x="65178" y="30589"/>
                  </a:lnTo>
                  <a:lnTo>
                    <a:pt x="30711" y="64904"/>
                  </a:lnTo>
                  <a:lnTo>
                    <a:pt x="8113" y="108411"/>
                  </a:lnTo>
                  <a:lnTo>
                    <a:pt x="0" y="158496"/>
                  </a:lnTo>
                  <a:lnTo>
                    <a:pt x="8113" y="208580"/>
                  </a:lnTo>
                  <a:lnTo>
                    <a:pt x="30711" y="252087"/>
                  </a:lnTo>
                  <a:lnTo>
                    <a:pt x="65178" y="286402"/>
                  </a:lnTo>
                  <a:lnTo>
                    <a:pt x="108898" y="308908"/>
                  </a:lnTo>
                  <a:lnTo>
                    <a:pt x="159257" y="316992"/>
                  </a:lnTo>
                  <a:lnTo>
                    <a:pt x="209617" y="308908"/>
                  </a:lnTo>
                  <a:lnTo>
                    <a:pt x="253337" y="286402"/>
                  </a:lnTo>
                  <a:lnTo>
                    <a:pt x="287804" y="252087"/>
                  </a:lnTo>
                  <a:lnTo>
                    <a:pt x="310402" y="208580"/>
                  </a:lnTo>
                  <a:lnTo>
                    <a:pt x="318515" y="158496"/>
                  </a:lnTo>
                  <a:lnTo>
                    <a:pt x="310402" y="108411"/>
                  </a:lnTo>
                  <a:lnTo>
                    <a:pt x="287804" y="64904"/>
                  </a:lnTo>
                  <a:lnTo>
                    <a:pt x="253337" y="30589"/>
                  </a:lnTo>
                  <a:lnTo>
                    <a:pt x="209617" y="8083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3AFF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285999" y="2122932"/>
              <a:ext cx="3581400" cy="1316990"/>
            </a:xfrm>
            <a:custGeom>
              <a:avLst/>
              <a:gdLst/>
              <a:ahLst/>
              <a:cxnLst/>
              <a:rect l="l" t="t" r="r" b="b"/>
              <a:pathLst>
                <a:path w="3581400" h="1316989">
                  <a:moveTo>
                    <a:pt x="0" y="1316735"/>
                  </a:moveTo>
                  <a:lnTo>
                    <a:pt x="609600" y="0"/>
                  </a:lnTo>
                </a:path>
                <a:path w="3581400" h="1316989">
                  <a:moveTo>
                    <a:pt x="0" y="1316735"/>
                  </a:moveTo>
                  <a:lnTo>
                    <a:pt x="1219200" y="0"/>
                  </a:lnTo>
                </a:path>
                <a:path w="3581400" h="1316989">
                  <a:moveTo>
                    <a:pt x="0" y="1316735"/>
                  </a:moveTo>
                  <a:lnTo>
                    <a:pt x="1828800" y="0"/>
                  </a:lnTo>
                </a:path>
                <a:path w="3581400" h="1316989">
                  <a:moveTo>
                    <a:pt x="685800" y="1316735"/>
                  </a:moveTo>
                  <a:lnTo>
                    <a:pt x="2438400" y="0"/>
                  </a:lnTo>
                </a:path>
                <a:path w="3581400" h="1316989">
                  <a:moveTo>
                    <a:pt x="685800" y="1316735"/>
                  </a:moveTo>
                  <a:lnTo>
                    <a:pt x="2971800" y="0"/>
                  </a:lnTo>
                </a:path>
                <a:path w="3581400" h="1316989">
                  <a:moveTo>
                    <a:pt x="685800" y="1316735"/>
                  </a:moveTo>
                  <a:lnTo>
                    <a:pt x="35814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694175" y="3381755"/>
              <a:ext cx="268605" cy="289560"/>
            </a:xfrm>
            <a:custGeom>
              <a:avLst/>
              <a:gdLst/>
              <a:ahLst/>
              <a:cxnLst/>
              <a:rect l="l" t="t" r="r" b="b"/>
              <a:pathLst>
                <a:path w="268604" h="289560">
                  <a:moveTo>
                    <a:pt x="134112" y="0"/>
                  </a:moveTo>
                  <a:lnTo>
                    <a:pt x="91732" y="7376"/>
                  </a:lnTo>
                  <a:lnTo>
                    <a:pt x="54918" y="27919"/>
                  </a:lnTo>
                  <a:lnTo>
                    <a:pt x="25883" y="59253"/>
                  </a:lnTo>
                  <a:lnTo>
                    <a:pt x="6839" y="98999"/>
                  </a:lnTo>
                  <a:lnTo>
                    <a:pt x="0" y="144780"/>
                  </a:lnTo>
                  <a:lnTo>
                    <a:pt x="6839" y="190560"/>
                  </a:lnTo>
                  <a:lnTo>
                    <a:pt x="25883" y="230306"/>
                  </a:lnTo>
                  <a:lnTo>
                    <a:pt x="54918" y="261640"/>
                  </a:lnTo>
                  <a:lnTo>
                    <a:pt x="91732" y="282183"/>
                  </a:lnTo>
                  <a:lnTo>
                    <a:pt x="134112" y="289560"/>
                  </a:lnTo>
                  <a:lnTo>
                    <a:pt x="176491" y="282183"/>
                  </a:lnTo>
                  <a:lnTo>
                    <a:pt x="213305" y="261640"/>
                  </a:lnTo>
                  <a:lnTo>
                    <a:pt x="242340" y="230306"/>
                  </a:lnTo>
                  <a:lnTo>
                    <a:pt x="261384" y="190560"/>
                  </a:lnTo>
                  <a:lnTo>
                    <a:pt x="268224" y="144780"/>
                  </a:lnTo>
                  <a:lnTo>
                    <a:pt x="261384" y="98999"/>
                  </a:lnTo>
                  <a:lnTo>
                    <a:pt x="242340" y="59253"/>
                  </a:lnTo>
                  <a:lnTo>
                    <a:pt x="213305" y="27919"/>
                  </a:lnTo>
                  <a:lnTo>
                    <a:pt x="176491" y="7376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694175" y="3381755"/>
              <a:ext cx="268605" cy="289560"/>
            </a:xfrm>
            <a:custGeom>
              <a:avLst/>
              <a:gdLst/>
              <a:ahLst/>
              <a:cxnLst/>
              <a:rect l="l" t="t" r="r" b="b"/>
              <a:pathLst>
                <a:path w="268604" h="289560">
                  <a:moveTo>
                    <a:pt x="0" y="144780"/>
                  </a:moveTo>
                  <a:lnTo>
                    <a:pt x="6839" y="98999"/>
                  </a:lnTo>
                  <a:lnTo>
                    <a:pt x="25883" y="59253"/>
                  </a:lnTo>
                  <a:lnTo>
                    <a:pt x="54918" y="27919"/>
                  </a:lnTo>
                  <a:lnTo>
                    <a:pt x="91732" y="7376"/>
                  </a:lnTo>
                  <a:lnTo>
                    <a:pt x="134112" y="0"/>
                  </a:lnTo>
                  <a:lnTo>
                    <a:pt x="176491" y="7376"/>
                  </a:lnTo>
                  <a:lnTo>
                    <a:pt x="213305" y="27919"/>
                  </a:lnTo>
                  <a:lnTo>
                    <a:pt x="242340" y="59253"/>
                  </a:lnTo>
                  <a:lnTo>
                    <a:pt x="261384" y="98999"/>
                  </a:lnTo>
                  <a:lnTo>
                    <a:pt x="268224" y="144780"/>
                  </a:lnTo>
                  <a:lnTo>
                    <a:pt x="261384" y="190560"/>
                  </a:lnTo>
                  <a:lnTo>
                    <a:pt x="242340" y="230306"/>
                  </a:lnTo>
                  <a:lnTo>
                    <a:pt x="213305" y="261640"/>
                  </a:lnTo>
                  <a:lnTo>
                    <a:pt x="176491" y="282183"/>
                  </a:lnTo>
                  <a:lnTo>
                    <a:pt x="134112" y="289560"/>
                  </a:lnTo>
                  <a:lnTo>
                    <a:pt x="91732" y="282183"/>
                  </a:lnTo>
                  <a:lnTo>
                    <a:pt x="54918" y="261640"/>
                  </a:lnTo>
                  <a:lnTo>
                    <a:pt x="25883" y="230306"/>
                  </a:lnTo>
                  <a:lnTo>
                    <a:pt x="6839" y="190560"/>
                  </a:lnTo>
                  <a:lnTo>
                    <a:pt x="0" y="14478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884931" y="2122932"/>
              <a:ext cx="5050790" cy="1382395"/>
            </a:xfrm>
            <a:custGeom>
              <a:avLst/>
              <a:gdLst/>
              <a:ahLst/>
              <a:cxnLst/>
              <a:rect l="l" t="t" r="r" b="b"/>
              <a:pathLst>
                <a:path w="5050790" h="1382395">
                  <a:moveTo>
                    <a:pt x="935735" y="1316735"/>
                  </a:moveTo>
                  <a:lnTo>
                    <a:pt x="0" y="0"/>
                  </a:lnTo>
                </a:path>
                <a:path w="5050790" h="1382395">
                  <a:moveTo>
                    <a:pt x="935735" y="1316735"/>
                  </a:moveTo>
                  <a:lnTo>
                    <a:pt x="609600" y="0"/>
                  </a:lnTo>
                </a:path>
                <a:path w="5050790" h="1382395">
                  <a:moveTo>
                    <a:pt x="1697735" y="1316735"/>
                  </a:moveTo>
                  <a:lnTo>
                    <a:pt x="1219200" y="0"/>
                  </a:lnTo>
                </a:path>
                <a:path w="5050790" h="1382395">
                  <a:moveTo>
                    <a:pt x="1687068" y="1316735"/>
                  </a:moveTo>
                  <a:lnTo>
                    <a:pt x="1839468" y="0"/>
                  </a:lnTo>
                </a:path>
                <a:path w="5050790" h="1382395">
                  <a:moveTo>
                    <a:pt x="2372868" y="1316735"/>
                  </a:moveTo>
                  <a:lnTo>
                    <a:pt x="2374392" y="0"/>
                  </a:lnTo>
                </a:path>
                <a:path w="5050790" h="1382395">
                  <a:moveTo>
                    <a:pt x="2372868" y="1316735"/>
                  </a:moveTo>
                  <a:lnTo>
                    <a:pt x="2982468" y="0"/>
                  </a:lnTo>
                </a:path>
                <a:path w="5050790" h="1382395">
                  <a:moveTo>
                    <a:pt x="3145535" y="1330452"/>
                  </a:moveTo>
                  <a:lnTo>
                    <a:pt x="0" y="12191"/>
                  </a:lnTo>
                </a:path>
                <a:path w="5050790" h="1382395">
                  <a:moveTo>
                    <a:pt x="3596640" y="1316735"/>
                  </a:moveTo>
                  <a:lnTo>
                    <a:pt x="679704" y="0"/>
                  </a:lnTo>
                </a:path>
                <a:path w="5050790" h="1382395">
                  <a:moveTo>
                    <a:pt x="3907536" y="1316735"/>
                  </a:moveTo>
                  <a:lnTo>
                    <a:pt x="1219200" y="0"/>
                  </a:lnTo>
                </a:path>
                <a:path w="5050790" h="1382395">
                  <a:moveTo>
                    <a:pt x="1839468" y="10667"/>
                  </a:moveTo>
                  <a:lnTo>
                    <a:pt x="4277868" y="1306067"/>
                  </a:lnTo>
                </a:path>
                <a:path w="5050790" h="1382395">
                  <a:moveTo>
                    <a:pt x="4658868" y="1382267"/>
                  </a:moveTo>
                  <a:lnTo>
                    <a:pt x="2412492" y="0"/>
                  </a:lnTo>
                </a:path>
                <a:path w="5050790" h="1382395">
                  <a:moveTo>
                    <a:pt x="5050536" y="1316735"/>
                  </a:moveTo>
                  <a:lnTo>
                    <a:pt x="29718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299460" y="1784604"/>
              <a:ext cx="376427" cy="419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358895" y="1824228"/>
              <a:ext cx="257810" cy="302260"/>
            </a:xfrm>
            <a:custGeom>
              <a:avLst/>
              <a:gdLst/>
              <a:ahLst/>
              <a:cxnLst/>
              <a:rect l="l" t="t" r="r" b="b"/>
              <a:pathLst>
                <a:path w="257810" h="302260">
                  <a:moveTo>
                    <a:pt x="128777" y="0"/>
                  </a:moveTo>
                  <a:lnTo>
                    <a:pt x="88075" y="7693"/>
                  </a:lnTo>
                  <a:lnTo>
                    <a:pt x="52724" y="29114"/>
                  </a:lnTo>
                  <a:lnTo>
                    <a:pt x="24847" y="61776"/>
                  </a:lnTo>
                  <a:lnTo>
                    <a:pt x="6565" y="103193"/>
                  </a:lnTo>
                  <a:lnTo>
                    <a:pt x="0" y="150875"/>
                  </a:lnTo>
                  <a:lnTo>
                    <a:pt x="6565" y="198558"/>
                  </a:lnTo>
                  <a:lnTo>
                    <a:pt x="24847" y="239975"/>
                  </a:lnTo>
                  <a:lnTo>
                    <a:pt x="52724" y="272637"/>
                  </a:lnTo>
                  <a:lnTo>
                    <a:pt x="88075" y="294058"/>
                  </a:lnTo>
                  <a:lnTo>
                    <a:pt x="128777" y="301751"/>
                  </a:lnTo>
                  <a:lnTo>
                    <a:pt x="169480" y="294058"/>
                  </a:lnTo>
                  <a:lnTo>
                    <a:pt x="204831" y="272637"/>
                  </a:lnTo>
                  <a:lnTo>
                    <a:pt x="232708" y="239975"/>
                  </a:lnTo>
                  <a:lnTo>
                    <a:pt x="250990" y="198558"/>
                  </a:lnTo>
                  <a:lnTo>
                    <a:pt x="257555" y="150875"/>
                  </a:lnTo>
                  <a:lnTo>
                    <a:pt x="250990" y="103193"/>
                  </a:lnTo>
                  <a:lnTo>
                    <a:pt x="232708" y="61776"/>
                  </a:lnTo>
                  <a:lnTo>
                    <a:pt x="204831" y="29114"/>
                  </a:lnTo>
                  <a:lnTo>
                    <a:pt x="169480" y="7693"/>
                  </a:lnTo>
                  <a:lnTo>
                    <a:pt x="12877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918204" y="1802892"/>
              <a:ext cx="376427" cy="419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977639" y="1842516"/>
              <a:ext cx="257810" cy="302260"/>
            </a:xfrm>
            <a:custGeom>
              <a:avLst/>
              <a:gdLst/>
              <a:ahLst/>
              <a:cxnLst/>
              <a:rect l="l" t="t" r="r" b="b"/>
              <a:pathLst>
                <a:path w="257810" h="302260">
                  <a:moveTo>
                    <a:pt x="128777" y="0"/>
                  </a:moveTo>
                  <a:lnTo>
                    <a:pt x="88075" y="7693"/>
                  </a:lnTo>
                  <a:lnTo>
                    <a:pt x="52724" y="29114"/>
                  </a:lnTo>
                  <a:lnTo>
                    <a:pt x="24847" y="61776"/>
                  </a:lnTo>
                  <a:lnTo>
                    <a:pt x="6565" y="103193"/>
                  </a:lnTo>
                  <a:lnTo>
                    <a:pt x="0" y="150875"/>
                  </a:lnTo>
                  <a:lnTo>
                    <a:pt x="6565" y="198558"/>
                  </a:lnTo>
                  <a:lnTo>
                    <a:pt x="24847" y="239975"/>
                  </a:lnTo>
                  <a:lnTo>
                    <a:pt x="52724" y="272637"/>
                  </a:lnTo>
                  <a:lnTo>
                    <a:pt x="88075" y="294058"/>
                  </a:lnTo>
                  <a:lnTo>
                    <a:pt x="128777" y="301751"/>
                  </a:lnTo>
                  <a:lnTo>
                    <a:pt x="169480" y="294058"/>
                  </a:lnTo>
                  <a:lnTo>
                    <a:pt x="204831" y="272637"/>
                  </a:lnTo>
                  <a:lnTo>
                    <a:pt x="232708" y="239975"/>
                  </a:lnTo>
                  <a:lnTo>
                    <a:pt x="250990" y="198558"/>
                  </a:lnTo>
                  <a:lnTo>
                    <a:pt x="257556" y="150875"/>
                  </a:lnTo>
                  <a:lnTo>
                    <a:pt x="250990" y="103193"/>
                  </a:lnTo>
                  <a:lnTo>
                    <a:pt x="232708" y="61776"/>
                  </a:lnTo>
                  <a:lnTo>
                    <a:pt x="204831" y="29114"/>
                  </a:lnTo>
                  <a:lnTo>
                    <a:pt x="169480" y="7693"/>
                  </a:lnTo>
                  <a:lnTo>
                    <a:pt x="12877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520183" y="1784604"/>
              <a:ext cx="376427" cy="419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579620" y="1824228"/>
              <a:ext cx="257810" cy="302260"/>
            </a:xfrm>
            <a:custGeom>
              <a:avLst/>
              <a:gdLst/>
              <a:ahLst/>
              <a:cxnLst/>
              <a:rect l="l" t="t" r="r" b="b"/>
              <a:pathLst>
                <a:path w="257810" h="302260">
                  <a:moveTo>
                    <a:pt x="128777" y="0"/>
                  </a:moveTo>
                  <a:lnTo>
                    <a:pt x="88075" y="7693"/>
                  </a:lnTo>
                  <a:lnTo>
                    <a:pt x="52724" y="29114"/>
                  </a:lnTo>
                  <a:lnTo>
                    <a:pt x="24847" y="61776"/>
                  </a:lnTo>
                  <a:lnTo>
                    <a:pt x="6565" y="103193"/>
                  </a:lnTo>
                  <a:lnTo>
                    <a:pt x="0" y="150875"/>
                  </a:lnTo>
                  <a:lnTo>
                    <a:pt x="6565" y="198558"/>
                  </a:lnTo>
                  <a:lnTo>
                    <a:pt x="24847" y="239975"/>
                  </a:lnTo>
                  <a:lnTo>
                    <a:pt x="52724" y="272637"/>
                  </a:lnTo>
                  <a:lnTo>
                    <a:pt x="88075" y="294058"/>
                  </a:lnTo>
                  <a:lnTo>
                    <a:pt x="128777" y="301751"/>
                  </a:lnTo>
                  <a:lnTo>
                    <a:pt x="169480" y="294058"/>
                  </a:lnTo>
                  <a:lnTo>
                    <a:pt x="204831" y="272637"/>
                  </a:lnTo>
                  <a:lnTo>
                    <a:pt x="232708" y="239975"/>
                  </a:lnTo>
                  <a:lnTo>
                    <a:pt x="250990" y="198558"/>
                  </a:lnTo>
                  <a:lnTo>
                    <a:pt x="257555" y="150875"/>
                  </a:lnTo>
                  <a:lnTo>
                    <a:pt x="250990" y="103193"/>
                  </a:lnTo>
                  <a:lnTo>
                    <a:pt x="232708" y="61776"/>
                  </a:lnTo>
                  <a:lnTo>
                    <a:pt x="204831" y="29114"/>
                  </a:lnTo>
                  <a:lnTo>
                    <a:pt x="169480" y="7693"/>
                  </a:lnTo>
                  <a:lnTo>
                    <a:pt x="12877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087111" y="1770888"/>
              <a:ext cx="376427" cy="4175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146548" y="1810512"/>
              <a:ext cx="257810" cy="300355"/>
            </a:xfrm>
            <a:custGeom>
              <a:avLst/>
              <a:gdLst/>
              <a:ahLst/>
              <a:cxnLst/>
              <a:rect l="l" t="t" r="r" b="b"/>
              <a:pathLst>
                <a:path w="257810" h="300355">
                  <a:moveTo>
                    <a:pt x="128777" y="0"/>
                  </a:moveTo>
                  <a:lnTo>
                    <a:pt x="88075" y="7650"/>
                  </a:lnTo>
                  <a:lnTo>
                    <a:pt x="52724" y="28955"/>
                  </a:lnTo>
                  <a:lnTo>
                    <a:pt x="24847" y="61447"/>
                  </a:lnTo>
                  <a:lnTo>
                    <a:pt x="6565" y="102656"/>
                  </a:lnTo>
                  <a:lnTo>
                    <a:pt x="0" y="150113"/>
                  </a:lnTo>
                  <a:lnTo>
                    <a:pt x="6565" y="197571"/>
                  </a:lnTo>
                  <a:lnTo>
                    <a:pt x="24847" y="238780"/>
                  </a:lnTo>
                  <a:lnTo>
                    <a:pt x="52724" y="271272"/>
                  </a:lnTo>
                  <a:lnTo>
                    <a:pt x="88075" y="292577"/>
                  </a:lnTo>
                  <a:lnTo>
                    <a:pt x="128777" y="300227"/>
                  </a:lnTo>
                  <a:lnTo>
                    <a:pt x="169480" y="292577"/>
                  </a:lnTo>
                  <a:lnTo>
                    <a:pt x="204831" y="271272"/>
                  </a:lnTo>
                  <a:lnTo>
                    <a:pt x="232708" y="238780"/>
                  </a:lnTo>
                  <a:lnTo>
                    <a:pt x="250990" y="197571"/>
                  </a:lnTo>
                  <a:lnTo>
                    <a:pt x="257555" y="150113"/>
                  </a:lnTo>
                  <a:lnTo>
                    <a:pt x="250990" y="102656"/>
                  </a:lnTo>
                  <a:lnTo>
                    <a:pt x="232708" y="61447"/>
                  </a:lnTo>
                  <a:lnTo>
                    <a:pt x="204831" y="28955"/>
                  </a:lnTo>
                  <a:lnTo>
                    <a:pt x="169480" y="7650"/>
                  </a:lnTo>
                  <a:lnTo>
                    <a:pt x="12877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676899" y="1787652"/>
              <a:ext cx="374903" cy="419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736336" y="1827276"/>
              <a:ext cx="256540" cy="302260"/>
            </a:xfrm>
            <a:custGeom>
              <a:avLst/>
              <a:gdLst/>
              <a:ahLst/>
              <a:cxnLst/>
              <a:rect l="l" t="t" r="r" b="b"/>
              <a:pathLst>
                <a:path w="256539" h="302260">
                  <a:moveTo>
                    <a:pt x="128015" y="0"/>
                  </a:moveTo>
                  <a:lnTo>
                    <a:pt x="87538" y="7693"/>
                  </a:lnTo>
                  <a:lnTo>
                    <a:pt x="52395" y="29114"/>
                  </a:lnTo>
                  <a:lnTo>
                    <a:pt x="24688" y="61776"/>
                  </a:lnTo>
                  <a:lnTo>
                    <a:pt x="6522" y="103193"/>
                  </a:lnTo>
                  <a:lnTo>
                    <a:pt x="0" y="150875"/>
                  </a:lnTo>
                  <a:lnTo>
                    <a:pt x="6522" y="198558"/>
                  </a:lnTo>
                  <a:lnTo>
                    <a:pt x="24688" y="239975"/>
                  </a:lnTo>
                  <a:lnTo>
                    <a:pt x="52395" y="272637"/>
                  </a:lnTo>
                  <a:lnTo>
                    <a:pt x="87538" y="294058"/>
                  </a:lnTo>
                  <a:lnTo>
                    <a:pt x="128015" y="301751"/>
                  </a:lnTo>
                  <a:lnTo>
                    <a:pt x="168493" y="294058"/>
                  </a:lnTo>
                  <a:lnTo>
                    <a:pt x="203636" y="272637"/>
                  </a:lnTo>
                  <a:lnTo>
                    <a:pt x="231343" y="239975"/>
                  </a:lnTo>
                  <a:lnTo>
                    <a:pt x="249509" y="198558"/>
                  </a:lnTo>
                  <a:lnTo>
                    <a:pt x="256031" y="150875"/>
                  </a:lnTo>
                  <a:lnTo>
                    <a:pt x="249509" y="103193"/>
                  </a:lnTo>
                  <a:lnTo>
                    <a:pt x="231343" y="61776"/>
                  </a:lnTo>
                  <a:lnTo>
                    <a:pt x="203636" y="29114"/>
                  </a:lnTo>
                  <a:lnTo>
                    <a:pt x="168493" y="7693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113020" y="3403092"/>
              <a:ext cx="268605" cy="291465"/>
            </a:xfrm>
            <a:custGeom>
              <a:avLst/>
              <a:gdLst/>
              <a:ahLst/>
              <a:cxnLst/>
              <a:rect l="l" t="t" r="r" b="b"/>
              <a:pathLst>
                <a:path w="268604" h="291464">
                  <a:moveTo>
                    <a:pt x="134112" y="0"/>
                  </a:moveTo>
                  <a:lnTo>
                    <a:pt x="91732" y="7418"/>
                  </a:lnTo>
                  <a:lnTo>
                    <a:pt x="54918" y="28078"/>
                  </a:lnTo>
                  <a:lnTo>
                    <a:pt x="25883" y="59582"/>
                  </a:lnTo>
                  <a:lnTo>
                    <a:pt x="6839" y="99535"/>
                  </a:lnTo>
                  <a:lnTo>
                    <a:pt x="0" y="145542"/>
                  </a:lnTo>
                  <a:lnTo>
                    <a:pt x="6839" y="191548"/>
                  </a:lnTo>
                  <a:lnTo>
                    <a:pt x="25883" y="231501"/>
                  </a:lnTo>
                  <a:lnTo>
                    <a:pt x="54918" y="263005"/>
                  </a:lnTo>
                  <a:lnTo>
                    <a:pt x="91732" y="283665"/>
                  </a:lnTo>
                  <a:lnTo>
                    <a:pt x="134112" y="291084"/>
                  </a:lnTo>
                  <a:lnTo>
                    <a:pt x="176491" y="283665"/>
                  </a:lnTo>
                  <a:lnTo>
                    <a:pt x="213305" y="263005"/>
                  </a:lnTo>
                  <a:lnTo>
                    <a:pt x="242340" y="231501"/>
                  </a:lnTo>
                  <a:lnTo>
                    <a:pt x="261384" y="191548"/>
                  </a:lnTo>
                  <a:lnTo>
                    <a:pt x="268224" y="145542"/>
                  </a:lnTo>
                  <a:lnTo>
                    <a:pt x="261384" y="99535"/>
                  </a:lnTo>
                  <a:lnTo>
                    <a:pt x="242340" y="59582"/>
                  </a:lnTo>
                  <a:lnTo>
                    <a:pt x="213305" y="28078"/>
                  </a:lnTo>
                  <a:lnTo>
                    <a:pt x="176491" y="7418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113020" y="3403092"/>
              <a:ext cx="268605" cy="291465"/>
            </a:xfrm>
            <a:custGeom>
              <a:avLst/>
              <a:gdLst/>
              <a:ahLst/>
              <a:cxnLst/>
              <a:rect l="l" t="t" r="r" b="b"/>
              <a:pathLst>
                <a:path w="268604" h="291464">
                  <a:moveTo>
                    <a:pt x="0" y="145542"/>
                  </a:moveTo>
                  <a:lnTo>
                    <a:pt x="6839" y="99535"/>
                  </a:lnTo>
                  <a:lnTo>
                    <a:pt x="25883" y="59582"/>
                  </a:lnTo>
                  <a:lnTo>
                    <a:pt x="54918" y="28078"/>
                  </a:lnTo>
                  <a:lnTo>
                    <a:pt x="91732" y="7418"/>
                  </a:lnTo>
                  <a:lnTo>
                    <a:pt x="134112" y="0"/>
                  </a:lnTo>
                  <a:lnTo>
                    <a:pt x="176491" y="7418"/>
                  </a:lnTo>
                  <a:lnTo>
                    <a:pt x="213305" y="28078"/>
                  </a:lnTo>
                  <a:lnTo>
                    <a:pt x="242340" y="59582"/>
                  </a:lnTo>
                  <a:lnTo>
                    <a:pt x="261384" y="99535"/>
                  </a:lnTo>
                  <a:lnTo>
                    <a:pt x="268224" y="145542"/>
                  </a:lnTo>
                  <a:lnTo>
                    <a:pt x="261384" y="191548"/>
                  </a:lnTo>
                  <a:lnTo>
                    <a:pt x="242340" y="231501"/>
                  </a:lnTo>
                  <a:lnTo>
                    <a:pt x="213305" y="263005"/>
                  </a:lnTo>
                  <a:lnTo>
                    <a:pt x="176491" y="283665"/>
                  </a:lnTo>
                  <a:lnTo>
                    <a:pt x="134112" y="291084"/>
                  </a:lnTo>
                  <a:lnTo>
                    <a:pt x="91732" y="283665"/>
                  </a:lnTo>
                  <a:lnTo>
                    <a:pt x="54918" y="263005"/>
                  </a:lnTo>
                  <a:lnTo>
                    <a:pt x="25883" y="231501"/>
                  </a:lnTo>
                  <a:lnTo>
                    <a:pt x="6839" y="191548"/>
                  </a:lnTo>
                  <a:lnTo>
                    <a:pt x="0" y="14554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448555" y="3403092"/>
              <a:ext cx="268605" cy="291465"/>
            </a:xfrm>
            <a:custGeom>
              <a:avLst/>
              <a:gdLst/>
              <a:ahLst/>
              <a:cxnLst/>
              <a:rect l="l" t="t" r="r" b="b"/>
              <a:pathLst>
                <a:path w="268604" h="291464">
                  <a:moveTo>
                    <a:pt x="134112" y="0"/>
                  </a:moveTo>
                  <a:lnTo>
                    <a:pt x="91732" y="7418"/>
                  </a:lnTo>
                  <a:lnTo>
                    <a:pt x="54918" y="28078"/>
                  </a:lnTo>
                  <a:lnTo>
                    <a:pt x="25883" y="59582"/>
                  </a:lnTo>
                  <a:lnTo>
                    <a:pt x="6839" y="99535"/>
                  </a:lnTo>
                  <a:lnTo>
                    <a:pt x="0" y="145542"/>
                  </a:lnTo>
                  <a:lnTo>
                    <a:pt x="6839" y="191548"/>
                  </a:lnTo>
                  <a:lnTo>
                    <a:pt x="25883" y="231501"/>
                  </a:lnTo>
                  <a:lnTo>
                    <a:pt x="54918" y="263005"/>
                  </a:lnTo>
                  <a:lnTo>
                    <a:pt x="91732" y="283665"/>
                  </a:lnTo>
                  <a:lnTo>
                    <a:pt x="134112" y="291084"/>
                  </a:lnTo>
                  <a:lnTo>
                    <a:pt x="176491" y="283665"/>
                  </a:lnTo>
                  <a:lnTo>
                    <a:pt x="213305" y="263005"/>
                  </a:lnTo>
                  <a:lnTo>
                    <a:pt x="242340" y="231501"/>
                  </a:lnTo>
                  <a:lnTo>
                    <a:pt x="261384" y="191548"/>
                  </a:lnTo>
                  <a:lnTo>
                    <a:pt x="268224" y="145542"/>
                  </a:lnTo>
                  <a:lnTo>
                    <a:pt x="261384" y="99535"/>
                  </a:lnTo>
                  <a:lnTo>
                    <a:pt x="242340" y="59582"/>
                  </a:lnTo>
                  <a:lnTo>
                    <a:pt x="213305" y="28078"/>
                  </a:lnTo>
                  <a:lnTo>
                    <a:pt x="176491" y="7418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448555" y="3403092"/>
              <a:ext cx="268605" cy="291465"/>
            </a:xfrm>
            <a:custGeom>
              <a:avLst/>
              <a:gdLst/>
              <a:ahLst/>
              <a:cxnLst/>
              <a:rect l="l" t="t" r="r" b="b"/>
              <a:pathLst>
                <a:path w="268604" h="291464">
                  <a:moveTo>
                    <a:pt x="0" y="145542"/>
                  </a:moveTo>
                  <a:lnTo>
                    <a:pt x="6839" y="99535"/>
                  </a:lnTo>
                  <a:lnTo>
                    <a:pt x="25883" y="59582"/>
                  </a:lnTo>
                  <a:lnTo>
                    <a:pt x="54918" y="28078"/>
                  </a:lnTo>
                  <a:lnTo>
                    <a:pt x="91732" y="7418"/>
                  </a:lnTo>
                  <a:lnTo>
                    <a:pt x="134112" y="0"/>
                  </a:lnTo>
                  <a:lnTo>
                    <a:pt x="176491" y="7418"/>
                  </a:lnTo>
                  <a:lnTo>
                    <a:pt x="213305" y="28078"/>
                  </a:lnTo>
                  <a:lnTo>
                    <a:pt x="242340" y="59582"/>
                  </a:lnTo>
                  <a:lnTo>
                    <a:pt x="261384" y="99535"/>
                  </a:lnTo>
                  <a:lnTo>
                    <a:pt x="268224" y="145542"/>
                  </a:lnTo>
                  <a:lnTo>
                    <a:pt x="261384" y="191548"/>
                  </a:lnTo>
                  <a:lnTo>
                    <a:pt x="242340" y="231501"/>
                  </a:lnTo>
                  <a:lnTo>
                    <a:pt x="213305" y="263005"/>
                  </a:lnTo>
                  <a:lnTo>
                    <a:pt x="176491" y="283665"/>
                  </a:lnTo>
                  <a:lnTo>
                    <a:pt x="134112" y="291084"/>
                  </a:lnTo>
                  <a:lnTo>
                    <a:pt x="91732" y="283665"/>
                  </a:lnTo>
                  <a:lnTo>
                    <a:pt x="54918" y="263005"/>
                  </a:lnTo>
                  <a:lnTo>
                    <a:pt x="25883" y="231501"/>
                  </a:lnTo>
                  <a:lnTo>
                    <a:pt x="6839" y="191548"/>
                  </a:lnTo>
                  <a:lnTo>
                    <a:pt x="0" y="14554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817107" y="3415283"/>
              <a:ext cx="318770" cy="317500"/>
            </a:xfrm>
            <a:custGeom>
              <a:avLst/>
              <a:gdLst/>
              <a:ahLst/>
              <a:cxnLst/>
              <a:rect l="l" t="t" r="r" b="b"/>
              <a:pathLst>
                <a:path w="318770" h="317500">
                  <a:moveTo>
                    <a:pt x="159257" y="0"/>
                  </a:moveTo>
                  <a:lnTo>
                    <a:pt x="108898" y="8083"/>
                  </a:lnTo>
                  <a:lnTo>
                    <a:pt x="65178" y="30589"/>
                  </a:lnTo>
                  <a:lnTo>
                    <a:pt x="30711" y="64904"/>
                  </a:lnTo>
                  <a:lnTo>
                    <a:pt x="8113" y="108411"/>
                  </a:lnTo>
                  <a:lnTo>
                    <a:pt x="0" y="158495"/>
                  </a:lnTo>
                  <a:lnTo>
                    <a:pt x="8113" y="208580"/>
                  </a:lnTo>
                  <a:lnTo>
                    <a:pt x="30711" y="252087"/>
                  </a:lnTo>
                  <a:lnTo>
                    <a:pt x="65178" y="286402"/>
                  </a:lnTo>
                  <a:lnTo>
                    <a:pt x="108898" y="308908"/>
                  </a:lnTo>
                  <a:lnTo>
                    <a:pt x="159257" y="316991"/>
                  </a:lnTo>
                  <a:lnTo>
                    <a:pt x="209617" y="308908"/>
                  </a:lnTo>
                  <a:lnTo>
                    <a:pt x="253337" y="286402"/>
                  </a:lnTo>
                  <a:lnTo>
                    <a:pt x="287804" y="252087"/>
                  </a:lnTo>
                  <a:lnTo>
                    <a:pt x="310402" y="208580"/>
                  </a:lnTo>
                  <a:lnTo>
                    <a:pt x="318515" y="158495"/>
                  </a:lnTo>
                  <a:lnTo>
                    <a:pt x="310402" y="108411"/>
                  </a:lnTo>
                  <a:lnTo>
                    <a:pt x="287804" y="64904"/>
                  </a:lnTo>
                  <a:lnTo>
                    <a:pt x="253337" y="30589"/>
                  </a:lnTo>
                  <a:lnTo>
                    <a:pt x="209617" y="8083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817107" y="3415283"/>
              <a:ext cx="318770" cy="317500"/>
            </a:xfrm>
            <a:custGeom>
              <a:avLst/>
              <a:gdLst/>
              <a:ahLst/>
              <a:cxnLst/>
              <a:rect l="l" t="t" r="r" b="b"/>
              <a:pathLst>
                <a:path w="318770" h="317500">
                  <a:moveTo>
                    <a:pt x="0" y="158495"/>
                  </a:moveTo>
                  <a:lnTo>
                    <a:pt x="8113" y="108411"/>
                  </a:lnTo>
                  <a:lnTo>
                    <a:pt x="30711" y="64904"/>
                  </a:lnTo>
                  <a:lnTo>
                    <a:pt x="65178" y="30589"/>
                  </a:lnTo>
                  <a:lnTo>
                    <a:pt x="108898" y="8083"/>
                  </a:lnTo>
                  <a:lnTo>
                    <a:pt x="159257" y="0"/>
                  </a:lnTo>
                  <a:lnTo>
                    <a:pt x="209617" y="8083"/>
                  </a:lnTo>
                  <a:lnTo>
                    <a:pt x="253337" y="30589"/>
                  </a:lnTo>
                  <a:lnTo>
                    <a:pt x="287804" y="64904"/>
                  </a:lnTo>
                  <a:lnTo>
                    <a:pt x="310402" y="108411"/>
                  </a:lnTo>
                  <a:lnTo>
                    <a:pt x="318515" y="158495"/>
                  </a:lnTo>
                  <a:lnTo>
                    <a:pt x="310402" y="208580"/>
                  </a:lnTo>
                  <a:lnTo>
                    <a:pt x="287804" y="252087"/>
                  </a:lnTo>
                  <a:lnTo>
                    <a:pt x="253337" y="286402"/>
                  </a:lnTo>
                  <a:lnTo>
                    <a:pt x="209617" y="308908"/>
                  </a:lnTo>
                  <a:lnTo>
                    <a:pt x="159257" y="316991"/>
                  </a:lnTo>
                  <a:lnTo>
                    <a:pt x="108898" y="308908"/>
                  </a:lnTo>
                  <a:lnTo>
                    <a:pt x="65178" y="286402"/>
                  </a:lnTo>
                  <a:lnTo>
                    <a:pt x="30711" y="252087"/>
                  </a:lnTo>
                  <a:lnTo>
                    <a:pt x="8113" y="208580"/>
                  </a:lnTo>
                  <a:lnTo>
                    <a:pt x="0" y="158495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307836" y="3384804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158496" y="0"/>
                  </a:moveTo>
                  <a:lnTo>
                    <a:pt x="108411" y="8083"/>
                  </a:lnTo>
                  <a:lnTo>
                    <a:pt x="64904" y="30589"/>
                  </a:lnTo>
                  <a:lnTo>
                    <a:pt x="30589" y="64904"/>
                  </a:lnTo>
                  <a:lnTo>
                    <a:pt x="8083" y="108411"/>
                  </a:lnTo>
                  <a:lnTo>
                    <a:pt x="0" y="158496"/>
                  </a:lnTo>
                  <a:lnTo>
                    <a:pt x="8083" y="208580"/>
                  </a:lnTo>
                  <a:lnTo>
                    <a:pt x="30589" y="252087"/>
                  </a:lnTo>
                  <a:lnTo>
                    <a:pt x="64904" y="286402"/>
                  </a:lnTo>
                  <a:lnTo>
                    <a:pt x="108411" y="308908"/>
                  </a:lnTo>
                  <a:lnTo>
                    <a:pt x="158496" y="316992"/>
                  </a:lnTo>
                  <a:lnTo>
                    <a:pt x="208580" y="308908"/>
                  </a:lnTo>
                  <a:lnTo>
                    <a:pt x="252087" y="286402"/>
                  </a:lnTo>
                  <a:lnTo>
                    <a:pt x="286402" y="252087"/>
                  </a:lnTo>
                  <a:lnTo>
                    <a:pt x="308908" y="208580"/>
                  </a:lnTo>
                  <a:lnTo>
                    <a:pt x="316991" y="158496"/>
                  </a:lnTo>
                  <a:lnTo>
                    <a:pt x="308908" y="108411"/>
                  </a:lnTo>
                  <a:lnTo>
                    <a:pt x="286402" y="64904"/>
                  </a:lnTo>
                  <a:lnTo>
                    <a:pt x="252087" y="30589"/>
                  </a:lnTo>
                  <a:lnTo>
                    <a:pt x="208580" y="8083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307836" y="3384804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0" y="158496"/>
                  </a:moveTo>
                  <a:lnTo>
                    <a:pt x="8083" y="108411"/>
                  </a:lnTo>
                  <a:lnTo>
                    <a:pt x="30589" y="64904"/>
                  </a:lnTo>
                  <a:lnTo>
                    <a:pt x="64904" y="30589"/>
                  </a:lnTo>
                  <a:lnTo>
                    <a:pt x="108411" y="8083"/>
                  </a:lnTo>
                  <a:lnTo>
                    <a:pt x="158496" y="0"/>
                  </a:lnTo>
                  <a:lnTo>
                    <a:pt x="208580" y="8083"/>
                  </a:lnTo>
                  <a:lnTo>
                    <a:pt x="252087" y="30589"/>
                  </a:lnTo>
                  <a:lnTo>
                    <a:pt x="286402" y="64904"/>
                  </a:lnTo>
                  <a:lnTo>
                    <a:pt x="308908" y="108411"/>
                  </a:lnTo>
                  <a:lnTo>
                    <a:pt x="316991" y="158496"/>
                  </a:lnTo>
                  <a:lnTo>
                    <a:pt x="308908" y="208580"/>
                  </a:lnTo>
                  <a:lnTo>
                    <a:pt x="286402" y="252087"/>
                  </a:lnTo>
                  <a:lnTo>
                    <a:pt x="252087" y="286402"/>
                  </a:lnTo>
                  <a:lnTo>
                    <a:pt x="208580" y="308908"/>
                  </a:lnTo>
                  <a:lnTo>
                    <a:pt x="158496" y="316992"/>
                  </a:lnTo>
                  <a:lnTo>
                    <a:pt x="108411" y="308908"/>
                  </a:lnTo>
                  <a:lnTo>
                    <a:pt x="64904" y="286402"/>
                  </a:lnTo>
                  <a:lnTo>
                    <a:pt x="30589" y="252087"/>
                  </a:lnTo>
                  <a:lnTo>
                    <a:pt x="8083" y="208580"/>
                  </a:lnTo>
                  <a:lnTo>
                    <a:pt x="0" y="158496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048499" y="3393948"/>
              <a:ext cx="318770" cy="315595"/>
            </a:xfrm>
            <a:custGeom>
              <a:avLst/>
              <a:gdLst/>
              <a:ahLst/>
              <a:cxnLst/>
              <a:rect l="l" t="t" r="r" b="b"/>
              <a:pathLst>
                <a:path w="318770" h="315595">
                  <a:moveTo>
                    <a:pt x="159257" y="0"/>
                  </a:moveTo>
                  <a:lnTo>
                    <a:pt x="108898" y="8040"/>
                  </a:lnTo>
                  <a:lnTo>
                    <a:pt x="65178" y="30431"/>
                  </a:lnTo>
                  <a:lnTo>
                    <a:pt x="30711" y="64574"/>
                  </a:lnTo>
                  <a:lnTo>
                    <a:pt x="8113" y="107874"/>
                  </a:lnTo>
                  <a:lnTo>
                    <a:pt x="0" y="157734"/>
                  </a:lnTo>
                  <a:lnTo>
                    <a:pt x="8113" y="207593"/>
                  </a:lnTo>
                  <a:lnTo>
                    <a:pt x="30711" y="250893"/>
                  </a:lnTo>
                  <a:lnTo>
                    <a:pt x="65178" y="285036"/>
                  </a:lnTo>
                  <a:lnTo>
                    <a:pt x="108898" y="307427"/>
                  </a:lnTo>
                  <a:lnTo>
                    <a:pt x="159257" y="315468"/>
                  </a:lnTo>
                  <a:lnTo>
                    <a:pt x="209617" y="307427"/>
                  </a:lnTo>
                  <a:lnTo>
                    <a:pt x="253337" y="285036"/>
                  </a:lnTo>
                  <a:lnTo>
                    <a:pt x="287804" y="250893"/>
                  </a:lnTo>
                  <a:lnTo>
                    <a:pt x="310402" y="207593"/>
                  </a:lnTo>
                  <a:lnTo>
                    <a:pt x="318516" y="157734"/>
                  </a:lnTo>
                  <a:lnTo>
                    <a:pt x="310402" y="107874"/>
                  </a:lnTo>
                  <a:lnTo>
                    <a:pt x="287804" y="64574"/>
                  </a:lnTo>
                  <a:lnTo>
                    <a:pt x="253337" y="30431"/>
                  </a:lnTo>
                  <a:lnTo>
                    <a:pt x="209617" y="8040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048499" y="3393948"/>
              <a:ext cx="318770" cy="315595"/>
            </a:xfrm>
            <a:custGeom>
              <a:avLst/>
              <a:gdLst/>
              <a:ahLst/>
              <a:cxnLst/>
              <a:rect l="l" t="t" r="r" b="b"/>
              <a:pathLst>
                <a:path w="318770" h="315595">
                  <a:moveTo>
                    <a:pt x="0" y="157734"/>
                  </a:moveTo>
                  <a:lnTo>
                    <a:pt x="8113" y="107874"/>
                  </a:lnTo>
                  <a:lnTo>
                    <a:pt x="30711" y="64574"/>
                  </a:lnTo>
                  <a:lnTo>
                    <a:pt x="65178" y="30431"/>
                  </a:lnTo>
                  <a:lnTo>
                    <a:pt x="108898" y="8040"/>
                  </a:lnTo>
                  <a:lnTo>
                    <a:pt x="159257" y="0"/>
                  </a:lnTo>
                  <a:lnTo>
                    <a:pt x="209617" y="8040"/>
                  </a:lnTo>
                  <a:lnTo>
                    <a:pt x="253337" y="30431"/>
                  </a:lnTo>
                  <a:lnTo>
                    <a:pt x="287804" y="64574"/>
                  </a:lnTo>
                  <a:lnTo>
                    <a:pt x="310402" y="107874"/>
                  </a:lnTo>
                  <a:lnTo>
                    <a:pt x="318516" y="157734"/>
                  </a:lnTo>
                  <a:lnTo>
                    <a:pt x="310402" y="207593"/>
                  </a:lnTo>
                  <a:lnTo>
                    <a:pt x="287804" y="250893"/>
                  </a:lnTo>
                  <a:lnTo>
                    <a:pt x="253337" y="285036"/>
                  </a:lnTo>
                  <a:lnTo>
                    <a:pt x="209617" y="307427"/>
                  </a:lnTo>
                  <a:lnTo>
                    <a:pt x="159257" y="315468"/>
                  </a:lnTo>
                  <a:lnTo>
                    <a:pt x="108898" y="307427"/>
                  </a:lnTo>
                  <a:lnTo>
                    <a:pt x="65178" y="285036"/>
                  </a:lnTo>
                  <a:lnTo>
                    <a:pt x="30711" y="250893"/>
                  </a:lnTo>
                  <a:lnTo>
                    <a:pt x="8113" y="207593"/>
                  </a:lnTo>
                  <a:lnTo>
                    <a:pt x="0" y="15773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679692" y="3380232"/>
              <a:ext cx="320040" cy="315595"/>
            </a:xfrm>
            <a:custGeom>
              <a:avLst/>
              <a:gdLst/>
              <a:ahLst/>
              <a:cxnLst/>
              <a:rect l="l" t="t" r="r" b="b"/>
              <a:pathLst>
                <a:path w="320040" h="315595">
                  <a:moveTo>
                    <a:pt x="160019" y="0"/>
                  </a:moveTo>
                  <a:lnTo>
                    <a:pt x="109435" y="8040"/>
                  </a:lnTo>
                  <a:lnTo>
                    <a:pt x="65507" y="30431"/>
                  </a:lnTo>
                  <a:lnTo>
                    <a:pt x="30870" y="64574"/>
                  </a:lnTo>
                  <a:lnTo>
                    <a:pt x="8156" y="107874"/>
                  </a:lnTo>
                  <a:lnTo>
                    <a:pt x="0" y="157733"/>
                  </a:lnTo>
                  <a:lnTo>
                    <a:pt x="8156" y="207593"/>
                  </a:lnTo>
                  <a:lnTo>
                    <a:pt x="30870" y="250893"/>
                  </a:lnTo>
                  <a:lnTo>
                    <a:pt x="65507" y="285036"/>
                  </a:lnTo>
                  <a:lnTo>
                    <a:pt x="109435" y="307427"/>
                  </a:lnTo>
                  <a:lnTo>
                    <a:pt x="160019" y="315467"/>
                  </a:lnTo>
                  <a:lnTo>
                    <a:pt x="210604" y="307427"/>
                  </a:lnTo>
                  <a:lnTo>
                    <a:pt x="254532" y="285036"/>
                  </a:lnTo>
                  <a:lnTo>
                    <a:pt x="289169" y="250893"/>
                  </a:lnTo>
                  <a:lnTo>
                    <a:pt x="311883" y="207593"/>
                  </a:lnTo>
                  <a:lnTo>
                    <a:pt x="320039" y="157733"/>
                  </a:lnTo>
                  <a:lnTo>
                    <a:pt x="311883" y="107874"/>
                  </a:lnTo>
                  <a:lnTo>
                    <a:pt x="289169" y="64574"/>
                  </a:lnTo>
                  <a:lnTo>
                    <a:pt x="254532" y="30431"/>
                  </a:lnTo>
                  <a:lnTo>
                    <a:pt x="210604" y="8040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679692" y="3380232"/>
              <a:ext cx="320040" cy="315595"/>
            </a:xfrm>
            <a:custGeom>
              <a:avLst/>
              <a:gdLst/>
              <a:ahLst/>
              <a:cxnLst/>
              <a:rect l="l" t="t" r="r" b="b"/>
              <a:pathLst>
                <a:path w="320040" h="315595">
                  <a:moveTo>
                    <a:pt x="0" y="157733"/>
                  </a:moveTo>
                  <a:lnTo>
                    <a:pt x="8156" y="107874"/>
                  </a:lnTo>
                  <a:lnTo>
                    <a:pt x="30870" y="64574"/>
                  </a:lnTo>
                  <a:lnTo>
                    <a:pt x="65507" y="30431"/>
                  </a:lnTo>
                  <a:lnTo>
                    <a:pt x="109435" y="8040"/>
                  </a:lnTo>
                  <a:lnTo>
                    <a:pt x="160019" y="0"/>
                  </a:lnTo>
                  <a:lnTo>
                    <a:pt x="210604" y="8040"/>
                  </a:lnTo>
                  <a:lnTo>
                    <a:pt x="254532" y="30431"/>
                  </a:lnTo>
                  <a:lnTo>
                    <a:pt x="289169" y="64574"/>
                  </a:lnTo>
                  <a:lnTo>
                    <a:pt x="311883" y="107874"/>
                  </a:lnTo>
                  <a:lnTo>
                    <a:pt x="320039" y="157733"/>
                  </a:lnTo>
                  <a:lnTo>
                    <a:pt x="311883" y="207593"/>
                  </a:lnTo>
                  <a:lnTo>
                    <a:pt x="289169" y="250893"/>
                  </a:lnTo>
                  <a:lnTo>
                    <a:pt x="254532" y="285036"/>
                  </a:lnTo>
                  <a:lnTo>
                    <a:pt x="210604" y="307427"/>
                  </a:lnTo>
                  <a:lnTo>
                    <a:pt x="160019" y="315467"/>
                  </a:lnTo>
                  <a:lnTo>
                    <a:pt x="109435" y="307427"/>
                  </a:lnTo>
                  <a:lnTo>
                    <a:pt x="65507" y="285036"/>
                  </a:lnTo>
                  <a:lnTo>
                    <a:pt x="30870" y="250893"/>
                  </a:lnTo>
                  <a:lnTo>
                    <a:pt x="8156" y="207593"/>
                  </a:lnTo>
                  <a:lnTo>
                    <a:pt x="0" y="157733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481316" y="3435095"/>
              <a:ext cx="320040" cy="315595"/>
            </a:xfrm>
            <a:custGeom>
              <a:avLst/>
              <a:gdLst/>
              <a:ahLst/>
              <a:cxnLst/>
              <a:rect l="l" t="t" r="r" b="b"/>
              <a:pathLst>
                <a:path w="320040" h="315595">
                  <a:moveTo>
                    <a:pt x="160019" y="0"/>
                  </a:moveTo>
                  <a:lnTo>
                    <a:pt x="109435" y="8040"/>
                  </a:lnTo>
                  <a:lnTo>
                    <a:pt x="65507" y="30431"/>
                  </a:lnTo>
                  <a:lnTo>
                    <a:pt x="30870" y="64574"/>
                  </a:lnTo>
                  <a:lnTo>
                    <a:pt x="8156" y="107874"/>
                  </a:lnTo>
                  <a:lnTo>
                    <a:pt x="0" y="157733"/>
                  </a:lnTo>
                  <a:lnTo>
                    <a:pt x="8156" y="207593"/>
                  </a:lnTo>
                  <a:lnTo>
                    <a:pt x="30870" y="250893"/>
                  </a:lnTo>
                  <a:lnTo>
                    <a:pt x="65507" y="285036"/>
                  </a:lnTo>
                  <a:lnTo>
                    <a:pt x="109435" y="307427"/>
                  </a:lnTo>
                  <a:lnTo>
                    <a:pt x="160019" y="315467"/>
                  </a:lnTo>
                  <a:lnTo>
                    <a:pt x="210604" y="307427"/>
                  </a:lnTo>
                  <a:lnTo>
                    <a:pt x="254532" y="285036"/>
                  </a:lnTo>
                  <a:lnTo>
                    <a:pt x="289169" y="250893"/>
                  </a:lnTo>
                  <a:lnTo>
                    <a:pt x="311883" y="207593"/>
                  </a:lnTo>
                  <a:lnTo>
                    <a:pt x="320039" y="157733"/>
                  </a:lnTo>
                  <a:lnTo>
                    <a:pt x="311883" y="107874"/>
                  </a:lnTo>
                  <a:lnTo>
                    <a:pt x="289169" y="64574"/>
                  </a:lnTo>
                  <a:lnTo>
                    <a:pt x="254532" y="30431"/>
                  </a:lnTo>
                  <a:lnTo>
                    <a:pt x="210604" y="8040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481316" y="3435095"/>
              <a:ext cx="320040" cy="315595"/>
            </a:xfrm>
            <a:custGeom>
              <a:avLst/>
              <a:gdLst/>
              <a:ahLst/>
              <a:cxnLst/>
              <a:rect l="l" t="t" r="r" b="b"/>
              <a:pathLst>
                <a:path w="320040" h="315595">
                  <a:moveTo>
                    <a:pt x="0" y="157733"/>
                  </a:moveTo>
                  <a:lnTo>
                    <a:pt x="8156" y="107874"/>
                  </a:lnTo>
                  <a:lnTo>
                    <a:pt x="30870" y="64574"/>
                  </a:lnTo>
                  <a:lnTo>
                    <a:pt x="65507" y="30431"/>
                  </a:lnTo>
                  <a:lnTo>
                    <a:pt x="109435" y="8040"/>
                  </a:lnTo>
                  <a:lnTo>
                    <a:pt x="160019" y="0"/>
                  </a:lnTo>
                  <a:lnTo>
                    <a:pt x="210604" y="8040"/>
                  </a:lnTo>
                  <a:lnTo>
                    <a:pt x="254532" y="30431"/>
                  </a:lnTo>
                  <a:lnTo>
                    <a:pt x="289169" y="64574"/>
                  </a:lnTo>
                  <a:lnTo>
                    <a:pt x="311883" y="107874"/>
                  </a:lnTo>
                  <a:lnTo>
                    <a:pt x="320039" y="157733"/>
                  </a:lnTo>
                  <a:lnTo>
                    <a:pt x="311883" y="207593"/>
                  </a:lnTo>
                  <a:lnTo>
                    <a:pt x="289169" y="250893"/>
                  </a:lnTo>
                  <a:lnTo>
                    <a:pt x="254532" y="285036"/>
                  </a:lnTo>
                  <a:lnTo>
                    <a:pt x="210604" y="307427"/>
                  </a:lnTo>
                  <a:lnTo>
                    <a:pt x="160019" y="315467"/>
                  </a:lnTo>
                  <a:lnTo>
                    <a:pt x="109435" y="307427"/>
                  </a:lnTo>
                  <a:lnTo>
                    <a:pt x="65507" y="285036"/>
                  </a:lnTo>
                  <a:lnTo>
                    <a:pt x="30870" y="250893"/>
                  </a:lnTo>
                  <a:lnTo>
                    <a:pt x="8156" y="207593"/>
                  </a:lnTo>
                  <a:lnTo>
                    <a:pt x="0" y="157733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891272" y="3368040"/>
              <a:ext cx="320040" cy="317500"/>
            </a:xfrm>
            <a:custGeom>
              <a:avLst/>
              <a:gdLst/>
              <a:ahLst/>
              <a:cxnLst/>
              <a:rect l="l" t="t" r="r" b="b"/>
              <a:pathLst>
                <a:path w="320040" h="317500">
                  <a:moveTo>
                    <a:pt x="160020" y="0"/>
                  </a:moveTo>
                  <a:lnTo>
                    <a:pt x="109435" y="8083"/>
                  </a:lnTo>
                  <a:lnTo>
                    <a:pt x="65507" y="30589"/>
                  </a:lnTo>
                  <a:lnTo>
                    <a:pt x="30870" y="64904"/>
                  </a:lnTo>
                  <a:lnTo>
                    <a:pt x="8156" y="108411"/>
                  </a:lnTo>
                  <a:lnTo>
                    <a:pt x="0" y="158496"/>
                  </a:lnTo>
                  <a:lnTo>
                    <a:pt x="8156" y="208580"/>
                  </a:lnTo>
                  <a:lnTo>
                    <a:pt x="30870" y="252087"/>
                  </a:lnTo>
                  <a:lnTo>
                    <a:pt x="65507" y="286402"/>
                  </a:lnTo>
                  <a:lnTo>
                    <a:pt x="109435" y="308908"/>
                  </a:lnTo>
                  <a:lnTo>
                    <a:pt x="160020" y="316992"/>
                  </a:lnTo>
                  <a:lnTo>
                    <a:pt x="210604" y="308908"/>
                  </a:lnTo>
                  <a:lnTo>
                    <a:pt x="254532" y="286402"/>
                  </a:lnTo>
                  <a:lnTo>
                    <a:pt x="289169" y="252087"/>
                  </a:lnTo>
                  <a:lnTo>
                    <a:pt x="311883" y="208580"/>
                  </a:lnTo>
                  <a:lnTo>
                    <a:pt x="320039" y="158496"/>
                  </a:lnTo>
                  <a:lnTo>
                    <a:pt x="311883" y="108411"/>
                  </a:lnTo>
                  <a:lnTo>
                    <a:pt x="289169" y="64904"/>
                  </a:lnTo>
                  <a:lnTo>
                    <a:pt x="254532" y="30589"/>
                  </a:lnTo>
                  <a:lnTo>
                    <a:pt x="210604" y="8083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891272" y="3368040"/>
              <a:ext cx="320040" cy="317500"/>
            </a:xfrm>
            <a:custGeom>
              <a:avLst/>
              <a:gdLst/>
              <a:ahLst/>
              <a:cxnLst/>
              <a:rect l="l" t="t" r="r" b="b"/>
              <a:pathLst>
                <a:path w="320040" h="317500">
                  <a:moveTo>
                    <a:pt x="0" y="158496"/>
                  </a:moveTo>
                  <a:lnTo>
                    <a:pt x="8156" y="108411"/>
                  </a:lnTo>
                  <a:lnTo>
                    <a:pt x="30870" y="64904"/>
                  </a:lnTo>
                  <a:lnTo>
                    <a:pt x="65507" y="30589"/>
                  </a:lnTo>
                  <a:lnTo>
                    <a:pt x="109435" y="8083"/>
                  </a:lnTo>
                  <a:lnTo>
                    <a:pt x="160020" y="0"/>
                  </a:lnTo>
                  <a:lnTo>
                    <a:pt x="210604" y="8083"/>
                  </a:lnTo>
                  <a:lnTo>
                    <a:pt x="254532" y="30589"/>
                  </a:lnTo>
                  <a:lnTo>
                    <a:pt x="289169" y="64904"/>
                  </a:lnTo>
                  <a:lnTo>
                    <a:pt x="311883" y="108411"/>
                  </a:lnTo>
                  <a:lnTo>
                    <a:pt x="320039" y="158496"/>
                  </a:lnTo>
                  <a:lnTo>
                    <a:pt x="311883" y="208580"/>
                  </a:lnTo>
                  <a:lnTo>
                    <a:pt x="289169" y="252087"/>
                  </a:lnTo>
                  <a:lnTo>
                    <a:pt x="254532" y="286402"/>
                  </a:lnTo>
                  <a:lnTo>
                    <a:pt x="210604" y="308908"/>
                  </a:lnTo>
                  <a:lnTo>
                    <a:pt x="160020" y="316992"/>
                  </a:lnTo>
                  <a:lnTo>
                    <a:pt x="109435" y="308908"/>
                  </a:lnTo>
                  <a:lnTo>
                    <a:pt x="65507" y="286402"/>
                  </a:lnTo>
                  <a:lnTo>
                    <a:pt x="30870" y="252087"/>
                  </a:lnTo>
                  <a:lnTo>
                    <a:pt x="8156" y="208580"/>
                  </a:lnTo>
                  <a:lnTo>
                    <a:pt x="0" y="158496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TextBox 40"/>
          <p:cNvSpPr txBox="1"/>
          <p:nvPr/>
        </p:nvSpPr>
        <p:spPr>
          <a:xfrm>
            <a:off x="0" y="65502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8360" y="488027"/>
            <a:ext cx="10925013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Clever Greedy</a:t>
            </a:r>
            <a:endParaRPr lang="en-US" sz="2000" b="1" dirty="0"/>
          </a:p>
          <a:p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modify the Algorithm GREEDY1.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Modification is to repeatedly choose vertices which are incident to the largest number of currently uncovered edges.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5502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24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877" y="1770956"/>
            <a:ext cx="9244649" cy="39274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1878" y="636104"/>
            <a:ext cx="2452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Pseudo Code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25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9113" y="408874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Algorithm Analysis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5088834" y="681482"/>
            <a:ext cx="682487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Let us consider the behavior of this algorithm on the graph B. 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GREEDY2 (clever greedy) could also output R as a vertex cover. 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choose vertices from Rr from first stage. 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After this, choose vertices from Rr−1. 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It is very surprising that this algorithm is also not brought up any better heuristic than the previous one(greedy 1).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It may shown the ratio of O(log n) for general set cover problem.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113" y="1159491"/>
            <a:ext cx="2557670" cy="48964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5502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26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026" y="565308"/>
            <a:ext cx="11304104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3.</a:t>
            </a:r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6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MAXIMAL MATCHINGS FOR VERTEX COVERS</a:t>
            </a:r>
            <a:r>
              <a:rPr lang="en-US" sz="2800" b="1" dirty="0"/>
              <a:t> </a:t>
            </a:r>
            <a:endParaRPr lang="en-US" b="1" dirty="0"/>
          </a:p>
          <a:p>
            <a:endParaRPr lang="en-US" dirty="0"/>
          </a:p>
          <a:p>
            <a:r>
              <a:rPr lang="en-US" b="1" i="1" dirty="0"/>
              <a:t>Matching in graph</a:t>
            </a:r>
            <a:r>
              <a:rPr lang="en-US" i="1" dirty="0"/>
              <a:t>:-  A matching graph is a subgraph of a graph G where there are no</a:t>
            </a:r>
            <a:endParaRPr lang="en-US" i="1" dirty="0"/>
          </a:p>
          <a:p>
            <a:r>
              <a:rPr lang="en-US" i="1" dirty="0"/>
              <a:t> edges adjacent to each other and the  Maximum degree of any vertex is always less then equals to 1.</a:t>
            </a:r>
            <a:endParaRPr lang="en-US" i="1" dirty="0"/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A heuristic which achieves a bounded ratio for the problem. 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This will made by modify GREEDY1 by placing both end-points of edge into C. 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It’s a claim that this algorithm performs better than GREEDY1 and GREEDY 2.</a:t>
            </a:r>
            <a:r>
              <a:rPr lang="en-US" sz="2800" i="1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800" i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22573" y="4771410"/>
            <a:ext cx="661283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u="sng" dirty="0"/>
              <a:t>Algorithm Maximal Matching</a:t>
            </a:r>
            <a:endParaRPr lang="en-US" sz="2000" b="1" u="sng" dirty="0"/>
          </a:p>
          <a:p>
            <a:pPr lvl="1"/>
            <a:endParaRPr lang="en-US" sz="2000" b="1" u="sng" dirty="0"/>
          </a:p>
          <a:p>
            <a:pPr lvl="1"/>
            <a:r>
              <a:rPr lang="en-US" dirty="0"/>
              <a:t> </a:t>
            </a:r>
            <a:r>
              <a:rPr lang="en-US" i="1" dirty="0"/>
              <a:t>Pick any maximal matching M in the graph G = (V, E). </a:t>
            </a:r>
            <a:endParaRPr lang="en-US" i="1" dirty="0"/>
          </a:p>
          <a:p>
            <a:pPr lvl="1"/>
            <a:r>
              <a:rPr lang="en-US" i="1" dirty="0"/>
              <a:t>Place both end-points of each edge in M into the cover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5502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27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3826" y="507618"/>
            <a:ext cx="10349948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u="sng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Alogrithm</a:t>
            </a:r>
            <a:r>
              <a:rPr lang="en-US" sz="3200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Analysis</a:t>
            </a:r>
            <a:endParaRPr lang="en-US" sz="3200" u="sng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Claim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. Maximal Matching  always computes a vertex cover in the input graph G. 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2-approximation algorithm. 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All edges in E /M  are such that at least one of their end-points is incident to some e ∈ M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Every edge in E has one end-point in C. 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we need at least |M| vertices, since no two of them share a vertex. It implies vertex cover has size at least |M|. 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The cover C contains exactly 2|M| vertices.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5502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28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87906" y="634160"/>
            <a:ext cx="6676582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THE END</a:t>
            </a:r>
            <a:endParaRPr lang="en-US" sz="8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endParaRPr lang="en-US" sz="8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endParaRPr lang="en-US" sz="8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en-US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  <a:endParaRPr lang="en-US" sz="8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9358" y="410961"/>
            <a:ext cx="995238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b="1" u="sng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Defination</a:t>
            </a:r>
            <a:r>
              <a:rPr lang="en-IN" sz="48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: </a:t>
            </a:r>
            <a:endParaRPr lang="en-US" sz="48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Consider a graph G= (V, E) where V and E are accordingly vertex and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edges. A vertex cover of an undirected graph is a subset V ⊆ V such that if (u, v) is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an edge of G, Then either u Ɛ V’ or v Ɛ V’ or both.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2208" y="4037421"/>
            <a:ext cx="9462054" cy="24096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5502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03605"/>
          </a:xfrm>
        </p:spPr>
        <p:txBody>
          <a:bodyPr/>
          <a:lstStyle/>
          <a:p>
            <a:r>
              <a:rPr lang="en-US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Vertex Cover Problem</a:t>
            </a:r>
            <a:endParaRPr lang="en-US" b="1" u="sng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A vertex cover of a graph G is a set of vertices, V</a:t>
            </a:r>
            <a:r>
              <a:rPr lang="en-IN" altLang="en-US" sz="2800" baseline="-25000" dirty="0">
                <a:latin typeface="Times New Roman" panose="02020603050405020304" charset="0"/>
                <a:cs typeface="Times New Roman" panose="02020603050405020304" charset="0"/>
              </a:rPr>
              <a:t>c .</a:t>
            </a:r>
            <a:endParaRPr lang="en-IN" altLang="en-US" sz="2800" baseline="-25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every vertex touches at least one edge.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It also has applications in matching problems and optimization problems</a:t>
            </a: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IN" alt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0052" y="3330851"/>
            <a:ext cx="2411895" cy="19537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5502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3583" y="530087"/>
            <a:ext cx="5918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BRUTE FORCE APPROACH: -</a:t>
            </a:r>
            <a:endParaRPr lang="en-US" sz="32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03583" y="4415874"/>
            <a:ext cx="11409916" cy="2181225"/>
            <a:chOff x="669027" y="3064152"/>
            <a:chExt cx="11409916" cy="218122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69027" y="3064152"/>
              <a:ext cx="2836435" cy="206443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3109" y="3064152"/>
              <a:ext cx="3400425" cy="2181225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 bwMode="auto">
            <a:xfrm>
              <a:off x="3737113" y="3975652"/>
              <a:ext cx="914400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762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</p:spPr>
        </p:cxn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59493" y="3092726"/>
              <a:ext cx="3219450" cy="2124075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/>
            <p:nvPr/>
          </p:nvCxnSpPr>
          <p:spPr bwMode="auto">
            <a:xfrm>
              <a:off x="8389041" y="4102997"/>
              <a:ext cx="470452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762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13" name="TextBox 12"/>
          <p:cNvSpPr txBox="1"/>
          <p:nvPr/>
        </p:nvSpPr>
        <p:spPr>
          <a:xfrm>
            <a:off x="1038763" y="1432455"/>
            <a:ext cx="50572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-Initialize current best = |vertex list|</a:t>
            </a:r>
            <a:endParaRPr lang="en-US" sz="2400" b="1" dirty="0"/>
          </a:p>
          <a:p>
            <a:r>
              <a:rPr lang="en-US" sz="2400" b="1" dirty="0"/>
              <a:t>-For every possible Subset S of V</a:t>
            </a:r>
            <a:endParaRPr lang="en-US" sz="2400" b="1" dirty="0"/>
          </a:p>
          <a:p>
            <a:r>
              <a:rPr lang="en-US" sz="2400" b="1" dirty="0"/>
              <a:t>-    if S is a vertex cover</a:t>
            </a:r>
            <a:endParaRPr lang="en-US" sz="2400" b="1" dirty="0"/>
          </a:p>
          <a:p>
            <a:r>
              <a:rPr lang="en-US" sz="2400" b="1" dirty="0"/>
              <a:t>-	try to update current best</a:t>
            </a:r>
            <a:endParaRPr lang="en-US" sz="2400" b="1" dirty="0"/>
          </a:p>
          <a:p>
            <a:r>
              <a:rPr lang="en-US" sz="2400" b="1" dirty="0"/>
              <a:t>-Return current best 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5502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16603" y="430695"/>
            <a:ext cx="10427667" cy="2181225"/>
            <a:chOff x="502133" y="271669"/>
            <a:chExt cx="10427667" cy="218122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02133" y="271669"/>
              <a:ext cx="2837760" cy="202095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8259" y="271669"/>
              <a:ext cx="3162300" cy="2133600"/>
            </a:xfrm>
            <a:prstGeom prst="rect">
              <a:avLst/>
            </a:prstGeom>
          </p:spPr>
        </p:pic>
        <p:cxnSp>
          <p:nvCxnSpPr>
            <p:cNvPr id="4" name="Straight Arrow Connector 3"/>
            <p:cNvCxnSpPr/>
            <p:nvPr/>
          </p:nvCxnSpPr>
          <p:spPr bwMode="auto">
            <a:xfrm>
              <a:off x="3454676" y="1311965"/>
              <a:ext cx="503583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762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</p:spPr>
        </p:cxn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8925" y="271669"/>
              <a:ext cx="3190875" cy="2181225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 bwMode="auto">
            <a:xfrm>
              <a:off x="7235342" y="1362281"/>
              <a:ext cx="503583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762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cxnSp>
        <p:nvCxnSpPr>
          <p:cNvPr id="9" name="Straight Arrow Connector 8"/>
          <p:cNvCxnSpPr/>
          <p:nvPr/>
        </p:nvCxnSpPr>
        <p:spPr bwMode="auto">
          <a:xfrm>
            <a:off x="9327391" y="2855223"/>
            <a:ext cx="0" cy="573777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grpSp>
        <p:nvGrpSpPr>
          <p:cNvPr id="18" name="Group 17"/>
          <p:cNvGrpSpPr/>
          <p:nvPr/>
        </p:nvGrpSpPr>
        <p:grpSpPr>
          <a:xfrm>
            <a:off x="7924456" y="5891341"/>
            <a:ext cx="3856382" cy="854016"/>
            <a:chOff x="7937708" y="5520280"/>
            <a:chExt cx="3856382" cy="854016"/>
          </a:xfrm>
        </p:grpSpPr>
        <p:sp>
          <p:nvSpPr>
            <p:cNvPr id="17" name="Rectangle 16"/>
            <p:cNvSpPr/>
            <p:nvPr/>
          </p:nvSpPr>
          <p:spPr bwMode="auto">
            <a:xfrm>
              <a:off x="7937708" y="5520280"/>
              <a:ext cx="3578431" cy="85401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937708" y="5520280"/>
              <a:ext cx="38563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Here we update our current best which is {0, 2, 1}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144" y="3485323"/>
            <a:ext cx="11064530" cy="2348661"/>
            <a:chOff x="36720" y="3171619"/>
            <a:chExt cx="11064530" cy="234866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38925" y="3171619"/>
              <a:ext cx="3362325" cy="23241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77284" y="3181144"/>
              <a:ext cx="3343275" cy="2314575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/>
          </p:nvCxnSpPr>
          <p:spPr bwMode="auto">
            <a:xfrm flipH="1">
              <a:off x="7169081" y="4364523"/>
              <a:ext cx="494472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762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</p:spPr>
        </p:cxn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720" y="3205705"/>
              <a:ext cx="3400425" cy="2314575"/>
            </a:xfrm>
            <a:prstGeom prst="rect">
              <a:avLst/>
            </a:prstGeom>
          </p:spPr>
        </p:pic>
        <p:cxnSp>
          <p:nvCxnSpPr>
            <p:cNvPr id="16" name="Straight Arrow Connector 15"/>
            <p:cNvCxnSpPr/>
            <p:nvPr/>
          </p:nvCxnSpPr>
          <p:spPr bwMode="auto">
            <a:xfrm flipH="1">
              <a:off x="3437145" y="4333669"/>
              <a:ext cx="494472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762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21" name="TextBox 20"/>
          <p:cNvSpPr txBox="1"/>
          <p:nvPr/>
        </p:nvSpPr>
        <p:spPr>
          <a:xfrm>
            <a:off x="0" y="65502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841" y="342278"/>
            <a:ext cx="3438525" cy="2409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999" y="366090"/>
            <a:ext cx="3419475" cy="23622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 bwMode="auto">
          <a:xfrm>
            <a:off x="3879366" y="1603513"/>
            <a:ext cx="503583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576" y="384313"/>
            <a:ext cx="3514725" cy="24384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>
            <a:off x="7927905" y="1603513"/>
            <a:ext cx="503583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488" y="3429000"/>
            <a:ext cx="3390900" cy="24669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 bwMode="auto">
          <a:xfrm>
            <a:off x="10266912" y="2945296"/>
            <a:ext cx="0" cy="48370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6470" y="3486149"/>
            <a:ext cx="3476625" cy="235267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 bwMode="auto">
          <a:xfrm flipH="1">
            <a:off x="8006385" y="4655860"/>
            <a:ext cx="533191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3" name="TextBox 12"/>
          <p:cNvSpPr txBox="1"/>
          <p:nvPr/>
        </p:nvSpPr>
        <p:spPr>
          <a:xfrm>
            <a:off x="0" y="3263573"/>
            <a:ext cx="469551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Here we have  found our another</a:t>
            </a:r>
            <a:endParaRPr lang="en-US" sz="2000" b="1" dirty="0"/>
          </a:p>
          <a:p>
            <a:r>
              <a:rPr lang="en-US" sz="2000" b="1" dirty="0"/>
              <a:t>vertex cover</a:t>
            </a:r>
            <a:endParaRPr lang="en-US" sz="2000" b="1" dirty="0"/>
          </a:p>
          <a:p>
            <a:r>
              <a:rPr lang="en-US" sz="2000" b="1" dirty="0"/>
              <a:t>As {2, 3, 1}, but our previous vertex </a:t>
            </a:r>
            <a:endParaRPr lang="en-US" sz="2000" b="1" dirty="0"/>
          </a:p>
          <a:p>
            <a:r>
              <a:rPr lang="en-US" sz="2000" b="1" dirty="0"/>
              <a:t>size is also 3, so we do not update it.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Hence after trying all the vertices our</a:t>
            </a:r>
            <a:endParaRPr lang="en-US" sz="2000" b="1" dirty="0"/>
          </a:p>
          <a:p>
            <a:r>
              <a:rPr lang="en-US" sz="2000" b="1" dirty="0"/>
              <a:t>final vertex </a:t>
            </a:r>
            <a:endParaRPr lang="en-US" sz="2000" b="1" dirty="0"/>
          </a:p>
          <a:p>
            <a:r>
              <a:rPr lang="en-US" sz="2000" b="1" dirty="0"/>
              <a:t>cover build is {0, 2, 1} having size 3.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5502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9141" y="1879360"/>
            <a:ext cx="110171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Worst case Time complexity will become O(N * N)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5502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8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043" y="410823"/>
            <a:ext cx="116348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ALGORITHM FOR VERTEX COVER PROBLEM</a:t>
            </a:r>
            <a:endParaRPr lang="en-US" sz="4000" dirty="0"/>
          </a:p>
        </p:txBody>
      </p:sp>
      <p:grpSp>
        <p:nvGrpSpPr>
          <p:cNvPr id="5" name="Group 4"/>
          <p:cNvGrpSpPr/>
          <p:nvPr/>
        </p:nvGrpSpPr>
        <p:grpSpPr>
          <a:xfrm>
            <a:off x="430449" y="1153404"/>
            <a:ext cx="11152412" cy="4173970"/>
            <a:chOff x="430449" y="1153404"/>
            <a:chExt cx="11152412" cy="4173970"/>
          </a:xfrm>
        </p:grpSpPr>
        <p:sp>
          <p:nvSpPr>
            <p:cNvPr id="3" name="TextBox 2"/>
            <p:cNvSpPr txBox="1"/>
            <p:nvPr/>
          </p:nvSpPr>
          <p:spPr>
            <a:xfrm>
              <a:off x="520255" y="1153404"/>
              <a:ext cx="7600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u="sng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1.</a:t>
              </a:r>
              <a:r>
                <a:rPr lang="en-US" sz="360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   </a:t>
              </a:r>
              <a:r>
                <a:rPr lang="en-US" sz="3600" u="sng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Approximation algorithm:</a:t>
              </a:r>
              <a:endParaRPr lang="en-US" sz="36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30449" y="2355946"/>
              <a:ext cx="1115241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Times New Roman" panose="02020603050405020304" charset="0"/>
                  <a:cs typeface="Times New Roman" panose="02020603050405020304" charset="0"/>
                </a:rPr>
                <a:t>obtaining an optimal solution is intractable for NP complete problems.</a:t>
              </a:r>
              <a:endParaRPr lang="en-US" sz="28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Times New Roman" panose="02020603050405020304" charset="0"/>
                  <a:cs typeface="Times New Roman" panose="02020603050405020304" charset="0"/>
                </a:rPr>
                <a:t>the approximation problem is to find the vertex cover with few vertices.</a:t>
              </a:r>
              <a:endParaRPr lang="en-US" sz="28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" name="Content Placeholder 2"/>
            <p:cNvSpPr txBox="1"/>
            <p:nvPr/>
          </p:nvSpPr>
          <p:spPr>
            <a:xfrm>
              <a:off x="430449" y="3060510"/>
              <a:ext cx="10972800" cy="2266864"/>
            </a:xfrm>
            <a:prstGeom prst="rect">
              <a:avLst/>
            </a:prstGeom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en-US" sz="2800" dirty="0">
                  <a:latin typeface="Times New Roman" panose="02020603050405020304" charset="0"/>
                  <a:cs typeface="Times New Roman" panose="02020603050405020304" charset="0"/>
                </a:rPr>
                <a:t>Its a polynomial-time algorithm.</a:t>
              </a:r>
              <a:endParaRPr lang="en-US" sz="28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en-US" sz="2800" dirty="0">
                  <a:latin typeface="Times New Roman" panose="02020603050405020304" charset="0"/>
                  <a:cs typeface="Times New Roman" panose="02020603050405020304" charset="0"/>
                </a:rPr>
                <a:t>when given input </a:t>
              </a:r>
              <a:r>
                <a:rPr lang="en-US" sz="2800" dirty="0" err="1"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r>
                <a:rPr lang="en-US" sz="2800" dirty="0">
                  <a:latin typeface="Times New Roman" panose="02020603050405020304" charset="0"/>
                  <a:cs typeface="Times New Roman" panose="02020603050405020304" charset="0"/>
                </a:rPr>
                <a:t>, outputs an element of FS(</a:t>
              </a:r>
              <a:r>
                <a:rPr lang="en-US" sz="2800" dirty="0" err="1"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r>
                <a:rPr lang="en-US" sz="2800" dirty="0">
                  <a:latin typeface="Times New Roman" panose="02020603050405020304" charset="0"/>
                  <a:cs typeface="Times New Roman" panose="02020603050405020304" charset="0"/>
                </a:rPr>
                <a:t>)</a:t>
              </a:r>
              <a:r>
                <a:rPr lang="en-IN" altLang="en-US" sz="2800" dirty="0">
                  <a:latin typeface="Times New Roman" panose="02020603050405020304" charset="0"/>
                  <a:cs typeface="Times New Roman" panose="02020603050405020304" charset="0"/>
                </a:rPr>
                <a:t>. Where FS(</a:t>
              </a:r>
              <a:r>
                <a:rPr lang="en-IN" altLang="en-US" sz="2800" dirty="0" err="1"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r>
                <a:rPr lang="en-IN" altLang="en-US" sz="2800" dirty="0">
                  <a:latin typeface="Times New Roman" panose="02020603050405020304" charset="0"/>
                  <a:cs typeface="Times New Roman" panose="02020603050405020304" charset="0"/>
                </a:rPr>
                <a:t>) ) is the set of feasible solutions for </a:t>
              </a:r>
              <a:r>
                <a:rPr lang="en-IN" altLang="en-US" sz="2800" dirty="0" err="1"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r>
                <a:rPr lang="en-IN" altLang="en-US" sz="2800" dirty="0">
                  <a:latin typeface="Times New Roman" panose="02020603050405020304" charset="0"/>
                  <a:cs typeface="Times New Roman" panose="02020603050405020304" charset="0"/>
                </a:rPr>
                <a:t>.</a:t>
              </a:r>
              <a:endParaRPr lang="en-IN" altLang="en-US" sz="28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0" y="65502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9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5863</Words>
  <Application>WPS Presentation</Application>
  <PresentationFormat>Widescreen</PresentationFormat>
  <Paragraphs>290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Adobe Garamond Pro Bold</vt:lpstr>
      <vt:lpstr>Garamond</vt:lpstr>
      <vt:lpstr>Times New Roman</vt:lpstr>
      <vt:lpstr>Wingdings</vt:lpstr>
      <vt:lpstr>Orange Waves</vt:lpstr>
      <vt:lpstr>VERTEX COVER	</vt:lpstr>
      <vt:lpstr>PowerPoint 演示文稿</vt:lpstr>
      <vt:lpstr>PowerPoint 演示文稿</vt:lpstr>
      <vt:lpstr>Vertex Cover Problem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Greedy Algorithm(1): Analysis</vt:lpstr>
      <vt:lpstr>Greedy Algorithm(1): Analysis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VERTEX COVER	</dc:title>
  <dc:creator/>
  <cp:lastModifiedBy>ritik singh</cp:lastModifiedBy>
  <cp:revision>46</cp:revision>
  <dcterms:created xsi:type="dcterms:W3CDTF">2021-04-18T14:24:00Z</dcterms:created>
  <dcterms:modified xsi:type="dcterms:W3CDTF">2021-04-26T18:13:47Z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1033-11.2.0.10114</vt:lpwstr>
  </property>
</Properties>
</file>