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4772" cy="114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9076" y="6092951"/>
            <a:ext cx="993648" cy="7650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2133" y="1741169"/>
            <a:ext cx="7507732" cy="212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823" y="1314958"/>
            <a:ext cx="5051425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"/>
            <a:ext cx="5395805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5080"/>
            <a:ext cx="5422900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13970"/>
            <a:ext cx="5449993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669"/>
            <a:ext cx="5474547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" y="21590"/>
            <a:ext cx="5458460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384"/>
            <a:ext cx="551180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41909"/>
            <a:ext cx="5549900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800"/>
            <a:ext cx="5582072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135"/>
            <a:ext cx="561340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59055"/>
            <a:ext cx="5593927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68580"/>
            <a:ext cx="5654887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" y="78105"/>
            <a:ext cx="5693833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7630"/>
            <a:ext cx="5738707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46189" y="82550"/>
            <a:ext cx="46567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6519"/>
            <a:ext cx="5777653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14122" y="91439"/>
            <a:ext cx="77892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5410"/>
            <a:ext cx="581660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82053" y="100330"/>
            <a:ext cx="110067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14300"/>
            <a:ext cx="5855547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49987" y="114300"/>
            <a:ext cx="14224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23825"/>
            <a:ext cx="5894493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17919" y="123825"/>
            <a:ext cx="174413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133350"/>
            <a:ext cx="5939367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81271" y="133350"/>
            <a:ext cx="210820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142239"/>
            <a:ext cx="5978313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49204" y="142239"/>
            <a:ext cx="242993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153670"/>
            <a:ext cx="6008793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148589"/>
            <a:ext cx="5983393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137" y="151129"/>
            <a:ext cx="275167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60020"/>
            <a:ext cx="607060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885067" y="160020"/>
            <a:ext cx="307339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169545"/>
            <a:ext cx="6118860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53001" y="169545"/>
            <a:ext cx="339513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79070"/>
            <a:ext cx="6173893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16352" y="179070"/>
            <a:ext cx="37592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187960"/>
            <a:ext cx="6222153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84284" y="187960"/>
            <a:ext cx="408093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96850"/>
            <a:ext cx="6270413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52216" y="196850"/>
            <a:ext cx="440267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" y="205740"/>
            <a:ext cx="6318673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20149" y="205740"/>
            <a:ext cx="47244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15265"/>
            <a:ext cx="6366933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688082" y="215265"/>
            <a:ext cx="504613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" y="224790"/>
            <a:ext cx="6421967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63045" y="226059"/>
            <a:ext cx="529167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83501" y="220979"/>
            <a:ext cx="508847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33679"/>
            <a:ext cx="6470227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610128" y="233679"/>
            <a:ext cx="582507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" y="242570"/>
            <a:ext cx="6518487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73087" y="242570"/>
            <a:ext cx="618912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" y="251459"/>
            <a:ext cx="6565900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36045" y="251459"/>
            <a:ext cx="656167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260984"/>
            <a:ext cx="661416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99003" y="260984"/>
            <a:ext cx="693420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" y="270509"/>
            <a:ext cx="666919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56670" y="270509"/>
            <a:ext cx="735753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279400"/>
            <a:ext cx="6717453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19629" y="279400"/>
            <a:ext cx="773007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" y="288290"/>
            <a:ext cx="6765713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2587" y="288290"/>
            <a:ext cx="809413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97179"/>
            <a:ext cx="6813973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45544" y="297179"/>
            <a:ext cx="846667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" y="306704"/>
            <a:ext cx="6862233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22474" y="307340"/>
            <a:ext cx="869527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42899" y="302895"/>
            <a:ext cx="849207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16229"/>
            <a:ext cx="3136053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65972" y="316229"/>
            <a:ext cx="3151293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257279" y="316229"/>
            <a:ext cx="93472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" y="325120"/>
            <a:ext cx="2930313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54748" y="325120"/>
            <a:ext cx="3010747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215793" y="325120"/>
            <a:ext cx="976207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37184"/>
            <a:ext cx="2558627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332104"/>
            <a:ext cx="2650067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3523" y="334009"/>
            <a:ext cx="287020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189123" y="335915"/>
            <a:ext cx="993987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12830" y="330834"/>
            <a:ext cx="979593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" y="339090"/>
            <a:ext cx="12170833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52425"/>
            <a:ext cx="2460413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24009" y="352425"/>
            <a:ext cx="2603500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91334" y="352425"/>
            <a:ext cx="1045633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61950"/>
            <a:ext cx="2379133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8668" y="361950"/>
            <a:ext cx="256540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46883" y="366395"/>
            <a:ext cx="102108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070590" y="361315"/>
            <a:ext cx="1016847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" y="370840"/>
            <a:ext cx="2297852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33327" y="370840"/>
            <a:ext cx="251968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002434" y="370840"/>
            <a:ext cx="1067647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379729"/>
            <a:ext cx="2216573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7985" y="379729"/>
            <a:ext cx="247396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960946" y="379729"/>
            <a:ext cx="1069340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392429"/>
            <a:ext cx="2059093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" y="387984"/>
            <a:ext cx="2095500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57597" y="389254"/>
            <a:ext cx="2413847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910622" y="389254"/>
            <a:ext cx="1073573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" y="398145"/>
            <a:ext cx="2051473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62255" y="398145"/>
            <a:ext cx="2368127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860296" y="398145"/>
            <a:ext cx="1083733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407669"/>
            <a:ext cx="200152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66914" y="407669"/>
            <a:ext cx="2330873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802783" y="407669"/>
            <a:ext cx="1100667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16559"/>
            <a:ext cx="195072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1572" y="416559"/>
            <a:ext cx="2285152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6838" y="419100"/>
            <a:ext cx="1059180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795594" y="414019"/>
            <a:ext cx="1055793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425450"/>
            <a:ext cx="189992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76233" y="425450"/>
            <a:ext cx="2239433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702133" y="425450"/>
            <a:ext cx="11176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434975"/>
            <a:ext cx="1842347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55647" y="435609"/>
            <a:ext cx="209804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03317" y="431165"/>
            <a:ext cx="2116667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651809" y="434975"/>
            <a:ext cx="111252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444500"/>
            <a:ext cx="1791547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00501" y="444500"/>
            <a:ext cx="2163233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94296" y="444500"/>
            <a:ext cx="1121833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" y="453390"/>
            <a:ext cx="1741593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05159" y="453390"/>
            <a:ext cx="212852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46771" y="457834"/>
            <a:ext cx="1069340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76322" y="452755"/>
            <a:ext cx="1067647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" y="462280"/>
            <a:ext cx="1690793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09819" y="462280"/>
            <a:ext cx="2093807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480938" y="462280"/>
            <a:ext cx="1138767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" y="474344"/>
            <a:ext cx="1595967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469265"/>
            <a:ext cx="1622213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14478" y="471169"/>
            <a:ext cx="2059093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423883" y="475615"/>
            <a:ext cx="1095587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58995" y="470534"/>
            <a:ext cx="1088813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480694"/>
            <a:ext cx="1588347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34089" y="480694"/>
            <a:ext cx="2009140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58051" y="480694"/>
            <a:ext cx="1157392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" y="490219"/>
            <a:ext cx="1551940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38747" y="490219"/>
            <a:ext cx="1984587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87828" y="490219"/>
            <a:ext cx="1171787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" y="499109"/>
            <a:ext cx="1516380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43406" y="499109"/>
            <a:ext cx="1949873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226386" y="499109"/>
            <a:ext cx="1177713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0" y="508000"/>
            <a:ext cx="1479973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30297" y="509905"/>
            <a:ext cx="1817793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70492" y="504825"/>
            <a:ext cx="1827953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64940" y="508000"/>
            <a:ext cx="118364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" y="517525"/>
            <a:ext cx="1438487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67675" y="517525"/>
            <a:ext cx="191516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106906" y="520700"/>
            <a:ext cx="1130300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142998" y="516255"/>
            <a:ext cx="1121833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" y="526415"/>
            <a:ext cx="1402927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72333" y="526415"/>
            <a:ext cx="191008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993726" y="526415"/>
            <a:ext cx="1236133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535940"/>
            <a:ext cx="136652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76992" y="535940"/>
            <a:ext cx="1918547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901767" y="539115"/>
            <a:ext cx="1217507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958357" y="534034"/>
            <a:ext cx="1195492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" y="544830"/>
            <a:ext cx="1330113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1651" y="544830"/>
            <a:ext cx="1912620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81512" y="544830"/>
            <a:ext cx="1332653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553719"/>
            <a:ext cx="1293707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90970" y="557530"/>
            <a:ext cx="1805940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31164" y="552450"/>
            <a:ext cx="1791547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682479" y="553719"/>
            <a:ext cx="1363980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563244"/>
            <a:ext cx="1253067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05921" y="563244"/>
            <a:ext cx="2048087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447236" y="563244"/>
            <a:ext cx="1520613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567690"/>
            <a:ext cx="10899987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0" y="581659"/>
            <a:ext cx="1182792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15238" y="581659"/>
            <a:ext cx="3616113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" y="590550"/>
            <a:ext cx="115315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19898" y="590550"/>
            <a:ext cx="3443393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0" y="599440"/>
            <a:ext cx="1124373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491836" y="600075"/>
            <a:ext cx="3147907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432032" y="594994"/>
            <a:ext cx="3257973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608965"/>
            <a:ext cx="1090507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44167" y="608965"/>
            <a:ext cx="3048847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618490"/>
            <a:ext cx="106172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57695" y="622300"/>
            <a:ext cx="265176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93679" y="617219"/>
            <a:ext cx="276860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" y="627380"/>
            <a:ext cx="1032087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57695" y="627380"/>
            <a:ext cx="265176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" y="636269"/>
            <a:ext cx="1003300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891825" y="636269"/>
            <a:ext cx="2425700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0" y="645159"/>
            <a:ext cx="973667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131341" y="647065"/>
            <a:ext cx="2004907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54696" y="641984"/>
            <a:ext cx="2150533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" y="654684"/>
            <a:ext cx="940647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179246" y="654684"/>
            <a:ext cx="1907540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664209"/>
            <a:ext cx="911013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13375" y="664209"/>
            <a:ext cx="163576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673100"/>
            <a:ext cx="882227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03720" y="673734"/>
            <a:ext cx="11176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57085" y="668655"/>
            <a:ext cx="1343659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686434"/>
            <a:ext cx="821267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681355"/>
            <a:ext cx="83820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877828" y="682625"/>
            <a:ext cx="557107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721195" y="677544"/>
            <a:ext cx="941493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691515"/>
            <a:ext cx="819573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014883" y="688340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700405"/>
            <a:ext cx="795867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709930"/>
            <a:ext cx="77216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718819"/>
            <a:ext cx="748453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727709"/>
            <a:ext cx="724747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737234"/>
            <a:ext cx="697653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" y="746125"/>
            <a:ext cx="673945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" y="755650"/>
            <a:ext cx="649393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" y="764540"/>
            <a:ext cx="625687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773430"/>
            <a:ext cx="601979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" y="782955"/>
            <a:ext cx="574887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792480"/>
            <a:ext cx="551179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" y="801369"/>
            <a:ext cx="527473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0" y="810894"/>
            <a:ext cx="489373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" y="805815"/>
            <a:ext cx="502073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" y="819150"/>
            <a:ext cx="481753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" y="828675"/>
            <a:ext cx="458047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0" y="838200"/>
            <a:ext cx="43688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0" y="847089"/>
            <a:ext cx="41656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" y="855980"/>
            <a:ext cx="395393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0" y="864869"/>
            <a:ext cx="374227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874394"/>
            <a:ext cx="35052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878840"/>
            <a:ext cx="329325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71094" y="2540"/>
            <a:ext cx="6321213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85642" y="10795"/>
            <a:ext cx="6306820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934132" y="23495"/>
            <a:ext cx="625856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987473" y="37465"/>
            <a:ext cx="6205220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35964" y="50165"/>
            <a:ext cx="6156113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88790" y="62864"/>
            <a:ext cx="6103620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44506" y="75564"/>
            <a:ext cx="6047740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200222" y="88264"/>
            <a:ext cx="5991860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61510" y="102235"/>
            <a:ext cx="5930900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17226" y="114935"/>
            <a:ext cx="5875020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72942" y="127635"/>
            <a:ext cx="5819140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431389" y="140335"/>
            <a:ext cx="576072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92567" y="153035"/>
            <a:ext cx="569976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59865" y="167004"/>
            <a:ext cx="5632873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621041" y="179704"/>
            <a:ext cx="5571067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82221" y="192404"/>
            <a:ext cx="5510105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43399" y="205104"/>
            <a:ext cx="5413587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804578" y="217804"/>
            <a:ext cx="5292513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71873" y="231775"/>
            <a:ext cx="5159587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933052" y="244475"/>
            <a:ext cx="503936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994231" y="257175"/>
            <a:ext cx="4918287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55410" y="269875"/>
            <a:ext cx="4798060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16588" y="282575"/>
            <a:ext cx="4676987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83885" y="296545"/>
            <a:ext cx="4544060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45064" y="309245"/>
            <a:ext cx="4423833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06241" y="321945"/>
            <a:ext cx="430276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71783" y="334645"/>
            <a:ext cx="4177453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447506" y="347345"/>
            <a:ext cx="4042833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530802" y="361315"/>
            <a:ext cx="3893820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06525" y="374015"/>
            <a:ext cx="3758353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82247" y="386715"/>
            <a:ext cx="3622887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57971" y="399415"/>
            <a:ext cx="3488267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833693" y="412750"/>
            <a:ext cx="33528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916988" y="426084"/>
            <a:ext cx="3203787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992713" y="438784"/>
            <a:ext cx="3069167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068435" y="451484"/>
            <a:ext cx="2933700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144158" y="464184"/>
            <a:ext cx="2781300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19881" y="477519"/>
            <a:ext cx="2628900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03177" y="490855"/>
            <a:ext cx="2461260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78899" y="503555"/>
            <a:ext cx="2309707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65665" y="516255"/>
            <a:ext cx="2146300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68993" y="528955"/>
            <a:ext cx="1944793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82654" y="542925"/>
            <a:ext cx="1721273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785981" y="555625"/>
            <a:ext cx="1518073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889309" y="568325"/>
            <a:ext cx="1314873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040707" y="581025"/>
            <a:ext cx="1003300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471659" y="598169"/>
            <a:ext cx="1524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352561" y="595630"/>
            <a:ext cx="374227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279184" y="590550"/>
            <a:ext cx="54864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80" y="203200"/>
            <a:ext cx="1218692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4507" y="1310639"/>
            <a:ext cx="11004973" cy="1438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5726" y="955928"/>
            <a:ext cx="7748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5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5400" b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400" b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</a:rPr>
              <a:t>MST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726" y="2605277"/>
            <a:ext cx="673862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1175" indent="-499109">
              <a:lnSpc>
                <a:spcPct val="100000"/>
              </a:lnSpc>
              <a:spcBef>
                <a:spcPts val="105"/>
              </a:spcBef>
              <a:buSzPct val="97727"/>
              <a:buFont typeface="Wingdings"/>
              <a:buChar char=""/>
              <a:tabLst>
                <a:tab pos="511809" algn="l"/>
              </a:tabLst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problem.</a:t>
            </a:r>
            <a:endParaRPr sz="4400">
              <a:latin typeface="Arial"/>
              <a:cs typeface="Arial"/>
            </a:endParaRPr>
          </a:p>
          <a:p>
            <a:pPr marL="511809" indent="-499745">
              <a:lnSpc>
                <a:spcPct val="100000"/>
              </a:lnSpc>
              <a:buSzPct val="97727"/>
              <a:buFont typeface="Wingdings"/>
              <a:buChar char=""/>
              <a:tabLst>
                <a:tab pos="512445" algn="l"/>
              </a:tabLst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r>
              <a:rPr sz="4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diagram.</a:t>
            </a:r>
            <a:endParaRPr sz="4400">
              <a:latin typeface="Arial"/>
              <a:cs typeface="Arial"/>
            </a:endParaRPr>
          </a:p>
          <a:p>
            <a:pPr marL="511175" indent="-499109">
              <a:lnSpc>
                <a:spcPct val="100000"/>
              </a:lnSpc>
              <a:buSzPct val="97727"/>
              <a:buFont typeface="Wingdings"/>
              <a:buChar char=""/>
              <a:tabLst>
                <a:tab pos="511809" algn="l"/>
              </a:tabLst>
            </a:pPr>
            <a:r>
              <a:rPr sz="4400" spc="-225" dirty="0">
                <a:solidFill>
                  <a:srgbClr val="FFFFFF"/>
                </a:solidFill>
                <a:latin typeface="Arial"/>
                <a:cs typeface="Arial"/>
              </a:rPr>
              <a:t>T.V.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cables.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581762"/>
            <a:ext cx="8423275" cy="1856105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5500" spc="-25" dirty="0"/>
              <a:t>Kruskal’s</a:t>
            </a:r>
            <a:r>
              <a:rPr sz="5500" spc="-195" dirty="0"/>
              <a:t> </a:t>
            </a:r>
            <a:r>
              <a:rPr sz="5500" spc="-5" dirty="0"/>
              <a:t>Algorithm</a:t>
            </a:r>
            <a:endParaRPr sz="5500"/>
          </a:p>
          <a:p>
            <a:pPr marL="12700" marR="5080">
              <a:lnSpc>
                <a:spcPts val="2390"/>
              </a:lnSpc>
              <a:spcBef>
                <a:spcPts val="900"/>
              </a:spcBef>
            </a:pPr>
            <a:r>
              <a:rPr sz="2000" dirty="0">
                <a:solidFill>
                  <a:srgbClr val="F5A308"/>
                </a:solidFill>
              </a:rPr>
              <a:t>THE PROBLEM: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GIVING A GRAPH WITH WEIGHTED EDGES, FIND</a:t>
            </a:r>
            <a:r>
              <a:rPr sz="2000" b="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ITS  MINIMUM </a:t>
            </a:r>
            <a:r>
              <a:rPr sz="2000" b="0" spc="-20" dirty="0">
                <a:solidFill>
                  <a:srgbClr val="FFFFFF"/>
                </a:solidFill>
                <a:latin typeface="Arial"/>
                <a:cs typeface="Arial"/>
              </a:rPr>
              <a:t>SPANNING</a:t>
            </a:r>
            <a:r>
              <a:rPr sz="20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823" y="1371345"/>
            <a:ext cx="5626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Kruskal's algorithm utilizes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Disjoint Sets</a:t>
            </a:r>
            <a:r>
              <a:rPr sz="2000" b="1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(DS).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7144" y="1242415"/>
            <a:ext cx="1691639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457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7144" y="2538196"/>
            <a:ext cx="3288029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7144" y="3402050"/>
            <a:ext cx="2809875" cy="1752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1050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69900" marR="508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(v1) ≠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245082"/>
            <a:ext cx="562610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Kruskal's algorithm utilizes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Disjoint Sets</a:t>
            </a:r>
            <a:r>
              <a:rPr sz="2000" b="1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(DS).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has two Operations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02423" y="3985259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79">
                <a:moveTo>
                  <a:pt x="528827" y="0"/>
                </a:moveTo>
                <a:lnTo>
                  <a:pt x="528827" y="86867"/>
                </a:lnTo>
                <a:lnTo>
                  <a:pt x="0" y="86867"/>
                </a:lnTo>
                <a:lnTo>
                  <a:pt x="0" y="260603"/>
                </a:lnTo>
                <a:lnTo>
                  <a:pt x="528827" y="260603"/>
                </a:lnTo>
                <a:lnTo>
                  <a:pt x="528827" y="347471"/>
                </a:lnTo>
                <a:lnTo>
                  <a:pt x="702564" y="173735"/>
                </a:lnTo>
                <a:lnTo>
                  <a:pt x="52882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0900" y="4837176"/>
            <a:ext cx="701040" cy="347980"/>
          </a:xfrm>
          <a:custGeom>
            <a:avLst/>
            <a:gdLst/>
            <a:ahLst/>
            <a:cxnLst/>
            <a:rect l="l" t="t" r="r" b="b"/>
            <a:pathLst>
              <a:path w="701040" h="347979">
                <a:moveTo>
                  <a:pt x="527303" y="0"/>
                </a:moveTo>
                <a:lnTo>
                  <a:pt x="527303" y="86868"/>
                </a:lnTo>
                <a:lnTo>
                  <a:pt x="0" y="86868"/>
                </a:lnTo>
                <a:lnTo>
                  <a:pt x="0" y="260604"/>
                </a:lnTo>
                <a:lnTo>
                  <a:pt x="527303" y="260604"/>
                </a:lnTo>
                <a:lnTo>
                  <a:pt x="527303" y="347472"/>
                </a:lnTo>
                <a:lnTo>
                  <a:pt x="701040" y="173736"/>
                </a:lnTo>
                <a:lnTo>
                  <a:pt x="527303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7144" y="1242415"/>
            <a:ext cx="1691639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457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7144" y="2538196"/>
            <a:ext cx="3288029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7144" y="3402050"/>
            <a:ext cx="2809875" cy="1752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1050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69900" marR="508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(v1) ≠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823" y="1340865"/>
            <a:ext cx="5658485" cy="157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takes an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pretend that this is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DS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item belongs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 merge two </a:t>
            </a:r>
            <a:r>
              <a:rPr sz="2000" spc="5" dirty="0">
                <a:solidFill>
                  <a:srgbClr val="FFC000"/>
                </a:solidFill>
                <a:latin typeface="Arial"/>
                <a:cs typeface="Arial"/>
              </a:rPr>
              <a:t>DS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its input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  <a:p>
            <a:pPr marL="1760855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02423" y="3985259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79">
                <a:moveTo>
                  <a:pt x="528827" y="0"/>
                </a:moveTo>
                <a:lnTo>
                  <a:pt x="528827" y="86867"/>
                </a:lnTo>
                <a:lnTo>
                  <a:pt x="0" y="86867"/>
                </a:lnTo>
                <a:lnTo>
                  <a:pt x="0" y="260603"/>
                </a:lnTo>
                <a:lnTo>
                  <a:pt x="528827" y="260603"/>
                </a:lnTo>
                <a:lnTo>
                  <a:pt x="528827" y="347471"/>
                </a:lnTo>
                <a:lnTo>
                  <a:pt x="702564" y="173735"/>
                </a:lnTo>
                <a:lnTo>
                  <a:pt x="52882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0900" y="4837176"/>
            <a:ext cx="701040" cy="347980"/>
          </a:xfrm>
          <a:custGeom>
            <a:avLst/>
            <a:gdLst/>
            <a:ahLst/>
            <a:cxnLst/>
            <a:rect l="l" t="t" r="r" b="b"/>
            <a:pathLst>
              <a:path w="701040" h="347979">
                <a:moveTo>
                  <a:pt x="527303" y="0"/>
                </a:moveTo>
                <a:lnTo>
                  <a:pt x="527303" y="86868"/>
                </a:lnTo>
                <a:lnTo>
                  <a:pt x="0" y="86868"/>
                </a:lnTo>
                <a:lnTo>
                  <a:pt x="0" y="260604"/>
                </a:lnTo>
                <a:lnTo>
                  <a:pt x="527303" y="260604"/>
                </a:lnTo>
                <a:lnTo>
                  <a:pt x="527303" y="347472"/>
                </a:lnTo>
                <a:lnTo>
                  <a:pt x="701040" y="173736"/>
                </a:lnTo>
                <a:lnTo>
                  <a:pt x="527303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4523740"/>
          </a:xfrm>
          <a:custGeom>
            <a:avLst/>
            <a:gdLst/>
            <a:ahLst/>
            <a:cxnLst/>
            <a:rect l="l" t="t" r="r" b="b"/>
            <a:pathLst>
              <a:path w="3674745" h="4523740">
                <a:moveTo>
                  <a:pt x="0" y="4523232"/>
                </a:moveTo>
                <a:lnTo>
                  <a:pt x="3674364" y="4523232"/>
                </a:lnTo>
                <a:lnTo>
                  <a:pt x="3674364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7144" y="1242415"/>
            <a:ext cx="1691639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 =</a:t>
            </a:r>
            <a:r>
              <a:rPr sz="2000" spc="-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457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7144" y="2538196"/>
            <a:ext cx="3288029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7144" y="3402050"/>
            <a:ext cx="2809875" cy="2184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1050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69900" marR="508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Return</a:t>
            </a:r>
            <a:r>
              <a:rPr sz="2000" spc="-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solidFill>
                  <a:srgbClr val="FFC000"/>
                </a:solidFill>
              </a:rPr>
              <a:t>A: </a:t>
            </a:r>
            <a:r>
              <a:rPr spc="-5" dirty="0"/>
              <a:t>is used to store all edges of the</a:t>
            </a:r>
            <a:r>
              <a:rPr spc="90" dirty="0"/>
              <a:t> </a:t>
            </a:r>
            <a:r>
              <a:rPr spc="-5" dirty="0"/>
              <a:t>minimum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ts val="2050"/>
              </a:lnSpc>
            </a:pPr>
            <a:r>
              <a:rPr spc="-5" dirty="0"/>
              <a:t>spanning</a:t>
            </a:r>
            <a:r>
              <a:rPr spc="40" dirty="0"/>
              <a:t> </a:t>
            </a:r>
            <a:r>
              <a:rPr spc="-5" dirty="0"/>
              <a:t>tree</a:t>
            </a:r>
          </a:p>
          <a:p>
            <a:pPr marL="469900" marR="2543810">
              <a:lnSpc>
                <a:spcPts val="2830"/>
              </a:lnSpc>
              <a:spcBef>
                <a:spcPts val="180"/>
              </a:spcBef>
            </a:pPr>
            <a:r>
              <a:rPr spc="-5" dirty="0">
                <a:solidFill>
                  <a:srgbClr val="FFC000"/>
                </a:solidFill>
              </a:rPr>
              <a:t>Initially A is empty  Eventually return</a:t>
            </a:r>
            <a:r>
              <a:rPr spc="-9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A</a:t>
            </a:r>
          </a:p>
          <a:p>
            <a:pPr marL="1760855">
              <a:lnSpc>
                <a:spcPct val="100000"/>
              </a:lnSpc>
              <a:spcBef>
                <a:spcPts val="85"/>
              </a:spcBef>
            </a:pPr>
            <a:r>
              <a:rPr sz="2000" dirty="0"/>
              <a:t>6</a:t>
            </a:r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6944868" y="1793748"/>
            <a:ext cx="701040" cy="349250"/>
          </a:xfrm>
          <a:custGeom>
            <a:avLst/>
            <a:gdLst/>
            <a:ahLst/>
            <a:cxnLst/>
            <a:rect l="l" t="t" r="r" b="b"/>
            <a:pathLst>
              <a:path w="701040" h="349250">
                <a:moveTo>
                  <a:pt x="526541" y="0"/>
                </a:moveTo>
                <a:lnTo>
                  <a:pt x="526541" y="87249"/>
                </a:lnTo>
                <a:lnTo>
                  <a:pt x="0" y="87249"/>
                </a:lnTo>
                <a:lnTo>
                  <a:pt x="0" y="261747"/>
                </a:lnTo>
                <a:lnTo>
                  <a:pt x="526541" y="261747"/>
                </a:lnTo>
                <a:lnTo>
                  <a:pt x="526541" y="348996"/>
                </a:lnTo>
                <a:lnTo>
                  <a:pt x="701039" y="174498"/>
                </a:lnTo>
                <a:lnTo>
                  <a:pt x="526541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9440" y="5250179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79">
                <a:moveTo>
                  <a:pt x="528827" y="0"/>
                </a:moveTo>
                <a:lnTo>
                  <a:pt x="528827" y="86868"/>
                </a:lnTo>
                <a:lnTo>
                  <a:pt x="0" y="86868"/>
                </a:lnTo>
                <a:lnTo>
                  <a:pt x="0" y="260604"/>
                </a:lnTo>
                <a:lnTo>
                  <a:pt x="528827" y="260604"/>
                </a:lnTo>
                <a:lnTo>
                  <a:pt x="528827" y="347472"/>
                </a:lnTo>
                <a:lnTo>
                  <a:pt x="702563" y="173736"/>
                </a:lnTo>
                <a:lnTo>
                  <a:pt x="52882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019305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56329" cy="4523740"/>
          </a:xfrm>
          <a:custGeom>
            <a:avLst/>
            <a:gdLst/>
            <a:ahLst/>
            <a:cxnLst/>
            <a:rect l="l" t="t" r="r" b="b"/>
            <a:pathLst>
              <a:path w="3656329" h="4523740">
                <a:moveTo>
                  <a:pt x="0" y="4523232"/>
                </a:moveTo>
                <a:lnTo>
                  <a:pt x="3656076" y="4523232"/>
                </a:lnTo>
                <a:lnTo>
                  <a:pt x="3656076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3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4344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C000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823" y="1245082"/>
            <a:ext cx="5870575" cy="1193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  <a:tab pos="217233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vertex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v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the graph, make a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DS with</a:t>
            </a:r>
            <a:r>
              <a:rPr sz="2000" spc="-1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Each vertex will be used to create a single</a:t>
            </a:r>
            <a:r>
              <a:rPr sz="2000" spc="-1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vertex  Disjoint</a:t>
            </a:r>
            <a:r>
              <a:rPr sz="2000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2758" y="2681477"/>
            <a:ext cx="734695" cy="736600"/>
          </a:xfrm>
          <a:custGeom>
            <a:avLst/>
            <a:gdLst/>
            <a:ahLst/>
            <a:cxnLst/>
            <a:rect l="l" t="t" r="r" b="b"/>
            <a:pathLst>
              <a:path w="734694" h="736600">
                <a:moveTo>
                  <a:pt x="0" y="368046"/>
                </a:moveTo>
                <a:lnTo>
                  <a:pt x="2862" y="321867"/>
                </a:lnTo>
                <a:lnTo>
                  <a:pt x="11218" y="277403"/>
                </a:lnTo>
                <a:lnTo>
                  <a:pt x="24725" y="234999"/>
                </a:lnTo>
                <a:lnTo>
                  <a:pt x="43038" y="194998"/>
                </a:lnTo>
                <a:lnTo>
                  <a:pt x="65812" y="157746"/>
                </a:lnTo>
                <a:lnTo>
                  <a:pt x="92703" y="123587"/>
                </a:lnTo>
                <a:lnTo>
                  <a:pt x="123366" y="92865"/>
                </a:lnTo>
                <a:lnTo>
                  <a:pt x="157458" y="65924"/>
                </a:lnTo>
                <a:lnTo>
                  <a:pt x="194633" y="43110"/>
                </a:lnTo>
                <a:lnTo>
                  <a:pt x="234548" y="24766"/>
                </a:lnTo>
                <a:lnTo>
                  <a:pt x="276857" y="11236"/>
                </a:lnTo>
                <a:lnTo>
                  <a:pt x="321217" y="2866"/>
                </a:lnTo>
                <a:lnTo>
                  <a:pt x="367284" y="0"/>
                </a:lnTo>
                <a:lnTo>
                  <a:pt x="413350" y="2866"/>
                </a:lnTo>
                <a:lnTo>
                  <a:pt x="457710" y="11236"/>
                </a:lnTo>
                <a:lnTo>
                  <a:pt x="500019" y="24766"/>
                </a:lnTo>
                <a:lnTo>
                  <a:pt x="539934" y="43110"/>
                </a:lnTo>
                <a:lnTo>
                  <a:pt x="577109" y="65924"/>
                </a:lnTo>
                <a:lnTo>
                  <a:pt x="611201" y="92865"/>
                </a:lnTo>
                <a:lnTo>
                  <a:pt x="641864" y="123587"/>
                </a:lnTo>
                <a:lnTo>
                  <a:pt x="668755" y="157746"/>
                </a:lnTo>
                <a:lnTo>
                  <a:pt x="691529" y="194998"/>
                </a:lnTo>
                <a:lnTo>
                  <a:pt x="709842" y="234999"/>
                </a:lnTo>
                <a:lnTo>
                  <a:pt x="723349" y="277403"/>
                </a:lnTo>
                <a:lnTo>
                  <a:pt x="731705" y="321867"/>
                </a:lnTo>
                <a:lnTo>
                  <a:pt x="734567" y="368046"/>
                </a:lnTo>
                <a:lnTo>
                  <a:pt x="731705" y="414224"/>
                </a:lnTo>
                <a:lnTo>
                  <a:pt x="723349" y="458688"/>
                </a:lnTo>
                <a:lnTo>
                  <a:pt x="709842" y="501092"/>
                </a:lnTo>
                <a:lnTo>
                  <a:pt x="691529" y="541093"/>
                </a:lnTo>
                <a:lnTo>
                  <a:pt x="668755" y="578345"/>
                </a:lnTo>
                <a:lnTo>
                  <a:pt x="641864" y="612504"/>
                </a:lnTo>
                <a:lnTo>
                  <a:pt x="611201" y="643226"/>
                </a:lnTo>
                <a:lnTo>
                  <a:pt x="577109" y="670167"/>
                </a:lnTo>
                <a:lnTo>
                  <a:pt x="539934" y="692981"/>
                </a:lnTo>
                <a:lnTo>
                  <a:pt x="500019" y="711325"/>
                </a:lnTo>
                <a:lnTo>
                  <a:pt x="457710" y="724855"/>
                </a:lnTo>
                <a:lnTo>
                  <a:pt x="413350" y="733225"/>
                </a:lnTo>
                <a:lnTo>
                  <a:pt x="367284" y="736092"/>
                </a:lnTo>
                <a:lnTo>
                  <a:pt x="321217" y="733225"/>
                </a:lnTo>
                <a:lnTo>
                  <a:pt x="276857" y="724855"/>
                </a:lnTo>
                <a:lnTo>
                  <a:pt x="234548" y="711325"/>
                </a:lnTo>
                <a:lnTo>
                  <a:pt x="194633" y="692981"/>
                </a:lnTo>
                <a:lnTo>
                  <a:pt x="157458" y="670167"/>
                </a:lnTo>
                <a:lnTo>
                  <a:pt x="123366" y="643226"/>
                </a:lnTo>
                <a:lnTo>
                  <a:pt x="92703" y="612504"/>
                </a:lnTo>
                <a:lnTo>
                  <a:pt x="65812" y="578345"/>
                </a:lnTo>
                <a:lnTo>
                  <a:pt x="43038" y="541093"/>
                </a:lnTo>
                <a:lnTo>
                  <a:pt x="24725" y="501092"/>
                </a:lnTo>
                <a:lnTo>
                  <a:pt x="11218" y="458688"/>
                </a:lnTo>
                <a:lnTo>
                  <a:pt x="2862" y="414224"/>
                </a:lnTo>
                <a:lnTo>
                  <a:pt x="0" y="368046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281" y="3886961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5">
                <a:moveTo>
                  <a:pt x="0" y="367283"/>
                </a:moveTo>
                <a:lnTo>
                  <a:pt x="2861" y="321217"/>
                </a:lnTo>
                <a:lnTo>
                  <a:pt x="11217" y="276857"/>
                </a:lnTo>
                <a:lnTo>
                  <a:pt x="24722" y="234548"/>
                </a:lnTo>
                <a:lnTo>
                  <a:pt x="43033" y="194633"/>
                </a:lnTo>
                <a:lnTo>
                  <a:pt x="65805" y="157458"/>
                </a:lnTo>
                <a:lnTo>
                  <a:pt x="92694" y="123366"/>
                </a:lnTo>
                <a:lnTo>
                  <a:pt x="123356" y="92703"/>
                </a:lnTo>
                <a:lnTo>
                  <a:pt x="157447" y="65812"/>
                </a:lnTo>
                <a:lnTo>
                  <a:pt x="194622" y="43038"/>
                </a:lnTo>
                <a:lnTo>
                  <a:pt x="234537" y="24725"/>
                </a:lnTo>
                <a:lnTo>
                  <a:pt x="276849" y="11218"/>
                </a:lnTo>
                <a:lnTo>
                  <a:pt x="321212" y="2862"/>
                </a:lnTo>
                <a:lnTo>
                  <a:pt x="367284" y="0"/>
                </a:lnTo>
                <a:lnTo>
                  <a:pt x="413355" y="2862"/>
                </a:lnTo>
                <a:lnTo>
                  <a:pt x="457718" y="11218"/>
                </a:lnTo>
                <a:lnTo>
                  <a:pt x="500030" y="24725"/>
                </a:lnTo>
                <a:lnTo>
                  <a:pt x="539945" y="43038"/>
                </a:lnTo>
                <a:lnTo>
                  <a:pt x="577120" y="65812"/>
                </a:lnTo>
                <a:lnTo>
                  <a:pt x="611211" y="92703"/>
                </a:lnTo>
                <a:lnTo>
                  <a:pt x="641873" y="123366"/>
                </a:lnTo>
                <a:lnTo>
                  <a:pt x="668762" y="157458"/>
                </a:lnTo>
                <a:lnTo>
                  <a:pt x="691534" y="194633"/>
                </a:lnTo>
                <a:lnTo>
                  <a:pt x="709845" y="234548"/>
                </a:lnTo>
                <a:lnTo>
                  <a:pt x="723350" y="276857"/>
                </a:lnTo>
                <a:lnTo>
                  <a:pt x="731706" y="321217"/>
                </a:lnTo>
                <a:lnTo>
                  <a:pt x="734568" y="367283"/>
                </a:lnTo>
                <a:lnTo>
                  <a:pt x="731706" y="413350"/>
                </a:lnTo>
                <a:lnTo>
                  <a:pt x="723350" y="457710"/>
                </a:lnTo>
                <a:lnTo>
                  <a:pt x="709845" y="500019"/>
                </a:lnTo>
                <a:lnTo>
                  <a:pt x="691534" y="539934"/>
                </a:lnTo>
                <a:lnTo>
                  <a:pt x="668762" y="577109"/>
                </a:lnTo>
                <a:lnTo>
                  <a:pt x="641873" y="611201"/>
                </a:lnTo>
                <a:lnTo>
                  <a:pt x="611211" y="641864"/>
                </a:lnTo>
                <a:lnTo>
                  <a:pt x="577120" y="668755"/>
                </a:lnTo>
                <a:lnTo>
                  <a:pt x="539945" y="691529"/>
                </a:lnTo>
                <a:lnTo>
                  <a:pt x="500030" y="709842"/>
                </a:lnTo>
                <a:lnTo>
                  <a:pt x="457718" y="723349"/>
                </a:lnTo>
                <a:lnTo>
                  <a:pt x="413355" y="731705"/>
                </a:lnTo>
                <a:lnTo>
                  <a:pt x="367284" y="734568"/>
                </a:lnTo>
                <a:lnTo>
                  <a:pt x="321212" y="731705"/>
                </a:lnTo>
                <a:lnTo>
                  <a:pt x="276849" y="723349"/>
                </a:lnTo>
                <a:lnTo>
                  <a:pt x="234537" y="709842"/>
                </a:lnTo>
                <a:lnTo>
                  <a:pt x="194622" y="691529"/>
                </a:lnTo>
                <a:lnTo>
                  <a:pt x="157447" y="668755"/>
                </a:lnTo>
                <a:lnTo>
                  <a:pt x="123356" y="641864"/>
                </a:lnTo>
                <a:lnTo>
                  <a:pt x="92694" y="611201"/>
                </a:lnTo>
                <a:lnTo>
                  <a:pt x="65805" y="577109"/>
                </a:lnTo>
                <a:lnTo>
                  <a:pt x="43033" y="539934"/>
                </a:lnTo>
                <a:lnTo>
                  <a:pt x="24722" y="500019"/>
                </a:lnTo>
                <a:lnTo>
                  <a:pt x="11217" y="457710"/>
                </a:lnTo>
                <a:lnTo>
                  <a:pt x="2861" y="413350"/>
                </a:lnTo>
                <a:lnTo>
                  <a:pt x="0" y="367283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2205" y="2480310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5" h="734694">
                <a:moveTo>
                  <a:pt x="0" y="367284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3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8" y="367284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3" y="734567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4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1926" y="2791205"/>
            <a:ext cx="736600" cy="734695"/>
          </a:xfrm>
          <a:custGeom>
            <a:avLst/>
            <a:gdLst/>
            <a:ahLst/>
            <a:cxnLst/>
            <a:rect l="l" t="t" r="r" b="b"/>
            <a:pathLst>
              <a:path w="736600" h="734695">
                <a:moveTo>
                  <a:pt x="0" y="367284"/>
                </a:moveTo>
                <a:lnTo>
                  <a:pt x="2866" y="321217"/>
                </a:lnTo>
                <a:lnTo>
                  <a:pt x="11236" y="276857"/>
                </a:lnTo>
                <a:lnTo>
                  <a:pt x="24766" y="234548"/>
                </a:lnTo>
                <a:lnTo>
                  <a:pt x="43110" y="194633"/>
                </a:lnTo>
                <a:lnTo>
                  <a:pt x="65924" y="157458"/>
                </a:lnTo>
                <a:lnTo>
                  <a:pt x="92865" y="123366"/>
                </a:lnTo>
                <a:lnTo>
                  <a:pt x="123587" y="92703"/>
                </a:lnTo>
                <a:lnTo>
                  <a:pt x="157746" y="65812"/>
                </a:lnTo>
                <a:lnTo>
                  <a:pt x="194998" y="43038"/>
                </a:lnTo>
                <a:lnTo>
                  <a:pt x="234999" y="24725"/>
                </a:lnTo>
                <a:lnTo>
                  <a:pt x="277403" y="11218"/>
                </a:lnTo>
                <a:lnTo>
                  <a:pt x="321867" y="2862"/>
                </a:lnTo>
                <a:lnTo>
                  <a:pt x="368046" y="0"/>
                </a:lnTo>
                <a:lnTo>
                  <a:pt x="414224" y="2862"/>
                </a:lnTo>
                <a:lnTo>
                  <a:pt x="458688" y="11218"/>
                </a:lnTo>
                <a:lnTo>
                  <a:pt x="501092" y="24725"/>
                </a:lnTo>
                <a:lnTo>
                  <a:pt x="541093" y="43038"/>
                </a:lnTo>
                <a:lnTo>
                  <a:pt x="578345" y="65812"/>
                </a:lnTo>
                <a:lnTo>
                  <a:pt x="612504" y="92703"/>
                </a:lnTo>
                <a:lnTo>
                  <a:pt x="643226" y="123366"/>
                </a:lnTo>
                <a:lnTo>
                  <a:pt x="670167" y="157458"/>
                </a:lnTo>
                <a:lnTo>
                  <a:pt x="692981" y="194633"/>
                </a:lnTo>
                <a:lnTo>
                  <a:pt x="711325" y="234548"/>
                </a:lnTo>
                <a:lnTo>
                  <a:pt x="724855" y="276857"/>
                </a:lnTo>
                <a:lnTo>
                  <a:pt x="733225" y="321217"/>
                </a:lnTo>
                <a:lnTo>
                  <a:pt x="736091" y="367284"/>
                </a:lnTo>
                <a:lnTo>
                  <a:pt x="733225" y="413350"/>
                </a:lnTo>
                <a:lnTo>
                  <a:pt x="724855" y="457710"/>
                </a:lnTo>
                <a:lnTo>
                  <a:pt x="711325" y="500019"/>
                </a:lnTo>
                <a:lnTo>
                  <a:pt x="692981" y="539934"/>
                </a:lnTo>
                <a:lnTo>
                  <a:pt x="670167" y="577109"/>
                </a:lnTo>
                <a:lnTo>
                  <a:pt x="643226" y="611201"/>
                </a:lnTo>
                <a:lnTo>
                  <a:pt x="612504" y="641864"/>
                </a:lnTo>
                <a:lnTo>
                  <a:pt x="578345" y="668755"/>
                </a:lnTo>
                <a:lnTo>
                  <a:pt x="541093" y="691529"/>
                </a:lnTo>
                <a:lnTo>
                  <a:pt x="501092" y="709842"/>
                </a:lnTo>
                <a:lnTo>
                  <a:pt x="458688" y="723349"/>
                </a:lnTo>
                <a:lnTo>
                  <a:pt x="414224" y="731705"/>
                </a:lnTo>
                <a:lnTo>
                  <a:pt x="368046" y="734568"/>
                </a:lnTo>
                <a:lnTo>
                  <a:pt x="321867" y="731705"/>
                </a:lnTo>
                <a:lnTo>
                  <a:pt x="277403" y="723349"/>
                </a:lnTo>
                <a:lnTo>
                  <a:pt x="234999" y="709842"/>
                </a:lnTo>
                <a:lnTo>
                  <a:pt x="194998" y="691529"/>
                </a:lnTo>
                <a:lnTo>
                  <a:pt x="157746" y="668755"/>
                </a:lnTo>
                <a:lnTo>
                  <a:pt x="123587" y="641864"/>
                </a:lnTo>
                <a:lnTo>
                  <a:pt x="92865" y="611201"/>
                </a:lnTo>
                <a:lnTo>
                  <a:pt x="65924" y="577109"/>
                </a:lnTo>
                <a:lnTo>
                  <a:pt x="43110" y="539934"/>
                </a:lnTo>
                <a:lnTo>
                  <a:pt x="24766" y="500019"/>
                </a:lnTo>
                <a:lnTo>
                  <a:pt x="11236" y="457710"/>
                </a:lnTo>
                <a:lnTo>
                  <a:pt x="2866" y="413350"/>
                </a:lnTo>
                <a:lnTo>
                  <a:pt x="0" y="367284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3782" y="4266438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5" h="734695">
                <a:moveTo>
                  <a:pt x="0" y="367284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3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7" y="367284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3" y="734568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4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2398" y="4879085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5">
                <a:moveTo>
                  <a:pt x="0" y="367283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3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8" y="367283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3" y="734567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3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2439" y="6019305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4344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823" y="1245082"/>
            <a:ext cx="6474460" cy="1193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all edges by weight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edge of smallest weight will be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the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one  with largest weight will be at the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14877" y="3670553"/>
            <a:ext cx="426720" cy="425450"/>
          </a:xfrm>
          <a:custGeom>
            <a:avLst/>
            <a:gdLst/>
            <a:ahLst/>
            <a:cxnLst/>
            <a:rect l="l" t="t" r="r" b="b"/>
            <a:pathLst>
              <a:path w="426720" h="425450">
                <a:moveTo>
                  <a:pt x="0" y="212598"/>
                </a:moveTo>
                <a:lnTo>
                  <a:pt x="5633" y="163832"/>
                </a:lnTo>
                <a:lnTo>
                  <a:pt x="21682" y="119076"/>
                </a:lnTo>
                <a:lnTo>
                  <a:pt x="46866" y="79603"/>
                </a:lnTo>
                <a:lnTo>
                  <a:pt x="79905" y="46686"/>
                </a:lnTo>
                <a:lnTo>
                  <a:pt x="119520" y="21598"/>
                </a:lnTo>
                <a:lnTo>
                  <a:pt x="164432" y="5611"/>
                </a:lnTo>
                <a:lnTo>
                  <a:pt x="213360" y="0"/>
                </a:lnTo>
                <a:lnTo>
                  <a:pt x="262287" y="5611"/>
                </a:lnTo>
                <a:lnTo>
                  <a:pt x="307199" y="21598"/>
                </a:lnTo>
                <a:lnTo>
                  <a:pt x="346814" y="46686"/>
                </a:lnTo>
                <a:lnTo>
                  <a:pt x="379853" y="79603"/>
                </a:lnTo>
                <a:lnTo>
                  <a:pt x="405037" y="119076"/>
                </a:lnTo>
                <a:lnTo>
                  <a:pt x="421086" y="163832"/>
                </a:lnTo>
                <a:lnTo>
                  <a:pt x="426720" y="212598"/>
                </a:lnTo>
                <a:lnTo>
                  <a:pt x="421086" y="261363"/>
                </a:lnTo>
                <a:lnTo>
                  <a:pt x="405037" y="306119"/>
                </a:lnTo>
                <a:lnTo>
                  <a:pt x="379853" y="345592"/>
                </a:lnTo>
                <a:lnTo>
                  <a:pt x="346814" y="378509"/>
                </a:lnTo>
                <a:lnTo>
                  <a:pt x="307199" y="403597"/>
                </a:lnTo>
                <a:lnTo>
                  <a:pt x="262287" y="419584"/>
                </a:lnTo>
                <a:lnTo>
                  <a:pt x="213360" y="425196"/>
                </a:lnTo>
                <a:lnTo>
                  <a:pt x="164432" y="419584"/>
                </a:lnTo>
                <a:lnTo>
                  <a:pt x="119520" y="403597"/>
                </a:lnTo>
                <a:lnTo>
                  <a:pt x="79905" y="378509"/>
                </a:lnTo>
                <a:lnTo>
                  <a:pt x="46866" y="345592"/>
                </a:lnTo>
                <a:lnTo>
                  <a:pt x="21682" y="306119"/>
                </a:lnTo>
                <a:lnTo>
                  <a:pt x="5633" y="261363"/>
                </a:lnTo>
                <a:lnTo>
                  <a:pt x="0" y="212598"/>
                </a:lnTo>
                <a:close/>
              </a:path>
            </a:pathLst>
          </a:custGeom>
          <a:ln w="25908">
            <a:solidFill>
              <a:srgbClr val="ED571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76677" y="2571750"/>
            <a:ext cx="425450" cy="425450"/>
          </a:xfrm>
          <a:custGeom>
            <a:avLst/>
            <a:gdLst/>
            <a:ahLst/>
            <a:cxnLst/>
            <a:rect l="l" t="t" r="r" b="b"/>
            <a:pathLst>
              <a:path w="425450" h="425450">
                <a:moveTo>
                  <a:pt x="0" y="212598"/>
                </a:moveTo>
                <a:lnTo>
                  <a:pt x="5611" y="163832"/>
                </a:lnTo>
                <a:lnTo>
                  <a:pt x="21598" y="119076"/>
                </a:lnTo>
                <a:lnTo>
                  <a:pt x="46686" y="79603"/>
                </a:lnTo>
                <a:lnTo>
                  <a:pt x="79603" y="46686"/>
                </a:lnTo>
                <a:lnTo>
                  <a:pt x="119076" y="21598"/>
                </a:lnTo>
                <a:lnTo>
                  <a:pt x="163832" y="5611"/>
                </a:lnTo>
                <a:lnTo>
                  <a:pt x="212598" y="0"/>
                </a:lnTo>
                <a:lnTo>
                  <a:pt x="261363" y="5611"/>
                </a:lnTo>
                <a:lnTo>
                  <a:pt x="306119" y="21598"/>
                </a:lnTo>
                <a:lnTo>
                  <a:pt x="345592" y="46686"/>
                </a:lnTo>
                <a:lnTo>
                  <a:pt x="378509" y="79603"/>
                </a:lnTo>
                <a:lnTo>
                  <a:pt x="403597" y="119076"/>
                </a:lnTo>
                <a:lnTo>
                  <a:pt x="419584" y="163832"/>
                </a:lnTo>
                <a:lnTo>
                  <a:pt x="425196" y="212598"/>
                </a:lnTo>
                <a:lnTo>
                  <a:pt x="419584" y="261363"/>
                </a:lnTo>
                <a:lnTo>
                  <a:pt x="403597" y="306119"/>
                </a:lnTo>
                <a:lnTo>
                  <a:pt x="378509" y="345592"/>
                </a:lnTo>
                <a:lnTo>
                  <a:pt x="345592" y="378509"/>
                </a:lnTo>
                <a:lnTo>
                  <a:pt x="306119" y="403597"/>
                </a:lnTo>
                <a:lnTo>
                  <a:pt x="261363" y="419584"/>
                </a:lnTo>
                <a:lnTo>
                  <a:pt x="212598" y="425196"/>
                </a:lnTo>
                <a:lnTo>
                  <a:pt x="163832" y="419584"/>
                </a:lnTo>
                <a:lnTo>
                  <a:pt x="119076" y="403597"/>
                </a:lnTo>
                <a:lnTo>
                  <a:pt x="79603" y="378509"/>
                </a:lnTo>
                <a:lnTo>
                  <a:pt x="46686" y="345592"/>
                </a:lnTo>
                <a:lnTo>
                  <a:pt x="21598" y="306119"/>
                </a:lnTo>
                <a:lnTo>
                  <a:pt x="5611" y="261363"/>
                </a:lnTo>
                <a:lnTo>
                  <a:pt x="0" y="212598"/>
                </a:lnTo>
                <a:close/>
              </a:path>
            </a:pathLst>
          </a:custGeom>
          <a:ln w="25908">
            <a:solidFill>
              <a:srgbClr val="ED571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2439" y="6019305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4344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7267" y="25877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792" y="4994147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123" y="1245082"/>
            <a:ext cx="584581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5"/>
              </a:spcBef>
              <a:tabLst>
                <a:tab pos="3676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50" spc="15" baseline="25641" dirty="0">
                <a:solidFill>
                  <a:srgbClr val="FFFFFF"/>
                </a:solidFill>
                <a:latin typeface="Arial"/>
                <a:cs typeface="Arial"/>
              </a:rPr>
              <a:t>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 will take the edge with the smallest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weight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don’t belong to the same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14877" y="3670553"/>
            <a:ext cx="426720" cy="425450"/>
          </a:xfrm>
          <a:custGeom>
            <a:avLst/>
            <a:gdLst/>
            <a:ahLst/>
            <a:cxnLst/>
            <a:rect l="l" t="t" r="r" b="b"/>
            <a:pathLst>
              <a:path w="426720" h="425450">
                <a:moveTo>
                  <a:pt x="0" y="212598"/>
                </a:moveTo>
                <a:lnTo>
                  <a:pt x="5633" y="163832"/>
                </a:lnTo>
                <a:lnTo>
                  <a:pt x="21682" y="119076"/>
                </a:lnTo>
                <a:lnTo>
                  <a:pt x="46866" y="79603"/>
                </a:lnTo>
                <a:lnTo>
                  <a:pt x="79905" y="46686"/>
                </a:lnTo>
                <a:lnTo>
                  <a:pt x="119520" y="21598"/>
                </a:lnTo>
                <a:lnTo>
                  <a:pt x="164432" y="5611"/>
                </a:lnTo>
                <a:lnTo>
                  <a:pt x="213360" y="0"/>
                </a:lnTo>
                <a:lnTo>
                  <a:pt x="262287" y="5611"/>
                </a:lnTo>
                <a:lnTo>
                  <a:pt x="307199" y="21598"/>
                </a:lnTo>
                <a:lnTo>
                  <a:pt x="346814" y="46686"/>
                </a:lnTo>
                <a:lnTo>
                  <a:pt x="379853" y="79603"/>
                </a:lnTo>
                <a:lnTo>
                  <a:pt x="405037" y="119076"/>
                </a:lnTo>
                <a:lnTo>
                  <a:pt x="421086" y="163832"/>
                </a:lnTo>
                <a:lnTo>
                  <a:pt x="426720" y="212598"/>
                </a:lnTo>
                <a:lnTo>
                  <a:pt x="421086" y="261363"/>
                </a:lnTo>
                <a:lnTo>
                  <a:pt x="405037" y="306119"/>
                </a:lnTo>
                <a:lnTo>
                  <a:pt x="379853" y="345592"/>
                </a:lnTo>
                <a:lnTo>
                  <a:pt x="346814" y="378509"/>
                </a:lnTo>
                <a:lnTo>
                  <a:pt x="307199" y="403597"/>
                </a:lnTo>
                <a:lnTo>
                  <a:pt x="262287" y="419584"/>
                </a:lnTo>
                <a:lnTo>
                  <a:pt x="213360" y="425196"/>
                </a:lnTo>
                <a:lnTo>
                  <a:pt x="164432" y="419584"/>
                </a:lnTo>
                <a:lnTo>
                  <a:pt x="119520" y="403597"/>
                </a:lnTo>
                <a:lnTo>
                  <a:pt x="79905" y="378509"/>
                </a:lnTo>
                <a:lnTo>
                  <a:pt x="46866" y="345592"/>
                </a:lnTo>
                <a:lnTo>
                  <a:pt x="21682" y="306119"/>
                </a:lnTo>
                <a:lnTo>
                  <a:pt x="5633" y="261363"/>
                </a:lnTo>
                <a:lnTo>
                  <a:pt x="0" y="212598"/>
                </a:lnTo>
                <a:close/>
              </a:path>
            </a:pathLst>
          </a:custGeom>
          <a:ln w="25908">
            <a:solidFill>
              <a:srgbClr val="ED571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2205" y="2480310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5" h="734694">
                <a:moveTo>
                  <a:pt x="0" y="367284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3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8" y="367284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3" y="734567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4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2398" y="4879085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5">
                <a:moveTo>
                  <a:pt x="0" y="367283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3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8" y="367283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3" y="734567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3"/>
                </a:lnTo>
                <a:close/>
              </a:path>
            </a:pathLst>
          </a:custGeom>
          <a:ln w="19812">
            <a:solidFill>
              <a:srgbClr val="ED5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019305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pc="-15" dirty="0"/>
              <a:t>Kruskal(V,E)</a:t>
            </a: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dirty="0"/>
              <a:t>A =</a:t>
            </a:r>
            <a:r>
              <a:rPr spc="-135" dirty="0"/>
              <a:t> </a:t>
            </a:r>
            <a:r>
              <a:rPr dirty="0"/>
              <a:t>ø</a:t>
            </a: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b="1" dirty="0">
                <a:latin typeface="Arial"/>
                <a:cs typeface="Arial"/>
              </a:rPr>
              <a:t>foreach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v	</a:t>
            </a:r>
            <a:r>
              <a:rPr spc="-80" dirty="0"/>
              <a:t>V:</a:t>
            </a: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dirty="0"/>
              <a:t>Make-disjoint-set(v)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dirty="0"/>
              <a:t>Sort E by weight</a:t>
            </a:r>
            <a:r>
              <a:rPr spc="-110" dirty="0"/>
              <a:t> </a:t>
            </a:r>
            <a:r>
              <a:rPr dirty="0"/>
              <a:t>increasingly</a:t>
            </a: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C000"/>
                </a:solidFill>
              </a:rPr>
              <a:t>(v1,v2)	E:</a:t>
            </a: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dirty="0">
                <a:solidFill>
                  <a:srgbClr val="FFC000"/>
                </a:solidFill>
              </a:rPr>
              <a:t>Find(v1) ≠</a:t>
            </a:r>
            <a:r>
              <a:rPr spc="-105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Find(v2):  A = A U</a:t>
            </a:r>
            <a:r>
              <a:rPr spc="-39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{(v1,v2)}</a:t>
            </a: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dirty="0">
                <a:solidFill>
                  <a:srgbClr val="FFC000"/>
                </a:solidFill>
              </a:rPr>
              <a:t>Union</a:t>
            </a:r>
            <a:r>
              <a:rPr spc="-2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(v1,v2)</a:t>
            </a:r>
          </a:p>
        </p:txBody>
      </p:sp>
      <p:sp>
        <p:nvSpPr>
          <p:cNvPr id="7" name="object 7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963" y="399440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6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2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6" y="253746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019305"/>
            <a:ext cx="11671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245082"/>
            <a:ext cx="4264025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 be merged in a one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(c,f) is pushed to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2887421"/>
            <a:ext cx="8521700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/>
              <a:t>Minimum Spanning</a:t>
            </a:r>
            <a:r>
              <a:rPr sz="5500" spc="-25" dirty="0"/>
              <a:t> </a:t>
            </a:r>
            <a:r>
              <a:rPr sz="5500" spc="-5" dirty="0"/>
              <a:t>TREE</a:t>
            </a:r>
            <a:endParaRPr sz="5500"/>
          </a:p>
          <a:p>
            <a:pPr marL="12700" marR="5053330">
              <a:lnSpc>
                <a:spcPct val="100000"/>
              </a:lnSpc>
              <a:spcBef>
                <a:spcPts val="60"/>
              </a:spcBef>
            </a:pPr>
            <a:r>
              <a:rPr sz="3200" b="0" spc="-10" dirty="0">
                <a:solidFill>
                  <a:srgbClr val="FFC000"/>
                </a:solidFill>
                <a:latin typeface="Arial"/>
                <a:cs typeface="Arial"/>
              </a:rPr>
              <a:t>Kruskal’s</a:t>
            </a:r>
            <a:r>
              <a:rPr sz="3200" b="0" spc="-2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C000"/>
                </a:solidFill>
                <a:latin typeface="Arial"/>
                <a:cs typeface="Arial"/>
              </a:rPr>
              <a:t>Algorithm  </a:t>
            </a:r>
            <a:r>
              <a:rPr sz="3200" b="0" spc="-15" dirty="0">
                <a:solidFill>
                  <a:srgbClr val="FFC000"/>
                </a:solidFill>
                <a:latin typeface="Arial"/>
                <a:cs typeface="Arial"/>
              </a:rPr>
              <a:t>Prim’s</a:t>
            </a:r>
            <a:r>
              <a:rPr sz="3200" b="0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C000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7844" y="289864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27320" y="439064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019305"/>
            <a:ext cx="165036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2439" y="6019305"/>
            <a:ext cx="21977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(c,f),(a,f),(d,e),}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2439" y="6019305"/>
            <a:ext cx="21977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(c,f),(a,f),(d,e),}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0823" y="1371345"/>
            <a:ext cx="4335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 be merged in a one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0823" y="1371345"/>
            <a:ext cx="4335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 be merged in a one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1572" y="2054159"/>
            <a:ext cx="3783329" cy="3837304"/>
          </a:xfrm>
          <a:custGeom>
            <a:avLst/>
            <a:gdLst/>
            <a:ahLst/>
            <a:cxnLst/>
            <a:rect l="l" t="t" r="r" b="b"/>
            <a:pathLst>
              <a:path w="3783329" h="3837304">
                <a:moveTo>
                  <a:pt x="3779707" y="473775"/>
                </a:moveTo>
                <a:lnTo>
                  <a:pt x="3774492" y="414400"/>
                </a:lnTo>
                <a:lnTo>
                  <a:pt x="3766599" y="359015"/>
                </a:lnTo>
                <a:lnTo>
                  <a:pt x="3756182" y="307615"/>
                </a:lnTo>
                <a:lnTo>
                  <a:pt x="3743396" y="260196"/>
                </a:lnTo>
                <a:lnTo>
                  <a:pt x="3728396" y="216752"/>
                </a:lnTo>
                <a:lnTo>
                  <a:pt x="3711337" y="177279"/>
                </a:lnTo>
                <a:lnTo>
                  <a:pt x="3692372" y="141774"/>
                </a:lnTo>
                <a:lnTo>
                  <a:pt x="3649345" y="82646"/>
                </a:lnTo>
                <a:lnTo>
                  <a:pt x="3600554" y="39332"/>
                </a:lnTo>
                <a:lnTo>
                  <a:pt x="3547234" y="11796"/>
                </a:lnTo>
                <a:lnTo>
                  <a:pt x="3490623" y="3"/>
                </a:lnTo>
                <a:lnTo>
                  <a:pt x="3461469" y="0"/>
                </a:lnTo>
                <a:lnTo>
                  <a:pt x="3431957" y="3918"/>
                </a:lnTo>
                <a:lnTo>
                  <a:pt x="3372473" y="23503"/>
                </a:lnTo>
                <a:lnTo>
                  <a:pt x="3313408" y="58725"/>
                </a:lnTo>
                <a:lnTo>
                  <a:pt x="3255999" y="109546"/>
                </a:lnTo>
                <a:lnTo>
                  <a:pt x="3228302" y="140795"/>
                </a:lnTo>
                <a:lnTo>
                  <a:pt x="3201482" y="175931"/>
                </a:lnTo>
                <a:lnTo>
                  <a:pt x="3175695" y="214949"/>
                </a:lnTo>
                <a:lnTo>
                  <a:pt x="3151586" y="261115"/>
                </a:lnTo>
                <a:lnTo>
                  <a:pt x="3128660" y="318576"/>
                </a:lnTo>
                <a:lnTo>
                  <a:pt x="3106747" y="386370"/>
                </a:lnTo>
                <a:lnTo>
                  <a:pt x="3096117" y="423843"/>
                </a:lnTo>
                <a:lnTo>
                  <a:pt x="3085678" y="463538"/>
                </a:lnTo>
                <a:lnTo>
                  <a:pt x="3075407" y="505337"/>
                </a:lnTo>
                <a:lnTo>
                  <a:pt x="3065283" y="549118"/>
                </a:lnTo>
                <a:lnTo>
                  <a:pt x="3055285" y="594763"/>
                </a:lnTo>
                <a:lnTo>
                  <a:pt x="3045391" y="642150"/>
                </a:lnTo>
                <a:lnTo>
                  <a:pt x="3035582" y="691160"/>
                </a:lnTo>
                <a:lnTo>
                  <a:pt x="3025835" y="741674"/>
                </a:lnTo>
                <a:lnTo>
                  <a:pt x="3016128" y="793569"/>
                </a:lnTo>
                <a:lnTo>
                  <a:pt x="3006442" y="846728"/>
                </a:lnTo>
                <a:lnTo>
                  <a:pt x="2996755" y="901028"/>
                </a:lnTo>
                <a:lnTo>
                  <a:pt x="2987044" y="956352"/>
                </a:lnTo>
                <a:lnTo>
                  <a:pt x="2977290" y="1012577"/>
                </a:lnTo>
                <a:lnTo>
                  <a:pt x="2967471" y="1069585"/>
                </a:lnTo>
                <a:lnTo>
                  <a:pt x="2957566" y="1127255"/>
                </a:lnTo>
                <a:lnTo>
                  <a:pt x="2947554" y="1185468"/>
                </a:lnTo>
                <a:lnTo>
                  <a:pt x="2937412" y="1244102"/>
                </a:lnTo>
                <a:lnTo>
                  <a:pt x="2927121" y="1303038"/>
                </a:lnTo>
                <a:lnTo>
                  <a:pt x="2916659" y="1362157"/>
                </a:lnTo>
                <a:lnTo>
                  <a:pt x="2906004" y="1421337"/>
                </a:lnTo>
                <a:lnTo>
                  <a:pt x="2895135" y="1480459"/>
                </a:lnTo>
                <a:lnTo>
                  <a:pt x="2884032" y="1539402"/>
                </a:lnTo>
                <a:lnTo>
                  <a:pt x="2872673" y="1598048"/>
                </a:lnTo>
                <a:lnTo>
                  <a:pt x="2861036" y="1656274"/>
                </a:lnTo>
                <a:lnTo>
                  <a:pt x="2849101" y="1713962"/>
                </a:lnTo>
                <a:lnTo>
                  <a:pt x="2836847" y="1770992"/>
                </a:lnTo>
                <a:lnTo>
                  <a:pt x="2824251" y="1827243"/>
                </a:lnTo>
                <a:lnTo>
                  <a:pt x="2811293" y="1882595"/>
                </a:lnTo>
                <a:lnTo>
                  <a:pt x="2797952" y="1936928"/>
                </a:lnTo>
                <a:lnTo>
                  <a:pt x="2784206" y="1990123"/>
                </a:lnTo>
                <a:lnTo>
                  <a:pt x="2770034" y="2042058"/>
                </a:lnTo>
                <a:lnTo>
                  <a:pt x="2755416" y="2092614"/>
                </a:lnTo>
                <a:lnTo>
                  <a:pt x="2740329" y="2141671"/>
                </a:lnTo>
                <a:lnTo>
                  <a:pt x="2724752" y="2189109"/>
                </a:lnTo>
                <a:lnTo>
                  <a:pt x="2708665" y="2234808"/>
                </a:lnTo>
                <a:lnTo>
                  <a:pt x="2692045" y="2278647"/>
                </a:lnTo>
                <a:lnTo>
                  <a:pt x="2674873" y="2320507"/>
                </a:lnTo>
                <a:lnTo>
                  <a:pt x="2657126" y="2360267"/>
                </a:lnTo>
                <a:lnTo>
                  <a:pt x="2638783" y="2397808"/>
                </a:lnTo>
                <a:lnTo>
                  <a:pt x="2619824" y="2433009"/>
                </a:lnTo>
                <a:lnTo>
                  <a:pt x="2600226" y="2465750"/>
                </a:lnTo>
                <a:lnTo>
                  <a:pt x="2559032" y="2523373"/>
                </a:lnTo>
                <a:lnTo>
                  <a:pt x="2515030" y="2569716"/>
                </a:lnTo>
                <a:lnTo>
                  <a:pt x="2468051" y="2603819"/>
                </a:lnTo>
                <a:lnTo>
                  <a:pt x="2410193" y="2627924"/>
                </a:lnTo>
                <a:lnTo>
                  <a:pt x="2346396" y="2638581"/>
                </a:lnTo>
                <a:lnTo>
                  <a:pt x="2312446" y="2639207"/>
                </a:lnTo>
                <a:lnTo>
                  <a:pt x="2277222" y="2636880"/>
                </a:lnTo>
                <a:lnTo>
                  <a:pt x="2203236" y="2623912"/>
                </a:lnTo>
                <a:lnTo>
                  <a:pt x="2164613" y="2613543"/>
                </a:lnTo>
                <a:lnTo>
                  <a:pt x="2124998" y="2600766"/>
                </a:lnTo>
                <a:lnTo>
                  <a:pt x="2084461" y="2585718"/>
                </a:lnTo>
                <a:lnTo>
                  <a:pt x="2043073" y="2568534"/>
                </a:lnTo>
                <a:lnTo>
                  <a:pt x="2000902" y="2549352"/>
                </a:lnTo>
                <a:lnTo>
                  <a:pt x="1958021" y="2528307"/>
                </a:lnTo>
                <a:lnTo>
                  <a:pt x="1914499" y="2505535"/>
                </a:lnTo>
                <a:lnTo>
                  <a:pt x="1870406" y="2481173"/>
                </a:lnTo>
                <a:lnTo>
                  <a:pt x="1825814" y="2455358"/>
                </a:lnTo>
                <a:lnTo>
                  <a:pt x="1780791" y="2428225"/>
                </a:lnTo>
                <a:lnTo>
                  <a:pt x="1735409" y="2399911"/>
                </a:lnTo>
                <a:lnTo>
                  <a:pt x="1689738" y="2370553"/>
                </a:lnTo>
                <a:lnTo>
                  <a:pt x="1643848" y="2340286"/>
                </a:lnTo>
                <a:lnTo>
                  <a:pt x="1597809" y="2309246"/>
                </a:lnTo>
                <a:lnTo>
                  <a:pt x="1551692" y="2277571"/>
                </a:lnTo>
                <a:lnTo>
                  <a:pt x="1505567" y="2245396"/>
                </a:lnTo>
                <a:lnTo>
                  <a:pt x="1459505" y="2212859"/>
                </a:lnTo>
                <a:lnTo>
                  <a:pt x="1413575" y="2180094"/>
                </a:lnTo>
                <a:lnTo>
                  <a:pt x="1367848" y="2147239"/>
                </a:lnTo>
                <a:lnTo>
                  <a:pt x="1322395" y="2114429"/>
                </a:lnTo>
                <a:lnTo>
                  <a:pt x="1277286" y="2081802"/>
                </a:lnTo>
                <a:lnTo>
                  <a:pt x="1232590" y="2049492"/>
                </a:lnTo>
                <a:lnTo>
                  <a:pt x="1188379" y="2017638"/>
                </a:lnTo>
                <a:lnTo>
                  <a:pt x="1144722" y="1986374"/>
                </a:lnTo>
                <a:lnTo>
                  <a:pt x="1101691" y="1955838"/>
                </a:lnTo>
                <a:lnTo>
                  <a:pt x="1059354" y="1926166"/>
                </a:lnTo>
                <a:lnTo>
                  <a:pt x="1017784" y="1897493"/>
                </a:lnTo>
                <a:lnTo>
                  <a:pt x="977049" y="1869957"/>
                </a:lnTo>
                <a:lnTo>
                  <a:pt x="937221" y="1843693"/>
                </a:lnTo>
                <a:lnTo>
                  <a:pt x="898369" y="1818838"/>
                </a:lnTo>
                <a:lnTo>
                  <a:pt x="860564" y="1795529"/>
                </a:lnTo>
                <a:lnTo>
                  <a:pt x="823876" y="1773901"/>
                </a:lnTo>
                <a:lnTo>
                  <a:pt x="788376" y="1754090"/>
                </a:lnTo>
                <a:lnTo>
                  <a:pt x="754133" y="1736234"/>
                </a:lnTo>
                <a:lnTo>
                  <a:pt x="689703" y="1706929"/>
                </a:lnTo>
                <a:lnTo>
                  <a:pt x="631149" y="1687077"/>
                </a:lnTo>
                <a:lnTo>
                  <a:pt x="544961" y="1673297"/>
                </a:lnTo>
                <a:lnTo>
                  <a:pt x="489543" y="1671747"/>
                </a:lnTo>
                <a:lnTo>
                  <a:pt x="437876" y="1675914"/>
                </a:lnTo>
                <a:lnTo>
                  <a:pt x="389842" y="1685327"/>
                </a:lnTo>
                <a:lnTo>
                  <a:pt x="345319" y="1699513"/>
                </a:lnTo>
                <a:lnTo>
                  <a:pt x="304188" y="1718000"/>
                </a:lnTo>
                <a:lnTo>
                  <a:pt x="266331" y="1740316"/>
                </a:lnTo>
                <a:lnTo>
                  <a:pt x="231625" y="1765988"/>
                </a:lnTo>
                <a:lnTo>
                  <a:pt x="199953" y="1794545"/>
                </a:lnTo>
                <a:lnTo>
                  <a:pt x="171195" y="1825515"/>
                </a:lnTo>
                <a:lnTo>
                  <a:pt x="145229" y="1858425"/>
                </a:lnTo>
                <a:lnTo>
                  <a:pt x="121938" y="1892802"/>
                </a:lnTo>
                <a:lnTo>
                  <a:pt x="101201" y="1928176"/>
                </a:lnTo>
                <a:lnTo>
                  <a:pt x="82898" y="1964074"/>
                </a:lnTo>
                <a:lnTo>
                  <a:pt x="66910" y="2000023"/>
                </a:lnTo>
                <a:lnTo>
                  <a:pt x="53117" y="2035552"/>
                </a:lnTo>
                <a:lnTo>
                  <a:pt x="31636" y="2103459"/>
                </a:lnTo>
                <a:lnTo>
                  <a:pt x="17498" y="2164018"/>
                </a:lnTo>
                <a:lnTo>
                  <a:pt x="6061" y="2229314"/>
                </a:lnTo>
                <a:lnTo>
                  <a:pt x="0" y="2294937"/>
                </a:lnTo>
                <a:lnTo>
                  <a:pt x="328" y="2328162"/>
                </a:lnTo>
                <a:lnTo>
                  <a:pt x="10389" y="2396016"/>
                </a:lnTo>
                <a:lnTo>
                  <a:pt x="36573" y="2466517"/>
                </a:lnTo>
                <a:lnTo>
                  <a:pt x="57055" y="2503050"/>
                </a:lnTo>
                <a:lnTo>
                  <a:pt x="83180" y="2540594"/>
                </a:lnTo>
                <a:lnTo>
                  <a:pt x="115485" y="2579263"/>
                </a:lnTo>
                <a:lnTo>
                  <a:pt x="154508" y="2619174"/>
                </a:lnTo>
                <a:lnTo>
                  <a:pt x="200787" y="2660443"/>
                </a:lnTo>
                <a:lnTo>
                  <a:pt x="254858" y="2703185"/>
                </a:lnTo>
                <a:lnTo>
                  <a:pt x="317259" y="2747518"/>
                </a:lnTo>
                <a:lnTo>
                  <a:pt x="388528" y="2793557"/>
                </a:lnTo>
                <a:lnTo>
                  <a:pt x="446595" y="2828468"/>
                </a:lnTo>
                <a:lnTo>
                  <a:pt x="512820" y="2866477"/>
                </a:lnTo>
                <a:lnTo>
                  <a:pt x="548771" y="2886532"/>
                </a:lnTo>
                <a:lnTo>
                  <a:pt x="586494" y="2907226"/>
                </a:lnTo>
                <a:lnTo>
                  <a:pt x="625903" y="2928515"/>
                </a:lnTo>
                <a:lnTo>
                  <a:pt x="666907" y="2950354"/>
                </a:lnTo>
                <a:lnTo>
                  <a:pt x="709419" y="2972698"/>
                </a:lnTo>
                <a:lnTo>
                  <a:pt x="753350" y="2995503"/>
                </a:lnTo>
                <a:lnTo>
                  <a:pt x="798610" y="3018723"/>
                </a:lnTo>
                <a:lnTo>
                  <a:pt x="845112" y="3042313"/>
                </a:lnTo>
                <a:lnTo>
                  <a:pt x="892766" y="3066229"/>
                </a:lnTo>
                <a:lnTo>
                  <a:pt x="941484" y="3090425"/>
                </a:lnTo>
                <a:lnTo>
                  <a:pt x="991177" y="3114857"/>
                </a:lnTo>
                <a:lnTo>
                  <a:pt x="1041756" y="3139480"/>
                </a:lnTo>
                <a:lnTo>
                  <a:pt x="1093133" y="3164248"/>
                </a:lnTo>
                <a:lnTo>
                  <a:pt x="1145219" y="3189118"/>
                </a:lnTo>
                <a:lnTo>
                  <a:pt x="1197925" y="3214043"/>
                </a:lnTo>
                <a:lnTo>
                  <a:pt x="1251163" y="3238980"/>
                </a:lnTo>
                <a:lnTo>
                  <a:pt x="1304843" y="3263883"/>
                </a:lnTo>
                <a:lnTo>
                  <a:pt x="1358878" y="3288708"/>
                </a:lnTo>
                <a:lnTo>
                  <a:pt x="1413178" y="3313408"/>
                </a:lnTo>
                <a:lnTo>
                  <a:pt x="1467655" y="3337941"/>
                </a:lnTo>
                <a:lnTo>
                  <a:pt x="1522220" y="3362259"/>
                </a:lnTo>
                <a:lnTo>
                  <a:pt x="1576784" y="3386320"/>
                </a:lnTo>
                <a:lnTo>
                  <a:pt x="1631259" y="3410077"/>
                </a:lnTo>
                <a:lnTo>
                  <a:pt x="1685555" y="3433486"/>
                </a:lnTo>
                <a:lnTo>
                  <a:pt x="1739585" y="3456502"/>
                </a:lnTo>
                <a:lnTo>
                  <a:pt x="1793259" y="3479081"/>
                </a:lnTo>
                <a:lnTo>
                  <a:pt x="1846489" y="3501176"/>
                </a:lnTo>
                <a:lnTo>
                  <a:pt x="1899186" y="3522744"/>
                </a:lnTo>
                <a:lnTo>
                  <a:pt x="1951261" y="3543738"/>
                </a:lnTo>
                <a:lnTo>
                  <a:pt x="2002626" y="3564116"/>
                </a:lnTo>
                <a:lnTo>
                  <a:pt x="2053191" y="3583831"/>
                </a:lnTo>
                <a:lnTo>
                  <a:pt x="2102869" y="3602838"/>
                </a:lnTo>
                <a:lnTo>
                  <a:pt x="2151571" y="3621093"/>
                </a:lnTo>
                <a:lnTo>
                  <a:pt x="2199207" y="3638551"/>
                </a:lnTo>
                <a:lnTo>
                  <a:pt x="2245689" y="3655167"/>
                </a:lnTo>
                <a:lnTo>
                  <a:pt x="2290928" y="3670896"/>
                </a:lnTo>
                <a:lnTo>
                  <a:pt x="2334837" y="3685693"/>
                </a:lnTo>
                <a:lnTo>
                  <a:pt x="2377325" y="3699513"/>
                </a:lnTo>
                <a:lnTo>
                  <a:pt x="2418304" y="3712311"/>
                </a:lnTo>
                <a:lnTo>
                  <a:pt x="2457686" y="3724043"/>
                </a:lnTo>
                <a:lnTo>
                  <a:pt x="2495382" y="3734663"/>
                </a:lnTo>
                <a:lnTo>
                  <a:pt x="2565360" y="3752388"/>
                </a:lnTo>
                <a:lnTo>
                  <a:pt x="2657544" y="3772063"/>
                </a:lnTo>
                <a:lnTo>
                  <a:pt x="2713537" y="3784344"/>
                </a:lnTo>
                <a:lnTo>
                  <a:pt x="2765674" y="3795974"/>
                </a:lnTo>
                <a:lnTo>
                  <a:pt x="2814182" y="3806679"/>
                </a:lnTo>
                <a:lnTo>
                  <a:pt x="2859289" y="3816186"/>
                </a:lnTo>
                <a:lnTo>
                  <a:pt x="2901225" y="3824222"/>
                </a:lnTo>
                <a:lnTo>
                  <a:pt x="2940217" y="3830514"/>
                </a:lnTo>
                <a:lnTo>
                  <a:pt x="3010284" y="3836772"/>
                </a:lnTo>
                <a:lnTo>
                  <a:pt x="3041816" y="3836191"/>
                </a:lnTo>
                <a:lnTo>
                  <a:pt x="3099019" y="3826244"/>
                </a:lnTo>
                <a:lnTo>
                  <a:pt x="3149931" y="3802763"/>
                </a:lnTo>
                <a:lnTo>
                  <a:pt x="3196378" y="3763560"/>
                </a:lnTo>
                <a:lnTo>
                  <a:pt x="3240188" y="3706451"/>
                </a:lnTo>
                <a:lnTo>
                  <a:pt x="3261675" y="3670498"/>
                </a:lnTo>
                <a:lnTo>
                  <a:pt x="3283188" y="3629249"/>
                </a:lnTo>
                <a:lnTo>
                  <a:pt x="3304956" y="3582430"/>
                </a:lnTo>
                <a:lnTo>
                  <a:pt x="3327206" y="3529769"/>
                </a:lnTo>
                <a:lnTo>
                  <a:pt x="3350168" y="3470991"/>
                </a:lnTo>
                <a:lnTo>
                  <a:pt x="3374069" y="3405824"/>
                </a:lnTo>
                <a:lnTo>
                  <a:pt x="3394110" y="3345736"/>
                </a:lnTo>
                <a:lnTo>
                  <a:pt x="3414403" y="3277265"/>
                </a:lnTo>
                <a:lnTo>
                  <a:pt x="3424620" y="3240077"/>
                </a:lnTo>
                <a:lnTo>
                  <a:pt x="3434871" y="3201024"/>
                </a:lnTo>
                <a:lnTo>
                  <a:pt x="3445148" y="3160181"/>
                </a:lnTo>
                <a:lnTo>
                  <a:pt x="3455441" y="3117626"/>
                </a:lnTo>
                <a:lnTo>
                  <a:pt x="3465739" y="3073435"/>
                </a:lnTo>
                <a:lnTo>
                  <a:pt x="3476035" y="3027685"/>
                </a:lnTo>
                <a:lnTo>
                  <a:pt x="3486318" y="2980452"/>
                </a:lnTo>
                <a:lnTo>
                  <a:pt x="3496578" y="2931814"/>
                </a:lnTo>
                <a:lnTo>
                  <a:pt x="3506808" y="2881848"/>
                </a:lnTo>
                <a:lnTo>
                  <a:pt x="3516996" y="2830629"/>
                </a:lnTo>
                <a:lnTo>
                  <a:pt x="3527133" y="2778235"/>
                </a:lnTo>
                <a:lnTo>
                  <a:pt x="3537211" y="2724742"/>
                </a:lnTo>
                <a:lnTo>
                  <a:pt x="3547219" y="2670227"/>
                </a:lnTo>
                <a:lnTo>
                  <a:pt x="3557149" y="2614767"/>
                </a:lnTo>
                <a:lnTo>
                  <a:pt x="3566990" y="2558438"/>
                </a:lnTo>
                <a:lnTo>
                  <a:pt x="3576733" y="2501317"/>
                </a:lnTo>
                <a:lnTo>
                  <a:pt x="3586370" y="2443482"/>
                </a:lnTo>
                <a:lnTo>
                  <a:pt x="3595889" y="2385007"/>
                </a:lnTo>
                <a:lnTo>
                  <a:pt x="3605283" y="2325972"/>
                </a:lnTo>
                <a:lnTo>
                  <a:pt x="3614541" y="2266451"/>
                </a:lnTo>
                <a:lnTo>
                  <a:pt x="3623654" y="2206522"/>
                </a:lnTo>
                <a:lnTo>
                  <a:pt x="3632612" y="2146261"/>
                </a:lnTo>
                <a:lnTo>
                  <a:pt x="3641406" y="2085746"/>
                </a:lnTo>
                <a:lnTo>
                  <a:pt x="3650028" y="2025052"/>
                </a:lnTo>
                <a:lnTo>
                  <a:pt x="3658466" y="1964257"/>
                </a:lnTo>
                <a:lnTo>
                  <a:pt x="3666712" y="1903438"/>
                </a:lnTo>
                <a:lnTo>
                  <a:pt x="3674756" y="1842670"/>
                </a:lnTo>
                <a:lnTo>
                  <a:pt x="3682589" y="1782032"/>
                </a:lnTo>
                <a:lnTo>
                  <a:pt x="3690202" y="1721598"/>
                </a:lnTo>
                <a:lnTo>
                  <a:pt x="3697584" y="1661447"/>
                </a:lnTo>
                <a:lnTo>
                  <a:pt x="3704727" y="1601655"/>
                </a:lnTo>
                <a:lnTo>
                  <a:pt x="3711620" y="1542298"/>
                </a:lnTo>
                <a:lnTo>
                  <a:pt x="3718256" y="1483454"/>
                </a:lnTo>
                <a:lnTo>
                  <a:pt x="3724623" y="1425199"/>
                </a:lnTo>
                <a:lnTo>
                  <a:pt x="3730713" y="1367609"/>
                </a:lnTo>
                <a:lnTo>
                  <a:pt x="3736516" y="1310762"/>
                </a:lnTo>
                <a:lnTo>
                  <a:pt x="3742023" y="1254735"/>
                </a:lnTo>
                <a:lnTo>
                  <a:pt x="3747224" y="1199603"/>
                </a:lnTo>
                <a:lnTo>
                  <a:pt x="3752110" y="1145444"/>
                </a:lnTo>
                <a:lnTo>
                  <a:pt x="3756672" y="1092334"/>
                </a:lnTo>
                <a:lnTo>
                  <a:pt x="3760899" y="1040350"/>
                </a:lnTo>
                <a:lnTo>
                  <a:pt x="3764783" y="989569"/>
                </a:lnTo>
                <a:lnTo>
                  <a:pt x="3768314" y="940067"/>
                </a:lnTo>
                <a:lnTo>
                  <a:pt x="3771482" y="891922"/>
                </a:lnTo>
                <a:lnTo>
                  <a:pt x="3774278" y="845210"/>
                </a:lnTo>
                <a:lnTo>
                  <a:pt x="3776693" y="800007"/>
                </a:lnTo>
                <a:lnTo>
                  <a:pt x="3778717" y="756391"/>
                </a:lnTo>
                <a:lnTo>
                  <a:pt x="3780341" y="714437"/>
                </a:lnTo>
                <a:lnTo>
                  <a:pt x="3781556" y="674224"/>
                </a:lnTo>
                <a:lnTo>
                  <a:pt x="3782351" y="635827"/>
                </a:lnTo>
                <a:lnTo>
                  <a:pt x="3782717" y="599323"/>
                </a:lnTo>
                <a:lnTo>
                  <a:pt x="3782645" y="564789"/>
                </a:lnTo>
                <a:lnTo>
                  <a:pt x="3782126" y="532302"/>
                </a:lnTo>
                <a:lnTo>
                  <a:pt x="3781150" y="501938"/>
                </a:lnTo>
                <a:lnTo>
                  <a:pt x="3779707" y="473775"/>
                </a:lnTo>
                <a:close/>
              </a:path>
            </a:pathLst>
          </a:custGeom>
          <a:ln w="64008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8698" y="2557577"/>
            <a:ext cx="1417320" cy="2682240"/>
          </a:xfrm>
          <a:custGeom>
            <a:avLst/>
            <a:gdLst/>
            <a:ahLst/>
            <a:cxnLst/>
            <a:rect l="l" t="t" r="r" b="b"/>
            <a:pathLst>
              <a:path w="1417320" h="2682240">
                <a:moveTo>
                  <a:pt x="739375" y="160731"/>
                </a:moveTo>
                <a:lnTo>
                  <a:pt x="696969" y="100793"/>
                </a:lnTo>
                <a:lnTo>
                  <a:pt x="657409" y="56892"/>
                </a:lnTo>
                <a:lnTo>
                  <a:pt x="620326" y="26944"/>
                </a:lnTo>
                <a:lnTo>
                  <a:pt x="585348" y="8867"/>
                </a:lnTo>
                <a:lnTo>
                  <a:pt x="520223" y="0"/>
                </a:lnTo>
                <a:lnTo>
                  <a:pt x="489334" y="5044"/>
                </a:lnTo>
                <a:lnTo>
                  <a:pt x="459067" y="13631"/>
                </a:lnTo>
                <a:lnTo>
                  <a:pt x="429049" y="23679"/>
                </a:lnTo>
                <a:lnTo>
                  <a:pt x="398911" y="33105"/>
                </a:lnTo>
                <a:lnTo>
                  <a:pt x="368281" y="39827"/>
                </a:lnTo>
                <a:lnTo>
                  <a:pt x="324518" y="49000"/>
                </a:lnTo>
                <a:lnTo>
                  <a:pt x="279327" y="63568"/>
                </a:lnTo>
                <a:lnTo>
                  <a:pt x="234128" y="83528"/>
                </a:lnTo>
                <a:lnTo>
                  <a:pt x="190338" y="108883"/>
                </a:lnTo>
                <a:lnTo>
                  <a:pt x="149376" y="139631"/>
                </a:lnTo>
                <a:lnTo>
                  <a:pt x="112660" y="175772"/>
                </a:lnTo>
                <a:lnTo>
                  <a:pt x="81608" y="217307"/>
                </a:lnTo>
                <a:lnTo>
                  <a:pt x="57639" y="264236"/>
                </a:lnTo>
                <a:lnTo>
                  <a:pt x="32631" y="326597"/>
                </a:lnTo>
                <a:lnTo>
                  <a:pt x="12897" y="388225"/>
                </a:lnTo>
                <a:lnTo>
                  <a:pt x="1553" y="459435"/>
                </a:lnTo>
                <a:lnTo>
                  <a:pt x="0" y="501856"/>
                </a:lnTo>
                <a:lnTo>
                  <a:pt x="1712" y="550541"/>
                </a:lnTo>
                <a:lnTo>
                  <a:pt x="7079" y="606778"/>
                </a:lnTo>
                <a:lnTo>
                  <a:pt x="16490" y="671859"/>
                </a:lnTo>
                <a:lnTo>
                  <a:pt x="30335" y="747070"/>
                </a:lnTo>
                <a:lnTo>
                  <a:pt x="49003" y="833704"/>
                </a:lnTo>
                <a:lnTo>
                  <a:pt x="65700" y="905293"/>
                </a:lnTo>
                <a:lnTo>
                  <a:pt x="75286" y="945383"/>
                </a:lnTo>
                <a:lnTo>
                  <a:pt x="85646" y="988071"/>
                </a:lnTo>
                <a:lnTo>
                  <a:pt x="96741" y="1033159"/>
                </a:lnTo>
                <a:lnTo>
                  <a:pt x="108535" y="1080447"/>
                </a:lnTo>
                <a:lnTo>
                  <a:pt x="120987" y="1129736"/>
                </a:lnTo>
                <a:lnTo>
                  <a:pt x="134060" y="1180828"/>
                </a:lnTo>
                <a:lnTo>
                  <a:pt x="147717" y="1233524"/>
                </a:lnTo>
                <a:lnTo>
                  <a:pt x="161917" y="1287625"/>
                </a:lnTo>
                <a:lnTo>
                  <a:pt x="176625" y="1342931"/>
                </a:lnTo>
                <a:lnTo>
                  <a:pt x="191800" y="1399244"/>
                </a:lnTo>
                <a:lnTo>
                  <a:pt x="207406" y="1456366"/>
                </a:lnTo>
                <a:lnTo>
                  <a:pt x="223403" y="1514096"/>
                </a:lnTo>
                <a:lnTo>
                  <a:pt x="239754" y="1572237"/>
                </a:lnTo>
                <a:lnTo>
                  <a:pt x="256421" y="1630589"/>
                </a:lnTo>
                <a:lnTo>
                  <a:pt x="273364" y="1688953"/>
                </a:lnTo>
                <a:lnTo>
                  <a:pt x="290547" y="1747131"/>
                </a:lnTo>
                <a:lnTo>
                  <a:pt x="307930" y="1804923"/>
                </a:lnTo>
                <a:lnTo>
                  <a:pt x="325476" y="1862131"/>
                </a:lnTo>
                <a:lnTo>
                  <a:pt x="343146" y="1918556"/>
                </a:lnTo>
                <a:lnTo>
                  <a:pt x="360902" y="1973998"/>
                </a:lnTo>
                <a:lnTo>
                  <a:pt x="378706" y="2028260"/>
                </a:lnTo>
                <a:lnTo>
                  <a:pt x="396520" y="2081141"/>
                </a:lnTo>
                <a:lnTo>
                  <a:pt x="414305" y="2132444"/>
                </a:lnTo>
                <a:lnTo>
                  <a:pt x="432023" y="2181968"/>
                </a:lnTo>
                <a:lnTo>
                  <a:pt x="449637" y="2229516"/>
                </a:lnTo>
                <a:lnTo>
                  <a:pt x="467107" y="2274888"/>
                </a:lnTo>
                <a:lnTo>
                  <a:pt x="484396" y="2317885"/>
                </a:lnTo>
                <a:lnTo>
                  <a:pt x="501465" y="2358309"/>
                </a:lnTo>
                <a:lnTo>
                  <a:pt x="518276" y="2395961"/>
                </a:lnTo>
                <a:lnTo>
                  <a:pt x="534792" y="2430641"/>
                </a:lnTo>
                <a:lnTo>
                  <a:pt x="566782" y="2490292"/>
                </a:lnTo>
                <a:lnTo>
                  <a:pt x="602830" y="2544515"/>
                </a:lnTo>
                <a:lnTo>
                  <a:pt x="640036" y="2588185"/>
                </a:lnTo>
                <a:lnTo>
                  <a:pt x="678140" y="2622253"/>
                </a:lnTo>
                <a:lnTo>
                  <a:pt x="716879" y="2647670"/>
                </a:lnTo>
                <a:lnTo>
                  <a:pt x="755993" y="2665387"/>
                </a:lnTo>
                <a:lnTo>
                  <a:pt x="795221" y="2676356"/>
                </a:lnTo>
                <a:lnTo>
                  <a:pt x="834303" y="2681527"/>
                </a:lnTo>
                <a:lnTo>
                  <a:pt x="872976" y="2681853"/>
                </a:lnTo>
                <a:lnTo>
                  <a:pt x="910980" y="2678283"/>
                </a:lnTo>
                <a:lnTo>
                  <a:pt x="948055" y="2671770"/>
                </a:lnTo>
                <a:lnTo>
                  <a:pt x="983938" y="2663264"/>
                </a:lnTo>
                <a:lnTo>
                  <a:pt x="1018370" y="2653717"/>
                </a:lnTo>
                <a:lnTo>
                  <a:pt x="1051088" y="2644080"/>
                </a:lnTo>
                <a:lnTo>
                  <a:pt x="1081832" y="2635304"/>
                </a:lnTo>
                <a:lnTo>
                  <a:pt x="1154572" y="2616011"/>
                </a:lnTo>
                <a:lnTo>
                  <a:pt x="1195995" y="2598218"/>
                </a:lnTo>
                <a:lnTo>
                  <a:pt x="1234364" y="2574925"/>
                </a:lnTo>
                <a:lnTo>
                  <a:pt x="1269432" y="2546098"/>
                </a:lnTo>
                <a:lnTo>
                  <a:pt x="1300949" y="2511701"/>
                </a:lnTo>
                <a:lnTo>
                  <a:pt x="1328669" y="2471698"/>
                </a:lnTo>
                <a:lnTo>
                  <a:pt x="1352344" y="2426053"/>
                </a:lnTo>
                <a:lnTo>
                  <a:pt x="1371726" y="2374732"/>
                </a:lnTo>
                <a:lnTo>
                  <a:pt x="1386567" y="2317699"/>
                </a:lnTo>
                <a:lnTo>
                  <a:pt x="1399603" y="2247914"/>
                </a:lnTo>
                <a:lnTo>
                  <a:pt x="1409796" y="2172667"/>
                </a:lnTo>
                <a:lnTo>
                  <a:pt x="1413400" y="2132678"/>
                </a:lnTo>
                <a:lnTo>
                  <a:pt x="1415780" y="2090945"/>
                </a:lnTo>
                <a:lnTo>
                  <a:pt x="1416767" y="2047340"/>
                </a:lnTo>
                <a:lnTo>
                  <a:pt x="1416190" y="2001738"/>
                </a:lnTo>
                <a:lnTo>
                  <a:pt x="1413877" y="1954013"/>
                </a:lnTo>
                <a:lnTo>
                  <a:pt x="1409658" y="1904037"/>
                </a:lnTo>
                <a:lnTo>
                  <a:pt x="1403362" y="1851685"/>
                </a:lnTo>
                <a:lnTo>
                  <a:pt x="1394818" y="1796830"/>
                </a:lnTo>
                <a:lnTo>
                  <a:pt x="1383856" y="1739346"/>
                </a:lnTo>
                <a:lnTo>
                  <a:pt x="1370304" y="1679107"/>
                </a:lnTo>
                <a:lnTo>
                  <a:pt x="1353993" y="1615986"/>
                </a:lnTo>
                <a:lnTo>
                  <a:pt x="1334751" y="1549857"/>
                </a:lnTo>
                <a:lnTo>
                  <a:pt x="1322981" y="1512401"/>
                </a:lnTo>
                <a:lnTo>
                  <a:pt x="1309875" y="1472384"/>
                </a:lnTo>
                <a:lnTo>
                  <a:pt x="1295518" y="1430016"/>
                </a:lnTo>
                <a:lnTo>
                  <a:pt x="1279991" y="1385505"/>
                </a:lnTo>
                <a:lnTo>
                  <a:pt x="1263379" y="1339061"/>
                </a:lnTo>
                <a:lnTo>
                  <a:pt x="1245766" y="1290892"/>
                </a:lnTo>
                <a:lnTo>
                  <a:pt x="1227233" y="1241208"/>
                </a:lnTo>
                <a:lnTo>
                  <a:pt x="1207866" y="1190216"/>
                </a:lnTo>
                <a:lnTo>
                  <a:pt x="1187747" y="1138127"/>
                </a:lnTo>
                <a:lnTo>
                  <a:pt x="1166960" y="1085149"/>
                </a:lnTo>
                <a:lnTo>
                  <a:pt x="1145589" y="1031492"/>
                </a:lnTo>
                <a:lnTo>
                  <a:pt x="1123716" y="977363"/>
                </a:lnTo>
                <a:lnTo>
                  <a:pt x="1101424" y="922972"/>
                </a:lnTo>
                <a:lnTo>
                  <a:pt x="1078799" y="868529"/>
                </a:lnTo>
                <a:lnTo>
                  <a:pt x="1055922" y="814241"/>
                </a:lnTo>
                <a:lnTo>
                  <a:pt x="1032878" y="760318"/>
                </a:lnTo>
                <a:lnTo>
                  <a:pt x="1009750" y="706969"/>
                </a:lnTo>
                <a:lnTo>
                  <a:pt x="986621" y="654403"/>
                </a:lnTo>
                <a:lnTo>
                  <a:pt x="963574" y="602829"/>
                </a:lnTo>
                <a:lnTo>
                  <a:pt x="940693" y="552455"/>
                </a:lnTo>
                <a:lnTo>
                  <a:pt x="918062" y="503491"/>
                </a:lnTo>
                <a:lnTo>
                  <a:pt x="895764" y="456146"/>
                </a:lnTo>
                <a:lnTo>
                  <a:pt x="873882" y="410628"/>
                </a:lnTo>
                <a:lnTo>
                  <a:pt x="852500" y="367147"/>
                </a:lnTo>
                <a:lnTo>
                  <a:pt x="831702" y="325912"/>
                </a:lnTo>
                <a:lnTo>
                  <a:pt x="811569" y="287131"/>
                </a:lnTo>
                <a:lnTo>
                  <a:pt x="792187" y="251013"/>
                </a:lnTo>
                <a:lnTo>
                  <a:pt x="756006" y="187604"/>
                </a:lnTo>
                <a:lnTo>
                  <a:pt x="739375" y="160731"/>
                </a:lnTo>
                <a:close/>
              </a:path>
            </a:pathLst>
          </a:custGeom>
          <a:ln w="50292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81667" y="2576566"/>
            <a:ext cx="815975" cy="1035050"/>
          </a:xfrm>
          <a:custGeom>
            <a:avLst/>
            <a:gdLst/>
            <a:ahLst/>
            <a:cxnLst/>
            <a:rect l="l" t="t" r="r" b="b"/>
            <a:pathLst>
              <a:path w="815975" h="1035050">
                <a:moveTo>
                  <a:pt x="20741" y="227339"/>
                </a:moveTo>
                <a:lnTo>
                  <a:pt x="36782" y="180367"/>
                </a:lnTo>
                <a:lnTo>
                  <a:pt x="59274" y="138640"/>
                </a:lnTo>
                <a:lnTo>
                  <a:pt x="87262" y="102236"/>
                </a:lnTo>
                <a:lnTo>
                  <a:pt x="119789" y="71234"/>
                </a:lnTo>
                <a:lnTo>
                  <a:pt x="155901" y="45713"/>
                </a:lnTo>
                <a:lnTo>
                  <a:pt x="194642" y="25750"/>
                </a:lnTo>
                <a:lnTo>
                  <a:pt x="235056" y="11425"/>
                </a:lnTo>
                <a:lnTo>
                  <a:pt x="276188" y="2815"/>
                </a:lnTo>
                <a:lnTo>
                  <a:pt x="317083" y="0"/>
                </a:lnTo>
                <a:lnTo>
                  <a:pt x="356783" y="3057"/>
                </a:lnTo>
                <a:lnTo>
                  <a:pt x="430485" y="25548"/>
                </a:lnTo>
                <a:lnTo>
                  <a:pt x="472449" y="45078"/>
                </a:lnTo>
                <a:lnTo>
                  <a:pt x="516286" y="69233"/>
                </a:lnTo>
                <a:lnTo>
                  <a:pt x="560845" y="97340"/>
                </a:lnTo>
                <a:lnTo>
                  <a:pt x="604973" y="128723"/>
                </a:lnTo>
                <a:lnTo>
                  <a:pt x="647519" y="162710"/>
                </a:lnTo>
                <a:lnTo>
                  <a:pt x="687332" y="198627"/>
                </a:lnTo>
                <a:lnTo>
                  <a:pt x="723258" y="235800"/>
                </a:lnTo>
                <a:lnTo>
                  <a:pt x="754146" y="273555"/>
                </a:lnTo>
                <a:lnTo>
                  <a:pt x="778846" y="311218"/>
                </a:lnTo>
                <a:lnTo>
                  <a:pt x="796203" y="348116"/>
                </a:lnTo>
                <a:lnTo>
                  <a:pt x="807174" y="386903"/>
                </a:lnTo>
                <a:lnTo>
                  <a:pt x="813672" y="430006"/>
                </a:lnTo>
                <a:lnTo>
                  <a:pt x="815892" y="476406"/>
                </a:lnTo>
                <a:lnTo>
                  <a:pt x="814031" y="525083"/>
                </a:lnTo>
                <a:lnTo>
                  <a:pt x="808281" y="575020"/>
                </a:lnTo>
                <a:lnTo>
                  <a:pt x="798839" y="625198"/>
                </a:lnTo>
                <a:lnTo>
                  <a:pt x="785899" y="674598"/>
                </a:lnTo>
                <a:lnTo>
                  <a:pt x="769656" y="722201"/>
                </a:lnTo>
                <a:lnTo>
                  <a:pt x="750305" y="766990"/>
                </a:lnTo>
                <a:lnTo>
                  <a:pt x="728041" y="807944"/>
                </a:lnTo>
                <a:lnTo>
                  <a:pt x="703059" y="844046"/>
                </a:lnTo>
                <a:lnTo>
                  <a:pt x="675553" y="874277"/>
                </a:lnTo>
                <a:lnTo>
                  <a:pt x="645189" y="899208"/>
                </a:lnTo>
                <a:lnTo>
                  <a:pt x="607979" y="923822"/>
                </a:lnTo>
                <a:lnTo>
                  <a:pt x="565185" y="947494"/>
                </a:lnTo>
                <a:lnTo>
                  <a:pt x="518062" y="969599"/>
                </a:lnTo>
                <a:lnTo>
                  <a:pt x="467871" y="989514"/>
                </a:lnTo>
                <a:lnTo>
                  <a:pt x="415868" y="1006614"/>
                </a:lnTo>
                <a:lnTo>
                  <a:pt x="363313" y="1020275"/>
                </a:lnTo>
                <a:lnTo>
                  <a:pt x="311464" y="1029872"/>
                </a:lnTo>
                <a:lnTo>
                  <a:pt x="261579" y="1034781"/>
                </a:lnTo>
                <a:lnTo>
                  <a:pt x="214917" y="1034378"/>
                </a:lnTo>
                <a:lnTo>
                  <a:pt x="172735" y="1028039"/>
                </a:lnTo>
                <a:lnTo>
                  <a:pt x="136293" y="1015139"/>
                </a:lnTo>
                <a:lnTo>
                  <a:pt x="87215" y="971192"/>
                </a:lnTo>
                <a:lnTo>
                  <a:pt x="54302" y="899939"/>
                </a:lnTo>
                <a:lnTo>
                  <a:pt x="40923" y="854685"/>
                </a:lnTo>
                <a:lnTo>
                  <a:pt x="29527" y="804435"/>
                </a:lnTo>
                <a:lnTo>
                  <a:pt x="20064" y="750258"/>
                </a:lnTo>
                <a:lnTo>
                  <a:pt x="12485" y="693220"/>
                </a:lnTo>
                <a:lnTo>
                  <a:pt x="6740" y="634390"/>
                </a:lnTo>
                <a:lnTo>
                  <a:pt x="2777" y="574835"/>
                </a:lnTo>
                <a:lnTo>
                  <a:pt x="547" y="515623"/>
                </a:lnTo>
                <a:lnTo>
                  <a:pt x="0" y="457821"/>
                </a:lnTo>
                <a:lnTo>
                  <a:pt x="1084" y="402498"/>
                </a:lnTo>
                <a:lnTo>
                  <a:pt x="3751" y="350720"/>
                </a:lnTo>
                <a:lnTo>
                  <a:pt x="7950" y="303556"/>
                </a:lnTo>
                <a:lnTo>
                  <a:pt x="13630" y="262073"/>
                </a:lnTo>
                <a:lnTo>
                  <a:pt x="20741" y="227339"/>
                </a:lnTo>
                <a:close/>
              </a:path>
            </a:pathLst>
          </a:custGeom>
          <a:ln w="50292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2439" y="6019305"/>
            <a:ext cx="21977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(c,f),(a,f),(d,e),}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2439" y="6019305"/>
            <a:ext cx="27451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(c,f),(a,f),(d,e),(c,d),}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pc="-15" dirty="0"/>
              <a:t>Kruskal(V,E)</a:t>
            </a: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dirty="0"/>
              <a:t>A =</a:t>
            </a:r>
            <a:r>
              <a:rPr spc="-135" dirty="0"/>
              <a:t> </a:t>
            </a:r>
            <a:r>
              <a:rPr dirty="0"/>
              <a:t>ø</a:t>
            </a: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b="1" dirty="0">
                <a:latin typeface="Arial"/>
                <a:cs typeface="Arial"/>
              </a:rPr>
              <a:t>foreach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v	</a:t>
            </a:r>
            <a:r>
              <a:rPr spc="-80" dirty="0"/>
              <a:t>V:</a:t>
            </a: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dirty="0"/>
              <a:t>Make-disjoint-set(v)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dirty="0"/>
              <a:t>Sort E by weight</a:t>
            </a:r>
            <a:r>
              <a:rPr spc="-110" dirty="0"/>
              <a:t> </a:t>
            </a:r>
            <a:r>
              <a:rPr dirty="0"/>
              <a:t>increasingly</a:t>
            </a: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C000"/>
                </a:solidFill>
              </a:rPr>
              <a:t>(v1,v2)	E:</a:t>
            </a: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dirty="0">
                <a:solidFill>
                  <a:srgbClr val="FFC000"/>
                </a:solidFill>
              </a:rPr>
              <a:t>Find(v1) ≠</a:t>
            </a:r>
            <a:r>
              <a:rPr spc="-105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Find(v2):  A = A U</a:t>
            </a:r>
            <a:r>
              <a:rPr spc="-39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{(v1,v2)}</a:t>
            </a: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dirty="0">
                <a:solidFill>
                  <a:srgbClr val="FFC000"/>
                </a:solidFill>
              </a:rPr>
              <a:t>Union</a:t>
            </a:r>
            <a:r>
              <a:rPr spc="-2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(v1,v2)</a:t>
            </a:r>
          </a:p>
        </p:txBody>
      </p:sp>
      <p:sp>
        <p:nvSpPr>
          <p:cNvPr id="7" name="object 7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278587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0823" y="1245082"/>
            <a:ext cx="381000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belong to the same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DO NOT MERGE</a:t>
            </a:r>
            <a:r>
              <a:rPr sz="2000" b="1" spc="-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!!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9251" y="2415058"/>
            <a:ext cx="5497195" cy="3248660"/>
          </a:xfrm>
          <a:custGeom>
            <a:avLst/>
            <a:gdLst/>
            <a:ahLst/>
            <a:cxnLst/>
            <a:rect l="l" t="t" r="r" b="b"/>
            <a:pathLst>
              <a:path w="5497195" h="3248660">
                <a:moveTo>
                  <a:pt x="5415880" y="2545561"/>
                </a:moveTo>
                <a:lnTo>
                  <a:pt x="5425463" y="2519024"/>
                </a:lnTo>
                <a:lnTo>
                  <a:pt x="5437146" y="2494652"/>
                </a:lnTo>
                <a:lnTo>
                  <a:pt x="5449956" y="2470618"/>
                </a:lnTo>
                <a:lnTo>
                  <a:pt x="5462919" y="2445095"/>
                </a:lnTo>
                <a:lnTo>
                  <a:pt x="5475062" y="2416254"/>
                </a:lnTo>
                <a:lnTo>
                  <a:pt x="5485413" y="2382269"/>
                </a:lnTo>
                <a:lnTo>
                  <a:pt x="5492997" y="2341312"/>
                </a:lnTo>
                <a:lnTo>
                  <a:pt x="5496841" y="2291556"/>
                </a:lnTo>
                <a:lnTo>
                  <a:pt x="5495973" y="2231172"/>
                </a:lnTo>
                <a:lnTo>
                  <a:pt x="5489418" y="2158335"/>
                </a:lnTo>
                <a:lnTo>
                  <a:pt x="5476205" y="2071216"/>
                </a:lnTo>
                <a:lnTo>
                  <a:pt x="5471291" y="2040887"/>
                </a:lnTo>
                <a:lnTo>
                  <a:pt x="5466810" y="2007959"/>
                </a:lnTo>
                <a:lnTo>
                  <a:pt x="5458851" y="1934929"/>
                </a:lnTo>
                <a:lnTo>
                  <a:pt x="5455225" y="1895141"/>
                </a:lnTo>
                <a:lnTo>
                  <a:pt x="5451736" y="1853380"/>
                </a:lnTo>
                <a:lnTo>
                  <a:pt x="5448310" y="1809801"/>
                </a:lnTo>
                <a:lnTo>
                  <a:pt x="5444875" y="1764561"/>
                </a:lnTo>
                <a:lnTo>
                  <a:pt x="5441355" y="1717817"/>
                </a:lnTo>
                <a:lnTo>
                  <a:pt x="5437677" y="1669724"/>
                </a:lnTo>
                <a:lnTo>
                  <a:pt x="5433768" y="1620440"/>
                </a:lnTo>
                <a:lnTo>
                  <a:pt x="5429553" y="1570121"/>
                </a:lnTo>
                <a:lnTo>
                  <a:pt x="5424959" y="1518923"/>
                </a:lnTo>
                <a:lnTo>
                  <a:pt x="5419912" y="1467003"/>
                </a:lnTo>
                <a:lnTo>
                  <a:pt x="5414338" y="1414516"/>
                </a:lnTo>
                <a:lnTo>
                  <a:pt x="5408164" y="1361620"/>
                </a:lnTo>
                <a:lnTo>
                  <a:pt x="5401315" y="1308471"/>
                </a:lnTo>
                <a:lnTo>
                  <a:pt x="5393718" y="1255225"/>
                </a:lnTo>
                <a:lnTo>
                  <a:pt x="5385299" y="1202039"/>
                </a:lnTo>
                <a:lnTo>
                  <a:pt x="5375984" y="1149069"/>
                </a:lnTo>
                <a:lnTo>
                  <a:pt x="5365700" y="1096471"/>
                </a:lnTo>
                <a:lnTo>
                  <a:pt x="5354372" y="1044403"/>
                </a:lnTo>
                <a:lnTo>
                  <a:pt x="5341928" y="993019"/>
                </a:lnTo>
                <a:lnTo>
                  <a:pt x="5328292" y="942478"/>
                </a:lnTo>
                <a:lnTo>
                  <a:pt x="5313391" y="892934"/>
                </a:lnTo>
                <a:lnTo>
                  <a:pt x="5297153" y="844545"/>
                </a:lnTo>
                <a:lnTo>
                  <a:pt x="5279501" y="797467"/>
                </a:lnTo>
                <a:lnTo>
                  <a:pt x="5260364" y="751857"/>
                </a:lnTo>
                <a:lnTo>
                  <a:pt x="5239667" y="707870"/>
                </a:lnTo>
                <a:lnTo>
                  <a:pt x="5217336" y="665664"/>
                </a:lnTo>
                <a:lnTo>
                  <a:pt x="5193298" y="625394"/>
                </a:lnTo>
                <a:lnTo>
                  <a:pt x="5167479" y="587218"/>
                </a:lnTo>
                <a:lnTo>
                  <a:pt x="5139804" y="551290"/>
                </a:lnTo>
                <a:lnTo>
                  <a:pt x="5110201" y="517769"/>
                </a:lnTo>
                <a:lnTo>
                  <a:pt x="5078595" y="486810"/>
                </a:lnTo>
                <a:lnTo>
                  <a:pt x="5044913" y="458570"/>
                </a:lnTo>
                <a:lnTo>
                  <a:pt x="4986086" y="416576"/>
                </a:lnTo>
                <a:lnTo>
                  <a:pt x="4953488" y="395640"/>
                </a:lnTo>
                <a:lnTo>
                  <a:pt x="4918898" y="374802"/>
                </a:lnTo>
                <a:lnTo>
                  <a:pt x="4882416" y="354102"/>
                </a:lnTo>
                <a:lnTo>
                  <a:pt x="4844139" y="333582"/>
                </a:lnTo>
                <a:lnTo>
                  <a:pt x="4804167" y="313283"/>
                </a:lnTo>
                <a:lnTo>
                  <a:pt x="4762599" y="293249"/>
                </a:lnTo>
                <a:lnTo>
                  <a:pt x="4719532" y="273520"/>
                </a:lnTo>
                <a:lnTo>
                  <a:pt x="4675065" y="254138"/>
                </a:lnTo>
                <a:lnTo>
                  <a:pt x="4629298" y="235145"/>
                </a:lnTo>
                <a:lnTo>
                  <a:pt x="4582328" y="216582"/>
                </a:lnTo>
                <a:lnTo>
                  <a:pt x="4534255" y="198491"/>
                </a:lnTo>
                <a:lnTo>
                  <a:pt x="4485177" y="180915"/>
                </a:lnTo>
                <a:lnTo>
                  <a:pt x="4435192" y="163894"/>
                </a:lnTo>
                <a:lnTo>
                  <a:pt x="4384400" y="147471"/>
                </a:lnTo>
                <a:lnTo>
                  <a:pt x="4332899" y="131687"/>
                </a:lnTo>
                <a:lnTo>
                  <a:pt x="4280788" y="116584"/>
                </a:lnTo>
                <a:lnTo>
                  <a:pt x="4228165" y="102203"/>
                </a:lnTo>
                <a:lnTo>
                  <a:pt x="4175129" y="88587"/>
                </a:lnTo>
                <a:lnTo>
                  <a:pt x="4121779" y="75777"/>
                </a:lnTo>
                <a:lnTo>
                  <a:pt x="4068213" y="63814"/>
                </a:lnTo>
                <a:lnTo>
                  <a:pt x="4014530" y="52741"/>
                </a:lnTo>
                <a:lnTo>
                  <a:pt x="3960828" y="42600"/>
                </a:lnTo>
                <a:lnTo>
                  <a:pt x="3907207" y="33431"/>
                </a:lnTo>
                <a:lnTo>
                  <a:pt x="3853765" y="25277"/>
                </a:lnTo>
                <a:lnTo>
                  <a:pt x="3800601" y="18180"/>
                </a:lnTo>
                <a:lnTo>
                  <a:pt x="3747813" y="12181"/>
                </a:lnTo>
                <a:lnTo>
                  <a:pt x="3695499" y="7321"/>
                </a:lnTo>
                <a:lnTo>
                  <a:pt x="3643760" y="3643"/>
                </a:lnTo>
                <a:lnTo>
                  <a:pt x="3592692" y="1189"/>
                </a:lnTo>
                <a:lnTo>
                  <a:pt x="3542395" y="0"/>
                </a:lnTo>
                <a:lnTo>
                  <a:pt x="3492968" y="117"/>
                </a:lnTo>
                <a:lnTo>
                  <a:pt x="3444509" y="1583"/>
                </a:lnTo>
                <a:lnTo>
                  <a:pt x="3397117" y="4439"/>
                </a:lnTo>
                <a:lnTo>
                  <a:pt x="3350891" y="8727"/>
                </a:lnTo>
                <a:lnTo>
                  <a:pt x="3305928" y="14489"/>
                </a:lnTo>
                <a:lnTo>
                  <a:pt x="3262329" y="21766"/>
                </a:lnTo>
                <a:lnTo>
                  <a:pt x="3220191" y="30600"/>
                </a:lnTo>
                <a:lnTo>
                  <a:pt x="3179612" y="41034"/>
                </a:lnTo>
                <a:lnTo>
                  <a:pt x="3140693" y="53107"/>
                </a:lnTo>
                <a:lnTo>
                  <a:pt x="3103531" y="66864"/>
                </a:lnTo>
                <a:lnTo>
                  <a:pt x="3068226" y="82344"/>
                </a:lnTo>
                <a:lnTo>
                  <a:pt x="3003577" y="118643"/>
                </a:lnTo>
                <a:lnTo>
                  <a:pt x="2952137" y="158848"/>
                </a:lnTo>
                <a:lnTo>
                  <a:pt x="2911800" y="205308"/>
                </a:lnTo>
                <a:lnTo>
                  <a:pt x="2876779" y="261561"/>
                </a:lnTo>
                <a:lnTo>
                  <a:pt x="2846651" y="326788"/>
                </a:lnTo>
                <a:lnTo>
                  <a:pt x="2833288" y="362511"/>
                </a:lnTo>
                <a:lnTo>
                  <a:pt x="2820990" y="400171"/>
                </a:lnTo>
                <a:lnTo>
                  <a:pt x="2809702" y="439664"/>
                </a:lnTo>
                <a:lnTo>
                  <a:pt x="2799372" y="480889"/>
                </a:lnTo>
                <a:lnTo>
                  <a:pt x="2789946" y="523743"/>
                </a:lnTo>
                <a:lnTo>
                  <a:pt x="2781372" y="568123"/>
                </a:lnTo>
                <a:lnTo>
                  <a:pt x="2773597" y="613929"/>
                </a:lnTo>
                <a:lnTo>
                  <a:pt x="2766567" y="661056"/>
                </a:lnTo>
                <a:lnTo>
                  <a:pt x="2760230" y="709403"/>
                </a:lnTo>
                <a:lnTo>
                  <a:pt x="2754531" y="758867"/>
                </a:lnTo>
                <a:lnTo>
                  <a:pt x="2749420" y="809346"/>
                </a:lnTo>
                <a:lnTo>
                  <a:pt x="2744841" y="860737"/>
                </a:lnTo>
                <a:lnTo>
                  <a:pt x="2740743" y="912939"/>
                </a:lnTo>
                <a:lnTo>
                  <a:pt x="2737072" y="965848"/>
                </a:lnTo>
                <a:lnTo>
                  <a:pt x="2733774" y="1019362"/>
                </a:lnTo>
                <a:lnTo>
                  <a:pt x="2730798" y="1073380"/>
                </a:lnTo>
                <a:lnTo>
                  <a:pt x="2728090" y="1127798"/>
                </a:lnTo>
                <a:lnTo>
                  <a:pt x="2725597" y="1182514"/>
                </a:lnTo>
                <a:lnTo>
                  <a:pt x="2723265" y="1237426"/>
                </a:lnTo>
                <a:lnTo>
                  <a:pt x="2721043" y="1292431"/>
                </a:lnTo>
                <a:lnTo>
                  <a:pt x="2718876" y="1347427"/>
                </a:lnTo>
                <a:lnTo>
                  <a:pt x="2716712" y="1402312"/>
                </a:lnTo>
                <a:lnTo>
                  <a:pt x="2714497" y="1456983"/>
                </a:lnTo>
                <a:lnTo>
                  <a:pt x="2712179" y="1511338"/>
                </a:lnTo>
                <a:lnTo>
                  <a:pt x="2709704" y="1565274"/>
                </a:lnTo>
                <a:lnTo>
                  <a:pt x="2707020" y="1618689"/>
                </a:lnTo>
                <a:lnTo>
                  <a:pt x="2704073" y="1671481"/>
                </a:lnTo>
                <a:lnTo>
                  <a:pt x="2700811" y="1723547"/>
                </a:lnTo>
                <a:lnTo>
                  <a:pt x="2697180" y="1774785"/>
                </a:lnTo>
                <a:lnTo>
                  <a:pt x="2693127" y="1825093"/>
                </a:lnTo>
                <a:lnTo>
                  <a:pt x="2688599" y="1874368"/>
                </a:lnTo>
                <a:lnTo>
                  <a:pt x="2683544" y="1922507"/>
                </a:lnTo>
                <a:lnTo>
                  <a:pt x="2677907" y="1969409"/>
                </a:lnTo>
                <a:lnTo>
                  <a:pt x="2671636" y="2014970"/>
                </a:lnTo>
                <a:lnTo>
                  <a:pt x="2664679" y="2059089"/>
                </a:lnTo>
                <a:lnTo>
                  <a:pt x="2656981" y="2101664"/>
                </a:lnTo>
                <a:lnTo>
                  <a:pt x="2648490" y="2142591"/>
                </a:lnTo>
                <a:lnTo>
                  <a:pt x="2639152" y="2181768"/>
                </a:lnTo>
                <a:lnTo>
                  <a:pt x="2628916" y="2219094"/>
                </a:lnTo>
                <a:lnTo>
                  <a:pt x="2605532" y="2287779"/>
                </a:lnTo>
                <a:lnTo>
                  <a:pt x="2577915" y="2347828"/>
                </a:lnTo>
                <a:lnTo>
                  <a:pt x="2545640" y="2398421"/>
                </a:lnTo>
                <a:lnTo>
                  <a:pt x="2508281" y="2438740"/>
                </a:lnTo>
                <a:lnTo>
                  <a:pt x="2465416" y="2467964"/>
                </a:lnTo>
                <a:lnTo>
                  <a:pt x="2410485" y="2487890"/>
                </a:lnTo>
                <a:lnTo>
                  <a:pt x="2348576" y="2495846"/>
                </a:lnTo>
                <a:lnTo>
                  <a:pt x="2315197" y="2495616"/>
                </a:lnTo>
                <a:lnTo>
                  <a:pt x="2243974" y="2487307"/>
                </a:lnTo>
                <a:lnTo>
                  <a:pt x="2206283" y="2479453"/>
                </a:lnTo>
                <a:lnTo>
                  <a:pt x="2167308" y="2469282"/>
                </a:lnTo>
                <a:lnTo>
                  <a:pt x="2127127" y="2456909"/>
                </a:lnTo>
                <a:lnTo>
                  <a:pt x="2085816" y="2442445"/>
                </a:lnTo>
                <a:lnTo>
                  <a:pt x="2043452" y="2426004"/>
                </a:lnTo>
                <a:lnTo>
                  <a:pt x="2000112" y="2407698"/>
                </a:lnTo>
                <a:lnTo>
                  <a:pt x="1955872" y="2387639"/>
                </a:lnTo>
                <a:lnTo>
                  <a:pt x="1910809" y="2365942"/>
                </a:lnTo>
                <a:lnTo>
                  <a:pt x="1865001" y="2342718"/>
                </a:lnTo>
                <a:lnTo>
                  <a:pt x="1818523" y="2318081"/>
                </a:lnTo>
                <a:lnTo>
                  <a:pt x="1771454" y="2292143"/>
                </a:lnTo>
                <a:lnTo>
                  <a:pt x="1723869" y="2265017"/>
                </a:lnTo>
                <a:lnTo>
                  <a:pt x="1675845" y="2236816"/>
                </a:lnTo>
                <a:lnTo>
                  <a:pt x="1627460" y="2207652"/>
                </a:lnTo>
                <a:lnTo>
                  <a:pt x="1578789" y="2177639"/>
                </a:lnTo>
                <a:lnTo>
                  <a:pt x="1529911" y="2146889"/>
                </a:lnTo>
                <a:lnTo>
                  <a:pt x="1480901" y="2115515"/>
                </a:lnTo>
                <a:lnTo>
                  <a:pt x="1431837" y="2083630"/>
                </a:lnTo>
                <a:lnTo>
                  <a:pt x="1382795" y="2051347"/>
                </a:lnTo>
                <a:lnTo>
                  <a:pt x="1333853" y="2018778"/>
                </a:lnTo>
                <a:lnTo>
                  <a:pt x="1285086" y="1986036"/>
                </a:lnTo>
                <a:lnTo>
                  <a:pt x="1236572" y="1953234"/>
                </a:lnTo>
                <a:lnTo>
                  <a:pt x="1188388" y="1920485"/>
                </a:lnTo>
                <a:lnTo>
                  <a:pt x="1140611" y="1887902"/>
                </a:lnTo>
                <a:lnTo>
                  <a:pt x="1093316" y="1855597"/>
                </a:lnTo>
                <a:lnTo>
                  <a:pt x="1046582" y="1823683"/>
                </a:lnTo>
                <a:lnTo>
                  <a:pt x="1000484" y="1792274"/>
                </a:lnTo>
                <a:lnTo>
                  <a:pt x="955101" y="1761481"/>
                </a:lnTo>
                <a:lnTo>
                  <a:pt x="910508" y="1731418"/>
                </a:lnTo>
                <a:lnTo>
                  <a:pt x="866782" y="1702197"/>
                </a:lnTo>
                <a:lnTo>
                  <a:pt x="824000" y="1673932"/>
                </a:lnTo>
                <a:lnTo>
                  <a:pt x="782240" y="1646734"/>
                </a:lnTo>
                <a:lnTo>
                  <a:pt x="741577" y="1620718"/>
                </a:lnTo>
                <a:lnTo>
                  <a:pt x="702089" y="1595995"/>
                </a:lnTo>
                <a:lnTo>
                  <a:pt x="663853" y="1572678"/>
                </a:lnTo>
                <a:lnTo>
                  <a:pt x="626944" y="1550881"/>
                </a:lnTo>
                <a:lnTo>
                  <a:pt x="591441" y="1530715"/>
                </a:lnTo>
                <a:lnTo>
                  <a:pt x="557420" y="1512295"/>
                </a:lnTo>
                <a:lnTo>
                  <a:pt x="494131" y="1481140"/>
                </a:lnTo>
                <a:lnTo>
                  <a:pt x="437691" y="1458317"/>
                </a:lnTo>
                <a:lnTo>
                  <a:pt x="344570" y="1434501"/>
                </a:lnTo>
                <a:lnTo>
                  <a:pt x="285319" y="1426665"/>
                </a:lnTo>
                <a:lnTo>
                  <a:pt x="233905" y="1426102"/>
                </a:lnTo>
                <a:lnTo>
                  <a:pt x="189752" y="1432105"/>
                </a:lnTo>
                <a:lnTo>
                  <a:pt x="152288" y="1443969"/>
                </a:lnTo>
                <a:lnTo>
                  <a:pt x="95127" y="1482459"/>
                </a:lnTo>
                <a:lnTo>
                  <a:pt x="57829" y="1535928"/>
                </a:lnTo>
                <a:lnTo>
                  <a:pt x="35800" y="1598733"/>
                </a:lnTo>
                <a:lnTo>
                  <a:pt x="24447" y="1665232"/>
                </a:lnTo>
                <a:lnTo>
                  <a:pt x="19176" y="1729780"/>
                </a:lnTo>
                <a:lnTo>
                  <a:pt x="17386" y="1759560"/>
                </a:lnTo>
                <a:lnTo>
                  <a:pt x="15395" y="1786736"/>
                </a:lnTo>
                <a:lnTo>
                  <a:pt x="12282" y="1814056"/>
                </a:lnTo>
                <a:lnTo>
                  <a:pt x="8352" y="1841657"/>
                </a:lnTo>
                <a:lnTo>
                  <a:pt x="4439" y="1869652"/>
                </a:lnTo>
                <a:lnTo>
                  <a:pt x="1377" y="1898157"/>
                </a:lnTo>
                <a:lnTo>
                  <a:pt x="0" y="1927284"/>
                </a:lnTo>
                <a:lnTo>
                  <a:pt x="1141" y="1957148"/>
                </a:lnTo>
                <a:lnTo>
                  <a:pt x="14319" y="2019543"/>
                </a:lnTo>
                <a:lnTo>
                  <a:pt x="47581" y="2086254"/>
                </a:lnTo>
                <a:lnTo>
                  <a:pt x="73828" y="2121513"/>
                </a:lnTo>
                <a:lnTo>
                  <a:pt x="107599" y="2158193"/>
                </a:lnTo>
                <a:lnTo>
                  <a:pt x="149728" y="2196408"/>
                </a:lnTo>
                <a:lnTo>
                  <a:pt x="201047" y="2236273"/>
                </a:lnTo>
                <a:lnTo>
                  <a:pt x="262392" y="2277901"/>
                </a:lnTo>
                <a:lnTo>
                  <a:pt x="334597" y="2321406"/>
                </a:lnTo>
                <a:lnTo>
                  <a:pt x="359977" y="2336086"/>
                </a:lnTo>
                <a:lnTo>
                  <a:pt x="387184" y="2352179"/>
                </a:lnTo>
                <a:lnTo>
                  <a:pt x="446802" y="2388282"/>
                </a:lnTo>
                <a:lnTo>
                  <a:pt x="512894" y="2429077"/>
                </a:lnTo>
                <a:lnTo>
                  <a:pt x="548194" y="2451035"/>
                </a:lnTo>
                <a:lnTo>
                  <a:pt x="584903" y="2473926"/>
                </a:lnTo>
                <a:lnTo>
                  <a:pt x="622952" y="2497671"/>
                </a:lnTo>
                <a:lnTo>
                  <a:pt x="662272" y="2522190"/>
                </a:lnTo>
                <a:lnTo>
                  <a:pt x="702791" y="2547404"/>
                </a:lnTo>
                <a:lnTo>
                  <a:pt x="744442" y="2573232"/>
                </a:lnTo>
                <a:lnTo>
                  <a:pt x="787155" y="2599596"/>
                </a:lnTo>
                <a:lnTo>
                  <a:pt x="830858" y="2626414"/>
                </a:lnTo>
                <a:lnTo>
                  <a:pt x="875484" y="2653607"/>
                </a:lnTo>
                <a:lnTo>
                  <a:pt x="920963" y="2681096"/>
                </a:lnTo>
                <a:lnTo>
                  <a:pt x="967224" y="2708801"/>
                </a:lnTo>
                <a:lnTo>
                  <a:pt x="1014198" y="2736642"/>
                </a:lnTo>
                <a:lnTo>
                  <a:pt x="1061816" y="2764539"/>
                </a:lnTo>
                <a:lnTo>
                  <a:pt x="1110007" y="2792412"/>
                </a:lnTo>
                <a:lnTo>
                  <a:pt x="1158703" y="2820183"/>
                </a:lnTo>
                <a:lnTo>
                  <a:pt x="1207833" y="2847770"/>
                </a:lnTo>
                <a:lnTo>
                  <a:pt x="1257328" y="2875094"/>
                </a:lnTo>
                <a:lnTo>
                  <a:pt x="1307119" y="2902076"/>
                </a:lnTo>
                <a:lnTo>
                  <a:pt x="1357135" y="2928635"/>
                </a:lnTo>
                <a:lnTo>
                  <a:pt x="1407307" y="2954692"/>
                </a:lnTo>
                <a:lnTo>
                  <a:pt x="1457565" y="2980167"/>
                </a:lnTo>
                <a:lnTo>
                  <a:pt x="1507840" y="3004981"/>
                </a:lnTo>
                <a:lnTo>
                  <a:pt x="1558062" y="3029053"/>
                </a:lnTo>
                <a:lnTo>
                  <a:pt x="1608162" y="3052303"/>
                </a:lnTo>
                <a:lnTo>
                  <a:pt x="1658069" y="3074653"/>
                </a:lnTo>
                <a:lnTo>
                  <a:pt x="1707714" y="3096022"/>
                </a:lnTo>
                <a:lnTo>
                  <a:pt x="1757028" y="3116330"/>
                </a:lnTo>
                <a:lnTo>
                  <a:pt x="1805941" y="3135499"/>
                </a:lnTo>
                <a:lnTo>
                  <a:pt x="1854383" y="3153447"/>
                </a:lnTo>
                <a:lnTo>
                  <a:pt x="1902284" y="3170095"/>
                </a:lnTo>
                <a:lnTo>
                  <a:pt x="1949575" y="3185363"/>
                </a:lnTo>
                <a:lnTo>
                  <a:pt x="1996187" y="3199173"/>
                </a:lnTo>
                <a:lnTo>
                  <a:pt x="2042049" y="3211443"/>
                </a:lnTo>
                <a:lnTo>
                  <a:pt x="2087093" y="3222094"/>
                </a:lnTo>
                <a:lnTo>
                  <a:pt x="2131247" y="3231046"/>
                </a:lnTo>
                <a:lnTo>
                  <a:pt x="2174443" y="3238220"/>
                </a:lnTo>
                <a:lnTo>
                  <a:pt x="2216612" y="3243536"/>
                </a:lnTo>
                <a:lnTo>
                  <a:pt x="2257682" y="3246914"/>
                </a:lnTo>
                <a:lnTo>
                  <a:pt x="2297586" y="3248274"/>
                </a:lnTo>
                <a:lnTo>
                  <a:pt x="2336253" y="3247536"/>
                </a:lnTo>
                <a:lnTo>
                  <a:pt x="2409597" y="3239449"/>
                </a:lnTo>
                <a:lnTo>
                  <a:pt x="2477158" y="3222015"/>
                </a:lnTo>
                <a:lnTo>
                  <a:pt x="2536530" y="3195401"/>
                </a:lnTo>
                <a:lnTo>
                  <a:pt x="2589765" y="3158398"/>
                </a:lnTo>
                <a:lnTo>
                  <a:pt x="2639673" y="3110618"/>
                </a:lnTo>
                <a:lnTo>
                  <a:pt x="2686476" y="3052919"/>
                </a:lnTo>
                <a:lnTo>
                  <a:pt x="2708782" y="3020619"/>
                </a:lnTo>
                <a:lnTo>
                  <a:pt x="2730397" y="2986160"/>
                </a:lnTo>
                <a:lnTo>
                  <a:pt x="2751346" y="2949651"/>
                </a:lnTo>
                <a:lnTo>
                  <a:pt x="2771658" y="2911199"/>
                </a:lnTo>
                <a:lnTo>
                  <a:pt x="2791362" y="2870912"/>
                </a:lnTo>
                <a:lnTo>
                  <a:pt x="2810484" y="2828895"/>
                </a:lnTo>
                <a:lnTo>
                  <a:pt x="2829052" y="2785257"/>
                </a:lnTo>
                <a:lnTo>
                  <a:pt x="2847095" y="2740106"/>
                </a:lnTo>
                <a:lnTo>
                  <a:pt x="2864641" y="2693547"/>
                </a:lnTo>
                <a:lnTo>
                  <a:pt x="2881716" y="2645689"/>
                </a:lnTo>
                <a:lnTo>
                  <a:pt x="2898350" y="2596639"/>
                </a:lnTo>
                <a:lnTo>
                  <a:pt x="2914569" y="2546504"/>
                </a:lnTo>
                <a:lnTo>
                  <a:pt x="2930402" y="2495392"/>
                </a:lnTo>
                <a:lnTo>
                  <a:pt x="2945876" y="2443409"/>
                </a:lnTo>
                <a:lnTo>
                  <a:pt x="2961020" y="2390664"/>
                </a:lnTo>
                <a:lnTo>
                  <a:pt x="2975861" y="2337263"/>
                </a:lnTo>
                <a:lnTo>
                  <a:pt x="2990428" y="2283313"/>
                </a:lnTo>
                <a:lnTo>
                  <a:pt x="3004747" y="2228922"/>
                </a:lnTo>
                <a:lnTo>
                  <a:pt x="3018846" y="2174198"/>
                </a:lnTo>
                <a:lnTo>
                  <a:pt x="3032755" y="2119247"/>
                </a:lnTo>
                <a:lnTo>
                  <a:pt x="3046500" y="2064177"/>
                </a:lnTo>
                <a:lnTo>
                  <a:pt x="3060109" y="2009095"/>
                </a:lnTo>
                <a:lnTo>
                  <a:pt x="3073610" y="1954108"/>
                </a:lnTo>
                <a:lnTo>
                  <a:pt x="3087032" y="1899324"/>
                </a:lnTo>
                <a:lnTo>
                  <a:pt x="3100401" y="1844850"/>
                </a:lnTo>
                <a:lnTo>
                  <a:pt x="3113745" y="1790794"/>
                </a:lnTo>
                <a:lnTo>
                  <a:pt x="3127094" y="1737262"/>
                </a:lnTo>
                <a:lnTo>
                  <a:pt x="3140473" y="1684361"/>
                </a:lnTo>
                <a:lnTo>
                  <a:pt x="3153912" y="1632200"/>
                </a:lnTo>
                <a:lnTo>
                  <a:pt x="3167438" y="1580886"/>
                </a:lnTo>
                <a:lnTo>
                  <a:pt x="3181079" y="1530525"/>
                </a:lnTo>
                <a:lnTo>
                  <a:pt x="3194863" y="1481225"/>
                </a:lnTo>
                <a:lnTo>
                  <a:pt x="3208817" y="1433093"/>
                </a:lnTo>
                <a:lnTo>
                  <a:pt x="3222970" y="1386237"/>
                </a:lnTo>
                <a:lnTo>
                  <a:pt x="3237349" y="1340764"/>
                </a:lnTo>
                <a:lnTo>
                  <a:pt x="3251982" y="1296782"/>
                </a:lnTo>
                <a:lnTo>
                  <a:pt x="3266897" y="1254396"/>
                </a:lnTo>
                <a:lnTo>
                  <a:pt x="3282122" y="1213716"/>
                </a:lnTo>
                <a:lnTo>
                  <a:pt x="3297685" y="1174847"/>
                </a:lnTo>
                <a:lnTo>
                  <a:pt x="3313613" y="1137898"/>
                </a:lnTo>
                <a:lnTo>
                  <a:pt x="3329935" y="1102976"/>
                </a:lnTo>
                <a:lnTo>
                  <a:pt x="3363869" y="1039640"/>
                </a:lnTo>
                <a:lnTo>
                  <a:pt x="3399712" y="985699"/>
                </a:lnTo>
                <a:lnTo>
                  <a:pt x="3437685" y="942010"/>
                </a:lnTo>
                <a:lnTo>
                  <a:pt x="3491971" y="899355"/>
                </a:lnTo>
                <a:lnTo>
                  <a:pt x="3527984" y="878817"/>
                </a:lnTo>
                <a:lnTo>
                  <a:pt x="3565450" y="862480"/>
                </a:lnTo>
                <a:lnTo>
                  <a:pt x="3604240" y="850163"/>
                </a:lnTo>
                <a:lnTo>
                  <a:pt x="3644225" y="841680"/>
                </a:lnTo>
                <a:lnTo>
                  <a:pt x="3685277" y="836848"/>
                </a:lnTo>
                <a:lnTo>
                  <a:pt x="3727266" y="835485"/>
                </a:lnTo>
                <a:lnTo>
                  <a:pt x="3770063" y="837406"/>
                </a:lnTo>
                <a:lnTo>
                  <a:pt x="3813540" y="842427"/>
                </a:lnTo>
                <a:lnTo>
                  <a:pt x="3857567" y="850366"/>
                </a:lnTo>
                <a:lnTo>
                  <a:pt x="3902016" y="861038"/>
                </a:lnTo>
                <a:lnTo>
                  <a:pt x="3946758" y="874260"/>
                </a:lnTo>
                <a:lnTo>
                  <a:pt x="3991663" y="889849"/>
                </a:lnTo>
                <a:lnTo>
                  <a:pt x="4036603" y="907620"/>
                </a:lnTo>
                <a:lnTo>
                  <a:pt x="4081450" y="927391"/>
                </a:lnTo>
                <a:lnTo>
                  <a:pt x="4126073" y="948978"/>
                </a:lnTo>
                <a:lnTo>
                  <a:pt x="4170344" y="972197"/>
                </a:lnTo>
                <a:lnTo>
                  <a:pt x="4214135" y="996864"/>
                </a:lnTo>
                <a:lnTo>
                  <a:pt x="4257316" y="1022797"/>
                </a:lnTo>
                <a:lnTo>
                  <a:pt x="4299758" y="1049811"/>
                </a:lnTo>
                <a:lnTo>
                  <a:pt x="4341333" y="1077723"/>
                </a:lnTo>
                <a:lnTo>
                  <a:pt x="4381911" y="1106350"/>
                </a:lnTo>
                <a:lnTo>
                  <a:pt x="4421364" y="1135507"/>
                </a:lnTo>
                <a:lnTo>
                  <a:pt x="4459563" y="1165012"/>
                </a:lnTo>
                <a:lnTo>
                  <a:pt x="4496378" y="1194681"/>
                </a:lnTo>
                <a:lnTo>
                  <a:pt x="4531681" y="1224329"/>
                </a:lnTo>
                <a:lnTo>
                  <a:pt x="4565344" y="1253775"/>
                </a:lnTo>
                <a:lnTo>
                  <a:pt x="4597236" y="1282833"/>
                </a:lnTo>
                <a:lnTo>
                  <a:pt x="4627229" y="1311321"/>
                </a:lnTo>
                <a:lnTo>
                  <a:pt x="4655194" y="1339055"/>
                </a:lnTo>
                <a:lnTo>
                  <a:pt x="4704526" y="1391526"/>
                </a:lnTo>
                <a:lnTo>
                  <a:pt x="4750471" y="1450108"/>
                </a:lnTo>
                <a:lnTo>
                  <a:pt x="4770587" y="1487512"/>
                </a:lnTo>
                <a:lnTo>
                  <a:pt x="4786351" y="1527795"/>
                </a:lnTo>
                <a:lnTo>
                  <a:pt x="4798136" y="1570645"/>
                </a:lnTo>
                <a:lnTo>
                  <a:pt x="4806312" y="1615749"/>
                </a:lnTo>
                <a:lnTo>
                  <a:pt x="4811248" y="1662794"/>
                </a:lnTo>
                <a:lnTo>
                  <a:pt x="4813317" y="1711468"/>
                </a:lnTo>
                <a:lnTo>
                  <a:pt x="4812888" y="1761458"/>
                </a:lnTo>
                <a:lnTo>
                  <a:pt x="4810333" y="1812452"/>
                </a:lnTo>
                <a:lnTo>
                  <a:pt x="4806021" y="1864137"/>
                </a:lnTo>
                <a:lnTo>
                  <a:pt x="4800323" y="1916201"/>
                </a:lnTo>
                <a:lnTo>
                  <a:pt x="4793611" y="1968330"/>
                </a:lnTo>
                <a:lnTo>
                  <a:pt x="4786255" y="2020213"/>
                </a:lnTo>
                <a:lnTo>
                  <a:pt x="4778625" y="2071536"/>
                </a:lnTo>
                <a:lnTo>
                  <a:pt x="4771092" y="2121987"/>
                </a:lnTo>
                <a:lnTo>
                  <a:pt x="4764026" y="2171254"/>
                </a:lnTo>
                <a:lnTo>
                  <a:pt x="4757799" y="2219024"/>
                </a:lnTo>
                <a:lnTo>
                  <a:pt x="4752781" y="2264984"/>
                </a:lnTo>
                <a:lnTo>
                  <a:pt x="4749342" y="2308822"/>
                </a:lnTo>
                <a:lnTo>
                  <a:pt x="4747854" y="2350225"/>
                </a:lnTo>
                <a:lnTo>
                  <a:pt x="4748686" y="2388880"/>
                </a:lnTo>
                <a:lnTo>
                  <a:pt x="4758796" y="2456699"/>
                </a:lnTo>
                <a:lnTo>
                  <a:pt x="4794565" y="2530432"/>
                </a:lnTo>
                <a:lnTo>
                  <a:pt x="4827223" y="2568287"/>
                </a:lnTo>
                <a:lnTo>
                  <a:pt x="4865573" y="2599472"/>
                </a:lnTo>
                <a:lnTo>
                  <a:pt x="4908401" y="2624658"/>
                </a:lnTo>
                <a:lnTo>
                  <a:pt x="4954495" y="2644516"/>
                </a:lnTo>
                <a:lnTo>
                  <a:pt x="5002639" y="2659718"/>
                </a:lnTo>
                <a:lnTo>
                  <a:pt x="5051620" y="2670934"/>
                </a:lnTo>
                <a:lnTo>
                  <a:pt x="5100224" y="2678836"/>
                </a:lnTo>
                <a:lnTo>
                  <a:pt x="5147238" y="2684095"/>
                </a:lnTo>
                <a:lnTo>
                  <a:pt x="5191446" y="2687381"/>
                </a:lnTo>
                <a:lnTo>
                  <a:pt x="5231635" y="2689366"/>
                </a:lnTo>
                <a:lnTo>
                  <a:pt x="5266592" y="2690722"/>
                </a:lnTo>
                <a:lnTo>
                  <a:pt x="5295103" y="2692119"/>
                </a:lnTo>
                <a:lnTo>
                  <a:pt x="5346166" y="2689593"/>
                </a:lnTo>
                <a:lnTo>
                  <a:pt x="5375490" y="2673467"/>
                </a:lnTo>
                <a:lnTo>
                  <a:pt x="5391361" y="2643948"/>
                </a:lnTo>
                <a:lnTo>
                  <a:pt x="5402063" y="2601244"/>
                </a:lnTo>
                <a:lnTo>
                  <a:pt x="5415880" y="2545561"/>
                </a:lnTo>
                <a:close/>
              </a:path>
            </a:pathLst>
          </a:custGeom>
          <a:ln w="50292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2439" y="6019305"/>
            <a:ext cx="27451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(c,f),(a,f),(d,e),(c,d),}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5533" y="278663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5533" y="278663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6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6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2439" y="6019305"/>
            <a:ext cx="32283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(c,f),(a,f),(d,e),(c,d),(a,b)}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65220" cy="4523740"/>
          </a:xfrm>
          <a:custGeom>
            <a:avLst/>
            <a:gdLst/>
            <a:ahLst/>
            <a:cxnLst/>
            <a:rect l="l" t="t" r="r" b="b"/>
            <a:pathLst>
              <a:path w="3665220" h="4523740">
                <a:moveTo>
                  <a:pt x="0" y="4523232"/>
                </a:moveTo>
                <a:lnTo>
                  <a:pt x="3665220" y="4523232"/>
                </a:lnTo>
                <a:lnTo>
                  <a:pt x="3665220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993" y="2271395"/>
            <a:ext cx="381000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1693" y="3566795"/>
            <a:ext cx="381000" cy="28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9844" y="1242415"/>
            <a:ext cx="3275329" cy="3912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Kruskal(V,E)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14446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V: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Make-disjoint-set(v)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Sort E by weight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	E:</a:t>
            </a:r>
            <a:endParaRPr sz="2000">
              <a:latin typeface="Arial"/>
              <a:cs typeface="Arial"/>
            </a:endParaRPr>
          </a:p>
          <a:p>
            <a:pPr marL="457200" marR="482600" indent="-114300">
              <a:lnSpc>
                <a:spcPct val="1415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Find(v1) ≠</a:t>
            </a:r>
            <a:r>
              <a:rPr sz="2000" spc="-10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Find(v2):  A = A U</a:t>
            </a:r>
            <a:r>
              <a:rPr sz="2000" spc="-3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{(v1,v2)}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Union</a:t>
            </a:r>
            <a:r>
              <a:rPr sz="20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(v1,v2)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138" y="3210305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21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9209" y="3323082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199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961" y="3097529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800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30" y="4417314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15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1034" y="2890266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8538" y="2804922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226" y="2958845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6173" y="4744973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3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8" y="0"/>
                </a:moveTo>
                <a:lnTo>
                  <a:pt x="208759" y="4090"/>
                </a:lnTo>
                <a:lnTo>
                  <a:pt x="165700" y="15881"/>
                </a:lnTo>
                <a:lnTo>
                  <a:pt x="126051" y="34656"/>
                </a:lnTo>
                <a:lnTo>
                  <a:pt x="90530" y="59697"/>
                </a:lnTo>
                <a:lnTo>
                  <a:pt x="59856" y="90284"/>
                </a:lnTo>
                <a:lnTo>
                  <a:pt x="34747" y="125701"/>
                </a:lnTo>
                <a:lnTo>
                  <a:pt x="15922" y="165229"/>
                </a:lnTo>
                <a:lnTo>
                  <a:pt x="4100" y="208150"/>
                </a:lnTo>
                <a:lnTo>
                  <a:pt x="0" y="253745"/>
                </a:lnTo>
                <a:lnTo>
                  <a:pt x="4100" y="299341"/>
                </a:lnTo>
                <a:lnTo>
                  <a:pt x="15922" y="342262"/>
                </a:lnTo>
                <a:lnTo>
                  <a:pt x="34747" y="381790"/>
                </a:lnTo>
                <a:lnTo>
                  <a:pt x="59856" y="417207"/>
                </a:lnTo>
                <a:lnTo>
                  <a:pt x="90530" y="447794"/>
                </a:lnTo>
                <a:lnTo>
                  <a:pt x="126051" y="472835"/>
                </a:lnTo>
                <a:lnTo>
                  <a:pt x="165700" y="491610"/>
                </a:lnTo>
                <a:lnTo>
                  <a:pt x="208759" y="503401"/>
                </a:lnTo>
                <a:lnTo>
                  <a:pt x="254508" y="507491"/>
                </a:lnTo>
                <a:lnTo>
                  <a:pt x="300256" y="503401"/>
                </a:lnTo>
                <a:lnTo>
                  <a:pt x="343315" y="491610"/>
                </a:lnTo>
                <a:lnTo>
                  <a:pt x="382964" y="472835"/>
                </a:lnTo>
                <a:lnTo>
                  <a:pt x="418485" y="447794"/>
                </a:lnTo>
                <a:lnTo>
                  <a:pt x="449159" y="417207"/>
                </a:lnTo>
                <a:lnTo>
                  <a:pt x="474268" y="381790"/>
                </a:lnTo>
                <a:lnTo>
                  <a:pt x="493093" y="342262"/>
                </a:lnTo>
                <a:lnTo>
                  <a:pt x="504915" y="299341"/>
                </a:lnTo>
                <a:lnTo>
                  <a:pt x="509015" y="253745"/>
                </a:lnTo>
                <a:lnTo>
                  <a:pt x="504915" y="208150"/>
                </a:lnTo>
                <a:lnTo>
                  <a:pt x="493093" y="165229"/>
                </a:lnTo>
                <a:lnTo>
                  <a:pt x="474268" y="125701"/>
                </a:lnTo>
                <a:lnTo>
                  <a:pt x="449159" y="90284"/>
                </a:lnTo>
                <a:lnTo>
                  <a:pt x="418485" y="59697"/>
                </a:lnTo>
                <a:lnTo>
                  <a:pt x="382964" y="34656"/>
                </a:lnTo>
                <a:lnTo>
                  <a:pt x="343315" y="15881"/>
                </a:lnTo>
                <a:lnTo>
                  <a:pt x="300256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726" y="399516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5"/>
                </a:moveTo>
                <a:lnTo>
                  <a:pt x="4100" y="208150"/>
                </a:lnTo>
                <a:lnTo>
                  <a:pt x="15922" y="165229"/>
                </a:lnTo>
                <a:lnTo>
                  <a:pt x="34747" y="125701"/>
                </a:lnTo>
                <a:lnTo>
                  <a:pt x="59856" y="90284"/>
                </a:lnTo>
                <a:lnTo>
                  <a:pt x="90530" y="59697"/>
                </a:lnTo>
                <a:lnTo>
                  <a:pt x="126051" y="34656"/>
                </a:lnTo>
                <a:lnTo>
                  <a:pt x="165700" y="15881"/>
                </a:lnTo>
                <a:lnTo>
                  <a:pt x="208759" y="4090"/>
                </a:lnTo>
                <a:lnTo>
                  <a:pt x="254508" y="0"/>
                </a:lnTo>
                <a:lnTo>
                  <a:pt x="300256" y="4090"/>
                </a:lnTo>
                <a:lnTo>
                  <a:pt x="343315" y="15881"/>
                </a:lnTo>
                <a:lnTo>
                  <a:pt x="382964" y="34656"/>
                </a:lnTo>
                <a:lnTo>
                  <a:pt x="418485" y="59697"/>
                </a:lnTo>
                <a:lnTo>
                  <a:pt x="449159" y="90284"/>
                </a:lnTo>
                <a:lnTo>
                  <a:pt x="474268" y="125701"/>
                </a:lnTo>
                <a:lnTo>
                  <a:pt x="493093" y="165229"/>
                </a:lnTo>
                <a:lnTo>
                  <a:pt x="504915" y="208150"/>
                </a:lnTo>
                <a:lnTo>
                  <a:pt x="509015" y="253745"/>
                </a:lnTo>
                <a:lnTo>
                  <a:pt x="504915" y="299341"/>
                </a:lnTo>
                <a:lnTo>
                  <a:pt x="493093" y="342262"/>
                </a:lnTo>
                <a:lnTo>
                  <a:pt x="474268" y="381790"/>
                </a:lnTo>
                <a:lnTo>
                  <a:pt x="449159" y="417207"/>
                </a:lnTo>
                <a:lnTo>
                  <a:pt x="418485" y="447794"/>
                </a:lnTo>
                <a:lnTo>
                  <a:pt x="382964" y="472835"/>
                </a:lnTo>
                <a:lnTo>
                  <a:pt x="343315" y="491610"/>
                </a:lnTo>
                <a:lnTo>
                  <a:pt x="300256" y="503401"/>
                </a:lnTo>
                <a:lnTo>
                  <a:pt x="254508" y="507491"/>
                </a:lnTo>
                <a:lnTo>
                  <a:pt x="208759" y="503401"/>
                </a:lnTo>
                <a:lnTo>
                  <a:pt x="165700" y="491610"/>
                </a:lnTo>
                <a:lnTo>
                  <a:pt x="126051" y="472835"/>
                </a:lnTo>
                <a:lnTo>
                  <a:pt x="90530" y="447794"/>
                </a:lnTo>
                <a:lnTo>
                  <a:pt x="59856" y="417207"/>
                </a:lnTo>
                <a:lnTo>
                  <a:pt x="34747" y="381790"/>
                </a:lnTo>
                <a:lnTo>
                  <a:pt x="15922" y="342262"/>
                </a:lnTo>
                <a:lnTo>
                  <a:pt x="410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240" y="40432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380" y="482269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8029" y="258851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263690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5533" y="278663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5533" y="278663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6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6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28354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289941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29475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7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7" y="509015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4994909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0279" y="504418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321" y="33300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9486" y="258757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7050" y="30279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0816" y="501256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4926" y="3709238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5989" y="37787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8082" y="4391405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3850" y="44401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9951" y="365798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823" y="1371345"/>
            <a:ext cx="5829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Now we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Spanning 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Tree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connects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vertices which have the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minimum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total</a:t>
            </a:r>
            <a:r>
              <a:rPr sz="20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weight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6115" y="2325623"/>
            <a:ext cx="5696711" cy="3438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37144" y="5278965"/>
            <a:ext cx="101409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2439" y="6019305"/>
            <a:ext cx="32283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(c,f),(a,f),(d,e),(c,d),(a,b)}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553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Arial"/>
                <a:cs typeface="Arial"/>
              </a:rPr>
              <a:t>Kruskal’s</a:t>
            </a:r>
            <a:r>
              <a:rPr sz="4200" b="0" spc="-305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959" y="1388273"/>
            <a:ext cx="9181870" cy="4972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581762"/>
            <a:ext cx="8423275" cy="1856105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5500" spc="-40" dirty="0"/>
              <a:t>Prim’s</a:t>
            </a:r>
            <a:r>
              <a:rPr sz="5500" spc="-200" dirty="0"/>
              <a:t> </a:t>
            </a:r>
            <a:r>
              <a:rPr sz="5500" spc="-5" dirty="0"/>
              <a:t>Algorithm</a:t>
            </a:r>
            <a:endParaRPr sz="5500"/>
          </a:p>
          <a:p>
            <a:pPr marL="12700" marR="5080">
              <a:lnSpc>
                <a:spcPts val="2390"/>
              </a:lnSpc>
              <a:spcBef>
                <a:spcPts val="900"/>
              </a:spcBef>
            </a:pPr>
            <a:r>
              <a:rPr sz="2000" dirty="0">
                <a:solidFill>
                  <a:srgbClr val="F5A308"/>
                </a:solidFill>
              </a:rPr>
              <a:t>THE PROBLEM: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GIVING A GRAPH WITH WEIGHTED EDGES, FIND</a:t>
            </a:r>
            <a:r>
              <a:rPr sz="2000" b="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ITS  MINIMUM </a:t>
            </a:r>
            <a:r>
              <a:rPr sz="2000" b="0" spc="-20" dirty="0">
                <a:solidFill>
                  <a:srgbClr val="FFFFFF"/>
                </a:solidFill>
                <a:latin typeface="Arial"/>
                <a:cs typeface="Arial"/>
              </a:rPr>
              <a:t>SPANNING</a:t>
            </a:r>
            <a:r>
              <a:rPr sz="20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586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What </a:t>
            </a:r>
            <a:r>
              <a:rPr sz="4200" b="0" spc="-5" dirty="0">
                <a:latin typeface="Arial"/>
                <a:cs typeface="Arial"/>
              </a:rPr>
              <a:t>is a </a:t>
            </a:r>
            <a:r>
              <a:rPr sz="4200" b="0" dirty="0">
                <a:latin typeface="Arial"/>
                <a:cs typeface="Arial"/>
              </a:rPr>
              <a:t>Spanning</a:t>
            </a:r>
            <a:r>
              <a:rPr sz="4200" b="0" spc="-150" dirty="0">
                <a:latin typeface="Arial"/>
                <a:cs typeface="Arial"/>
              </a:rPr>
              <a:t> </a:t>
            </a:r>
            <a:r>
              <a:rPr sz="4200" b="0" spc="-45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9344025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order to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find a spanning tree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we must make sure that every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node (vertex)</a:t>
            </a:r>
            <a:r>
              <a:rPr sz="2000" spc="-2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some how connected to the rest of the nodes by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arcs</a:t>
            </a:r>
            <a:r>
              <a:rPr sz="2000" spc="-2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(edges)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Use the fewest number of edges</a:t>
            </a:r>
            <a:r>
              <a:rPr sz="2000" spc="-1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possible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63783" y="524560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9268" y="596950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88"/>
                </a:lnTo>
                <a:lnTo>
                  <a:pt x="165229" y="15874"/>
                </a:lnTo>
                <a:lnTo>
                  <a:pt x="125701" y="34642"/>
                </a:lnTo>
                <a:lnTo>
                  <a:pt x="90284" y="59676"/>
                </a:lnTo>
                <a:lnTo>
                  <a:pt x="59697" y="90258"/>
                </a:lnTo>
                <a:lnTo>
                  <a:pt x="34656" y="125673"/>
                </a:lnTo>
                <a:lnTo>
                  <a:pt x="15881" y="165204"/>
                </a:lnTo>
                <a:lnTo>
                  <a:pt x="4090" y="208133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1" y="253745"/>
                </a:lnTo>
                <a:lnTo>
                  <a:pt x="503401" y="208133"/>
                </a:lnTo>
                <a:lnTo>
                  <a:pt x="491610" y="165204"/>
                </a:lnTo>
                <a:lnTo>
                  <a:pt x="472835" y="125673"/>
                </a:lnTo>
                <a:lnTo>
                  <a:pt x="447794" y="90258"/>
                </a:lnTo>
                <a:lnTo>
                  <a:pt x="417207" y="59676"/>
                </a:lnTo>
                <a:lnTo>
                  <a:pt x="381790" y="34642"/>
                </a:lnTo>
                <a:lnTo>
                  <a:pt x="342262" y="15874"/>
                </a:lnTo>
                <a:lnTo>
                  <a:pt x="299341" y="4088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30868" y="41148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4676" y="445922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2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2643" y="3113532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4804" y="3087623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8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2" y="254508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9111" y="471068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6003" y="342442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4258" y="3342894"/>
            <a:ext cx="1321435" cy="336550"/>
          </a:xfrm>
          <a:custGeom>
            <a:avLst/>
            <a:gdLst/>
            <a:ahLst/>
            <a:cxnLst/>
            <a:rect l="l" t="t" r="r" b="b"/>
            <a:pathLst>
              <a:path w="1321434" h="336550">
                <a:moveTo>
                  <a:pt x="1320926" y="0"/>
                </a:moveTo>
                <a:lnTo>
                  <a:pt x="0" y="33642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3057" y="3342894"/>
            <a:ext cx="1260475" cy="26034"/>
          </a:xfrm>
          <a:custGeom>
            <a:avLst/>
            <a:gdLst/>
            <a:ahLst/>
            <a:cxnLst/>
            <a:rect l="l" t="t" r="r" b="b"/>
            <a:pathLst>
              <a:path w="1260475" h="26035">
                <a:moveTo>
                  <a:pt x="0" y="0"/>
                </a:moveTo>
                <a:lnTo>
                  <a:pt x="1260475" y="25907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7745" y="3548634"/>
            <a:ext cx="88265" cy="567690"/>
          </a:xfrm>
          <a:custGeom>
            <a:avLst/>
            <a:gdLst/>
            <a:ahLst/>
            <a:cxnLst/>
            <a:rect l="l" t="t" r="r" b="b"/>
            <a:pathLst>
              <a:path w="88265" h="567689">
                <a:moveTo>
                  <a:pt x="0" y="0"/>
                </a:moveTo>
                <a:lnTo>
                  <a:pt x="87883" y="567182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4445" y="4548378"/>
            <a:ext cx="1054100" cy="696595"/>
          </a:xfrm>
          <a:custGeom>
            <a:avLst/>
            <a:gdLst/>
            <a:ahLst/>
            <a:cxnLst/>
            <a:rect l="l" t="t" r="r" b="b"/>
            <a:pathLst>
              <a:path w="1054100" h="696595">
                <a:moveTo>
                  <a:pt x="0" y="0"/>
                </a:moveTo>
                <a:lnTo>
                  <a:pt x="1053973" y="696595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7521" y="5499353"/>
            <a:ext cx="2097405" cy="725170"/>
          </a:xfrm>
          <a:custGeom>
            <a:avLst/>
            <a:gdLst/>
            <a:ahLst/>
            <a:cxnLst/>
            <a:rect l="l" t="t" r="r" b="b"/>
            <a:pathLst>
              <a:path w="2097404" h="725170">
                <a:moveTo>
                  <a:pt x="2097278" y="0"/>
                </a:moveTo>
                <a:lnTo>
                  <a:pt x="0" y="724611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9750" y="3932682"/>
            <a:ext cx="303530" cy="852169"/>
          </a:xfrm>
          <a:custGeom>
            <a:avLst/>
            <a:gdLst/>
            <a:ahLst/>
            <a:cxnLst/>
            <a:rect l="l" t="t" r="r" b="b"/>
            <a:pathLst>
              <a:path w="303529" h="852170">
                <a:moveTo>
                  <a:pt x="303529" y="85178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7365" y="4714494"/>
            <a:ext cx="1338580" cy="250190"/>
          </a:xfrm>
          <a:custGeom>
            <a:avLst/>
            <a:gdLst/>
            <a:ahLst/>
            <a:cxnLst/>
            <a:rect l="l" t="t" r="r" b="b"/>
            <a:pathLst>
              <a:path w="1338579" h="250189">
                <a:moveTo>
                  <a:pt x="0" y="250189"/>
                </a:moveTo>
                <a:lnTo>
                  <a:pt x="1338199" y="0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2930" y="4370070"/>
            <a:ext cx="1028065" cy="345440"/>
          </a:xfrm>
          <a:custGeom>
            <a:avLst/>
            <a:gdLst/>
            <a:ahLst/>
            <a:cxnLst/>
            <a:rect l="l" t="t" r="r" b="b"/>
            <a:pathLst>
              <a:path w="1028065" h="345439">
                <a:moveTo>
                  <a:pt x="0" y="345058"/>
                </a:moveTo>
                <a:lnTo>
                  <a:pt x="102768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9945" y="4969002"/>
            <a:ext cx="164465" cy="1002030"/>
          </a:xfrm>
          <a:custGeom>
            <a:avLst/>
            <a:gdLst/>
            <a:ahLst/>
            <a:cxnLst/>
            <a:rect l="l" t="t" r="r" b="b"/>
            <a:pathLst>
              <a:path w="164465" h="1002029">
                <a:moveTo>
                  <a:pt x="0" y="0"/>
                </a:moveTo>
                <a:lnTo>
                  <a:pt x="163956" y="1001725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9778" y="4894326"/>
            <a:ext cx="2410460" cy="426084"/>
          </a:xfrm>
          <a:custGeom>
            <a:avLst/>
            <a:gdLst/>
            <a:ahLst/>
            <a:cxnLst/>
            <a:rect l="l" t="t" r="r" b="b"/>
            <a:pathLst>
              <a:path w="2410459" h="426085">
                <a:moveTo>
                  <a:pt x="0" y="0"/>
                </a:moveTo>
                <a:lnTo>
                  <a:pt x="2409952" y="425831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8381" y="3522726"/>
            <a:ext cx="321310" cy="938530"/>
          </a:xfrm>
          <a:custGeom>
            <a:avLst/>
            <a:gdLst/>
            <a:ahLst/>
            <a:cxnLst/>
            <a:rect l="l" t="t" r="r" b="b"/>
            <a:pathLst>
              <a:path w="321309" h="938529">
                <a:moveTo>
                  <a:pt x="0" y="0"/>
                </a:moveTo>
                <a:lnTo>
                  <a:pt x="320801" y="938149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9778" y="3548634"/>
            <a:ext cx="909319" cy="986790"/>
          </a:xfrm>
          <a:custGeom>
            <a:avLst/>
            <a:gdLst/>
            <a:ahLst/>
            <a:cxnLst/>
            <a:rect l="l" t="t" r="r" b="b"/>
            <a:pathLst>
              <a:path w="909320" h="986789">
                <a:moveTo>
                  <a:pt x="0" y="986535"/>
                </a:moveTo>
                <a:lnTo>
                  <a:pt x="90893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534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963" y="4407408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8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6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6" y="254508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240" y="4457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51544" y="5850735"/>
            <a:ext cx="102425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823" y="1314958"/>
            <a:ext cx="5051425" cy="126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FFC000"/>
                </a:solidFill>
                <a:latin typeface="Arial"/>
                <a:cs typeface="Arial"/>
              </a:rPr>
              <a:t>A: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is used to store all edges of the</a:t>
            </a:r>
            <a:r>
              <a:rPr sz="1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spanning</a:t>
            </a:r>
            <a:r>
              <a:rPr sz="19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900">
              <a:latin typeface="Arial"/>
              <a:cs typeface="Arial"/>
            </a:endParaRPr>
          </a:p>
          <a:p>
            <a:pPr marL="469900" marR="2543810">
              <a:lnSpc>
                <a:spcPts val="2830"/>
              </a:lnSpc>
              <a:spcBef>
                <a:spcPts val="180"/>
              </a:spcBef>
            </a:pPr>
            <a:r>
              <a:rPr sz="1900" spc="-5" dirty="0">
                <a:solidFill>
                  <a:srgbClr val="FFC000"/>
                </a:solidFill>
                <a:latin typeface="Arial"/>
                <a:cs typeface="Arial"/>
              </a:rPr>
              <a:t>Initially A is empty  Eventually return</a:t>
            </a:r>
            <a:r>
              <a:rPr sz="1900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534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C000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963" y="4407408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8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6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6" y="254508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240" y="4457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51544" y="5850735"/>
            <a:ext cx="102425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823" y="1340865"/>
            <a:ext cx="664083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354965" algn="l"/>
                <a:tab pos="217233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vertex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v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the graph, Each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vertex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 attributes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KEY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25450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KEY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and </a:t>
            </a:r>
            <a:r>
              <a:rPr sz="2000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initialized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∞ and null</a:t>
            </a:r>
            <a:r>
              <a:rPr sz="2000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Respectively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9844" y="1244244"/>
            <a:ext cx="2652395" cy="35680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303020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C000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73152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5080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963" y="4407408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8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6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6" y="254508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240" y="4457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03850" y="487842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80044" y="4884189"/>
            <a:ext cx="91821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27617" y="4884189"/>
            <a:ext cx="6229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7047" y="4936894"/>
            <a:ext cx="5429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26938" y="5187211"/>
            <a:ext cx="5429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94344" y="5207277"/>
            <a:ext cx="28511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51544" y="5207277"/>
            <a:ext cx="2169160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and w(u,v) &lt;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  <a:p>
            <a:pPr marL="12700" marR="781685">
              <a:lnSpc>
                <a:spcPct val="131900"/>
              </a:lnSpc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4380" y="5260953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954" y="5756552"/>
            <a:ext cx="5429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823" y="1340865"/>
            <a:ext cx="664083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354965" algn="l"/>
                <a:tab pos="217233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vertex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v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the graph, Each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vertex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 attributes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KEY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25450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KEY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and </a:t>
            </a:r>
            <a:r>
              <a:rPr sz="2000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initialized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∞ and null</a:t>
            </a:r>
            <a:r>
              <a:rPr sz="2000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Respectively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9844" y="1244244"/>
            <a:ext cx="2652395" cy="35680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303020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73152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5080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03850" y="487842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80044" y="4884189"/>
            <a:ext cx="91821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27617" y="4884189"/>
            <a:ext cx="62293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26938" y="5187211"/>
            <a:ext cx="5429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94344" y="5207277"/>
            <a:ext cx="28511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51544" y="5207277"/>
            <a:ext cx="2169160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and w(u,v) &lt;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  <a:p>
            <a:pPr marL="12700" marR="781685">
              <a:lnSpc>
                <a:spcPct val="131900"/>
              </a:lnSpc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4380" y="5260953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954" y="5756552"/>
            <a:ext cx="5429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823" y="1371345"/>
            <a:ext cx="61163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Randomly choose a vertex as a ROOT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set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KEY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 to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439" y="6187541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371345"/>
            <a:ext cx="619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which contains all vertices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0954" y="573735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6953" y="6184493"/>
            <a:ext cx="182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a,b,c,d,e,f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600" y="685800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0" y="762000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 dirty="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 dirty="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 dirty="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 dirty="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 dirty="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439" y="6187541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245082"/>
            <a:ext cx="493903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smallest (Minimum)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this case,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KEY[a] = 0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(Minimum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0954" y="573735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6953" y="6184493"/>
            <a:ext cx="182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a,b,c,d,e,f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439" y="6187541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371345"/>
            <a:ext cx="236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0954" y="573735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6953" y="6184493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b,c,d,e,f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439" y="6187541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245082"/>
            <a:ext cx="2853055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[a] = null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!!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Skip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the if</a:t>
            </a:r>
            <a:r>
              <a:rPr sz="2000"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0954" y="573735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6953" y="6184493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b,c,d,e,f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8564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6953" y="6206147"/>
            <a:ext cx="16325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b,c,d,e,f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823" y="1371345"/>
            <a:ext cx="629285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Update attributes for all 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Adjacent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Starting with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&lt;</a:t>
            </a:r>
            <a:r>
              <a:rPr sz="20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60954" y="573735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8471" y="295059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7144" y="2532405"/>
            <a:ext cx="266509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0055">
              <a:lnSpc>
                <a:spcPct val="1319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0  Q =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ts val="2530"/>
              </a:lnSpc>
              <a:spcBef>
                <a:spcPts val="18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 A U (u,</a:t>
            </a:r>
            <a:r>
              <a:rPr sz="16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10"/>
              </a:spcBef>
              <a:tabLst>
                <a:tab pos="15030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4344" y="5109413"/>
            <a:ext cx="262636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2000"/>
              </a:lnSpc>
              <a:spcBef>
                <a:spcPts val="100"/>
              </a:spcBef>
              <a:tabLst>
                <a:tab pos="5397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6792" y="540867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31773" y="1338072"/>
          <a:ext cx="9698989" cy="123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6497320"/>
                <a:gridCol w="2913379"/>
              </a:tblGrid>
              <a:tr h="309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solidFill>
                            <a:srgbClr val="F5A308"/>
                          </a:solidFill>
                          <a:latin typeface="Wingdings 3"/>
                          <a:cs typeface="Wingdings 3"/>
                        </a:rPr>
                        <a:t></a:t>
                      </a:r>
                      <a:endParaRPr sz="1500">
                        <a:latin typeface="Wingdings 3"/>
                        <a:cs typeface="Wingdings 3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95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Update attributes for all vertices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Adjacent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which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900" spc="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89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=</a:t>
                      </a:r>
                      <a:r>
                        <a:rPr sz="16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14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5A308"/>
                          </a:solidFill>
                          <a:latin typeface="Wingdings 3"/>
                          <a:cs typeface="Wingdings 3"/>
                        </a:rPr>
                        <a:t></a:t>
                      </a:r>
                      <a:endParaRPr sz="1500">
                        <a:latin typeface="Wingdings 3"/>
                        <a:cs typeface="Wingdings 3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8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Starting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2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900" b="1" spc="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12903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foreach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	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KEY[v]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</a:tr>
              <a:tr h="307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dirty="0">
                          <a:solidFill>
                            <a:srgbClr val="F5A308"/>
                          </a:solidFill>
                          <a:latin typeface="Wingdings 3"/>
                          <a:cs typeface="Wingdings 3"/>
                        </a:rPr>
                        <a:t></a:t>
                      </a:r>
                      <a:endParaRPr sz="1500">
                        <a:latin typeface="Wingdings 3"/>
                        <a:cs typeface="Wingdings 3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200"/>
                        </a:lnSpc>
                        <a:spcBef>
                          <a:spcPts val="114"/>
                        </a:spcBef>
                      </a:pPr>
                      <a:r>
                        <a:rPr sz="1900" b="1" spc="-3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PARENT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[ f ] = a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KEY [ f ] =</a:t>
                      </a:r>
                      <a:r>
                        <a:rPr sz="1900" b="1" spc="8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PARENT[v]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2439" y="6209196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6953" y="6206147"/>
            <a:ext cx="16325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b,c,d,e,f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2451"/>
            <a:ext cx="12192000" cy="398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569" y="1162558"/>
            <a:ext cx="36995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7010" marR="5080" indent="-146494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Spanning tree but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not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9806" y="1125092"/>
            <a:ext cx="259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Spanning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2125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25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Q and w(u,v) &lt;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47216" y="1690065"/>
            <a:ext cx="326135" cy="242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0823" y="1173085"/>
            <a:ext cx="3124200" cy="14274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549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Now,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Enter the Second Loop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endParaRPr sz="1350">
              <a:latin typeface="Wingdings 3"/>
              <a:cs typeface="Wingdings 3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endParaRPr sz="1350">
              <a:latin typeface="Wingdings 3"/>
              <a:cs typeface="Wingdings 3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endParaRPr sz="1350">
              <a:latin typeface="Wingdings 3"/>
              <a:cs typeface="Wingdings 3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3724" y="1580014"/>
            <a:ext cx="3559810" cy="10293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475615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 !	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2640"/>
              </a:lnSpc>
              <a:spcBef>
                <a:spcPts val="18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 =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min(Q)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f 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f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Q  </a:t>
            </a:r>
            <a:r>
              <a:rPr sz="1700" b="1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[ f ] ! = </a:t>
            </a:r>
            <a:r>
              <a:rPr sz="1700" b="1" spc="-5" dirty="0">
                <a:solidFill>
                  <a:srgbClr val="FFC000"/>
                </a:solidFill>
                <a:latin typeface="Arial"/>
                <a:cs typeface="Arial"/>
              </a:rPr>
              <a:t>null,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1700" b="1" spc="-5" dirty="0">
                <a:solidFill>
                  <a:srgbClr val="FFC000"/>
                </a:solidFill>
                <a:latin typeface="Arial"/>
                <a:cs typeface="Arial"/>
              </a:rPr>
              <a:t>(a,f)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57104" y="4169478"/>
            <a:ext cx="3141345" cy="688340"/>
          </a:xfrm>
          <a:custGeom>
            <a:avLst/>
            <a:gdLst/>
            <a:ahLst/>
            <a:cxnLst/>
            <a:rect l="l" t="t" r="r" b="b"/>
            <a:pathLst>
              <a:path w="3141345" h="688339">
                <a:moveTo>
                  <a:pt x="330103" y="83878"/>
                </a:moveTo>
                <a:lnTo>
                  <a:pt x="386847" y="73930"/>
                </a:lnTo>
                <a:lnTo>
                  <a:pt x="454529" y="64501"/>
                </a:lnTo>
                <a:lnTo>
                  <a:pt x="532216" y="55615"/>
                </a:lnTo>
                <a:lnTo>
                  <a:pt x="574521" y="51383"/>
                </a:lnTo>
                <a:lnTo>
                  <a:pt x="618978" y="47295"/>
                </a:lnTo>
                <a:lnTo>
                  <a:pt x="665472" y="43355"/>
                </a:lnTo>
                <a:lnTo>
                  <a:pt x="713886" y="39566"/>
                </a:lnTo>
                <a:lnTo>
                  <a:pt x="764103" y="35930"/>
                </a:lnTo>
                <a:lnTo>
                  <a:pt x="816007" y="32451"/>
                </a:lnTo>
                <a:lnTo>
                  <a:pt x="869482" y="29131"/>
                </a:lnTo>
                <a:lnTo>
                  <a:pt x="924411" y="25974"/>
                </a:lnTo>
                <a:lnTo>
                  <a:pt x="980678" y="22982"/>
                </a:lnTo>
                <a:lnTo>
                  <a:pt x="1038168" y="20159"/>
                </a:lnTo>
                <a:lnTo>
                  <a:pt x="1096762" y="17507"/>
                </a:lnTo>
                <a:lnTo>
                  <a:pt x="1156346" y="15030"/>
                </a:lnTo>
                <a:lnTo>
                  <a:pt x="1216803" y="12730"/>
                </a:lnTo>
                <a:lnTo>
                  <a:pt x="1278016" y="10611"/>
                </a:lnTo>
                <a:lnTo>
                  <a:pt x="1339869" y="8675"/>
                </a:lnTo>
                <a:lnTo>
                  <a:pt x="1402246" y="6926"/>
                </a:lnTo>
                <a:lnTo>
                  <a:pt x="1465031" y="5366"/>
                </a:lnTo>
                <a:lnTo>
                  <a:pt x="1528106" y="3998"/>
                </a:lnTo>
                <a:lnTo>
                  <a:pt x="1591356" y="2826"/>
                </a:lnTo>
                <a:lnTo>
                  <a:pt x="1654665" y="1852"/>
                </a:lnTo>
                <a:lnTo>
                  <a:pt x="1717916" y="1079"/>
                </a:lnTo>
                <a:lnTo>
                  <a:pt x="1780992" y="511"/>
                </a:lnTo>
                <a:lnTo>
                  <a:pt x="1843778" y="150"/>
                </a:lnTo>
                <a:lnTo>
                  <a:pt x="1906157" y="0"/>
                </a:lnTo>
                <a:lnTo>
                  <a:pt x="1968013" y="62"/>
                </a:lnTo>
                <a:lnTo>
                  <a:pt x="2029229" y="341"/>
                </a:lnTo>
                <a:lnTo>
                  <a:pt x="2089689" y="839"/>
                </a:lnTo>
                <a:lnTo>
                  <a:pt x="2149277" y="1560"/>
                </a:lnTo>
                <a:lnTo>
                  <a:pt x="2207877" y="2506"/>
                </a:lnTo>
                <a:lnTo>
                  <a:pt x="2265371" y="3680"/>
                </a:lnTo>
                <a:lnTo>
                  <a:pt x="2321644" y="5085"/>
                </a:lnTo>
                <a:lnTo>
                  <a:pt x="2376580" y="6724"/>
                </a:lnTo>
                <a:lnTo>
                  <a:pt x="2430062" y="8601"/>
                </a:lnTo>
                <a:lnTo>
                  <a:pt x="2481973" y="10717"/>
                </a:lnTo>
                <a:lnTo>
                  <a:pt x="2532198" y="13077"/>
                </a:lnTo>
                <a:lnTo>
                  <a:pt x="2580619" y="15683"/>
                </a:lnTo>
                <a:lnTo>
                  <a:pt x="2627122" y="18538"/>
                </a:lnTo>
                <a:lnTo>
                  <a:pt x="2671588" y="21646"/>
                </a:lnTo>
                <a:lnTo>
                  <a:pt x="2713903" y="25008"/>
                </a:lnTo>
                <a:lnTo>
                  <a:pt x="2753950" y="28628"/>
                </a:lnTo>
                <a:lnTo>
                  <a:pt x="2826773" y="36655"/>
                </a:lnTo>
                <a:lnTo>
                  <a:pt x="2889126" y="45751"/>
                </a:lnTo>
                <a:lnTo>
                  <a:pt x="2940080" y="55938"/>
                </a:lnTo>
                <a:lnTo>
                  <a:pt x="2982336" y="68028"/>
                </a:lnTo>
                <a:lnTo>
                  <a:pt x="3019309" y="82671"/>
                </a:lnTo>
                <a:lnTo>
                  <a:pt x="3077932" y="118762"/>
                </a:lnTo>
                <a:lnTo>
                  <a:pt x="3117013" y="162495"/>
                </a:lnTo>
                <a:lnTo>
                  <a:pt x="3137616" y="212153"/>
                </a:lnTo>
                <a:lnTo>
                  <a:pt x="3141320" y="238668"/>
                </a:lnTo>
                <a:lnTo>
                  <a:pt x="3140804" y="266020"/>
                </a:lnTo>
                <a:lnTo>
                  <a:pt x="3127641" y="322380"/>
                </a:lnTo>
                <a:lnTo>
                  <a:pt x="3099191" y="379517"/>
                </a:lnTo>
                <a:lnTo>
                  <a:pt x="3056517" y="435715"/>
                </a:lnTo>
                <a:lnTo>
                  <a:pt x="3000684" y="489258"/>
                </a:lnTo>
                <a:lnTo>
                  <a:pt x="2968165" y="514497"/>
                </a:lnTo>
                <a:lnTo>
                  <a:pt x="2932755" y="538429"/>
                </a:lnTo>
                <a:lnTo>
                  <a:pt x="2894587" y="560839"/>
                </a:lnTo>
                <a:lnTo>
                  <a:pt x="2853794" y="581512"/>
                </a:lnTo>
                <a:lnTo>
                  <a:pt x="2810508" y="600234"/>
                </a:lnTo>
                <a:lnTo>
                  <a:pt x="2764864" y="616791"/>
                </a:lnTo>
                <a:lnTo>
                  <a:pt x="2716993" y="630968"/>
                </a:lnTo>
                <a:lnTo>
                  <a:pt x="2667030" y="642551"/>
                </a:lnTo>
                <a:lnTo>
                  <a:pt x="2604797" y="653084"/>
                </a:lnTo>
                <a:lnTo>
                  <a:pt x="2531574" y="662146"/>
                </a:lnTo>
                <a:lnTo>
                  <a:pt x="2491170" y="666140"/>
                </a:lnTo>
                <a:lnTo>
                  <a:pt x="2448413" y="669783"/>
                </a:lnTo>
                <a:lnTo>
                  <a:pt x="2403433" y="673080"/>
                </a:lnTo>
                <a:lnTo>
                  <a:pt x="2356363" y="676038"/>
                </a:lnTo>
                <a:lnTo>
                  <a:pt x="2307334" y="678661"/>
                </a:lnTo>
                <a:lnTo>
                  <a:pt x="2256477" y="680957"/>
                </a:lnTo>
                <a:lnTo>
                  <a:pt x="2203923" y="682930"/>
                </a:lnTo>
                <a:lnTo>
                  <a:pt x="2149803" y="684586"/>
                </a:lnTo>
                <a:lnTo>
                  <a:pt x="2094250" y="685930"/>
                </a:lnTo>
                <a:lnTo>
                  <a:pt x="2037394" y="686969"/>
                </a:lnTo>
                <a:lnTo>
                  <a:pt x="1979367" y="687707"/>
                </a:lnTo>
                <a:lnTo>
                  <a:pt x="1920299" y="688151"/>
                </a:lnTo>
                <a:lnTo>
                  <a:pt x="1860323" y="688307"/>
                </a:lnTo>
                <a:lnTo>
                  <a:pt x="1799570" y="688179"/>
                </a:lnTo>
                <a:lnTo>
                  <a:pt x="1738171" y="687774"/>
                </a:lnTo>
                <a:lnTo>
                  <a:pt x="1676257" y="687097"/>
                </a:lnTo>
                <a:lnTo>
                  <a:pt x="1613960" y="686153"/>
                </a:lnTo>
                <a:lnTo>
                  <a:pt x="1551411" y="684949"/>
                </a:lnTo>
                <a:lnTo>
                  <a:pt x="1488741" y="683490"/>
                </a:lnTo>
                <a:lnTo>
                  <a:pt x="1426082" y="681782"/>
                </a:lnTo>
                <a:lnTo>
                  <a:pt x="1363566" y="679830"/>
                </a:lnTo>
                <a:lnTo>
                  <a:pt x="1301322" y="677640"/>
                </a:lnTo>
                <a:lnTo>
                  <a:pt x="1239483" y="675218"/>
                </a:lnTo>
                <a:lnTo>
                  <a:pt x="1178181" y="672569"/>
                </a:lnTo>
                <a:lnTo>
                  <a:pt x="1117546" y="669699"/>
                </a:lnTo>
                <a:lnTo>
                  <a:pt x="1057709" y="666614"/>
                </a:lnTo>
                <a:lnTo>
                  <a:pt x="998803" y="663319"/>
                </a:lnTo>
                <a:lnTo>
                  <a:pt x="940958" y="659819"/>
                </a:lnTo>
                <a:lnTo>
                  <a:pt x="884306" y="656122"/>
                </a:lnTo>
                <a:lnTo>
                  <a:pt x="828979" y="652231"/>
                </a:lnTo>
                <a:lnTo>
                  <a:pt x="775106" y="648153"/>
                </a:lnTo>
                <a:lnTo>
                  <a:pt x="722820" y="643894"/>
                </a:lnTo>
                <a:lnTo>
                  <a:pt x="672253" y="639458"/>
                </a:lnTo>
                <a:lnTo>
                  <a:pt x="623535" y="634853"/>
                </a:lnTo>
                <a:lnTo>
                  <a:pt x="576798" y="630082"/>
                </a:lnTo>
                <a:lnTo>
                  <a:pt x="532173" y="625153"/>
                </a:lnTo>
                <a:lnTo>
                  <a:pt x="489791" y="620071"/>
                </a:lnTo>
                <a:lnTo>
                  <a:pt x="449785" y="614840"/>
                </a:lnTo>
                <a:lnTo>
                  <a:pt x="377421" y="603959"/>
                </a:lnTo>
                <a:lnTo>
                  <a:pt x="316133" y="592555"/>
                </a:lnTo>
                <a:lnTo>
                  <a:pt x="241782" y="573272"/>
                </a:lnTo>
                <a:lnTo>
                  <a:pt x="197828" y="557513"/>
                </a:lnTo>
                <a:lnTo>
                  <a:pt x="158153" y="539619"/>
                </a:lnTo>
                <a:lnTo>
                  <a:pt x="122800" y="519819"/>
                </a:lnTo>
                <a:lnTo>
                  <a:pt x="65234" y="475411"/>
                </a:lnTo>
                <a:lnTo>
                  <a:pt x="25479" y="426106"/>
                </a:lnTo>
                <a:lnTo>
                  <a:pt x="3881" y="373724"/>
                </a:lnTo>
                <a:lnTo>
                  <a:pt x="0" y="346947"/>
                </a:lnTo>
                <a:lnTo>
                  <a:pt x="788" y="320084"/>
                </a:lnTo>
                <a:lnTo>
                  <a:pt x="16549" y="267005"/>
                </a:lnTo>
                <a:lnTo>
                  <a:pt x="51510" y="216308"/>
                </a:lnTo>
                <a:lnTo>
                  <a:pt x="106020" y="169810"/>
                </a:lnTo>
                <a:lnTo>
                  <a:pt x="140715" y="148704"/>
                </a:lnTo>
                <a:lnTo>
                  <a:pt x="180427" y="129331"/>
                </a:lnTo>
                <a:lnTo>
                  <a:pt x="225200" y="111917"/>
                </a:lnTo>
                <a:lnTo>
                  <a:pt x="275077" y="96690"/>
                </a:lnTo>
                <a:lnTo>
                  <a:pt x="330103" y="83878"/>
                </a:lnTo>
                <a:close/>
              </a:path>
            </a:pathLst>
          </a:custGeom>
          <a:ln w="50292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1544" y="5529171"/>
            <a:ext cx="139255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0954" y="5756552"/>
            <a:ext cx="3651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2439" y="6209196"/>
            <a:ext cx="11664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6953" y="6206147"/>
            <a:ext cx="14928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</a:t>
            </a:r>
            <a:r>
              <a:rPr sz="18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2125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25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Q and w(u,v) &lt;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7267" y="3002279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51544" y="5529171"/>
            <a:ext cx="139255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0954" y="5756552"/>
            <a:ext cx="3651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2439" y="6209196"/>
            <a:ext cx="11664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6953" y="6206147"/>
            <a:ext cx="14928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b,c,d,e</a:t>
            </a:r>
            <a:r>
              <a:rPr sz="18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823" y="1371345"/>
            <a:ext cx="62363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Update attributes for all 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Adjacent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 and d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where weight &lt;</a:t>
            </a:r>
            <a:r>
              <a:rPr sz="2000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26938" y="5168010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439" y="6187541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0823" y="1245082"/>
            <a:ext cx="4568825" cy="13220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Now,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NEXT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 = min(Q) =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 c ] ! =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null,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(c,f)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47208" y="3183381"/>
            <a:ext cx="54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∞,nu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26938" y="5168010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6953" y="6184493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b,d,e</a:t>
            </a:r>
            <a:r>
              <a:rPr sz="1800" b="1" spc="-1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13715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7844" y="331317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439" y="6187541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0823" y="1371345"/>
            <a:ext cx="63353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Update attributes for all 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Adjacent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weight &lt;</a:t>
            </a:r>
            <a:r>
              <a:rPr sz="2000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26938" y="5168010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6953" y="6184493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b,d,e</a:t>
            </a:r>
            <a:r>
              <a:rPr sz="1800" b="1" spc="-1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2125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25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Q and w(u,v) &lt;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1544" y="5529171"/>
            <a:ext cx="139255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954" y="5756552"/>
            <a:ext cx="3651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439" y="6209196"/>
            <a:ext cx="23228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6953" y="6206147"/>
            <a:ext cx="10991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b,e</a:t>
            </a:r>
            <a:r>
              <a:rPr sz="1800"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245082"/>
            <a:ext cx="4653915" cy="13220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NEXT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 = min(Q) =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 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 d ] ! =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null,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(c,d)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2125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25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Q and w(u,v) &lt;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27320" y="480517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0816" y="5450869"/>
            <a:ext cx="1670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0279" y="548226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1544" y="5529171"/>
            <a:ext cx="139255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954" y="5756552"/>
            <a:ext cx="3651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439" y="6209196"/>
            <a:ext cx="23228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6953" y="6206147"/>
            <a:ext cx="10991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b,e</a:t>
            </a:r>
            <a:r>
              <a:rPr sz="1800"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823" y="1371345"/>
            <a:ext cx="6350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Update attributes for all 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Adjacent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weight &lt;</a:t>
            </a:r>
            <a:r>
              <a:rPr sz="2000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6938" y="5168010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187541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823" y="1245082"/>
            <a:ext cx="4570095" cy="13220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NEXT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 = min(Q) =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 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 e] ! =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null,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(d,e)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6938" y="5168010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6953" y="6184493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4772" y="32004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2439" y="6187541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85383" y="1403858"/>
            <a:ext cx="381000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0823" y="1371345"/>
            <a:ext cx="5704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549338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rib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!	Q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26938" y="5168010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6953" y="6184493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8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5179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439" y="6187541"/>
            <a:ext cx="3542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(d,e), (a,b)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823" y="1245082"/>
            <a:ext cx="4584065" cy="13220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NEXT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 =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b 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b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PARENT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 b] ! =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null,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(a,b)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26938" y="5168010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6953" y="6184493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5480" algn="l"/>
              </a:tabLst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8564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2439" y="6209196"/>
            <a:ext cx="3542029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(d,e), (a,b)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6953" y="6206147"/>
            <a:ext cx="7677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665480" algn="l"/>
              </a:tabLst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823" y="1371345"/>
            <a:ext cx="64027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Updates for attributes because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all neighbors of</a:t>
            </a:r>
            <a:r>
              <a:rPr sz="2000" b="1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doesn’t exist in</a:t>
            </a:r>
            <a:r>
              <a:rPr sz="2000" b="1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C000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6853" y="2812542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7208" y="318338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6938" y="5168010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0954" y="5737352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674" y="3943910"/>
            <a:ext cx="577850" cy="844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0,null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8471" y="2950591"/>
            <a:ext cx="36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586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What </a:t>
            </a:r>
            <a:r>
              <a:rPr sz="4200" b="0" spc="-5" dirty="0">
                <a:latin typeface="Arial"/>
                <a:cs typeface="Arial"/>
              </a:rPr>
              <a:t>is a </a:t>
            </a:r>
            <a:r>
              <a:rPr sz="4200" b="0" dirty="0">
                <a:latin typeface="Arial"/>
                <a:cs typeface="Arial"/>
              </a:rPr>
              <a:t>Spanning</a:t>
            </a:r>
            <a:r>
              <a:rPr sz="4200" b="0" spc="-150" dirty="0">
                <a:latin typeface="Arial"/>
                <a:cs typeface="Arial"/>
              </a:rPr>
              <a:t> </a:t>
            </a:r>
            <a:r>
              <a:rPr sz="4200" b="0" spc="-45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9344025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order to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find a spanning tree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we must make sure that every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node (vertex)</a:t>
            </a:r>
            <a:r>
              <a:rPr sz="2000" spc="-2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some how connected to the rest of the nodes by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arcs</a:t>
            </a:r>
            <a:r>
              <a:rPr sz="20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(edge)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Use the fewest number of edges</a:t>
            </a:r>
            <a:r>
              <a:rPr sz="2000" spc="-1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possible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3496" y="3342132"/>
            <a:ext cx="1321435" cy="336550"/>
          </a:xfrm>
          <a:custGeom>
            <a:avLst/>
            <a:gdLst/>
            <a:ahLst/>
            <a:cxnLst/>
            <a:rect l="l" t="t" r="r" b="b"/>
            <a:pathLst>
              <a:path w="1321434" h="336550">
                <a:moveTo>
                  <a:pt x="1320927" y="0"/>
                </a:moveTo>
                <a:lnTo>
                  <a:pt x="0" y="33642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2295" y="3342132"/>
            <a:ext cx="1260475" cy="26034"/>
          </a:xfrm>
          <a:custGeom>
            <a:avLst/>
            <a:gdLst/>
            <a:ahLst/>
            <a:cxnLst/>
            <a:rect l="l" t="t" r="r" b="b"/>
            <a:pathLst>
              <a:path w="1260475" h="26035">
                <a:moveTo>
                  <a:pt x="0" y="0"/>
                </a:moveTo>
                <a:lnTo>
                  <a:pt x="1260475" y="25907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6983" y="3547871"/>
            <a:ext cx="88265" cy="567690"/>
          </a:xfrm>
          <a:custGeom>
            <a:avLst/>
            <a:gdLst/>
            <a:ahLst/>
            <a:cxnLst/>
            <a:rect l="l" t="t" r="r" b="b"/>
            <a:pathLst>
              <a:path w="88265" h="567689">
                <a:moveTo>
                  <a:pt x="0" y="0"/>
                </a:moveTo>
                <a:lnTo>
                  <a:pt x="87884" y="56718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603" y="4713732"/>
            <a:ext cx="1338580" cy="250190"/>
          </a:xfrm>
          <a:custGeom>
            <a:avLst/>
            <a:gdLst/>
            <a:ahLst/>
            <a:cxnLst/>
            <a:rect l="l" t="t" r="r" b="b"/>
            <a:pathLst>
              <a:path w="1338579" h="250189">
                <a:moveTo>
                  <a:pt x="0" y="250190"/>
                </a:moveTo>
                <a:lnTo>
                  <a:pt x="1338199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02168" y="4369308"/>
            <a:ext cx="1028065" cy="345440"/>
          </a:xfrm>
          <a:custGeom>
            <a:avLst/>
            <a:gdLst/>
            <a:ahLst/>
            <a:cxnLst/>
            <a:rect l="l" t="t" r="r" b="b"/>
            <a:pathLst>
              <a:path w="1028065" h="345439">
                <a:moveTo>
                  <a:pt x="0" y="345059"/>
                </a:moveTo>
                <a:lnTo>
                  <a:pt x="1027683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9183" y="4968240"/>
            <a:ext cx="164465" cy="1002030"/>
          </a:xfrm>
          <a:custGeom>
            <a:avLst/>
            <a:gdLst/>
            <a:ahLst/>
            <a:cxnLst/>
            <a:rect l="l" t="t" r="r" b="b"/>
            <a:pathLst>
              <a:path w="164465" h="1002029">
                <a:moveTo>
                  <a:pt x="0" y="0"/>
                </a:moveTo>
                <a:lnTo>
                  <a:pt x="163957" y="1001725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9016" y="4893564"/>
            <a:ext cx="2410460" cy="426084"/>
          </a:xfrm>
          <a:custGeom>
            <a:avLst/>
            <a:gdLst/>
            <a:ahLst/>
            <a:cxnLst/>
            <a:rect l="l" t="t" r="r" b="b"/>
            <a:pathLst>
              <a:path w="2410459" h="426085">
                <a:moveTo>
                  <a:pt x="0" y="0"/>
                </a:moveTo>
                <a:lnTo>
                  <a:pt x="2409952" y="425831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7619" y="3521964"/>
            <a:ext cx="321310" cy="938530"/>
          </a:xfrm>
          <a:custGeom>
            <a:avLst/>
            <a:gdLst/>
            <a:ahLst/>
            <a:cxnLst/>
            <a:rect l="l" t="t" r="r" b="b"/>
            <a:pathLst>
              <a:path w="321309" h="938529">
                <a:moveTo>
                  <a:pt x="0" y="0"/>
                </a:moveTo>
                <a:lnTo>
                  <a:pt x="320801" y="938149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88"/>
                </a:lnTo>
                <a:lnTo>
                  <a:pt x="165229" y="15874"/>
                </a:lnTo>
                <a:lnTo>
                  <a:pt x="125701" y="34642"/>
                </a:lnTo>
                <a:lnTo>
                  <a:pt x="90284" y="59676"/>
                </a:lnTo>
                <a:lnTo>
                  <a:pt x="59697" y="90258"/>
                </a:lnTo>
                <a:lnTo>
                  <a:pt x="34656" y="125673"/>
                </a:lnTo>
                <a:lnTo>
                  <a:pt x="15881" y="165204"/>
                </a:lnTo>
                <a:lnTo>
                  <a:pt x="4090" y="208133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33"/>
                </a:lnTo>
                <a:lnTo>
                  <a:pt x="491610" y="165204"/>
                </a:lnTo>
                <a:lnTo>
                  <a:pt x="472835" y="125673"/>
                </a:lnTo>
                <a:lnTo>
                  <a:pt x="447794" y="90258"/>
                </a:lnTo>
                <a:lnTo>
                  <a:pt x="417207" y="59676"/>
                </a:lnTo>
                <a:lnTo>
                  <a:pt x="381790" y="34642"/>
                </a:lnTo>
                <a:lnTo>
                  <a:pt x="342262" y="15874"/>
                </a:lnTo>
                <a:lnTo>
                  <a:pt x="299341" y="4088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33"/>
                </a:lnTo>
                <a:lnTo>
                  <a:pt x="15881" y="165204"/>
                </a:lnTo>
                <a:lnTo>
                  <a:pt x="34656" y="125673"/>
                </a:lnTo>
                <a:lnTo>
                  <a:pt x="59697" y="90258"/>
                </a:lnTo>
                <a:lnTo>
                  <a:pt x="90284" y="59676"/>
                </a:lnTo>
                <a:lnTo>
                  <a:pt x="125701" y="34642"/>
                </a:lnTo>
                <a:lnTo>
                  <a:pt x="165229" y="15874"/>
                </a:lnTo>
                <a:lnTo>
                  <a:pt x="208150" y="4088"/>
                </a:lnTo>
                <a:lnTo>
                  <a:pt x="253746" y="0"/>
                </a:lnTo>
                <a:lnTo>
                  <a:pt x="299341" y="4088"/>
                </a:lnTo>
                <a:lnTo>
                  <a:pt x="342262" y="15874"/>
                </a:lnTo>
                <a:lnTo>
                  <a:pt x="381790" y="34642"/>
                </a:lnTo>
                <a:lnTo>
                  <a:pt x="417207" y="59676"/>
                </a:lnTo>
                <a:lnTo>
                  <a:pt x="447794" y="90258"/>
                </a:lnTo>
                <a:lnTo>
                  <a:pt x="472835" y="125673"/>
                </a:lnTo>
                <a:lnTo>
                  <a:pt x="491610" y="165204"/>
                </a:lnTo>
                <a:lnTo>
                  <a:pt x="503401" y="208133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2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6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2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6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8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8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8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8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8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4445" y="4548378"/>
            <a:ext cx="1054100" cy="696595"/>
          </a:xfrm>
          <a:custGeom>
            <a:avLst/>
            <a:gdLst/>
            <a:ahLst/>
            <a:cxnLst/>
            <a:rect l="l" t="t" r="r" b="b"/>
            <a:pathLst>
              <a:path w="1054100" h="696595">
                <a:moveTo>
                  <a:pt x="0" y="0"/>
                </a:moveTo>
                <a:lnTo>
                  <a:pt x="1053973" y="696595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521" y="5499353"/>
            <a:ext cx="2097405" cy="725170"/>
          </a:xfrm>
          <a:custGeom>
            <a:avLst/>
            <a:gdLst/>
            <a:ahLst/>
            <a:cxnLst/>
            <a:rect l="l" t="t" r="r" b="b"/>
            <a:pathLst>
              <a:path w="2097404" h="725170">
                <a:moveTo>
                  <a:pt x="2097278" y="0"/>
                </a:moveTo>
                <a:lnTo>
                  <a:pt x="0" y="724611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9750" y="3932682"/>
            <a:ext cx="303530" cy="852169"/>
          </a:xfrm>
          <a:custGeom>
            <a:avLst/>
            <a:gdLst/>
            <a:ahLst/>
            <a:cxnLst/>
            <a:rect l="l" t="t" r="r" b="b"/>
            <a:pathLst>
              <a:path w="303529" h="852170">
                <a:moveTo>
                  <a:pt x="303529" y="85178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9778" y="3548634"/>
            <a:ext cx="909319" cy="986790"/>
          </a:xfrm>
          <a:custGeom>
            <a:avLst/>
            <a:gdLst/>
            <a:ahLst/>
            <a:cxnLst/>
            <a:rect l="l" t="t" r="r" b="b"/>
            <a:pathLst>
              <a:path w="909320" h="986789">
                <a:moveTo>
                  <a:pt x="0" y="986535"/>
                </a:moveTo>
                <a:lnTo>
                  <a:pt x="90893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534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240" y="4457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51544" y="5850735"/>
            <a:ext cx="102425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2439" y="6209196"/>
            <a:ext cx="3542029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(d,e), (a,b)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6953" y="6206147"/>
            <a:ext cx="7677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665480" algn="l"/>
              </a:tabLst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823" y="1245082"/>
            <a:ext cx="3557270" cy="13220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NEXT Loop,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2000" spc="-1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Exit</a:t>
            </a:r>
            <a:r>
              <a:rPr sz="200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Return</a:t>
            </a:r>
            <a:r>
              <a:rPr sz="2000" spc="-2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516" y="1342644"/>
            <a:ext cx="3674745" cy="5274945"/>
          </a:xfrm>
          <a:custGeom>
            <a:avLst/>
            <a:gdLst/>
            <a:ahLst/>
            <a:cxnLst/>
            <a:rect l="l" t="t" r="r" b="b"/>
            <a:pathLst>
              <a:path w="3674745" h="5274945">
                <a:moveTo>
                  <a:pt x="0" y="5274564"/>
                </a:moveTo>
                <a:lnTo>
                  <a:pt x="3674364" y="5274564"/>
                </a:lnTo>
                <a:lnTo>
                  <a:pt x="3674364" y="0"/>
                </a:lnTo>
                <a:lnTo>
                  <a:pt x="0" y="0"/>
                </a:lnTo>
                <a:lnTo>
                  <a:pt x="0" y="5274564"/>
                </a:lnTo>
                <a:close/>
              </a:path>
            </a:pathLst>
          </a:custGeom>
          <a:ln w="9144">
            <a:solidFill>
              <a:srgbClr val="F97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9296" y="1678177"/>
            <a:ext cx="304800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196" y="4899025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036" y="5222113"/>
            <a:ext cx="3048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9844" y="1244244"/>
            <a:ext cx="3070860" cy="4534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=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ø</a:t>
            </a:r>
            <a:endParaRPr sz="1600">
              <a:latin typeface="Arial"/>
              <a:cs typeface="Arial"/>
            </a:endParaRPr>
          </a:p>
          <a:p>
            <a:pPr marL="342900" marR="1721485" indent="-342900">
              <a:lnSpc>
                <a:spcPct val="131900"/>
              </a:lnSpc>
              <a:tabLst>
                <a:tab pos="115760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V: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R="1149350" indent="342900">
              <a:lnSpc>
                <a:spcPct val="131900"/>
              </a:lnSpc>
              <a:spcBef>
                <a:spcPts val="1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 null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KEY[r]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 =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While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Q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ø:</a:t>
            </a:r>
            <a:endParaRPr sz="1600">
              <a:latin typeface="Arial"/>
              <a:cs typeface="Arial"/>
            </a:endParaRPr>
          </a:p>
          <a:p>
            <a:pPr marL="342900" marR="422909">
              <a:lnSpc>
                <a:spcPts val="2530"/>
              </a:lnSpc>
              <a:spcBef>
                <a:spcPts val="19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 = min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(Q)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by KEY value  Q = Q –</a:t>
            </a:r>
            <a:r>
              <a:rPr sz="1600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 </a:t>
            </a:r>
            <a:r>
              <a:rPr sz="1600" spc="-25" dirty="0">
                <a:solidFill>
                  <a:srgbClr val="FFC000"/>
                </a:solidFill>
                <a:latin typeface="Arial"/>
                <a:cs typeface="Arial"/>
              </a:rPr>
              <a:t>!=</a:t>
            </a:r>
            <a:r>
              <a:rPr sz="16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null: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A = A U (u,</a:t>
            </a:r>
            <a:r>
              <a:rPr sz="16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PARENT(u))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610"/>
              </a:spcBef>
              <a:tabLst>
                <a:tab pos="1490345" algn="l"/>
              </a:tabLst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foreach</a:t>
            </a:r>
            <a:r>
              <a:rPr sz="1600" b="1" spc="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	Adj(u):</a:t>
            </a:r>
            <a:endParaRPr sz="1600">
              <a:latin typeface="Arial"/>
              <a:cs typeface="Arial"/>
            </a:endParaRPr>
          </a:p>
          <a:p>
            <a:pPr marL="914400" marR="5080" indent="-457200">
              <a:lnSpc>
                <a:spcPct val="132000"/>
              </a:lnSpc>
              <a:spcBef>
                <a:spcPts val="10"/>
              </a:spcBef>
              <a:tabLst>
                <a:tab pos="984250" algn="l"/>
              </a:tabLst>
            </a:pP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if v		Q and w(u,v) &lt; </a:t>
            </a: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KEY[v]:  </a:t>
            </a:r>
            <a:r>
              <a:rPr sz="1600" spc="-20" dirty="0">
                <a:solidFill>
                  <a:srgbClr val="FFC000"/>
                </a:solidFill>
                <a:latin typeface="Arial"/>
                <a:cs typeface="Arial"/>
              </a:rPr>
              <a:t>PARENT[v]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7050" y="344220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961" y="3512058"/>
            <a:ext cx="835660" cy="1066800"/>
          </a:xfrm>
          <a:custGeom>
            <a:avLst/>
            <a:gdLst/>
            <a:ahLst/>
            <a:cxnLst/>
            <a:rect l="l" t="t" r="r" b="b"/>
            <a:pathLst>
              <a:path w="835660" h="1066800">
                <a:moveTo>
                  <a:pt x="0" y="1066799"/>
                </a:moveTo>
                <a:lnTo>
                  <a:pt x="835279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034" y="3304794"/>
            <a:ext cx="1276985" cy="250190"/>
          </a:xfrm>
          <a:custGeom>
            <a:avLst/>
            <a:gdLst/>
            <a:ahLst/>
            <a:cxnLst/>
            <a:rect l="l" t="t" r="r" b="b"/>
            <a:pathLst>
              <a:path w="1276985" h="250189">
                <a:moveTo>
                  <a:pt x="0" y="0"/>
                </a:moveTo>
                <a:lnTo>
                  <a:pt x="1276730" y="250189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8538" y="3217926"/>
            <a:ext cx="1390015" cy="215265"/>
          </a:xfrm>
          <a:custGeom>
            <a:avLst/>
            <a:gdLst/>
            <a:ahLst/>
            <a:cxnLst/>
            <a:rect l="l" t="t" r="r" b="b"/>
            <a:pathLst>
              <a:path w="1390014" h="215264">
                <a:moveTo>
                  <a:pt x="0" y="215011"/>
                </a:moveTo>
                <a:lnTo>
                  <a:pt x="1389634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9209" y="3736085"/>
            <a:ext cx="379730" cy="1092200"/>
          </a:xfrm>
          <a:custGeom>
            <a:avLst/>
            <a:gdLst/>
            <a:ahLst/>
            <a:cxnLst/>
            <a:rect l="l" t="t" r="r" b="b"/>
            <a:pathLst>
              <a:path w="379729" h="1092200">
                <a:moveTo>
                  <a:pt x="379602" y="1092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" y="4831841"/>
            <a:ext cx="1913889" cy="819150"/>
          </a:xfrm>
          <a:custGeom>
            <a:avLst/>
            <a:gdLst/>
            <a:ahLst/>
            <a:cxnLst/>
            <a:rect l="l" t="t" r="r" b="b"/>
            <a:pathLst>
              <a:path w="1913889" h="819150">
                <a:moveTo>
                  <a:pt x="0" y="0"/>
                </a:moveTo>
                <a:lnTo>
                  <a:pt x="1913636" y="819086"/>
                </a:lnTo>
              </a:path>
            </a:pathLst>
          </a:custGeom>
          <a:ln w="38099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1226" y="3373373"/>
            <a:ext cx="466090" cy="2200275"/>
          </a:xfrm>
          <a:custGeom>
            <a:avLst/>
            <a:gdLst/>
            <a:ahLst/>
            <a:cxnLst/>
            <a:rect l="l" t="t" r="r" b="b"/>
            <a:pathLst>
              <a:path w="466089" h="2200275">
                <a:moveTo>
                  <a:pt x="465836" y="0"/>
                </a:moveTo>
                <a:lnTo>
                  <a:pt x="0" y="2199766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138" y="3624834"/>
            <a:ext cx="792480" cy="2009775"/>
          </a:xfrm>
          <a:custGeom>
            <a:avLst/>
            <a:gdLst/>
            <a:ahLst/>
            <a:cxnLst/>
            <a:rect l="l" t="t" r="r" b="b"/>
            <a:pathLst>
              <a:path w="792480" h="2009775">
                <a:moveTo>
                  <a:pt x="0" y="0"/>
                </a:moveTo>
                <a:lnTo>
                  <a:pt x="792226" y="200953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5159502"/>
            <a:ext cx="2398395" cy="543560"/>
          </a:xfrm>
          <a:custGeom>
            <a:avLst/>
            <a:gdLst/>
            <a:ahLst/>
            <a:cxnLst/>
            <a:rect l="l" t="t" r="r" b="b"/>
            <a:pathLst>
              <a:path w="2398395" h="543560">
                <a:moveTo>
                  <a:pt x="2398141" y="0"/>
                </a:moveTo>
                <a:lnTo>
                  <a:pt x="0" y="543458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254508" y="0"/>
                </a:move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7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300256" y="504916"/>
                </a:lnTo>
                <a:lnTo>
                  <a:pt x="343315" y="493096"/>
                </a:lnTo>
                <a:lnTo>
                  <a:pt x="382964" y="474274"/>
                </a:lnTo>
                <a:lnTo>
                  <a:pt x="418485" y="449168"/>
                </a:lnTo>
                <a:lnTo>
                  <a:pt x="449159" y="418495"/>
                </a:lnTo>
                <a:lnTo>
                  <a:pt x="474268" y="382975"/>
                </a:lnTo>
                <a:lnTo>
                  <a:pt x="493093" y="343325"/>
                </a:lnTo>
                <a:lnTo>
                  <a:pt x="504915" y="300263"/>
                </a:lnTo>
                <a:lnTo>
                  <a:pt x="509015" y="254507"/>
                </a:lnTo>
                <a:lnTo>
                  <a:pt x="504915" y="208752"/>
                </a:lnTo>
                <a:lnTo>
                  <a:pt x="493093" y="165690"/>
                </a:lnTo>
                <a:lnTo>
                  <a:pt x="474268" y="126040"/>
                </a:lnTo>
                <a:lnTo>
                  <a:pt x="449159" y="90520"/>
                </a:lnTo>
                <a:lnTo>
                  <a:pt x="418485" y="59847"/>
                </a:lnTo>
                <a:lnTo>
                  <a:pt x="382964" y="34741"/>
                </a:lnTo>
                <a:lnTo>
                  <a:pt x="343315" y="15919"/>
                </a:lnTo>
                <a:lnTo>
                  <a:pt x="300256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26" y="440817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69" h="509270">
                <a:moveTo>
                  <a:pt x="0" y="254507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8" y="0"/>
                </a:lnTo>
                <a:lnTo>
                  <a:pt x="300256" y="4099"/>
                </a:lnTo>
                <a:lnTo>
                  <a:pt x="343315" y="15919"/>
                </a:lnTo>
                <a:lnTo>
                  <a:pt x="382964" y="34741"/>
                </a:lnTo>
                <a:lnTo>
                  <a:pt x="418485" y="59847"/>
                </a:lnTo>
                <a:lnTo>
                  <a:pt x="449159" y="90520"/>
                </a:lnTo>
                <a:lnTo>
                  <a:pt x="474268" y="126040"/>
                </a:lnTo>
                <a:lnTo>
                  <a:pt x="493093" y="165690"/>
                </a:lnTo>
                <a:lnTo>
                  <a:pt x="504915" y="208752"/>
                </a:lnTo>
                <a:lnTo>
                  <a:pt x="509015" y="254507"/>
                </a:lnTo>
                <a:lnTo>
                  <a:pt x="504915" y="300263"/>
                </a:lnTo>
                <a:lnTo>
                  <a:pt x="493093" y="343325"/>
                </a:lnTo>
                <a:lnTo>
                  <a:pt x="474268" y="382975"/>
                </a:lnTo>
                <a:lnTo>
                  <a:pt x="449159" y="418495"/>
                </a:lnTo>
                <a:lnTo>
                  <a:pt x="418485" y="449168"/>
                </a:lnTo>
                <a:lnTo>
                  <a:pt x="382964" y="474274"/>
                </a:lnTo>
                <a:lnTo>
                  <a:pt x="343315" y="493096"/>
                </a:lnTo>
                <a:lnTo>
                  <a:pt x="300256" y="504916"/>
                </a:lnTo>
                <a:lnTo>
                  <a:pt x="254508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240" y="4457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380" y="523684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8029" y="3003042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0275" y="305117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5533" y="32011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80413" y="324954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8605" y="3313938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24373" y="33616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6"/>
                </a:lnTo>
                <a:lnTo>
                  <a:pt x="4099" y="299358"/>
                </a:lnTo>
                <a:lnTo>
                  <a:pt x="15919" y="342287"/>
                </a:lnTo>
                <a:lnTo>
                  <a:pt x="34741" y="381818"/>
                </a:lnTo>
                <a:lnTo>
                  <a:pt x="59847" y="417233"/>
                </a:lnTo>
                <a:lnTo>
                  <a:pt x="90520" y="447815"/>
                </a:lnTo>
                <a:lnTo>
                  <a:pt x="126040" y="472849"/>
                </a:lnTo>
                <a:lnTo>
                  <a:pt x="165690" y="491617"/>
                </a:lnTo>
                <a:lnTo>
                  <a:pt x="208752" y="503403"/>
                </a:lnTo>
                <a:lnTo>
                  <a:pt x="254507" y="507492"/>
                </a:lnTo>
                <a:lnTo>
                  <a:pt x="300263" y="503403"/>
                </a:lnTo>
                <a:lnTo>
                  <a:pt x="343325" y="491617"/>
                </a:lnTo>
                <a:lnTo>
                  <a:pt x="382975" y="472849"/>
                </a:lnTo>
                <a:lnTo>
                  <a:pt x="418495" y="447815"/>
                </a:lnTo>
                <a:lnTo>
                  <a:pt x="449168" y="417233"/>
                </a:lnTo>
                <a:lnTo>
                  <a:pt x="474274" y="381818"/>
                </a:lnTo>
                <a:lnTo>
                  <a:pt x="493096" y="342287"/>
                </a:lnTo>
                <a:lnTo>
                  <a:pt x="504916" y="299358"/>
                </a:lnTo>
                <a:lnTo>
                  <a:pt x="509015" y="253746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7554" y="540943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69" h="508000">
                <a:moveTo>
                  <a:pt x="0" y="253746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6"/>
                </a:lnTo>
                <a:lnTo>
                  <a:pt x="504916" y="299358"/>
                </a:lnTo>
                <a:lnTo>
                  <a:pt x="493096" y="342287"/>
                </a:lnTo>
                <a:lnTo>
                  <a:pt x="474274" y="381818"/>
                </a:lnTo>
                <a:lnTo>
                  <a:pt x="449168" y="417233"/>
                </a:lnTo>
                <a:lnTo>
                  <a:pt x="418495" y="447815"/>
                </a:lnTo>
                <a:lnTo>
                  <a:pt x="382975" y="472849"/>
                </a:lnTo>
                <a:lnTo>
                  <a:pt x="343325" y="491617"/>
                </a:lnTo>
                <a:lnTo>
                  <a:pt x="300263" y="503403"/>
                </a:lnTo>
                <a:lnTo>
                  <a:pt x="254507" y="507492"/>
                </a:lnTo>
                <a:lnTo>
                  <a:pt x="208752" y="503403"/>
                </a:lnTo>
                <a:lnTo>
                  <a:pt x="165690" y="491617"/>
                </a:lnTo>
                <a:lnTo>
                  <a:pt x="126040" y="472849"/>
                </a:lnTo>
                <a:lnTo>
                  <a:pt x="90520" y="447815"/>
                </a:lnTo>
                <a:lnTo>
                  <a:pt x="59847" y="417233"/>
                </a:lnTo>
                <a:lnTo>
                  <a:pt x="34741" y="381818"/>
                </a:lnTo>
                <a:lnTo>
                  <a:pt x="15919" y="342287"/>
                </a:lnTo>
                <a:lnTo>
                  <a:pt x="4099" y="299358"/>
                </a:lnTo>
                <a:lnTo>
                  <a:pt x="0" y="25374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40279" y="5458155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8321" y="37442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9486" y="300202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50816" y="54267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4926" y="41236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5989" y="419290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5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5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8082" y="4805934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03850" y="485432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49951" y="407187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823" y="1371345"/>
            <a:ext cx="5829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Now we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Spanning </a:t>
            </a:r>
            <a:r>
              <a:rPr sz="2000" b="1" spc="-25" dirty="0">
                <a:solidFill>
                  <a:srgbClr val="FFC000"/>
                </a:solidFill>
                <a:latin typeface="Arial"/>
                <a:cs typeface="Arial"/>
              </a:rPr>
              <a:t>Tree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connects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vertices which have the </a:t>
            </a:r>
            <a:r>
              <a:rPr sz="2000" b="1" spc="-5" dirty="0">
                <a:solidFill>
                  <a:srgbClr val="FFC000"/>
                </a:solidFill>
                <a:latin typeface="Arial"/>
                <a:cs typeface="Arial"/>
              </a:rPr>
              <a:t>minimum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total</a:t>
            </a:r>
            <a:r>
              <a:rPr sz="20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weight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5260" y="2731007"/>
            <a:ext cx="5696712" cy="3439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51544" y="5850735"/>
            <a:ext cx="102425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0" dirty="0">
                <a:solidFill>
                  <a:srgbClr val="FFC000"/>
                </a:solidFill>
                <a:latin typeface="Arial"/>
                <a:cs typeface="Arial"/>
              </a:rPr>
              <a:t>KEY[v]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600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37144" y="6173823"/>
            <a:ext cx="8604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2439" y="6209196"/>
            <a:ext cx="3542029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(a,f), (c,f), (c,d), (d,e), (a,b)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6953" y="6206147"/>
            <a:ext cx="7677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665480" algn="l"/>
              </a:tabLst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Q =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{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1" y="1264873"/>
            <a:ext cx="6672999" cy="5486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3870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latin typeface="Arial"/>
                <a:cs typeface="Arial"/>
              </a:rPr>
              <a:t>Prim’s</a:t>
            </a:r>
            <a:r>
              <a:rPr sz="4200" b="0" spc="-310" dirty="0">
                <a:latin typeface="Arial"/>
                <a:cs typeface="Arial"/>
              </a:rPr>
              <a:t> </a:t>
            </a:r>
            <a:r>
              <a:rPr sz="4200" b="0" dirty="0">
                <a:latin typeface="Arial"/>
                <a:cs typeface="Arial"/>
              </a:rPr>
              <a:t>Algorithm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616" y="1221488"/>
            <a:ext cx="8917940" cy="50723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1700" b="1" spc="-5" dirty="0">
                <a:solidFill>
                  <a:srgbClr val="FFC000"/>
                </a:solidFill>
                <a:latin typeface="Arial"/>
                <a:cs typeface="Arial"/>
              </a:rPr>
              <a:t>time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complexity of the </a:t>
            </a:r>
            <a:r>
              <a:rPr sz="1700" b="1" spc="-5" dirty="0">
                <a:solidFill>
                  <a:srgbClr val="FFC000"/>
                </a:solidFill>
                <a:latin typeface="Arial"/>
                <a:cs typeface="Arial"/>
              </a:rPr>
              <a:t>algorithm is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computed as</a:t>
            </a:r>
            <a:r>
              <a:rPr sz="1700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follows: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Step 1 costs q(n)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loop in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 requires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Ø(n)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 taken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3 - 6 is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O(n).</a:t>
            </a:r>
            <a:endParaRPr sz="1700">
              <a:latin typeface="Arial"/>
              <a:cs typeface="Arial"/>
            </a:endParaRPr>
          </a:p>
          <a:p>
            <a:pPr marL="419100" marR="81280" indent="-342900">
              <a:lnSpc>
                <a:spcPct val="80000"/>
              </a:lnSpc>
              <a:spcBef>
                <a:spcPts val="994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 taken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by Step 10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search for a vertex y closest to X is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Ø(n)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per iteration.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 because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algorithm inspects each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vector representing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Y.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Since  it is executed n-1 times,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overall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required by Step 10 is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Ø(n</a:t>
            </a:r>
            <a:r>
              <a:rPr sz="1650" spc="-7" baseline="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11,12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 13 cost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Ø(1)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time per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iteration for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q(n)</a:t>
            </a:r>
            <a:r>
              <a:rPr sz="17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700">
              <a:latin typeface="Arial"/>
              <a:cs typeface="Arial"/>
            </a:endParaRPr>
          </a:p>
          <a:p>
            <a:pPr marL="419100" marR="183515" indent="-342900" algn="just">
              <a:lnSpc>
                <a:spcPct val="80000"/>
              </a:lnSpc>
              <a:spcBef>
                <a:spcPts val="1010"/>
              </a:spcBef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loop in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14 is executed 2m times, </a:t>
            </a:r>
            <a:r>
              <a:rPr sz="1700" spc="-5" dirty="0">
                <a:solidFill>
                  <a:srgbClr val="FFC000"/>
                </a:solidFill>
                <a:latin typeface="Arial"/>
                <a:cs typeface="Arial"/>
              </a:rPr>
              <a:t>where </a:t>
            </a:r>
            <a:r>
              <a:rPr sz="1700" dirty="0">
                <a:solidFill>
                  <a:srgbClr val="FFC000"/>
                </a:solidFill>
                <a:latin typeface="Arial"/>
                <a:cs typeface="Arial"/>
              </a:rPr>
              <a:t>m=|E|.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 because each edge 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(y,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w)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 inspected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twice: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y is moved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X and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other when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w is moved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X.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Hence, the overall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required by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14 is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Ø(m).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ts val="1835"/>
              </a:lnSpc>
              <a:spcBef>
                <a:spcPts val="585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test in Step 15 is executed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exactly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times,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 Steps 16 and 17 are executed</a:t>
            </a:r>
            <a:r>
              <a:rPr sz="17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700">
              <a:latin typeface="Arial"/>
              <a:cs typeface="Arial"/>
            </a:endParaRPr>
          </a:p>
          <a:p>
            <a:pPr marL="419100">
              <a:lnSpc>
                <a:spcPts val="1835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most m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times.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Thus, Steps 14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19 cost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q(m)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It follows that the time complexity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7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85"/>
              </a:spcBef>
              <a:tabLst>
                <a:tab pos="418465" algn="l"/>
              </a:tabLst>
            </a:pPr>
            <a:r>
              <a:rPr sz="1350" spc="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FFC000"/>
                </a:solidFill>
                <a:latin typeface="Arial"/>
                <a:cs typeface="Arial"/>
              </a:rPr>
              <a:t>Ø(m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+ n</a:t>
            </a:r>
            <a:r>
              <a:rPr sz="1650" b="1" baseline="25252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) = Ø</a:t>
            </a:r>
            <a:r>
              <a:rPr sz="17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(n</a:t>
            </a:r>
            <a:r>
              <a:rPr sz="1650" b="1" baseline="25252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r>
              <a:rPr sz="1700" b="1" dirty="0">
                <a:solidFill>
                  <a:srgbClr val="FFC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446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133" y="1741169"/>
            <a:ext cx="7328534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586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What </a:t>
            </a:r>
            <a:r>
              <a:rPr sz="4200" b="0" spc="-5" dirty="0">
                <a:latin typeface="Arial"/>
                <a:cs typeface="Arial"/>
              </a:rPr>
              <a:t>is a </a:t>
            </a:r>
            <a:r>
              <a:rPr sz="4200" b="0" dirty="0">
                <a:latin typeface="Arial"/>
                <a:cs typeface="Arial"/>
              </a:rPr>
              <a:t>Spanning</a:t>
            </a:r>
            <a:r>
              <a:rPr sz="4200" b="0" spc="-150" dirty="0">
                <a:latin typeface="Arial"/>
                <a:cs typeface="Arial"/>
              </a:rPr>
              <a:t> </a:t>
            </a:r>
            <a:r>
              <a:rPr sz="4200" b="0" spc="-45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915797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order to find a spanning tree, we must make sure that every node (vertex)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some how connected to the rest of the nodes by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arcs</a:t>
            </a:r>
            <a:r>
              <a:rPr sz="20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(edge)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 the fewest number of edges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3496" y="3342132"/>
            <a:ext cx="1321435" cy="336550"/>
          </a:xfrm>
          <a:custGeom>
            <a:avLst/>
            <a:gdLst/>
            <a:ahLst/>
            <a:cxnLst/>
            <a:rect l="l" t="t" r="r" b="b"/>
            <a:pathLst>
              <a:path w="1321434" h="336550">
                <a:moveTo>
                  <a:pt x="1320927" y="0"/>
                </a:moveTo>
                <a:lnTo>
                  <a:pt x="0" y="33642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2295" y="3342132"/>
            <a:ext cx="1260475" cy="26034"/>
          </a:xfrm>
          <a:custGeom>
            <a:avLst/>
            <a:gdLst/>
            <a:ahLst/>
            <a:cxnLst/>
            <a:rect l="l" t="t" r="r" b="b"/>
            <a:pathLst>
              <a:path w="1260475" h="26035">
                <a:moveTo>
                  <a:pt x="0" y="0"/>
                </a:moveTo>
                <a:lnTo>
                  <a:pt x="1260475" y="25907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6983" y="3547871"/>
            <a:ext cx="88265" cy="567690"/>
          </a:xfrm>
          <a:custGeom>
            <a:avLst/>
            <a:gdLst/>
            <a:ahLst/>
            <a:cxnLst/>
            <a:rect l="l" t="t" r="r" b="b"/>
            <a:pathLst>
              <a:path w="88265" h="567689">
                <a:moveTo>
                  <a:pt x="0" y="0"/>
                </a:moveTo>
                <a:lnTo>
                  <a:pt x="87884" y="56718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603" y="4713732"/>
            <a:ext cx="1338580" cy="250190"/>
          </a:xfrm>
          <a:custGeom>
            <a:avLst/>
            <a:gdLst/>
            <a:ahLst/>
            <a:cxnLst/>
            <a:rect l="l" t="t" r="r" b="b"/>
            <a:pathLst>
              <a:path w="1338579" h="250189">
                <a:moveTo>
                  <a:pt x="0" y="250190"/>
                </a:moveTo>
                <a:lnTo>
                  <a:pt x="1338199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02168" y="4369308"/>
            <a:ext cx="1028065" cy="345440"/>
          </a:xfrm>
          <a:custGeom>
            <a:avLst/>
            <a:gdLst/>
            <a:ahLst/>
            <a:cxnLst/>
            <a:rect l="l" t="t" r="r" b="b"/>
            <a:pathLst>
              <a:path w="1028065" h="345439">
                <a:moveTo>
                  <a:pt x="0" y="345059"/>
                </a:moveTo>
                <a:lnTo>
                  <a:pt x="1027683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9183" y="4968240"/>
            <a:ext cx="164465" cy="1002030"/>
          </a:xfrm>
          <a:custGeom>
            <a:avLst/>
            <a:gdLst/>
            <a:ahLst/>
            <a:cxnLst/>
            <a:rect l="l" t="t" r="r" b="b"/>
            <a:pathLst>
              <a:path w="164465" h="1002029">
                <a:moveTo>
                  <a:pt x="0" y="0"/>
                </a:moveTo>
                <a:lnTo>
                  <a:pt x="163957" y="1001725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9016" y="4893564"/>
            <a:ext cx="2410460" cy="426084"/>
          </a:xfrm>
          <a:custGeom>
            <a:avLst/>
            <a:gdLst/>
            <a:ahLst/>
            <a:cxnLst/>
            <a:rect l="l" t="t" r="r" b="b"/>
            <a:pathLst>
              <a:path w="2410459" h="426085">
                <a:moveTo>
                  <a:pt x="0" y="0"/>
                </a:moveTo>
                <a:lnTo>
                  <a:pt x="2409952" y="425831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7619" y="3521964"/>
            <a:ext cx="321310" cy="938530"/>
          </a:xfrm>
          <a:custGeom>
            <a:avLst/>
            <a:gdLst/>
            <a:ahLst/>
            <a:cxnLst/>
            <a:rect l="l" t="t" r="r" b="b"/>
            <a:pathLst>
              <a:path w="321309" h="938529">
                <a:moveTo>
                  <a:pt x="0" y="0"/>
                </a:moveTo>
                <a:lnTo>
                  <a:pt x="320801" y="938149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88"/>
                </a:lnTo>
                <a:lnTo>
                  <a:pt x="165229" y="15874"/>
                </a:lnTo>
                <a:lnTo>
                  <a:pt x="125701" y="34642"/>
                </a:lnTo>
                <a:lnTo>
                  <a:pt x="90284" y="59676"/>
                </a:lnTo>
                <a:lnTo>
                  <a:pt x="59697" y="90258"/>
                </a:lnTo>
                <a:lnTo>
                  <a:pt x="34656" y="125673"/>
                </a:lnTo>
                <a:lnTo>
                  <a:pt x="15881" y="165204"/>
                </a:lnTo>
                <a:lnTo>
                  <a:pt x="4090" y="208133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33"/>
                </a:lnTo>
                <a:lnTo>
                  <a:pt x="491610" y="165204"/>
                </a:lnTo>
                <a:lnTo>
                  <a:pt x="472835" y="125673"/>
                </a:lnTo>
                <a:lnTo>
                  <a:pt x="447794" y="90258"/>
                </a:lnTo>
                <a:lnTo>
                  <a:pt x="417207" y="59676"/>
                </a:lnTo>
                <a:lnTo>
                  <a:pt x="381790" y="34642"/>
                </a:lnTo>
                <a:lnTo>
                  <a:pt x="342262" y="15874"/>
                </a:lnTo>
                <a:lnTo>
                  <a:pt x="299341" y="4088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33"/>
                </a:lnTo>
                <a:lnTo>
                  <a:pt x="15881" y="165204"/>
                </a:lnTo>
                <a:lnTo>
                  <a:pt x="34656" y="125673"/>
                </a:lnTo>
                <a:lnTo>
                  <a:pt x="59697" y="90258"/>
                </a:lnTo>
                <a:lnTo>
                  <a:pt x="90284" y="59676"/>
                </a:lnTo>
                <a:lnTo>
                  <a:pt x="125701" y="34642"/>
                </a:lnTo>
                <a:lnTo>
                  <a:pt x="165229" y="15874"/>
                </a:lnTo>
                <a:lnTo>
                  <a:pt x="208150" y="4088"/>
                </a:lnTo>
                <a:lnTo>
                  <a:pt x="253746" y="0"/>
                </a:lnTo>
                <a:lnTo>
                  <a:pt x="299341" y="4088"/>
                </a:lnTo>
                <a:lnTo>
                  <a:pt x="342262" y="15874"/>
                </a:lnTo>
                <a:lnTo>
                  <a:pt x="381790" y="34642"/>
                </a:lnTo>
                <a:lnTo>
                  <a:pt x="417207" y="59676"/>
                </a:lnTo>
                <a:lnTo>
                  <a:pt x="447794" y="90258"/>
                </a:lnTo>
                <a:lnTo>
                  <a:pt x="472835" y="125673"/>
                </a:lnTo>
                <a:lnTo>
                  <a:pt x="491610" y="165204"/>
                </a:lnTo>
                <a:lnTo>
                  <a:pt x="503401" y="208133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2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6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2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6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8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8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8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8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8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4445" y="4548378"/>
            <a:ext cx="1054100" cy="696595"/>
          </a:xfrm>
          <a:custGeom>
            <a:avLst/>
            <a:gdLst/>
            <a:ahLst/>
            <a:cxnLst/>
            <a:rect l="l" t="t" r="r" b="b"/>
            <a:pathLst>
              <a:path w="1054100" h="696595">
                <a:moveTo>
                  <a:pt x="0" y="0"/>
                </a:moveTo>
                <a:lnTo>
                  <a:pt x="1053973" y="696595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521" y="5499353"/>
            <a:ext cx="2097405" cy="725170"/>
          </a:xfrm>
          <a:custGeom>
            <a:avLst/>
            <a:gdLst/>
            <a:ahLst/>
            <a:cxnLst/>
            <a:rect l="l" t="t" r="r" b="b"/>
            <a:pathLst>
              <a:path w="2097404" h="725170">
                <a:moveTo>
                  <a:pt x="2097278" y="0"/>
                </a:moveTo>
                <a:lnTo>
                  <a:pt x="0" y="724611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9750" y="3932682"/>
            <a:ext cx="303530" cy="852169"/>
          </a:xfrm>
          <a:custGeom>
            <a:avLst/>
            <a:gdLst/>
            <a:ahLst/>
            <a:cxnLst/>
            <a:rect l="l" t="t" r="r" b="b"/>
            <a:pathLst>
              <a:path w="303529" h="852170">
                <a:moveTo>
                  <a:pt x="303529" y="85178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9778" y="3548634"/>
            <a:ext cx="909319" cy="986790"/>
          </a:xfrm>
          <a:custGeom>
            <a:avLst/>
            <a:gdLst/>
            <a:ahLst/>
            <a:cxnLst/>
            <a:rect l="l" t="t" r="r" b="b"/>
            <a:pathLst>
              <a:path w="909320" h="986789">
                <a:moveTo>
                  <a:pt x="0" y="986535"/>
                </a:moveTo>
                <a:lnTo>
                  <a:pt x="90893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87907" y="5185864"/>
            <a:ext cx="492696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 a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be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found,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then one of the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edges is not</a:t>
            </a:r>
            <a:r>
              <a:rPr sz="2000" b="1" spc="-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22965" y="2844253"/>
            <a:ext cx="3424554" cy="2526030"/>
          </a:xfrm>
          <a:custGeom>
            <a:avLst/>
            <a:gdLst/>
            <a:ahLst/>
            <a:cxnLst/>
            <a:rect l="l" t="t" r="r" b="b"/>
            <a:pathLst>
              <a:path w="3424554" h="2526029">
                <a:moveTo>
                  <a:pt x="432290" y="1435138"/>
                </a:moveTo>
                <a:lnTo>
                  <a:pt x="418283" y="1399612"/>
                </a:lnTo>
                <a:lnTo>
                  <a:pt x="402296" y="1362908"/>
                </a:lnTo>
                <a:lnTo>
                  <a:pt x="384552" y="1325134"/>
                </a:lnTo>
                <a:lnTo>
                  <a:pt x="365272" y="1286393"/>
                </a:lnTo>
                <a:lnTo>
                  <a:pt x="344680" y="1246793"/>
                </a:lnTo>
                <a:lnTo>
                  <a:pt x="322999" y="1206438"/>
                </a:lnTo>
                <a:lnTo>
                  <a:pt x="300450" y="1165436"/>
                </a:lnTo>
                <a:lnTo>
                  <a:pt x="277256" y="1123891"/>
                </a:lnTo>
                <a:lnTo>
                  <a:pt x="253640" y="1081910"/>
                </a:lnTo>
                <a:lnTo>
                  <a:pt x="229825" y="1039599"/>
                </a:lnTo>
                <a:lnTo>
                  <a:pt x="206032" y="997063"/>
                </a:lnTo>
                <a:lnTo>
                  <a:pt x="182486" y="954408"/>
                </a:lnTo>
                <a:lnTo>
                  <a:pt x="159407" y="911741"/>
                </a:lnTo>
                <a:lnTo>
                  <a:pt x="137019" y="869166"/>
                </a:lnTo>
                <a:lnTo>
                  <a:pt x="115545" y="826791"/>
                </a:lnTo>
                <a:lnTo>
                  <a:pt x="95206" y="784720"/>
                </a:lnTo>
                <a:lnTo>
                  <a:pt x="76226" y="743059"/>
                </a:lnTo>
                <a:lnTo>
                  <a:pt x="58827" y="701916"/>
                </a:lnTo>
                <a:lnTo>
                  <a:pt x="43231" y="661394"/>
                </a:lnTo>
                <a:lnTo>
                  <a:pt x="29662" y="621601"/>
                </a:lnTo>
                <a:lnTo>
                  <a:pt x="18342" y="582642"/>
                </a:lnTo>
                <a:lnTo>
                  <a:pt x="9493" y="544623"/>
                </a:lnTo>
                <a:lnTo>
                  <a:pt x="99" y="471828"/>
                </a:lnTo>
                <a:lnTo>
                  <a:pt x="0" y="437265"/>
                </a:lnTo>
                <a:lnTo>
                  <a:pt x="3262" y="404064"/>
                </a:lnTo>
                <a:lnTo>
                  <a:pt x="20761" y="342177"/>
                </a:lnTo>
                <a:lnTo>
                  <a:pt x="54378" y="287015"/>
                </a:lnTo>
                <a:lnTo>
                  <a:pt x="105894" y="239423"/>
                </a:lnTo>
                <a:lnTo>
                  <a:pt x="138920" y="218732"/>
                </a:lnTo>
                <a:lnTo>
                  <a:pt x="187728" y="195214"/>
                </a:lnTo>
                <a:lnTo>
                  <a:pt x="246717" y="172659"/>
                </a:lnTo>
                <a:lnTo>
                  <a:pt x="315116" y="151143"/>
                </a:lnTo>
                <a:lnTo>
                  <a:pt x="352603" y="140797"/>
                </a:lnTo>
                <a:lnTo>
                  <a:pt x="392155" y="130739"/>
                </a:lnTo>
                <a:lnTo>
                  <a:pt x="433675" y="120979"/>
                </a:lnTo>
                <a:lnTo>
                  <a:pt x="477067" y="111524"/>
                </a:lnTo>
                <a:lnTo>
                  <a:pt x="522234" y="102386"/>
                </a:lnTo>
                <a:lnTo>
                  <a:pt x="569080" y="93572"/>
                </a:lnTo>
                <a:lnTo>
                  <a:pt x="617510" y="85093"/>
                </a:lnTo>
                <a:lnTo>
                  <a:pt x="667427" y="76958"/>
                </a:lnTo>
                <a:lnTo>
                  <a:pt x="718734" y="69176"/>
                </a:lnTo>
                <a:lnTo>
                  <a:pt x="771336" y="61757"/>
                </a:lnTo>
                <a:lnTo>
                  <a:pt x="825137" y="54710"/>
                </a:lnTo>
                <a:lnTo>
                  <a:pt x="880040" y="48044"/>
                </a:lnTo>
                <a:lnTo>
                  <a:pt x="935949" y="41768"/>
                </a:lnTo>
                <a:lnTo>
                  <a:pt x="992769" y="35893"/>
                </a:lnTo>
                <a:lnTo>
                  <a:pt x="1050402" y="30427"/>
                </a:lnTo>
                <a:lnTo>
                  <a:pt x="1108752" y="25380"/>
                </a:lnTo>
                <a:lnTo>
                  <a:pt x="1167724" y="20761"/>
                </a:lnTo>
                <a:lnTo>
                  <a:pt x="1227222" y="16579"/>
                </a:lnTo>
                <a:lnTo>
                  <a:pt x="1287148" y="12844"/>
                </a:lnTo>
                <a:lnTo>
                  <a:pt x="1347408" y="9566"/>
                </a:lnTo>
                <a:lnTo>
                  <a:pt x="1407904" y="6753"/>
                </a:lnTo>
                <a:lnTo>
                  <a:pt x="1468541" y="4415"/>
                </a:lnTo>
                <a:lnTo>
                  <a:pt x="1529222" y="2561"/>
                </a:lnTo>
                <a:lnTo>
                  <a:pt x="1589851" y="1201"/>
                </a:lnTo>
                <a:lnTo>
                  <a:pt x="1650333" y="344"/>
                </a:lnTo>
                <a:lnTo>
                  <a:pt x="1710570" y="0"/>
                </a:lnTo>
                <a:lnTo>
                  <a:pt x="1770467" y="177"/>
                </a:lnTo>
                <a:lnTo>
                  <a:pt x="1829928" y="885"/>
                </a:lnTo>
                <a:lnTo>
                  <a:pt x="1888856" y="2134"/>
                </a:lnTo>
                <a:lnTo>
                  <a:pt x="1947155" y="3932"/>
                </a:lnTo>
                <a:lnTo>
                  <a:pt x="2004729" y="6290"/>
                </a:lnTo>
                <a:lnTo>
                  <a:pt x="2061483" y="9217"/>
                </a:lnTo>
                <a:lnTo>
                  <a:pt x="2117318" y="12721"/>
                </a:lnTo>
                <a:lnTo>
                  <a:pt x="2172141" y="16813"/>
                </a:lnTo>
                <a:lnTo>
                  <a:pt x="2225853" y="21501"/>
                </a:lnTo>
                <a:lnTo>
                  <a:pt x="2278360" y="26796"/>
                </a:lnTo>
                <a:lnTo>
                  <a:pt x="2329565" y="32705"/>
                </a:lnTo>
                <a:lnTo>
                  <a:pt x="2379371" y="39240"/>
                </a:lnTo>
                <a:lnTo>
                  <a:pt x="2427683" y="46409"/>
                </a:lnTo>
                <a:lnTo>
                  <a:pt x="2474405" y="54221"/>
                </a:lnTo>
                <a:lnTo>
                  <a:pt x="2519440" y="62686"/>
                </a:lnTo>
                <a:lnTo>
                  <a:pt x="2562692" y="71813"/>
                </a:lnTo>
                <a:lnTo>
                  <a:pt x="2604065" y="81612"/>
                </a:lnTo>
                <a:lnTo>
                  <a:pt x="2643462" y="92092"/>
                </a:lnTo>
                <a:lnTo>
                  <a:pt x="2680788" y="103262"/>
                </a:lnTo>
                <a:lnTo>
                  <a:pt x="2748842" y="127710"/>
                </a:lnTo>
                <a:lnTo>
                  <a:pt x="2818523" y="160676"/>
                </a:lnTo>
                <a:lnTo>
                  <a:pt x="2856767" y="182725"/>
                </a:lnTo>
                <a:lnTo>
                  <a:pt x="2894075" y="207045"/>
                </a:lnTo>
                <a:lnTo>
                  <a:pt x="2930412" y="233525"/>
                </a:lnTo>
                <a:lnTo>
                  <a:pt x="2965746" y="262056"/>
                </a:lnTo>
                <a:lnTo>
                  <a:pt x="3000041" y="292526"/>
                </a:lnTo>
                <a:lnTo>
                  <a:pt x="3033265" y="324825"/>
                </a:lnTo>
                <a:lnTo>
                  <a:pt x="3065382" y="358843"/>
                </a:lnTo>
                <a:lnTo>
                  <a:pt x="3096359" y="394469"/>
                </a:lnTo>
                <a:lnTo>
                  <a:pt x="3126162" y="431594"/>
                </a:lnTo>
                <a:lnTo>
                  <a:pt x="3154757" y="470105"/>
                </a:lnTo>
                <a:lnTo>
                  <a:pt x="3182111" y="509894"/>
                </a:lnTo>
                <a:lnTo>
                  <a:pt x="3208188" y="550849"/>
                </a:lnTo>
                <a:lnTo>
                  <a:pt x="3232955" y="592860"/>
                </a:lnTo>
                <a:lnTo>
                  <a:pt x="3256378" y="635817"/>
                </a:lnTo>
                <a:lnTo>
                  <a:pt x="3278424" y="679610"/>
                </a:lnTo>
                <a:lnTo>
                  <a:pt x="3299057" y="724127"/>
                </a:lnTo>
                <a:lnTo>
                  <a:pt x="3318245" y="769258"/>
                </a:lnTo>
                <a:lnTo>
                  <a:pt x="3335953" y="814894"/>
                </a:lnTo>
                <a:lnTo>
                  <a:pt x="3352147" y="860923"/>
                </a:lnTo>
                <a:lnTo>
                  <a:pt x="3366793" y="907235"/>
                </a:lnTo>
                <a:lnTo>
                  <a:pt x="3379857" y="953720"/>
                </a:lnTo>
                <a:lnTo>
                  <a:pt x="3391306" y="1000268"/>
                </a:lnTo>
                <a:lnTo>
                  <a:pt x="3401105" y="1046767"/>
                </a:lnTo>
                <a:lnTo>
                  <a:pt x="3409220" y="1093107"/>
                </a:lnTo>
                <a:lnTo>
                  <a:pt x="3415617" y="1139179"/>
                </a:lnTo>
                <a:lnTo>
                  <a:pt x="3420263" y="1184871"/>
                </a:lnTo>
                <a:lnTo>
                  <a:pt x="3423123" y="1230073"/>
                </a:lnTo>
                <a:lnTo>
                  <a:pt x="3424163" y="1274675"/>
                </a:lnTo>
                <a:lnTo>
                  <a:pt x="3423350" y="1318566"/>
                </a:lnTo>
                <a:lnTo>
                  <a:pt x="3420649" y="1361635"/>
                </a:lnTo>
                <a:lnTo>
                  <a:pt x="3416027" y="1403774"/>
                </a:lnTo>
                <a:lnTo>
                  <a:pt x="3409449" y="1444870"/>
                </a:lnTo>
                <a:lnTo>
                  <a:pt x="3400881" y="1484814"/>
                </a:lnTo>
                <a:lnTo>
                  <a:pt x="3390290" y="1523495"/>
                </a:lnTo>
                <a:lnTo>
                  <a:pt x="3377641" y="1560802"/>
                </a:lnTo>
                <a:lnTo>
                  <a:pt x="3362901" y="1596626"/>
                </a:lnTo>
                <a:lnTo>
                  <a:pt x="3346036" y="1630856"/>
                </a:lnTo>
                <a:lnTo>
                  <a:pt x="3305792" y="1694091"/>
                </a:lnTo>
                <a:lnTo>
                  <a:pt x="3265214" y="1741123"/>
                </a:lnTo>
                <a:lnTo>
                  <a:pt x="3214077" y="1788691"/>
                </a:lnTo>
                <a:lnTo>
                  <a:pt x="3153206" y="1836575"/>
                </a:lnTo>
                <a:lnTo>
                  <a:pt x="3119378" y="1860567"/>
                </a:lnTo>
                <a:lnTo>
                  <a:pt x="3083426" y="1884555"/>
                </a:lnTo>
                <a:lnTo>
                  <a:pt x="3045454" y="1908512"/>
                </a:lnTo>
                <a:lnTo>
                  <a:pt x="3005565" y="1932410"/>
                </a:lnTo>
                <a:lnTo>
                  <a:pt x="2963861" y="1956222"/>
                </a:lnTo>
                <a:lnTo>
                  <a:pt x="2920446" y="1979920"/>
                </a:lnTo>
                <a:lnTo>
                  <a:pt x="2875424" y="2003477"/>
                </a:lnTo>
                <a:lnTo>
                  <a:pt x="2828898" y="2026866"/>
                </a:lnTo>
                <a:lnTo>
                  <a:pt x="2780970" y="2050058"/>
                </a:lnTo>
                <a:lnTo>
                  <a:pt x="2731744" y="2073027"/>
                </a:lnTo>
                <a:lnTo>
                  <a:pt x="2681323" y="2095745"/>
                </a:lnTo>
                <a:lnTo>
                  <a:pt x="2629811" y="2118183"/>
                </a:lnTo>
                <a:lnTo>
                  <a:pt x="2577311" y="2140316"/>
                </a:lnTo>
                <a:lnTo>
                  <a:pt x="2523926" y="2162115"/>
                </a:lnTo>
                <a:lnTo>
                  <a:pt x="2469759" y="2183553"/>
                </a:lnTo>
                <a:lnTo>
                  <a:pt x="2414913" y="2204602"/>
                </a:lnTo>
                <a:lnTo>
                  <a:pt x="2359492" y="2225234"/>
                </a:lnTo>
                <a:lnTo>
                  <a:pt x="2303599" y="2245423"/>
                </a:lnTo>
                <a:lnTo>
                  <a:pt x="2247337" y="2265141"/>
                </a:lnTo>
                <a:lnTo>
                  <a:pt x="2190810" y="2284359"/>
                </a:lnTo>
                <a:lnTo>
                  <a:pt x="2134120" y="2303052"/>
                </a:lnTo>
                <a:lnTo>
                  <a:pt x="2077371" y="2321191"/>
                </a:lnTo>
                <a:lnTo>
                  <a:pt x="2020666" y="2338748"/>
                </a:lnTo>
                <a:lnTo>
                  <a:pt x="1964108" y="2355697"/>
                </a:lnTo>
                <a:lnTo>
                  <a:pt x="1907801" y="2372009"/>
                </a:lnTo>
                <a:lnTo>
                  <a:pt x="1851848" y="2387657"/>
                </a:lnTo>
                <a:lnTo>
                  <a:pt x="1796351" y="2402614"/>
                </a:lnTo>
                <a:lnTo>
                  <a:pt x="1741415" y="2416852"/>
                </a:lnTo>
                <a:lnTo>
                  <a:pt x="1687143" y="2430344"/>
                </a:lnTo>
                <a:lnTo>
                  <a:pt x="1633637" y="2443062"/>
                </a:lnTo>
                <a:lnTo>
                  <a:pt x="1581001" y="2454979"/>
                </a:lnTo>
                <a:lnTo>
                  <a:pt x="1529338" y="2466066"/>
                </a:lnTo>
                <a:lnTo>
                  <a:pt x="1478751" y="2476297"/>
                </a:lnTo>
                <a:lnTo>
                  <a:pt x="1429344" y="2485645"/>
                </a:lnTo>
                <a:lnTo>
                  <a:pt x="1381220" y="2494081"/>
                </a:lnTo>
                <a:lnTo>
                  <a:pt x="1334482" y="2501577"/>
                </a:lnTo>
                <a:lnTo>
                  <a:pt x="1289234" y="2508108"/>
                </a:lnTo>
                <a:lnTo>
                  <a:pt x="1245578" y="2513644"/>
                </a:lnTo>
                <a:lnTo>
                  <a:pt x="1203618" y="2518159"/>
                </a:lnTo>
                <a:lnTo>
                  <a:pt x="1163456" y="2521625"/>
                </a:lnTo>
                <a:lnTo>
                  <a:pt x="1125197" y="2524015"/>
                </a:lnTo>
                <a:lnTo>
                  <a:pt x="1054799" y="2525454"/>
                </a:lnTo>
                <a:lnTo>
                  <a:pt x="1022866" y="2524449"/>
                </a:lnTo>
                <a:lnTo>
                  <a:pt x="948169" y="2515804"/>
                </a:lnTo>
                <a:lnTo>
                  <a:pt x="906358" y="2505729"/>
                </a:lnTo>
                <a:lnTo>
                  <a:pt x="867664" y="2492211"/>
                </a:lnTo>
                <a:lnTo>
                  <a:pt x="831934" y="2475426"/>
                </a:lnTo>
                <a:lnTo>
                  <a:pt x="799016" y="2455552"/>
                </a:lnTo>
                <a:lnTo>
                  <a:pt x="741011" y="2407246"/>
                </a:lnTo>
                <a:lnTo>
                  <a:pt x="692432" y="2348709"/>
                </a:lnTo>
                <a:lnTo>
                  <a:pt x="671296" y="2316048"/>
                </a:lnTo>
                <a:lnTo>
                  <a:pt x="652061" y="2281361"/>
                </a:lnTo>
                <a:lnTo>
                  <a:pt x="634575" y="2244825"/>
                </a:lnTo>
                <a:lnTo>
                  <a:pt x="618684" y="2206618"/>
                </a:lnTo>
                <a:lnTo>
                  <a:pt x="604238" y="2166917"/>
                </a:lnTo>
                <a:lnTo>
                  <a:pt x="591084" y="2125899"/>
                </a:lnTo>
                <a:lnTo>
                  <a:pt x="579070" y="2083741"/>
                </a:lnTo>
                <a:lnTo>
                  <a:pt x="568044" y="2040621"/>
                </a:lnTo>
                <a:lnTo>
                  <a:pt x="557854" y="1996716"/>
                </a:lnTo>
                <a:lnTo>
                  <a:pt x="548348" y="1952203"/>
                </a:lnTo>
                <a:lnTo>
                  <a:pt x="539374" y="1907259"/>
                </a:lnTo>
                <a:lnTo>
                  <a:pt x="530781" y="1862062"/>
                </a:lnTo>
                <a:lnTo>
                  <a:pt x="522414" y="1816788"/>
                </a:lnTo>
                <a:lnTo>
                  <a:pt x="514124" y="1771616"/>
                </a:lnTo>
                <a:lnTo>
                  <a:pt x="505758" y="1726721"/>
                </a:lnTo>
                <a:lnTo>
                  <a:pt x="497163" y="1682282"/>
                </a:lnTo>
                <a:lnTo>
                  <a:pt x="488189" y="1638476"/>
                </a:lnTo>
                <a:lnTo>
                  <a:pt x="478682" y="1595480"/>
                </a:lnTo>
                <a:lnTo>
                  <a:pt x="468490" y="1553470"/>
                </a:lnTo>
                <a:lnTo>
                  <a:pt x="457463" y="1512625"/>
                </a:lnTo>
                <a:lnTo>
                  <a:pt x="445446" y="1473122"/>
                </a:lnTo>
                <a:lnTo>
                  <a:pt x="432290" y="1435138"/>
                </a:lnTo>
                <a:close/>
              </a:path>
            </a:pathLst>
          </a:custGeom>
          <a:ln w="50292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0732" y="3061716"/>
            <a:ext cx="560070" cy="559435"/>
          </a:xfrm>
          <a:custGeom>
            <a:avLst/>
            <a:gdLst/>
            <a:ahLst/>
            <a:cxnLst/>
            <a:rect l="l" t="t" r="r" b="b"/>
            <a:pathLst>
              <a:path w="560070" h="559435">
                <a:moveTo>
                  <a:pt x="135509" y="0"/>
                </a:moveTo>
                <a:lnTo>
                  <a:pt x="0" y="135636"/>
                </a:lnTo>
                <a:lnTo>
                  <a:pt x="144272" y="279654"/>
                </a:lnTo>
                <a:lnTo>
                  <a:pt x="0" y="423672"/>
                </a:lnTo>
                <a:lnTo>
                  <a:pt x="135509" y="559308"/>
                </a:lnTo>
                <a:lnTo>
                  <a:pt x="280035" y="415163"/>
                </a:lnTo>
                <a:lnTo>
                  <a:pt x="551545" y="415163"/>
                </a:lnTo>
                <a:lnTo>
                  <a:pt x="415798" y="279654"/>
                </a:lnTo>
                <a:lnTo>
                  <a:pt x="551545" y="144145"/>
                </a:lnTo>
                <a:lnTo>
                  <a:pt x="280035" y="144145"/>
                </a:lnTo>
                <a:lnTo>
                  <a:pt x="135509" y="0"/>
                </a:lnTo>
                <a:close/>
              </a:path>
              <a:path w="560070" h="559435">
                <a:moveTo>
                  <a:pt x="551545" y="415163"/>
                </a:moveTo>
                <a:lnTo>
                  <a:pt x="280035" y="415163"/>
                </a:lnTo>
                <a:lnTo>
                  <a:pt x="424561" y="559308"/>
                </a:lnTo>
                <a:lnTo>
                  <a:pt x="560070" y="423672"/>
                </a:lnTo>
                <a:lnTo>
                  <a:pt x="551545" y="415163"/>
                </a:lnTo>
                <a:close/>
              </a:path>
              <a:path w="560070" h="559435">
                <a:moveTo>
                  <a:pt x="424561" y="0"/>
                </a:moveTo>
                <a:lnTo>
                  <a:pt x="280035" y="144145"/>
                </a:lnTo>
                <a:lnTo>
                  <a:pt x="551545" y="144145"/>
                </a:lnTo>
                <a:lnTo>
                  <a:pt x="560070" y="135636"/>
                </a:lnTo>
                <a:lnTo>
                  <a:pt x="4245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586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What </a:t>
            </a:r>
            <a:r>
              <a:rPr sz="4200" b="0" spc="-5" dirty="0">
                <a:latin typeface="Arial"/>
                <a:cs typeface="Arial"/>
              </a:rPr>
              <a:t>is a </a:t>
            </a:r>
            <a:r>
              <a:rPr sz="4200" b="0" dirty="0">
                <a:latin typeface="Arial"/>
                <a:cs typeface="Arial"/>
              </a:rPr>
              <a:t>Spanning</a:t>
            </a:r>
            <a:r>
              <a:rPr sz="4200" b="0" spc="-150" dirty="0">
                <a:latin typeface="Arial"/>
                <a:cs typeface="Arial"/>
              </a:rPr>
              <a:t> </a:t>
            </a:r>
            <a:r>
              <a:rPr sz="4200" b="0" spc="-45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915797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order to find a spanning tree, we must make sure that every node (vertex)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some how connected to the rest of the nodes by an arc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(edge)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 the fewest number of edges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3496" y="3342132"/>
            <a:ext cx="1321435" cy="336550"/>
          </a:xfrm>
          <a:custGeom>
            <a:avLst/>
            <a:gdLst/>
            <a:ahLst/>
            <a:cxnLst/>
            <a:rect l="l" t="t" r="r" b="b"/>
            <a:pathLst>
              <a:path w="1321434" h="336550">
                <a:moveTo>
                  <a:pt x="1320927" y="0"/>
                </a:moveTo>
                <a:lnTo>
                  <a:pt x="0" y="33642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057" y="3342894"/>
            <a:ext cx="1260475" cy="26034"/>
          </a:xfrm>
          <a:custGeom>
            <a:avLst/>
            <a:gdLst/>
            <a:ahLst/>
            <a:cxnLst/>
            <a:rect l="l" t="t" r="r" b="b"/>
            <a:pathLst>
              <a:path w="1260475" h="26035">
                <a:moveTo>
                  <a:pt x="0" y="0"/>
                </a:moveTo>
                <a:lnTo>
                  <a:pt x="1260475" y="25907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6983" y="3547871"/>
            <a:ext cx="88265" cy="567690"/>
          </a:xfrm>
          <a:custGeom>
            <a:avLst/>
            <a:gdLst/>
            <a:ahLst/>
            <a:cxnLst/>
            <a:rect l="l" t="t" r="r" b="b"/>
            <a:pathLst>
              <a:path w="88265" h="567689">
                <a:moveTo>
                  <a:pt x="0" y="0"/>
                </a:moveTo>
                <a:lnTo>
                  <a:pt x="87884" y="567182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603" y="4713732"/>
            <a:ext cx="1338580" cy="250190"/>
          </a:xfrm>
          <a:custGeom>
            <a:avLst/>
            <a:gdLst/>
            <a:ahLst/>
            <a:cxnLst/>
            <a:rect l="l" t="t" r="r" b="b"/>
            <a:pathLst>
              <a:path w="1338579" h="250189">
                <a:moveTo>
                  <a:pt x="0" y="250190"/>
                </a:moveTo>
                <a:lnTo>
                  <a:pt x="1338199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02168" y="4369308"/>
            <a:ext cx="1028065" cy="345440"/>
          </a:xfrm>
          <a:custGeom>
            <a:avLst/>
            <a:gdLst/>
            <a:ahLst/>
            <a:cxnLst/>
            <a:rect l="l" t="t" r="r" b="b"/>
            <a:pathLst>
              <a:path w="1028065" h="345439">
                <a:moveTo>
                  <a:pt x="0" y="345059"/>
                </a:moveTo>
                <a:lnTo>
                  <a:pt x="1027683" y="0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9183" y="4968240"/>
            <a:ext cx="164465" cy="1002030"/>
          </a:xfrm>
          <a:custGeom>
            <a:avLst/>
            <a:gdLst/>
            <a:ahLst/>
            <a:cxnLst/>
            <a:rect l="l" t="t" r="r" b="b"/>
            <a:pathLst>
              <a:path w="164465" h="1002029">
                <a:moveTo>
                  <a:pt x="0" y="0"/>
                </a:moveTo>
                <a:lnTo>
                  <a:pt x="163957" y="1001725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9016" y="4893564"/>
            <a:ext cx="2410460" cy="426084"/>
          </a:xfrm>
          <a:custGeom>
            <a:avLst/>
            <a:gdLst/>
            <a:ahLst/>
            <a:cxnLst/>
            <a:rect l="l" t="t" r="r" b="b"/>
            <a:pathLst>
              <a:path w="2410459" h="426085">
                <a:moveTo>
                  <a:pt x="0" y="0"/>
                </a:moveTo>
                <a:lnTo>
                  <a:pt x="2409952" y="425831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7619" y="3521964"/>
            <a:ext cx="321310" cy="938530"/>
          </a:xfrm>
          <a:custGeom>
            <a:avLst/>
            <a:gdLst/>
            <a:ahLst/>
            <a:cxnLst/>
            <a:rect l="l" t="t" r="r" b="b"/>
            <a:pathLst>
              <a:path w="321309" h="938529">
                <a:moveTo>
                  <a:pt x="0" y="0"/>
                </a:moveTo>
                <a:lnTo>
                  <a:pt x="320801" y="938149"/>
                </a:lnTo>
              </a:path>
            </a:pathLst>
          </a:custGeom>
          <a:ln w="64008">
            <a:solidFill>
              <a:srgbClr val="F5A30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64545" y="52463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88"/>
                </a:lnTo>
                <a:lnTo>
                  <a:pt x="165229" y="15874"/>
                </a:lnTo>
                <a:lnTo>
                  <a:pt x="125701" y="34642"/>
                </a:lnTo>
                <a:lnTo>
                  <a:pt x="90284" y="59676"/>
                </a:lnTo>
                <a:lnTo>
                  <a:pt x="59697" y="90258"/>
                </a:lnTo>
                <a:lnTo>
                  <a:pt x="34656" y="125673"/>
                </a:lnTo>
                <a:lnTo>
                  <a:pt x="15881" y="165204"/>
                </a:lnTo>
                <a:lnTo>
                  <a:pt x="4090" y="208133"/>
                </a:lnTo>
                <a:lnTo>
                  <a:pt x="0" y="253745"/>
                </a:lnTo>
                <a:lnTo>
                  <a:pt x="4090" y="299358"/>
                </a:lnTo>
                <a:lnTo>
                  <a:pt x="15881" y="342287"/>
                </a:lnTo>
                <a:lnTo>
                  <a:pt x="34656" y="381818"/>
                </a:lnTo>
                <a:lnTo>
                  <a:pt x="59697" y="417233"/>
                </a:lnTo>
                <a:lnTo>
                  <a:pt x="90284" y="447815"/>
                </a:lnTo>
                <a:lnTo>
                  <a:pt x="125701" y="472849"/>
                </a:lnTo>
                <a:lnTo>
                  <a:pt x="165229" y="491617"/>
                </a:lnTo>
                <a:lnTo>
                  <a:pt x="208150" y="503403"/>
                </a:lnTo>
                <a:lnTo>
                  <a:pt x="253746" y="507491"/>
                </a:lnTo>
                <a:lnTo>
                  <a:pt x="299341" y="503403"/>
                </a:lnTo>
                <a:lnTo>
                  <a:pt x="342262" y="491617"/>
                </a:lnTo>
                <a:lnTo>
                  <a:pt x="381790" y="472849"/>
                </a:lnTo>
                <a:lnTo>
                  <a:pt x="417207" y="447815"/>
                </a:lnTo>
                <a:lnTo>
                  <a:pt x="447794" y="417233"/>
                </a:lnTo>
                <a:lnTo>
                  <a:pt x="472835" y="381818"/>
                </a:lnTo>
                <a:lnTo>
                  <a:pt x="491610" y="342287"/>
                </a:lnTo>
                <a:lnTo>
                  <a:pt x="503401" y="299358"/>
                </a:lnTo>
                <a:lnTo>
                  <a:pt x="507492" y="253745"/>
                </a:lnTo>
                <a:lnTo>
                  <a:pt x="503401" y="208133"/>
                </a:lnTo>
                <a:lnTo>
                  <a:pt x="491610" y="165204"/>
                </a:lnTo>
                <a:lnTo>
                  <a:pt x="472835" y="125673"/>
                </a:lnTo>
                <a:lnTo>
                  <a:pt x="447794" y="90258"/>
                </a:lnTo>
                <a:lnTo>
                  <a:pt x="417207" y="59676"/>
                </a:lnTo>
                <a:lnTo>
                  <a:pt x="381790" y="34642"/>
                </a:lnTo>
                <a:lnTo>
                  <a:pt x="342262" y="15874"/>
                </a:lnTo>
                <a:lnTo>
                  <a:pt x="299341" y="4088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0030" y="597027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33"/>
                </a:lnTo>
                <a:lnTo>
                  <a:pt x="15881" y="165204"/>
                </a:lnTo>
                <a:lnTo>
                  <a:pt x="34656" y="125673"/>
                </a:lnTo>
                <a:lnTo>
                  <a:pt x="59697" y="90258"/>
                </a:lnTo>
                <a:lnTo>
                  <a:pt x="90284" y="59676"/>
                </a:lnTo>
                <a:lnTo>
                  <a:pt x="125701" y="34642"/>
                </a:lnTo>
                <a:lnTo>
                  <a:pt x="165229" y="15874"/>
                </a:lnTo>
                <a:lnTo>
                  <a:pt x="208150" y="4088"/>
                </a:lnTo>
                <a:lnTo>
                  <a:pt x="253746" y="0"/>
                </a:lnTo>
                <a:lnTo>
                  <a:pt x="299341" y="4088"/>
                </a:lnTo>
                <a:lnTo>
                  <a:pt x="342262" y="15874"/>
                </a:lnTo>
                <a:lnTo>
                  <a:pt x="381790" y="34642"/>
                </a:lnTo>
                <a:lnTo>
                  <a:pt x="417207" y="59676"/>
                </a:lnTo>
                <a:lnTo>
                  <a:pt x="447794" y="90258"/>
                </a:lnTo>
                <a:lnTo>
                  <a:pt x="472835" y="125673"/>
                </a:lnTo>
                <a:lnTo>
                  <a:pt x="491610" y="165204"/>
                </a:lnTo>
                <a:lnTo>
                  <a:pt x="503401" y="208133"/>
                </a:lnTo>
                <a:lnTo>
                  <a:pt x="507492" y="253745"/>
                </a:lnTo>
                <a:lnTo>
                  <a:pt x="503401" y="299358"/>
                </a:lnTo>
                <a:lnTo>
                  <a:pt x="491610" y="342287"/>
                </a:lnTo>
                <a:lnTo>
                  <a:pt x="472835" y="381818"/>
                </a:lnTo>
                <a:lnTo>
                  <a:pt x="447794" y="417233"/>
                </a:lnTo>
                <a:lnTo>
                  <a:pt x="417207" y="447815"/>
                </a:lnTo>
                <a:lnTo>
                  <a:pt x="381790" y="472849"/>
                </a:lnTo>
                <a:lnTo>
                  <a:pt x="342262" y="491617"/>
                </a:lnTo>
                <a:lnTo>
                  <a:pt x="299341" y="503403"/>
                </a:lnTo>
                <a:lnTo>
                  <a:pt x="253746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1630" y="411556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438" y="44599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6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7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6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2" y="254507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3406" y="311429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7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6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2" y="254507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6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7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253745" y="0"/>
                </a:moveTo>
                <a:lnTo>
                  <a:pt x="208150" y="4099"/>
                </a:lnTo>
                <a:lnTo>
                  <a:pt x="165229" y="15919"/>
                </a:lnTo>
                <a:lnTo>
                  <a:pt x="125701" y="34741"/>
                </a:lnTo>
                <a:lnTo>
                  <a:pt x="90284" y="59847"/>
                </a:lnTo>
                <a:lnTo>
                  <a:pt x="59697" y="90520"/>
                </a:lnTo>
                <a:lnTo>
                  <a:pt x="34656" y="126040"/>
                </a:lnTo>
                <a:lnTo>
                  <a:pt x="15881" y="165690"/>
                </a:lnTo>
                <a:lnTo>
                  <a:pt x="4090" y="208752"/>
                </a:lnTo>
                <a:lnTo>
                  <a:pt x="0" y="254508"/>
                </a:lnTo>
                <a:lnTo>
                  <a:pt x="4090" y="300263"/>
                </a:lnTo>
                <a:lnTo>
                  <a:pt x="15881" y="343325"/>
                </a:lnTo>
                <a:lnTo>
                  <a:pt x="34656" y="382975"/>
                </a:lnTo>
                <a:lnTo>
                  <a:pt x="59697" y="418495"/>
                </a:lnTo>
                <a:lnTo>
                  <a:pt x="90284" y="449168"/>
                </a:lnTo>
                <a:lnTo>
                  <a:pt x="125701" y="474274"/>
                </a:lnTo>
                <a:lnTo>
                  <a:pt x="165229" y="493096"/>
                </a:lnTo>
                <a:lnTo>
                  <a:pt x="208150" y="504916"/>
                </a:lnTo>
                <a:lnTo>
                  <a:pt x="253745" y="509015"/>
                </a:lnTo>
                <a:lnTo>
                  <a:pt x="299341" y="504916"/>
                </a:lnTo>
                <a:lnTo>
                  <a:pt x="342262" y="493096"/>
                </a:lnTo>
                <a:lnTo>
                  <a:pt x="381790" y="474274"/>
                </a:lnTo>
                <a:lnTo>
                  <a:pt x="417207" y="449168"/>
                </a:lnTo>
                <a:lnTo>
                  <a:pt x="447794" y="418495"/>
                </a:lnTo>
                <a:lnTo>
                  <a:pt x="472835" y="382975"/>
                </a:lnTo>
                <a:lnTo>
                  <a:pt x="491610" y="343325"/>
                </a:lnTo>
                <a:lnTo>
                  <a:pt x="503401" y="300263"/>
                </a:lnTo>
                <a:lnTo>
                  <a:pt x="507491" y="254508"/>
                </a:lnTo>
                <a:lnTo>
                  <a:pt x="503401" y="208752"/>
                </a:lnTo>
                <a:lnTo>
                  <a:pt x="491610" y="165690"/>
                </a:lnTo>
                <a:lnTo>
                  <a:pt x="472835" y="126040"/>
                </a:lnTo>
                <a:lnTo>
                  <a:pt x="447794" y="90520"/>
                </a:lnTo>
                <a:lnTo>
                  <a:pt x="417207" y="59847"/>
                </a:lnTo>
                <a:lnTo>
                  <a:pt x="381790" y="34741"/>
                </a:lnTo>
                <a:lnTo>
                  <a:pt x="342262" y="15919"/>
                </a:lnTo>
                <a:lnTo>
                  <a:pt x="299341" y="4099"/>
                </a:lnTo>
                <a:lnTo>
                  <a:pt x="253745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5566" y="3088385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0" y="254508"/>
                </a:moveTo>
                <a:lnTo>
                  <a:pt x="4090" y="208752"/>
                </a:lnTo>
                <a:lnTo>
                  <a:pt x="15881" y="165690"/>
                </a:lnTo>
                <a:lnTo>
                  <a:pt x="34656" y="126040"/>
                </a:lnTo>
                <a:lnTo>
                  <a:pt x="59697" y="90520"/>
                </a:lnTo>
                <a:lnTo>
                  <a:pt x="90284" y="59847"/>
                </a:lnTo>
                <a:lnTo>
                  <a:pt x="125701" y="34741"/>
                </a:lnTo>
                <a:lnTo>
                  <a:pt x="165229" y="15919"/>
                </a:lnTo>
                <a:lnTo>
                  <a:pt x="208150" y="4099"/>
                </a:lnTo>
                <a:lnTo>
                  <a:pt x="253745" y="0"/>
                </a:lnTo>
                <a:lnTo>
                  <a:pt x="299341" y="4099"/>
                </a:lnTo>
                <a:lnTo>
                  <a:pt x="342262" y="15919"/>
                </a:lnTo>
                <a:lnTo>
                  <a:pt x="381790" y="34741"/>
                </a:lnTo>
                <a:lnTo>
                  <a:pt x="417207" y="59847"/>
                </a:lnTo>
                <a:lnTo>
                  <a:pt x="447794" y="90520"/>
                </a:lnTo>
                <a:lnTo>
                  <a:pt x="472835" y="126040"/>
                </a:lnTo>
                <a:lnTo>
                  <a:pt x="491610" y="165690"/>
                </a:lnTo>
                <a:lnTo>
                  <a:pt x="503401" y="208752"/>
                </a:lnTo>
                <a:lnTo>
                  <a:pt x="507491" y="254508"/>
                </a:lnTo>
                <a:lnTo>
                  <a:pt x="503401" y="300263"/>
                </a:lnTo>
                <a:lnTo>
                  <a:pt x="491610" y="343325"/>
                </a:lnTo>
                <a:lnTo>
                  <a:pt x="472835" y="382975"/>
                </a:lnTo>
                <a:lnTo>
                  <a:pt x="447794" y="418495"/>
                </a:lnTo>
                <a:lnTo>
                  <a:pt x="417207" y="449168"/>
                </a:lnTo>
                <a:lnTo>
                  <a:pt x="381790" y="474274"/>
                </a:lnTo>
                <a:lnTo>
                  <a:pt x="342262" y="493096"/>
                </a:lnTo>
                <a:lnTo>
                  <a:pt x="299341" y="504916"/>
                </a:lnTo>
                <a:lnTo>
                  <a:pt x="253745" y="509015"/>
                </a:lnTo>
                <a:lnTo>
                  <a:pt x="208150" y="504916"/>
                </a:lnTo>
                <a:lnTo>
                  <a:pt x="165229" y="493096"/>
                </a:lnTo>
                <a:lnTo>
                  <a:pt x="125701" y="474274"/>
                </a:lnTo>
                <a:lnTo>
                  <a:pt x="90284" y="449168"/>
                </a:lnTo>
                <a:lnTo>
                  <a:pt x="59697" y="418495"/>
                </a:lnTo>
                <a:lnTo>
                  <a:pt x="34656" y="382975"/>
                </a:lnTo>
                <a:lnTo>
                  <a:pt x="15881" y="343325"/>
                </a:lnTo>
                <a:lnTo>
                  <a:pt x="4090" y="300263"/>
                </a:lnTo>
                <a:lnTo>
                  <a:pt x="0" y="254508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1" y="253745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9873" y="471144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1" y="253745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3746" y="0"/>
                </a:move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6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2"/>
                </a:lnTo>
                <a:lnTo>
                  <a:pt x="299341" y="503401"/>
                </a:lnTo>
                <a:lnTo>
                  <a:pt x="342262" y="491610"/>
                </a:lnTo>
                <a:lnTo>
                  <a:pt x="381790" y="472835"/>
                </a:lnTo>
                <a:lnTo>
                  <a:pt x="417207" y="447794"/>
                </a:lnTo>
                <a:lnTo>
                  <a:pt x="447794" y="417207"/>
                </a:lnTo>
                <a:lnTo>
                  <a:pt x="472835" y="381790"/>
                </a:lnTo>
                <a:lnTo>
                  <a:pt x="491610" y="342262"/>
                </a:lnTo>
                <a:lnTo>
                  <a:pt x="503401" y="299341"/>
                </a:lnTo>
                <a:lnTo>
                  <a:pt x="507492" y="253746"/>
                </a:lnTo>
                <a:lnTo>
                  <a:pt x="503401" y="208150"/>
                </a:lnTo>
                <a:lnTo>
                  <a:pt x="491610" y="165229"/>
                </a:lnTo>
                <a:lnTo>
                  <a:pt x="472835" y="125701"/>
                </a:lnTo>
                <a:lnTo>
                  <a:pt x="447794" y="90284"/>
                </a:lnTo>
                <a:lnTo>
                  <a:pt x="417207" y="59697"/>
                </a:lnTo>
                <a:lnTo>
                  <a:pt x="381790" y="34656"/>
                </a:lnTo>
                <a:lnTo>
                  <a:pt x="342262" y="15881"/>
                </a:lnTo>
                <a:lnTo>
                  <a:pt x="299341" y="4090"/>
                </a:lnTo>
                <a:lnTo>
                  <a:pt x="253746" y="0"/>
                </a:lnTo>
                <a:close/>
              </a:path>
            </a:pathLst>
          </a:custGeom>
          <a:solidFill>
            <a:srgbClr val="FF42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6765" y="342519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99341" y="4090"/>
                </a:lnTo>
                <a:lnTo>
                  <a:pt x="342262" y="15881"/>
                </a:lnTo>
                <a:lnTo>
                  <a:pt x="381790" y="34656"/>
                </a:lnTo>
                <a:lnTo>
                  <a:pt x="417207" y="59697"/>
                </a:lnTo>
                <a:lnTo>
                  <a:pt x="447794" y="90284"/>
                </a:lnTo>
                <a:lnTo>
                  <a:pt x="472835" y="125701"/>
                </a:lnTo>
                <a:lnTo>
                  <a:pt x="491610" y="165229"/>
                </a:lnTo>
                <a:lnTo>
                  <a:pt x="503401" y="208150"/>
                </a:lnTo>
                <a:lnTo>
                  <a:pt x="507492" y="253746"/>
                </a:lnTo>
                <a:lnTo>
                  <a:pt x="503401" y="299341"/>
                </a:lnTo>
                <a:lnTo>
                  <a:pt x="491610" y="342262"/>
                </a:lnTo>
                <a:lnTo>
                  <a:pt x="472835" y="381790"/>
                </a:lnTo>
                <a:lnTo>
                  <a:pt x="447794" y="417207"/>
                </a:lnTo>
                <a:lnTo>
                  <a:pt x="417207" y="447794"/>
                </a:lnTo>
                <a:lnTo>
                  <a:pt x="381790" y="472835"/>
                </a:lnTo>
                <a:lnTo>
                  <a:pt x="342262" y="491610"/>
                </a:lnTo>
                <a:lnTo>
                  <a:pt x="299341" y="503401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4445" y="4548378"/>
            <a:ext cx="1054100" cy="696595"/>
          </a:xfrm>
          <a:custGeom>
            <a:avLst/>
            <a:gdLst/>
            <a:ahLst/>
            <a:cxnLst/>
            <a:rect l="l" t="t" r="r" b="b"/>
            <a:pathLst>
              <a:path w="1054100" h="696595">
                <a:moveTo>
                  <a:pt x="0" y="0"/>
                </a:moveTo>
                <a:lnTo>
                  <a:pt x="1053973" y="696595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521" y="5499353"/>
            <a:ext cx="2097405" cy="725170"/>
          </a:xfrm>
          <a:custGeom>
            <a:avLst/>
            <a:gdLst/>
            <a:ahLst/>
            <a:cxnLst/>
            <a:rect l="l" t="t" r="r" b="b"/>
            <a:pathLst>
              <a:path w="2097404" h="725170">
                <a:moveTo>
                  <a:pt x="2097278" y="0"/>
                </a:moveTo>
                <a:lnTo>
                  <a:pt x="0" y="724611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9750" y="3932682"/>
            <a:ext cx="303530" cy="852169"/>
          </a:xfrm>
          <a:custGeom>
            <a:avLst/>
            <a:gdLst/>
            <a:ahLst/>
            <a:cxnLst/>
            <a:rect l="l" t="t" r="r" b="b"/>
            <a:pathLst>
              <a:path w="303529" h="852170">
                <a:moveTo>
                  <a:pt x="303529" y="851789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9778" y="3548634"/>
            <a:ext cx="909319" cy="986790"/>
          </a:xfrm>
          <a:custGeom>
            <a:avLst/>
            <a:gdLst/>
            <a:ahLst/>
            <a:cxnLst/>
            <a:rect l="l" t="t" r="r" b="b"/>
            <a:pathLst>
              <a:path w="909320" h="986789">
                <a:moveTo>
                  <a:pt x="0" y="986535"/>
                </a:moveTo>
                <a:lnTo>
                  <a:pt x="908939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87907" y="5311266"/>
            <a:ext cx="5057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may think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now,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How many edges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 in a spanning tree given N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5805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Minimum </a:t>
            </a:r>
            <a:r>
              <a:rPr sz="4200" b="0" spc="-5" dirty="0">
                <a:latin typeface="Arial"/>
                <a:cs typeface="Arial"/>
              </a:rPr>
              <a:t>Spanning</a:t>
            </a:r>
            <a:r>
              <a:rPr sz="4200" b="0" spc="-145" dirty="0">
                <a:latin typeface="Arial"/>
                <a:cs typeface="Arial"/>
              </a:rPr>
              <a:t> </a:t>
            </a:r>
            <a:r>
              <a:rPr sz="4200" b="0" spc="-45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8448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subset of edges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connects 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V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graph, and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has  minimum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weight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023" y="4838700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254508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8" y="509016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8934" y="488873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5132" y="3511296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7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5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2042" y="3560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2115" y="3398520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8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8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5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6901" y="344805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4455" y="5106923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8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8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6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1366" y="515645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3390" y="3950970"/>
            <a:ext cx="344170" cy="911860"/>
          </a:xfrm>
          <a:custGeom>
            <a:avLst/>
            <a:gdLst/>
            <a:ahLst/>
            <a:cxnLst/>
            <a:rect l="l" t="t" r="r" b="b"/>
            <a:pathLst>
              <a:path w="344170" h="911860">
                <a:moveTo>
                  <a:pt x="0" y="911478"/>
                </a:moveTo>
                <a:lnTo>
                  <a:pt x="343662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7185" y="3701034"/>
            <a:ext cx="1483995" cy="8890"/>
          </a:xfrm>
          <a:custGeom>
            <a:avLst/>
            <a:gdLst/>
            <a:ahLst/>
            <a:cxnLst/>
            <a:rect l="l" t="t" r="r" b="b"/>
            <a:pathLst>
              <a:path w="1483995" h="8889">
                <a:moveTo>
                  <a:pt x="0" y="8636"/>
                </a:moveTo>
                <a:lnTo>
                  <a:pt x="148374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5821" y="3822953"/>
            <a:ext cx="328295" cy="1308100"/>
          </a:xfrm>
          <a:custGeom>
            <a:avLst/>
            <a:gdLst/>
            <a:ahLst/>
            <a:cxnLst/>
            <a:rect l="l" t="t" r="r" b="b"/>
            <a:pathLst>
              <a:path w="328295" h="1308100">
                <a:moveTo>
                  <a:pt x="327786" y="0"/>
                </a:moveTo>
                <a:lnTo>
                  <a:pt x="0" y="1307973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1405" y="5107685"/>
            <a:ext cx="1656714" cy="189865"/>
          </a:xfrm>
          <a:custGeom>
            <a:avLst/>
            <a:gdLst/>
            <a:ahLst/>
            <a:cxnLst/>
            <a:rect l="l" t="t" r="r" b="b"/>
            <a:pathLst>
              <a:path w="1656714" h="189864">
                <a:moveTo>
                  <a:pt x="1656334" y="189737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0234" y="3944873"/>
            <a:ext cx="1171575" cy="1292225"/>
          </a:xfrm>
          <a:custGeom>
            <a:avLst/>
            <a:gdLst/>
            <a:ahLst/>
            <a:cxnLst/>
            <a:rect l="l" t="t" r="r" b="b"/>
            <a:pathLst>
              <a:path w="1171575" h="1292225">
                <a:moveTo>
                  <a:pt x="1171066" y="1291717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7983" y="421881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5073" y="331266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9951" y="417550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3417" y="417550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1965" y="518502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50" y="470661"/>
            <a:ext cx="5809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Arial"/>
                <a:cs typeface="Arial"/>
              </a:rPr>
              <a:t>Minimum Spanning</a:t>
            </a:r>
            <a:r>
              <a:rPr sz="4200" b="0" spc="-160" dirty="0">
                <a:latin typeface="Arial"/>
                <a:cs typeface="Arial"/>
              </a:rPr>
              <a:t> </a:t>
            </a:r>
            <a:r>
              <a:rPr sz="4200" b="0" spc="-40" dirty="0">
                <a:latin typeface="Arial"/>
                <a:cs typeface="Arial"/>
              </a:rPr>
              <a:t>Tree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8863"/>
            <a:ext cx="8448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5A308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F5A30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subset of edges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connects 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vertices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V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graph, and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has  minimum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weight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3390" y="3950970"/>
            <a:ext cx="344170" cy="911860"/>
          </a:xfrm>
          <a:custGeom>
            <a:avLst/>
            <a:gdLst/>
            <a:ahLst/>
            <a:cxnLst/>
            <a:rect l="l" t="t" r="r" b="b"/>
            <a:pathLst>
              <a:path w="344170" h="911860">
                <a:moveTo>
                  <a:pt x="0" y="911478"/>
                </a:moveTo>
                <a:lnTo>
                  <a:pt x="343662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1405" y="5107685"/>
            <a:ext cx="1656714" cy="189865"/>
          </a:xfrm>
          <a:custGeom>
            <a:avLst/>
            <a:gdLst/>
            <a:ahLst/>
            <a:cxnLst/>
            <a:rect l="l" t="t" r="r" b="b"/>
            <a:pathLst>
              <a:path w="1656714" h="189864">
                <a:moveTo>
                  <a:pt x="1656334" y="189737"/>
                </a:moveTo>
                <a:lnTo>
                  <a:pt x="0" y="0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5821" y="3822953"/>
            <a:ext cx="328295" cy="1308100"/>
          </a:xfrm>
          <a:custGeom>
            <a:avLst/>
            <a:gdLst/>
            <a:ahLst/>
            <a:cxnLst/>
            <a:rect l="l" t="t" r="r" b="b"/>
            <a:pathLst>
              <a:path w="328295" h="1308100">
                <a:moveTo>
                  <a:pt x="327786" y="0"/>
                </a:moveTo>
                <a:lnTo>
                  <a:pt x="0" y="1307973"/>
                </a:lnTo>
              </a:path>
            </a:pathLst>
          </a:custGeom>
          <a:ln w="38100">
            <a:solidFill>
              <a:srgbClr val="F5A3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7185" y="3701034"/>
            <a:ext cx="1483995" cy="8890"/>
          </a:xfrm>
          <a:custGeom>
            <a:avLst/>
            <a:gdLst/>
            <a:ahLst/>
            <a:cxnLst/>
            <a:rect l="l" t="t" r="r" b="b"/>
            <a:pathLst>
              <a:path w="1483995" h="8889">
                <a:moveTo>
                  <a:pt x="0" y="8636"/>
                </a:moveTo>
                <a:lnTo>
                  <a:pt x="148374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0234" y="3944873"/>
            <a:ext cx="1171575" cy="1292225"/>
          </a:xfrm>
          <a:custGeom>
            <a:avLst/>
            <a:gdLst/>
            <a:ahLst/>
            <a:cxnLst/>
            <a:rect l="l" t="t" r="r" b="b"/>
            <a:pathLst>
              <a:path w="1171575" h="1292225">
                <a:moveTo>
                  <a:pt x="1171066" y="1291717"/>
                </a:moveTo>
                <a:lnTo>
                  <a:pt x="0" y="0"/>
                </a:lnTo>
              </a:path>
            </a:pathLst>
          </a:custGeom>
          <a:ln w="13716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2785" y="4839461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254508" y="0"/>
                </a:moveTo>
                <a:lnTo>
                  <a:pt x="208752" y="4099"/>
                </a:lnTo>
                <a:lnTo>
                  <a:pt x="165690" y="15919"/>
                </a:lnTo>
                <a:lnTo>
                  <a:pt x="126040" y="34741"/>
                </a:lnTo>
                <a:lnTo>
                  <a:pt x="90520" y="59847"/>
                </a:lnTo>
                <a:lnTo>
                  <a:pt x="59847" y="90520"/>
                </a:lnTo>
                <a:lnTo>
                  <a:pt x="34741" y="126040"/>
                </a:lnTo>
                <a:lnTo>
                  <a:pt x="15919" y="165690"/>
                </a:lnTo>
                <a:lnTo>
                  <a:pt x="4099" y="208752"/>
                </a:lnTo>
                <a:lnTo>
                  <a:pt x="0" y="254507"/>
                </a:lnTo>
                <a:lnTo>
                  <a:pt x="4099" y="300263"/>
                </a:lnTo>
                <a:lnTo>
                  <a:pt x="15919" y="343325"/>
                </a:lnTo>
                <a:lnTo>
                  <a:pt x="34741" y="382975"/>
                </a:lnTo>
                <a:lnTo>
                  <a:pt x="59847" y="418495"/>
                </a:lnTo>
                <a:lnTo>
                  <a:pt x="90520" y="449168"/>
                </a:lnTo>
                <a:lnTo>
                  <a:pt x="126040" y="474274"/>
                </a:lnTo>
                <a:lnTo>
                  <a:pt x="165690" y="493096"/>
                </a:lnTo>
                <a:lnTo>
                  <a:pt x="208752" y="504916"/>
                </a:lnTo>
                <a:lnTo>
                  <a:pt x="254508" y="509016"/>
                </a:lnTo>
                <a:lnTo>
                  <a:pt x="300263" y="504916"/>
                </a:lnTo>
                <a:lnTo>
                  <a:pt x="343325" y="493096"/>
                </a:lnTo>
                <a:lnTo>
                  <a:pt x="382975" y="474274"/>
                </a:lnTo>
                <a:lnTo>
                  <a:pt x="418495" y="449168"/>
                </a:lnTo>
                <a:lnTo>
                  <a:pt x="449168" y="418495"/>
                </a:lnTo>
                <a:lnTo>
                  <a:pt x="474274" y="382975"/>
                </a:lnTo>
                <a:lnTo>
                  <a:pt x="493096" y="343325"/>
                </a:lnTo>
                <a:lnTo>
                  <a:pt x="504916" y="300263"/>
                </a:lnTo>
                <a:lnTo>
                  <a:pt x="509015" y="254507"/>
                </a:lnTo>
                <a:lnTo>
                  <a:pt x="504916" y="208752"/>
                </a:lnTo>
                <a:lnTo>
                  <a:pt x="493096" y="165690"/>
                </a:lnTo>
                <a:lnTo>
                  <a:pt x="474274" y="126040"/>
                </a:lnTo>
                <a:lnTo>
                  <a:pt x="449168" y="90520"/>
                </a:lnTo>
                <a:lnTo>
                  <a:pt x="418495" y="59847"/>
                </a:lnTo>
                <a:lnTo>
                  <a:pt x="382975" y="34741"/>
                </a:lnTo>
                <a:lnTo>
                  <a:pt x="343325" y="15919"/>
                </a:lnTo>
                <a:lnTo>
                  <a:pt x="300263" y="4099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785" y="4839461"/>
            <a:ext cx="509270" cy="509270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9811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78934" y="488873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5894" y="351205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7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5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5894" y="3512058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0" y="253745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5" y="253745"/>
                </a:lnTo>
                <a:lnTo>
                  <a:pt x="504916" y="299341"/>
                </a:lnTo>
                <a:lnTo>
                  <a:pt x="493096" y="342262"/>
                </a:lnTo>
                <a:lnTo>
                  <a:pt x="474274" y="381790"/>
                </a:lnTo>
                <a:lnTo>
                  <a:pt x="449168" y="417207"/>
                </a:lnTo>
                <a:lnTo>
                  <a:pt x="418495" y="447794"/>
                </a:lnTo>
                <a:lnTo>
                  <a:pt x="382975" y="472835"/>
                </a:lnTo>
                <a:lnTo>
                  <a:pt x="343325" y="491610"/>
                </a:lnTo>
                <a:lnTo>
                  <a:pt x="300263" y="503401"/>
                </a:lnTo>
                <a:lnTo>
                  <a:pt x="254507" y="507491"/>
                </a:lnTo>
                <a:lnTo>
                  <a:pt x="208752" y="503401"/>
                </a:lnTo>
                <a:lnTo>
                  <a:pt x="165690" y="491610"/>
                </a:lnTo>
                <a:lnTo>
                  <a:pt x="126040" y="472835"/>
                </a:lnTo>
                <a:lnTo>
                  <a:pt x="90520" y="447794"/>
                </a:lnTo>
                <a:lnTo>
                  <a:pt x="59847" y="417207"/>
                </a:lnTo>
                <a:lnTo>
                  <a:pt x="34741" y="381790"/>
                </a:lnTo>
                <a:lnTo>
                  <a:pt x="15919" y="342262"/>
                </a:lnTo>
                <a:lnTo>
                  <a:pt x="4099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62042" y="3560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2878" y="3399282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7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7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6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7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2878" y="3399282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0" y="253745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7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6" y="253745"/>
                </a:lnTo>
                <a:lnTo>
                  <a:pt x="504916" y="299341"/>
                </a:lnTo>
                <a:lnTo>
                  <a:pt x="493096" y="342262"/>
                </a:lnTo>
                <a:lnTo>
                  <a:pt x="474274" y="381790"/>
                </a:lnTo>
                <a:lnTo>
                  <a:pt x="449168" y="417207"/>
                </a:lnTo>
                <a:lnTo>
                  <a:pt x="418495" y="447794"/>
                </a:lnTo>
                <a:lnTo>
                  <a:pt x="382975" y="472835"/>
                </a:lnTo>
                <a:lnTo>
                  <a:pt x="343325" y="491610"/>
                </a:lnTo>
                <a:lnTo>
                  <a:pt x="300263" y="503401"/>
                </a:lnTo>
                <a:lnTo>
                  <a:pt x="254507" y="507491"/>
                </a:lnTo>
                <a:lnTo>
                  <a:pt x="208752" y="503401"/>
                </a:lnTo>
                <a:lnTo>
                  <a:pt x="165690" y="491610"/>
                </a:lnTo>
                <a:lnTo>
                  <a:pt x="126040" y="472835"/>
                </a:lnTo>
                <a:lnTo>
                  <a:pt x="90520" y="447794"/>
                </a:lnTo>
                <a:lnTo>
                  <a:pt x="59847" y="417207"/>
                </a:lnTo>
                <a:lnTo>
                  <a:pt x="34741" y="381790"/>
                </a:lnTo>
                <a:lnTo>
                  <a:pt x="15919" y="342262"/>
                </a:lnTo>
                <a:lnTo>
                  <a:pt x="4099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46901" y="344805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5217" y="510768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254508" y="0"/>
                </a:moveTo>
                <a:lnTo>
                  <a:pt x="208752" y="4090"/>
                </a:lnTo>
                <a:lnTo>
                  <a:pt x="165690" y="15881"/>
                </a:lnTo>
                <a:lnTo>
                  <a:pt x="126040" y="34656"/>
                </a:lnTo>
                <a:lnTo>
                  <a:pt x="90520" y="59697"/>
                </a:lnTo>
                <a:lnTo>
                  <a:pt x="59847" y="90284"/>
                </a:lnTo>
                <a:lnTo>
                  <a:pt x="34741" y="125701"/>
                </a:lnTo>
                <a:lnTo>
                  <a:pt x="15919" y="165229"/>
                </a:lnTo>
                <a:lnTo>
                  <a:pt x="4099" y="208150"/>
                </a:lnTo>
                <a:lnTo>
                  <a:pt x="0" y="253745"/>
                </a:lnTo>
                <a:lnTo>
                  <a:pt x="4099" y="299341"/>
                </a:lnTo>
                <a:lnTo>
                  <a:pt x="15919" y="342262"/>
                </a:lnTo>
                <a:lnTo>
                  <a:pt x="34741" y="381790"/>
                </a:lnTo>
                <a:lnTo>
                  <a:pt x="59847" y="417207"/>
                </a:lnTo>
                <a:lnTo>
                  <a:pt x="90520" y="447794"/>
                </a:lnTo>
                <a:lnTo>
                  <a:pt x="126040" y="472835"/>
                </a:lnTo>
                <a:lnTo>
                  <a:pt x="165690" y="491610"/>
                </a:lnTo>
                <a:lnTo>
                  <a:pt x="208752" y="503401"/>
                </a:lnTo>
                <a:lnTo>
                  <a:pt x="254508" y="507491"/>
                </a:lnTo>
                <a:lnTo>
                  <a:pt x="300263" y="503401"/>
                </a:lnTo>
                <a:lnTo>
                  <a:pt x="343325" y="491610"/>
                </a:lnTo>
                <a:lnTo>
                  <a:pt x="382975" y="472835"/>
                </a:lnTo>
                <a:lnTo>
                  <a:pt x="418495" y="447794"/>
                </a:lnTo>
                <a:lnTo>
                  <a:pt x="449168" y="417207"/>
                </a:lnTo>
                <a:lnTo>
                  <a:pt x="474274" y="381790"/>
                </a:lnTo>
                <a:lnTo>
                  <a:pt x="493096" y="342262"/>
                </a:lnTo>
                <a:lnTo>
                  <a:pt x="504916" y="299341"/>
                </a:lnTo>
                <a:lnTo>
                  <a:pt x="509016" y="253745"/>
                </a:lnTo>
                <a:lnTo>
                  <a:pt x="504916" y="208150"/>
                </a:lnTo>
                <a:lnTo>
                  <a:pt x="493096" y="165229"/>
                </a:lnTo>
                <a:lnTo>
                  <a:pt x="474274" y="125701"/>
                </a:lnTo>
                <a:lnTo>
                  <a:pt x="449168" y="90284"/>
                </a:lnTo>
                <a:lnTo>
                  <a:pt x="418495" y="59697"/>
                </a:lnTo>
                <a:lnTo>
                  <a:pt x="382975" y="34656"/>
                </a:lnTo>
                <a:lnTo>
                  <a:pt x="343325" y="15881"/>
                </a:lnTo>
                <a:lnTo>
                  <a:pt x="300263" y="4090"/>
                </a:lnTo>
                <a:lnTo>
                  <a:pt x="254508" y="0"/>
                </a:lnTo>
                <a:close/>
              </a:path>
            </a:pathLst>
          </a:custGeom>
          <a:solidFill>
            <a:srgbClr val="ED5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35217" y="5107685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0" y="253745"/>
                </a:moveTo>
                <a:lnTo>
                  <a:pt x="4099" y="208150"/>
                </a:lnTo>
                <a:lnTo>
                  <a:pt x="15919" y="165229"/>
                </a:lnTo>
                <a:lnTo>
                  <a:pt x="34741" y="125701"/>
                </a:lnTo>
                <a:lnTo>
                  <a:pt x="59847" y="90284"/>
                </a:lnTo>
                <a:lnTo>
                  <a:pt x="90520" y="59697"/>
                </a:lnTo>
                <a:lnTo>
                  <a:pt x="126040" y="34656"/>
                </a:lnTo>
                <a:lnTo>
                  <a:pt x="165690" y="15881"/>
                </a:lnTo>
                <a:lnTo>
                  <a:pt x="208752" y="4090"/>
                </a:lnTo>
                <a:lnTo>
                  <a:pt x="254508" y="0"/>
                </a:lnTo>
                <a:lnTo>
                  <a:pt x="300263" y="4090"/>
                </a:lnTo>
                <a:lnTo>
                  <a:pt x="343325" y="15881"/>
                </a:lnTo>
                <a:lnTo>
                  <a:pt x="382975" y="34656"/>
                </a:lnTo>
                <a:lnTo>
                  <a:pt x="418495" y="59697"/>
                </a:lnTo>
                <a:lnTo>
                  <a:pt x="449168" y="90284"/>
                </a:lnTo>
                <a:lnTo>
                  <a:pt x="474274" y="125701"/>
                </a:lnTo>
                <a:lnTo>
                  <a:pt x="493096" y="165229"/>
                </a:lnTo>
                <a:lnTo>
                  <a:pt x="504916" y="208150"/>
                </a:lnTo>
                <a:lnTo>
                  <a:pt x="509016" y="253745"/>
                </a:lnTo>
                <a:lnTo>
                  <a:pt x="504916" y="299341"/>
                </a:lnTo>
                <a:lnTo>
                  <a:pt x="493096" y="342262"/>
                </a:lnTo>
                <a:lnTo>
                  <a:pt x="474274" y="381790"/>
                </a:lnTo>
                <a:lnTo>
                  <a:pt x="449168" y="417207"/>
                </a:lnTo>
                <a:lnTo>
                  <a:pt x="418495" y="447794"/>
                </a:lnTo>
                <a:lnTo>
                  <a:pt x="382975" y="472835"/>
                </a:lnTo>
                <a:lnTo>
                  <a:pt x="343325" y="491610"/>
                </a:lnTo>
                <a:lnTo>
                  <a:pt x="300263" y="503401"/>
                </a:lnTo>
                <a:lnTo>
                  <a:pt x="254508" y="507491"/>
                </a:lnTo>
                <a:lnTo>
                  <a:pt x="208752" y="503401"/>
                </a:lnTo>
                <a:lnTo>
                  <a:pt x="165690" y="491610"/>
                </a:lnTo>
                <a:lnTo>
                  <a:pt x="126040" y="472835"/>
                </a:lnTo>
                <a:lnTo>
                  <a:pt x="90520" y="447794"/>
                </a:lnTo>
                <a:lnTo>
                  <a:pt x="59847" y="417207"/>
                </a:lnTo>
                <a:lnTo>
                  <a:pt x="34741" y="381790"/>
                </a:lnTo>
                <a:lnTo>
                  <a:pt x="15919" y="342262"/>
                </a:lnTo>
                <a:lnTo>
                  <a:pt x="4099" y="299341"/>
                </a:lnTo>
                <a:lnTo>
                  <a:pt x="0" y="253745"/>
                </a:lnTo>
                <a:close/>
              </a:path>
            </a:pathLst>
          </a:custGeom>
          <a:ln w="19812">
            <a:solidFill>
              <a:srgbClr val="F5A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1366" y="515645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67983" y="4218813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5073" y="331266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9951" y="417550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3417" y="417550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1965" y="518502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9384" y="5963208"/>
            <a:ext cx="264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MST =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{ (a,b),(a,d),(d,c)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0506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1994</Words>
  <Application>Microsoft Office PowerPoint</Application>
  <PresentationFormat>Custom</PresentationFormat>
  <Paragraphs>1348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Minimum Spanning TREE Kruskal’s Algorithm  Prim’s Algorithm</vt:lpstr>
      <vt:lpstr>What is a Spanning Tree</vt:lpstr>
      <vt:lpstr>Slide 4</vt:lpstr>
      <vt:lpstr>What is a Spanning Tree</vt:lpstr>
      <vt:lpstr>What is a Spanning Tree</vt:lpstr>
      <vt:lpstr>What is a Spanning Tree</vt:lpstr>
      <vt:lpstr>Minimum Spanning Tree</vt:lpstr>
      <vt:lpstr>Minimum Spanning Tree</vt:lpstr>
      <vt:lpstr>APPLICATIONS OF MST</vt:lpstr>
      <vt:lpstr>Kruskal’s Algorithm THE PROBLEM: GIVING A GRAPH WITH WEIGHTED EDGES, FIND ITS  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 THE PROBLEM: GIVING A GRAPH WITH WEIGHTED EDGES, FIND ITS  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6</cp:revision>
  <dcterms:created xsi:type="dcterms:W3CDTF">2021-02-03T11:11:49Z</dcterms:created>
  <dcterms:modified xsi:type="dcterms:W3CDTF">2021-02-08T15:40:47Z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2021-02-03T00:00:00Z</vt:filetime>
  </property>
</Properties>
</file>