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5" r:id="rId4"/>
    <p:sldId id="264" r:id="rId5"/>
    <p:sldId id="263" r:id="rId6"/>
    <p:sldId id="261" r:id="rId7"/>
    <p:sldId id="260" r:id="rId8"/>
    <p:sldId id="259" r:id="rId9"/>
    <p:sldId id="279" r:id="rId10"/>
    <p:sldId id="281" r:id="rId11"/>
    <p:sldId id="258" r:id="rId12"/>
    <p:sldId id="257" r:id="rId13"/>
    <p:sldId id="283" r:id="rId14"/>
    <p:sldId id="266" r:id="rId15"/>
    <p:sldId id="267" r:id="rId16"/>
    <p:sldId id="284" r:id="rId17"/>
    <p:sldId id="268"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SIMULATION OF WORD MULTIPLIER</a:t>
            </a:r>
            <a:endParaRPr lang="en-US" b="1"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p:txBody>
      </p:sp>
      <p:sp>
        <p:nvSpPr>
          <p:cNvPr id="3" name="Subtitle 2"/>
          <p:cNvSpPr>
            <a:spLocks noGrp="1"/>
          </p:cNvSpPr>
          <p:nvPr>
            <p:ph type="subTitle" idx="1"/>
          </p:nvPr>
        </p:nvSpPr>
        <p:spPr>
          <a:xfrm>
            <a:off x="9725660" y="5307965"/>
            <a:ext cx="2229485" cy="773430"/>
          </a:xfrm>
        </p:spPr>
        <p:txBody>
          <a:bodyPr/>
          <a:lstStyle/>
          <a:p>
            <a:r>
              <a:rPr lang="en-IN" altLang="en-US" sz="20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2K19/CO/319</a:t>
            </a:r>
            <a:endParaRPr lang="en-IN" altLang="en-US" sz="20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r>
              <a:rPr lang="en-IN" altLang="en-US" sz="20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RITIK SINGH</a:t>
            </a:r>
            <a:endParaRPr lang="en-IN" altLang="en-US" sz="20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4" name="Text Box 3"/>
          <p:cNvSpPr txBox="1"/>
          <p:nvPr/>
        </p:nvSpPr>
        <p:spPr>
          <a:xfrm>
            <a:off x="680085" y="2446020"/>
            <a:ext cx="6298565" cy="398780"/>
          </a:xfrm>
          <a:prstGeom prst="rect">
            <a:avLst/>
          </a:prstGeom>
          <a:noFill/>
        </p:spPr>
        <p:txBody>
          <a:bodyPr wrap="square" rtlCol="0">
            <a:spAutoFit/>
          </a:bodyPr>
          <a:p>
            <a:r>
              <a:rPr lang="en-IN" altLang="en-US" sz="20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INNOVATIVE PROJECT REPORT</a:t>
            </a:r>
            <a:endParaRPr lang="en-IN" altLang="en-US" sz="20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5" name="Text Box 4"/>
          <p:cNvSpPr txBox="1"/>
          <p:nvPr/>
        </p:nvSpPr>
        <p:spPr>
          <a:xfrm>
            <a:off x="680085" y="1412240"/>
            <a:ext cx="6789420" cy="429895"/>
          </a:xfrm>
          <a:prstGeom prst="rect">
            <a:avLst/>
          </a:prstGeom>
          <a:noFill/>
        </p:spPr>
        <p:txBody>
          <a:bodyPr wrap="square" rtlCol="0">
            <a:spAutoFit/>
          </a:bodyPr>
          <a:p>
            <a:r>
              <a:rPr lang="en-IN" altLang="en-US" sz="2200"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USING BOOTH ALGORTIHM</a:t>
            </a:r>
            <a:endParaRPr lang="en-IN" altLang="en-US" sz="2200"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67970"/>
            <a:ext cx="10972800" cy="988060"/>
          </a:xfrm>
        </p:spPr>
        <p:txBody>
          <a:bodyPr/>
          <a:p>
            <a:r>
              <a:rPr 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MULTIPLICATION ALGORITHM</a:t>
            </a:r>
            <a:endParaRPr 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609600" y="1562100"/>
            <a:ext cx="5384800" cy="4565650"/>
          </a:xfrm>
        </p:spPr>
        <p:txBody>
          <a:bodyPr/>
          <a:p>
            <a:r>
              <a:rPr sz="2800">
                <a:latin typeface="Times New Roman" panose="02020603050405020304" charset="0"/>
                <a:cs typeface="Times New Roman" panose="02020603050405020304" charset="0"/>
                <a:sym typeface="+mn-ea"/>
              </a:rPr>
              <a:t>Multiplication process has three main steps:</a:t>
            </a:r>
            <a:endParaRPr sz="2800">
              <a:latin typeface="Times New Roman" panose="02020603050405020304" charset="0"/>
              <a:cs typeface="Times New Roman" panose="02020603050405020304" charset="0"/>
            </a:endParaRPr>
          </a:p>
          <a:p>
            <a:endParaRPr sz="2800">
              <a:latin typeface="Times New Roman" panose="02020603050405020304" charset="0"/>
              <a:cs typeface="Times New Roman" panose="02020603050405020304" charset="0"/>
            </a:endParaRPr>
          </a:p>
          <a:p>
            <a:r>
              <a:rPr sz="2800">
                <a:latin typeface="Times New Roman" panose="02020603050405020304" charset="0"/>
                <a:cs typeface="Times New Roman" panose="02020603050405020304" charset="0"/>
                <a:sym typeface="+mn-ea"/>
              </a:rPr>
              <a:t>Partial product generation</a:t>
            </a:r>
            <a:endParaRPr sz="2800">
              <a:latin typeface="Times New Roman" panose="02020603050405020304" charset="0"/>
              <a:cs typeface="Times New Roman" panose="02020603050405020304" charset="0"/>
            </a:endParaRPr>
          </a:p>
          <a:p>
            <a:r>
              <a:rPr sz="2800">
                <a:latin typeface="Times New Roman" panose="02020603050405020304" charset="0"/>
                <a:cs typeface="Times New Roman" panose="02020603050405020304" charset="0"/>
                <a:sym typeface="+mn-ea"/>
              </a:rPr>
              <a:t>Partial product reduction</a:t>
            </a:r>
            <a:endParaRPr sz="2800">
              <a:latin typeface="Times New Roman" panose="02020603050405020304" charset="0"/>
              <a:cs typeface="Times New Roman" panose="02020603050405020304" charset="0"/>
            </a:endParaRPr>
          </a:p>
          <a:p>
            <a:r>
              <a:rPr sz="2800">
                <a:latin typeface="Times New Roman" panose="02020603050405020304" charset="0"/>
                <a:cs typeface="Times New Roman" panose="02020603050405020304" charset="0"/>
                <a:sym typeface="+mn-ea"/>
              </a:rPr>
              <a:t>Final addition.</a:t>
            </a:r>
            <a:endParaRPr sz="2800">
              <a:latin typeface="Times New Roman" panose="02020603050405020304" charset="0"/>
              <a:cs typeface="Times New Roman" panose="02020603050405020304" charset="0"/>
            </a:endParaRPr>
          </a:p>
          <a:p>
            <a:r>
              <a:rPr sz="2800">
                <a:latin typeface="Times New Roman" panose="02020603050405020304" charset="0"/>
                <a:cs typeface="Times New Roman" panose="02020603050405020304" charset="0"/>
                <a:sym typeface="+mn-ea"/>
              </a:rPr>
              <a:t>The common multiplication method is the “add and shift “algorithm.</a:t>
            </a:r>
            <a:endParaRPr sz="2800">
              <a:latin typeface="Times New Roman" panose="02020603050405020304" charset="0"/>
              <a:cs typeface="Times New Roman" panose="02020603050405020304" charset="0"/>
            </a:endParaRPr>
          </a:p>
          <a:p>
            <a:endParaRPr lang="en-US" sz="2800">
              <a:latin typeface="Times New Roman" panose="02020603050405020304" charset="0"/>
              <a:cs typeface="Times New Roman" panose="02020603050405020304" charset="0"/>
            </a:endParaRPr>
          </a:p>
        </p:txBody>
      </p:sp>
      <p:pic>
        <p:nvPicPr>
          <p:cNvPr id="4" name="Content Placeholder 3" descr="coa"/>
          <p:cNvPicPr>
            <a:picLocks noChangeAspect="1"/>
          </p:cNvPicPr>
          <p:nvPr>
            <p:ph sz="half" idx="2"/>
          </p:nvPr>
        </p:nvPicPr>
        <p:blipFill>
          <a:blip r:embed="rId1"/>
          <a:stretch>
            <a:fillRect/>
          </a:stretch>
        </p:blipFill>
        <p:spPr>
          <a:xfrm>
            <a:off x="6197600" y="1933575"/>
            <a:ext cx="5384800" cy="276288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17220" y="449580"/>
            <a:ext cx="9383395" cy="645160"/>
          </a:xfrm>
          <a:prstGeom prst="rect">
            <a:avLst/>
          </a:prstGeom>
          <a:noFill/>
        </p:spPr>
        <p:txBody>
          <a:bodyPr wrap="square" rtlCol="0">
            <a:spAutoFit/>
          </a:bodyPr>
          <a:p>
            <a:r>
              <a:rPr lang="en-US" sz="3600"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sym typeface="+mn-ea"/>
              </a:rPr>
              <a:t>Booths Algorithm for Multiplication</a:t>
            </a:r>
            <a:endParaRPr lang="en-IN" altLang="en-US" sz="3600" b="1">
              <a:ln/>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p:txBody>
      </p:sp>
      <p:pic>
        <p:nvPicPr>
          <p:cNvPr id="7" name="Content Placeholder 6" descr="booths algo"/>
          <p:cNvPicPr>
            <a:picLocks noChangeAspect="1"/>
          </p:cNvPicPr>
          <p:nvPr>
            <p:ph idx="1"/>
          </p:nvPr>
        </p:nvPicPr>
        <p:blipFill>
          <a:blip r:embed="rId1"/>
          <a:stretch>
            <a:fillRect/>
          </a:stretch>
        </p:blipFill>
        <p:spPr>
          <a:xfrm>
            <a:off x="520065" y="1325880"/>
            <a:ext cx="3634740" cy="4206240"/>
          </a:xfrm>
          <a:prstGeom prst="rect">
            <a:avLst/>
          </a:prstGeom>
          <a:noFill/>
          <a:ln w="9525">
            <a:noFill/>
          </a:ln>
        </p:spPr>
      </p:pic>
      <p:sp>
        <p:nvSpPr>
          <p:cNvPr id="9" name="Text Box 8"/>
          <p:cNvSpPr txBox="1"/>
          <p:nvPr/>
        </p:nvSpPr>
        <p:spPr>
          <a:xfrm>
            <a:off x="4160520" y="1334770"/>
            <a:ext cx="7367270" cy="3969385"/>
          </a:xfrm>
          <a:prstGeom prst="rect">
            <a:avLst/>
          </a:prstGeom>
          <a:noFill/>
        </p:spPr>
        <p:txBody>
          <a:bodyPr wrap="square" rtlCol="0">
            <a:spAutoFit/>
          </a:bodyPr>
          <a:p>
            <a:r>
              <a:rPr lang="en-US" b="1">
                <a:latin typeface="Times New Roman" panose="02020603050405020304" charset="0"/>
                <a:cs typeface="Times New Roman" panose="02020603050405020304" charset="0"/>
              </a:rPr>
              <a:t>A :</a:t>
            </a:r>
            <a:r>
              <a:rPr lang="en-US">
                <a:latin typeface="Times New Roman" panose="02020603050405020304" charset="0"/>
                <a:cs typeface="Times New Roman" panose="02020603050405020304" charset="0"/>
              </a:rPr>
              <a:t> It represents the Accumulator which stores the partial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product, It is initialized with Zero (0)</a:t>
            </a:r>
            <a:endParaRPr lang="en-US">
              <a:latin typeface="Times New Roman" panose="02020603050405020304" charset="0"/>
              <a:cs typeface="Times New Roman" panose="02020603050405020304" charset="0"/>
            </a:endParaRPr>
          </a:p>
          <a:p>
            <a:r>
              <a:rPr lang="en-US" b="1">
                <a:latin typeface="Times New Roman" panose="02020603050405020304" charset="0"/>
                <a:cs typeface="Times New Roman" panose="02020603050405020304" charset="0"/>
              </a:rPr>
              <a:t>M:</a:t>
            </a:r>
            <a:r>
              <a:rPr lang="en-US">
                <a:latin typeface="Times New Roman" panose="02020603050405020304" charset="0"/>
                <a:cs typeface="Times New Roman" panose="02020603050405020304" charset="0"/>
              </a:rPr>
              <a:t> It represents the multiplicand</a:t>
            </a:r>
            <a:endParaRPr lang="en-US">
              <a:latin typeface="Times New Roman" panose="02020603050405020304" charset="0"/>
              <a:cs typeface="Times New Roman" panose="02020603050405020304" charset="0"/>
            </a:endParaRPr>
          </a:p>
          <a:p>
            <a:r>
              <a:rPr lang="en-US" b="1">
                <a:latin typeface="Times New Roman" panose="02020603050405020304" charset="0"/>
                <a:cs typeface="Times New Roman" panose="02020603050405020304" charset="0"/>
              </a:rPr>
              <a:t>Q:</a:t>
            </a:r>
            <a:r>
              <a:rPr lang="en-US">
                <a:latin typeface="Times New Roman" panose="02020603050405020304" charset="0"/>
                <a:cs typeface="Times New Roman" panose="02020603050405020304" charset="0"/>
              </a:rPr>
              <a:t> It represents the multiplier, </a:t>
            </a:r>
            <a:endParaRPr lang="en-US">
              <a:latin typeface="Times New Roman" panose="02020603050405020304" charset="0"/>
              <a:cs typeface="Times New Roman" panose="02020603050405020304" charset="0"/>
            </a:endParaRPr>
          </a:p>
          <a:p>
            <a:r>
              <a:rPr lang="en-US" b="1">
                <a:latin typeface="Times New Roman" panose="02020603050405020304" charset="0"/>
                <a:cs typeface="Times New Roman" panose="02020603050405020304" charset="0"/>
              </a:rPr>
              <a:t>Q</a:t>
            </a:r>
            <a:r>
              <a:rPr lang="en-US" b="1" baseline="-25000">
                <a:latin typeface="Times New Roman" panose="02020603050405020304" charset="0"/>
                <a:cs typeface="Times New Roman" panose="02020603050405020304" charset="0"/>
              </a:rPr>
              <a:t>0</a:t>
            </a:r>
            <a:r>
              <a:rPr lang="en-US" b="1">
                <a:latin typeface="Times New Roman" panose="02020603050405020304" charset="0"/>
                <a:cs typeface="Times New Roman" panose="02020603050405020304" charset="0"/>
              </a:rPr>
              <a:t>:</a:t>
            </a:r>
            <a:r>
              <a:rPr lang="en-US">
                <a:latin typeface="Times New Roman" panose="02020603050405020304" charset="0"/>
                <a:cs typeface="Times New Roman" panose="02020603050405020304" charset="0"/>
              </a:rPr>
              <a:t> it represents the LSB of Q</a:t>
            </a:r>
            <a:endParaRPr lang="en-US">
              <a:latin typeface="Times New Roman" panose="02020603050405020304" charset="0"/>
              <a:cs typeface="Times New Roman" panose="02020603050405020304" charset="0"/>
            </a:endParaRPr>
          </a:p>
          <a:p>
            <a:r>
              <a:rPr lang="en-US" b="1">
                <a:latin typeface="Times New Roman" panose="02020603050405020304" charset="0"/>
                <a:cs typeface="Times New Roman" panose="02020603050405020304" charset="0"/>
              </a:rPr>
              <a:t>Q</a:t>
            </a:r>
            <a:r>
              <a:rPr lang="en-US" b="1" baseline="-25000">
                <a:latin typeface="Times New Roman" panose="02020603050405020304" charset="0"/>
                <a:cs typeface="Times New Roman" panose="02020603050405020304" charset="0"/>
              </a:rPr>
              <a:t>−1 </a:t>
            </a:r>
            <a:r>
              <a:rPr lang="en-US" b="1">
                <a:latin typeface="Times New Roman" panose="02020603050405020304" charset="0"/>
                <a:cs typeface="Times New Roman" panose="02020603050405020304" charset="0"/>
              </a:rPr>
              <a:t>:</a:t>
            </a:r>
            <a:r>
              <a:rPr lang="en-US">
                <a:latin typeface="Times New Roman" panose="02020603050405020304" charset="0"/>
                <a:cs typeface="Times New Roman" panose="02020603050405020304" charset="0"/>
              </a:rPr>
              <a:t> It represents a Flip Flop which is initialized with Zero(0)</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Count: It represents the counter(number of bits in M or Q)</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b="1">
                <a:solidFill>
                  <a:srgbClr val="FF0000"/>
                </a:solidFill>
                <a:latin typeface="Times New Roman" panose="02020603050405020304" charset="0"/>
                <a:cs typeface="Times New Roman" panose="02020603050405020304" charset="0"/>
              </a:rPr>
              <a:t>Note: In Arithmetic Shift Right, We copy the sign bit of the </a:t>
            </a:r>
            <a:endParaRPr lang="en-US" b="1">
              <a:solidFill>
                <a:srgbClr val="FF0000"/>
              </a:solidFill>
              <a:latin typeface="Times New Roman" panose="02020603050405020304" charset="0"/>
              <a:cs typeface="Times New Roman" panose="02020603050405020304" charset="0"/>
            </a:endParaRPr>
          </a:p>
          <a:p>
            <a:r>
              <a:rPr lang="en-US" b="1">
                <a:solidFill>
                  <a:srgbClr val="FF0000"/>
                </a:solidFill>
                <a:latin typeface="Times New Roman" panose="02020603050405020304" charset="0"/>
                <a:cs typeface="Times New Roman" panose="02020603050405020304" charset="0"/>
              </a:rPr>
              <a:t>number in MSB</a:t>
            </a:r>
            <a:endParaRPr lang="en-US" b="1">
              <a:solidFill>
                <a:srgbClr val="FF0000"/>
              </a:solidFill>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383540"/>
            <a:ext cx="10972800" cy="582613"/>
          </a:xfrm>
        </p:spPr>
        <p:txBody>
          <a:bodyPr/>
          <a:p>
            <a:r>
              <a:rPr 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Working on the Booth Algorithm</a:t>
            </a:r>
            <a:endParaRPr 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buAutoNum type="arabicPeriod"/>
            </a:pPr>
            <a:r>
              <a:rPr lang="en-US" sz="1800">
                <a:latin typeface="Times New Roman" panose="02020603050405020304" charset="0"/>
                <a:cs typeface="Times New Roman" panose="02020603050405020304" charset="0"/>
              </a:rPr>
              <a:t>Set the Multiplicand and Multiplier binary bits as M and Q, respectively.</a:t>
            </a:r>
            <a:endParaRPr lang="en-US" sz="1800">
              <a:latin typeface="Times New Roman" panose="02020603050405020304" charset="0"/>
              <a:cs typeface="Times New Roman" panose="02020603050405020304" charset="0"/>
            </a:endParaRPr>
          </a:p>
          <a:p>
            <a:pPr>
              <a:buAutoNum type="arabicPeriod"/>
            </a:pPr>
            <a:r>
              <a:rPr lang="en-US" sz="1800">
                <a:latin typeface="Times New Roman" panose="02020603050405020304" charset="0"/>
                <a:cs typeface="Times New Roman" panose="02020603050405020304" charset="0"/>
              </a:rPr>
              <a:t>Initially, we set the AC and Q</a:t>
            </a:r>
            <a:r>
              <a:rPr lang="en-US" sz="1800" baseline="-25000">
                <a:latin typeface="Times New Roman" panose="02020603050405020304" charset="0"/>
                <a:cs typeface="Times New Roman" panose="02020603050405020304" charset="0"/>
              </a:rPr>
              <a:t>n + 1</a:t>
            </a:r>
            <a:r>
              <a:rPr lang="en-US" sz="1800">
                <a:latin typeface="Times New Roman" panose="02020603050405020304" charset="0"/>
                <a:cs typeface="Times New Roman" panose="02020603050405020304" charset="0"/>
              </a:rPr>
              <a:t> registers value to 0.</a:t>
            </a:r>
            <a:endParaRPr lang="en-US" sz="1800">
              <a:latin typeface="Times New Roman" panose="02020603050405020304" charset="0"/>
              <a:cs typeface="Times New Roman" panose="02020603050405020304" charset="0"/>
            </a:endParaRPr>
          </a:p>
          <a:p>
            <a:pPr>
              <a:buAutoNum type="arabicPeriod"/>
            </a:pPr>
            <a:r>
              <a:rPr lang="en-US" sz="1800">
                <a:latin typeface="Times New Roman" panose="02020603050405020304" charset="0"/>
                <a:cs typeface="Times New Roman" panose="02020603050405020304" charset="0"/>
              </a:rPr>
              <a:t>SC represents the number of Multiplier bits (Q), and it is a sequence counter that is continuously decremented till equal to the number of bits (n) or reached to 0.</a:t>
            </a:r>
            <a:endParaRPr lang="en-US" sz="1800">
              <a:latin typeface="Times New Roman" panose="02020603050405020304" charset="0"/>
              <a:cs typeface="Times New Roman" panose="02020603050405020304" charset="0"/>
            </a:endParaRPr>
          </a:p>
          <a:p>
            <a:pPr>
              <a:buAutoNum type="arabicPeriod"/>
            </a:pPr>
            <a:r>
              <a:rPr lang="en-US" sz="1800">
                <a:latin typeface="Times New Roman" panose="02020603050405020304" charset="0"/>
                <a:cs typeface="Times New Roman" panose="02020603050405020304" charset="0"/>
              </a:rPr>
              <a:t>A Q</a:t>
            </a:r>
            <a:r>
              <a:rPr lang="en-US" sz="1800" baseline="-25000">
                <a:latin typeface="Times New Roman" panose="02020603050405020304" charset="0"/>
                <a:cs typeface="Times New Roman" panose="02020603050405020304" charset="0"/>
              </a:rPr>
              <a:t>n</a:t>
            </a:r>
            <a:r>
              <a:rPr lang="en-US" sz="1800">
                <a:latin typeface="Times New Roman" panose="02020603050405020304" charset="0"/>
                <a:cs typeface="Times New Roman" panose="02020603050405020304" charset="0"/>
              </a:rPr>
              <a:t> represents the last bit of the Q, and the Q</a:t>
            </a:r>
            <a:r>
              <a:rPr lang="en-US" sz="1800" baseline="-25000">
                <a:latin typeface="Times New Roman" panose="02020603050405020304" charset="0"/>
                <a:cs typeface="Times New Roman" panose="02020603050405020304" charset="0"/>
              </a:rPr>
              <a:t>n+1</a:t>
            </a:r>
            <a:r>
              <a:rPr lang="en-US" sz="1800">
                <a:latin typeface="Times New Roman" panose="02020603050405020304" charset="0"/>
                <a:cs typeface="Times New Roman" panose="02020603050405020304" charset="0"/>
              </a:rPr>
              <a:t> shows the incremented bit of Q</a:t>
            </a:r>
            <a:r>
              <a:rPr lang="en-US" sz="1800" baseline="-25000">
                <a:latin typeface="Times New Roman" panose="02020603050405020304" charset="0"/>
                <a:cs typeface="Times New Roman" panose="02020603050405020304" charset="0"/>
              </a:rPr>
              <a:t>n</a:t>
            </a:r>
            <a:r>
              <a:rPr lang="en-US" sz="1800">
                <a:latin typeface="Times New Roman" panose="02020603050405020304" charset="0"/>
                <a:cs typeface="Times New Roman" panose="02020603050405020304" charset="0"/>
              </a:rPr>
              <a:t> by 1.</a:t>
            </a:r>
            <a:endParaRPr lang="en-US" sz="1800">
              <a:latin typeface="Times New Roman" panose="02020603050405020304" charset="0"/>
              <a:cs typeface="Times New Roman" panose="02020603050405020304" charset="0"/>
            </a:endParaRPr>
          </a:p>
          <a:p>
            <a:pPr>
              <a:buAutoNum type="arabicPeriod"/>
            </a:pPr>
            <a:r>
              <a:rPr lang="en-US" sz="1800">
                <a:latin typeface="Times New Roman" panose="02020603050405020304" charset="0"/>
                <a:cs typeface="Times New Roman" panose="02020603050405020304" charset="0"/>
              </a:rPr>
              <a:t>On each cycle of the booth algorithm, Q</a:t>
            </a:r>
            <a:r>
              <a:rPr lang="en-US" sz="1800" baseline="-25000">
                <a:latin typeface="Times New Roman" panose="02020603050405020304" charset="0"/>
                <a:cs typeface="Times New Roman" panose="02020603050405020304" charset="0"/>
              </a:rPr>
              <a:t>n</a:t>
            </a:r>
            <a:r>
              <a:rPr lang="en-US" sz="1800">
                <a:latin typeface="Times New Roman" panose="02020603050405020304" charset="0"/>
                <a:cs typeface="Times New Roman" panose="02020603050405020304" charset="0"/>
              </a:rPr>
              <a:t> and Q</a:t>
            </a:r>
            <a:r>
              <a:rPr lang="en-US" sz="1800" baseline="-25000">
                <a:latin typeface="Times New Roman" panose="02020603050405020304" charset="0"/>
                <a:cs typeface="Times New Roman" panose="02020603050405020304" charset="0"/>
              </a:rPr>
              <a:t>n + 1</a:t>
            </a:r>
            <a:r>
              <a:rPr lang="en-US" sz="1800">
                <a:latin typeface="Times New Roman" panose="02020603050405020304" charset="0"/>
                <a:cs typeface="Times New Roman" panose="02020603050405020304" charset="0"/>
              </a:rPr>
              <a:t> bits will be checked on the following parameters as follows:</a:t>
            </a:r>
            <a:endParaRPr lang="en-US" sz="1800">
              <a:latin typeface="Times New Roman" panose="02020603050405020304" charset="0"/>
              <a:cs typeface="Times New Roman" panose="02020603050405020304" charset="0"/>
            </a:endParaRPr>
          </a:p>
          <a:p>
            <a:pPr marL="0" indent="0">
              <a:buFont typeface="+mj-lt"/>
              <a:buNone/>
            </a:pPr>
            <a:r>
              <a:rPr lang="en-IN" altLang="en-US" sz="1800">
                <a:latin typeface="Times New Roman" panose="02020603050405020304" charset="0"/>
                <a:cs typeface="Times New Roman" panose="02020603050405020304" charset="0"/>
              </a:rPr>
              <a:t>      i.  </a:t>
            </a:r>
            <a:r>
              <a:rPr lang="en-US" sz="1800">
                <a:latin typeface="Times New Roman" panose="02020603050405020304" charset="0"/>
                <a:cs typeface="Times New Roman" panose="02020603050405020304" charset="0"/>
              </a:rPr>
              <a:t>When two bits Q</a:t>
            </a:r>
            <a:r>
              <a:rPr lang="en-US" sz="1800" baseline="-25000">
                <a:latin typeface="Times New Roman" panose="02020603050405020304" charset="0"/>
                <a:cs typeface="Times New Roman" panose="02020603050405020304" charset="0"/>
              </a:rPr>
              <a:t>n</a:t>
            </a:r>
            <a:r>
              <a:rPr lang="en-US" sz="1800">
                <a:latin typeface="Times New Roman" panose="02020603050405020304" charset="0"/>
                <a:cs typeface="Times New Roman" panose="02020603050405020304" charset="0"/>
              </a:rPr>
              <a:t> and Q</a:t>
            </a:r>
            <a:r>
              <a:rPr lang="en-US" sz="1800" baseline="-25000">
                <a:latin typeface="Times New Roman" panose="02020603050405020304" charset="0"/>
                <a:cs typeface="Times New Roman" panose="02020603050405020304" charset="0"/>
              </a:rPr>
              <a:t>n + 1</a:t>
            </a:r>
            <a:r>
              <a:rPr lang="en-US" sz="1800">
                <a:latin typeface="Times New Roman" panose="02020603050405020304" charset="0"/>
                <a:cs typeface="Times New Roman" panose="02020603050405020304" charset="0"/>
              </a:rPr>
              <a:t> are 00 or 11, we simply perform the arithmetic shift right operation (ashr) to the </a:t>
            </a:r>
            <a:r>
              <a:rPr lang="en-IN" altLang="en-US" sz="1800">
                <a:latin typeface="Times New Roman" panose="02020603050405020304" charset="0"/>
                <a:cs typeface="Times New Roman" panose="02020603050405020304" charset="0"/>
              </a:rPr>
              <a:t>      </a:t>
            </a:r>
            <a:r>
              <a:rPr lang="en-US" sz="1800">
                <a:latin typeface="Times New Roman" panose="02020603050405020304" charset="0"/>
                <a:cs typeface="Times New Roman" panose="02020603050405020304" charset="0"/>
              </a:rPr>
              <a:t>partial product AC. And the bits of Q</a:t>
            </a:r>
            <a:r>
              <a:rPr lang="en-US" sz="1800" baseline="-25000">
                <a:latin typeface="Times New Roman" panose="02020603050405020304" charset="0"/>
                <a:cs typeface="Times New Roman" panose="02020603050405020304" charset="0"/>
              </a:rPr>
              <a:t>n</a:t>
            </a:r>
            <a:r>
              <a:rPr lang="en-US" sz="1800">
                <a:latin typeface="Times New Roman" panose="02020603050405020304" charset="0"/>
                <a:cs typeface="Times New Roman" panose="02020603050405020304" charset="0"/>
              </a:rPr>
              <a:t> and Q</a:t>
            </a:r>
            <a:r>
              <a:rPr lang="en-US" sz="1800" baseline="-25000">
                <a:latin typeface="Times New Roman" panose="02020603050405020304" charset="0"/>
                <a:cs typeface="Times New Roman" panose="02020603050405020304" charset="0"/>
              </a:rPr>
              <a:t>n + 1</a:t>
            </a:r>
            <a:r>
              <a:rPr lang="en-US" sz="1800">
                <a:latin typeface="Times New Roman" panose="02020603050405020304" charset="0"/>
                <a:cs typeface="Times New Roman" panose="02020603050405020304" charset="0"/>
              </a:rPr>
              <a:t> is incremented by 1 bit.</a:t>
            </a:r>
            <a:endParaRPr lang="en-US" sz="1800">
              <a:latin typeface="Times New Roman" panose="02020603050405020304" charset="0"/>
              <a:cs typeface="Times New Roman" panose="02020603050405020304" charset="0"/>
            </a:endParaRPr>
          </a:p>
          <a:p>
            <a:pPr marL="0" indent="0">
              <a:buNone/>
            </a:pPr>
            <a:r>
              <a:rPr lang="en-IN" altLang="en-US" sz="1800">
                <a:latin typeface="Times New Roman" panose="02020603050405020304" charset="0"/>
                <a:cs typeface="Times New Roman" panose="02020603050405020304" charset="0"/>
              </a:rPr>
              <a:t>      ii. </a:t>
            </a:r>
            <a:r>
              <a:rPr lang="en-US" sz="1800">
                <a:latin typeface="Times New Roman" panose="02020603050405020304" charset="0"/>
                <a:cs typeface="Times New Roman" panose="02020603050405020304" charset="0"/>
              </a:rPr>
              <a:t>If the bits of Q</a:t>
            </a:r>
            <a:r>
              <a:rPr lang="en-US" sz="1800" baseline="-25000">
                <a:latin typeface="Times New Roman" panose="02020603050405020304" charset="0"/>
                <a:cs typeface="Times New Roman" panose="02020603050405020304" charset="0"/>
              </a:rPr>
              <a:t>n</a:t>
            </a:r>
            <a:r>
              <a:rPr lang="en-US" sz="1800">
                <a:latin typeface="Times New Roman" panose="02020603050405020304" charset="0"/>
                <a:cs typeface="Times New Roman" panose="02020603050405020304" charset="0"/>
              </a:rPr>
              <a:t> and Q</a:t>
            </a:r>
            <a:r>
              <a:rPr lang="en-US" sz="1800" baseline="-25000">
                <a:latin typeface="Times New Roman" panose="02020603050405020304" charset="0"/>
                <a:cs typeface="Times New Roman" panose="02020603050405020304" charset="0"/>
              </a:rPr>
              <a:t>n + 1 </a:t>
            </a:r>
            <a:r>
              <a:rPr lang="en-US" sz="1800">
                <a:latin typeface="Times New Roman" panose="02020603050405020304" charset="0"/>
                <a:cs typeface="Times New Roman" panose="02020603050405020304" charset="0"/>
              </a:rPr>
              <a:t>is shows to 01, the multiplicand bits (M) will be added to the AC (Accumulator register). After that, we perform the right shift operation to the AC and QR bits by 1.</a:t>
            </a:r>
            <a:endParaRPr lang="en-US" sz="1800">
              <a:latin typeface="Times New Roman" panose="02020603050405020304" charset="0"/>
              <a:cs typeface="Times New Roman" panose="02020603050405020304" charset="0"/>
            </a:endParaRPr>
          </a:p>
          <a:p>
            <a:pPr marL="0" indent="0">
              <a:buNone/>
            </a:pPr>
            <a:r>
              <a:rPr lang="en-IN" altLang="en-US" sz="1800">
                <a:latin typeface="Times New Roman" panose="02020603050405020304" charset="0"/>
                <a:cs typeface="Times New Roman" panose="02020603050405020304" charset="0"/>
              </a:rPr>
              <a:t>      iii. </a:t>
            </a:r>
            <a:r>
              <a:rPr lang="en-US" sz="1800">
                <a:latin typeface="Times New Roman" panose="02020603050405020304" charset="0"/>
                <a:cs typeface="Times New Roman" panose="02020603050405020304" charset="0"/>
              </a:rPr>
              <a:t>If the bits of Q</a:t>
            </a:r>
            <a:r>
              <a:rPr lang="en-US" sz="1800" baseline="-25000">
                <a:latin typeface="Times New Roman" panose="02020603050405020304" charset="0"/>
                <a:cs typeface="Times New Roman" panose="02020603050405020304" charset="0"/>
              </a:rPr>
              <a:t>n</a:t>
            </a:r>
            <a:r>
              <a:rPr lang="en-US" sz="1800">
                <a:latin typeface="Times New Roman" panose="02020603050405020304" charset="0"/>
                <a:cs typeface="Times New Roman" panose="02020603050405020304" charset="0"/>
              </a:rPr>
              <a:t> and Q</a:t>
            </a:r>
            <a:r>
              <a:rPr lang="en-US" sz="1800" baseline="-25000">
                <a:latin typeface="Times New Roman" panose="02020603050405020304" charset="0"/>
                <a:cs typeface="Times New Roman" panose="02020603050405020304" charset="0"/>
              </a:rPr>
              <a:t>n + 1</a:t>
            </a:r>
            <a:r>
              <a:rPr lang="en-US" sz="1800">
                <a:latin typeface="Times New Roman" panose="02020603050405020304" charset="0"/>
                <a:cs typeface="Times New Roman" panose="02020603050405020304" charset="0"/>
              </a:rPr>
              <a:t> is shows to 10, the multiplicand bits (M) will be subtracted from the AC (Accumulator register). After that, we perform the right shift operation to the AC and QR bits by 1.</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The operation continuously works till we reached n - 1 bit in the booth algorithm.</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Results of the Multiplication binary bits will be stored in the AC and QR registers.</a:t>
            </a:r>
            <a:endParaRPr lang="en-US" sz="1800">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345440"/>
            <a:ext cx="10972800" cy="702945"/>
          </a:xfrm>
        </p:spPr>
        <p:txBody>
          <a:bodyPr/>
          <a:p>
            <a:r>
              <a:rPr 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sym typeface="+mn-ea"/>
              </a:rPr>
              <a:t>Example:</a:t>
            </a:r>
            <a:endParaRPr 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sym typeface="+mn-ea"/>
            </a:endParaRPr>
          </a:p>
        </p:txBody>
      </p:sp>
      <p:sp>
        <p:nvSpPr>
          <p:cNvPr id="3" name="Content Placeholder 2"/>
          <p:cNvSpPr>
            <a:spLocks noGrp="1"/>
          </p:cNvSpPr>
          <p:nvPr>
            <p:ph idx="1"/>
          </p:nvPr>
        </p:nvSpPr>
        <p:spPr>
          <a:xfrm>
            <a:off x="609600" y="1225550"/>
            <a:ext cx="10972800" cy="5108575"/>
          </a:xfrm>
        </p:spPr>
        <p:txBody>
          <a:bodyPr/>
          <a:p>
            <a:r>
              <a:rPr lang="en-US" sz="2400">
                <a:latin typeface="Times New Roman" panose="02020603050405020304" charset="0"/>
                <a:cs typeface="Times New Roman" panose="02020603050405020304" charset="0"/>
              </a:rPr>
              <a:t>Let us take an example of multiplying two binary numbers as follows. The process is similar to multiplying two decimal numbers, with a difference that the resulting numbers are all binary.</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a:t>
            </a:r>
            <a:r>
              <a:rPr lang="en-IN" altLang="en-US" sz="2400">
                <a:latin typeface="Times New Roman" panose="02020603050405020304" charset="0"/>
                <a:cs typeface="Times New Roman" panose="02020603050405020304" charset="0"/>
              </a:rPr>
              <a:t>                     </a:t>
            </a:r>
            <a:r>
              <a:rPr lang="en-US" sz="2400">
                <a:latin typeface="Times New Roman" panose="02020603050405020304" charset="0"/>
                <a:cs typeface="Times New Roman" panose="02020603050405020304" charset="0"/>
              </a:rPr>
              <a:t> </a:t>
            </a:r>
            <a:r>
              <a:rPr lang="en-US" sz="2400" b="1">
                <a:latin typeface="Times New Roman" panose="02020603050405020304" charset="0"/>
                <a:cs typeface="Times New Roman" panose="02020603050405020304" charset="0"/>
              </a:rPr>
              <a:t>110   =  6</a:t>
            </a:r>
            <a:endParaRPr lang="en-US" sz="2400" b="1">
              <a:latin typeface="Times New Roman" panose="02020603050405020304" charset="0"/>
              <a:cs typeface="Times New Roman" panose="02020603050405020304" charset="0"/>
            </a:endParaRPr>
          </a:p>
          <a:p>
            <a:pPr marL="0" indent="0">
              <a:buNone/>
            </a:pPr>
            <a:r>
              <a:rPr lang="en-IN" altLang="en-US" sz="2400" b="1">
                <a:latin typeface="Times New Roman" panose="02020603050405020304" charset="0"/>
                <a:cs typeface="Times New Roman" panose="02020603050405020304" charset="0"/>
              </a:rPr>
              <a:t>                      </a:t>
            </a:r>
            <a:r>
              <a:rPr lang="en-US" sz="2400" b="1">
                <a:latin typeface="Times New Roman" panose="02020603050405020304" charset="0"/>
                <a:cs typeface="Times New Roman" panose="02020603050405020304" charset="0"/>
              </a:rPr>
              <a:t>X </a:t>
            </a:r>
            <a:r>
              <a:rPr lang="en-IN" altLang="en-US" sz="2400" b="1">
                <a:latin typeface="Times New Roman" panose="02020603050405020304" charset="0"/>
                <a:cs typeface="Times New Roman" panose="02020603050405020304" charset="0"/>
              </a:rPr>
              <a:t>  0</a:t>
            </a:r>
            <a:r>
              <a:rPr lang="en-US" sz="2400" b="1">
                <a:latin typeface="Times New Roman" panose="02020603050405020304" charset="0"/>
                <a:cs typeface="Times New Roman" panose="02020603050405020304" charset="0"/>
              </a:rPr>
              <a:t>11  =  3</a:t>
            </a:r>
            <a:endParaRPr lang="en-US" sz="2400" b="1">
              <a:latin typeface="Times New Roman" panose="02020603050405020304" charset="0"/>
              <a:cs typeface="Times New Roman" panose="02020603050405020304" charset="0"/>
            </a:endParaRPr>
          </a:p>
          <a:p>
            <a:pPr marL="0" indent="0">
              <a:buNone/>
            </a:pPr>
            <a:r>
              <a:rPr lang="en-IN" altLang="en-US" sz="2400" b="1">
                <a:latin typeface="Times New Roman" panose="02020603050405020304" charset="0"/>
                <a:cs typeface="Times New Roman" panose="02020603050405020304" charset="0"/>
              </a:rPr>
              <a:t>                </a:t>
            </a:r>
            <a:r>
              <a:rPr lang="en-US" sz="2400" b="1">
                <a:latin typeface="Times New Roman" panose="02020603050405020304" charset="0"/>
                <a:cs typeface="Times New Roman" panose="02020603050405020304" charset="0"/>
              </a:rPr>
              <a:t>-------------------------</a:t>
            </a:r>
            <a:endParaRPr lang="en-US" sz="2400" b="1">
              <a:latin typeface="Times New Roman" panose="02020603050405020304" charset="0"/>
              <a:cs typeface="Times New Roman" panose="02020603050405020304" charset="0"/>
            </a:endParaRPr>
          </a:p>
          <a:p>
            <a:pPr marL="0" indent="0">
              <a:buNone/>
            </a:pPr>
            <a:r>
              <a:rPr lang="en-US" sz="2400" b="1">
                <a:latin typeface="Times New Roman" panose="02020603050405020304" charset="0"/>
                <a:cs typeface="Times New Roman" panose="02020603050405020304" charset="0"/>
              </a:rPr>
              <a:t>                        1 1 0                 ; 110 X 1 (Shifted one position left)</a:t>
            </a:r>
            <a:endParaRPr lang="en-US" sz="2400" b="1">
              <a:latin typeface="Times New Roman" panose="02020603050405020304" charset="0"/>
              <a:cs typeface="Times New Roman" panose="02020603050405020304" charset="0"/>
            </a:endParaRPr>
          </a:p>
          <a:p>
            <a:pPr marL="0" indent="0">
              <a:buNone/>
            </a:pPr>
            <a:r>
              <a:rPr lang="en-US" sz="2400" b="1">
                <a:latin typeface="Times New Roman" panose="02020603050405020304" charset="0"/>
                <a:cs typeface="Times New Roman" panose="02020603050405020304" charset="0"/>
              </a:rPr>
              <a:t>                    </a:t>
            </a:r>
            <a:r>
              <a:rPr lang="en-IN" altLang="en-US" sz="2400" b="1">
                <a:latin typeface="Times New Roman" panose="02020603050405020304" charset="0"/>
                <a:cs typeface="Times New Roman" panose="02020603050405020304" charset="0"/>
              </a:rPr>
              <a:t> </a:t>
            </a:r>
            <a:r>
              <a:rPr lang="en-US" sz="2400" b="1">
                <a:latin typeface="Times New Roman" panose="02020603050405020304" charset="0"/>
                <a:cs typeface="Times New Roman" panose="02020603050405020304" charset="0"/>
              </a:rPr>
              <a:t>1 1 0 x                 ; 110 X 1 (Shifted one position left)</a:t>
            </a:r>
            <a:endParaRPr lang="en-US" sz="2400" b="1">
              <a:latin typeface="Times New Roman" panose="02020603050405020304" charset="0"/>
              <a:cs typeface="Times New Roman" panose="02020603050405020304" charset="0"/>
            </a:endParaRPr>
          </a:p>
          <a:p>
            <a:pPr marL="0" indent="0">
              <a:buNone/>
            </a:pPr>
            <a:r>
              <a:rPr lang="en-US" sz="2400" b="1">
                <a:latin typeface="Times New Roman" panose="02020603050405020304" charset="0"/>
                <a:cs typeface="Times New Roman" panose="02020603050405020304" charset="0"/>
              </a:rPr>
              <a:t>                  0 0 0 x x                 ; 110 X 0 (Shifted one position left)</a:t>
            </a:r>
            <a:endParaRPr lang="en-US" sz="2400" b="1">
              <a:latin typeface="Times New Roman" panose="02020603050405020304" charset="0"/>
              <a:cs typeface="Times New Roman" panose="02020603050405020304" charset="0"/>
            </a:endParaRPr>
          </a:p>
          <a:p>
            <a:pPr marL="0" indent="0">
              <a:buNone/>
            </a:pPr>
            <a:r>
              <a:rPr lang="en-US" sz="2400" b="1">
                <a:latin typeface="Times New Roman" panose="02020603050405020304" charset="0"/>
                <a:cs typeface="Times New Roman" panose="02020603050405020304" charset="0"/>
              </a:rPr>
              <a:t> </a:t>
            </a:r>
            <a:r>
              <a:rPr lang="en-IN" altLang="en-US" sz="2400" b="1">
                <a:latin typeface="Times New Roman" panose="02020603050405020304" charset="0"/>
                <a:cs typeface="Times New Roman" panose="02020603050405020304" charset="0"/>
              </a:rPr>
              <a:t>              </a:t>
            </a:r>
            <a:r>
              <a:rPr lang="en-US" sz="2400" b="1">
                <a:latin typeface="Times New Roman" panose="02020603050405020304" charset="0"/>
                <a:cs typeface="Times New Roman" panose="02020603050405020304" charset="0"/>
              </a:rPr>
              <a:t>-------------------------</a:t>
            </a:r>
            <a:endParaRPr lang="en-US" sz="2400" b="1">
              <a:latin typeface="Times New Roman" panose="02020603050405020304" charset="0"/>
              <a:cs typeface="Times New Roman" panose="02020603050405020304" charset="0"/>
            </a:endParaRPr>
          </a:p>
          <a:p>
            <a:pPr marL="0" indent="0">
              <a:buNone/>
            </a:pPr>
            <a:r>
              <a:rPr lang="en-US" sz="2400" b="1">
                <a:latin typeface="Times New Roman" panose="02020603050405020304" charset="0"/>
                <a:cs typeface="Times New Roman" panose="02020603050405020304" charset="0"/>
              </a:rPr>
              <a:t> </a:t>
            </a:r>
            <a:r>
              <a:rPr lang="en-IN" altLang="en-US" sz="2400" b="1">
                <a:latin typeface="Times New Roman" panose="02020603050405020304" charset="0"/>
                <a:cs typeface="Times New Roman" panose="02020603050405020304" charset="0"/>
              </a:rPr>
              <a:t>                 </a:t>
            </a:r>
            <a:r>
              <a:rPr lang="en-US" sz="2400" b="1">
                <a:latin typeface="Times New Roman" panose="02020603050405020304" charset="0"/>
                <a:cs typeface="Times New Roman" panose="02020603050405020304" charset="0"/>
              </a:rPr>
              <a:t>1 0 0 1 0  = 18</a:t>
            </a:r>
            <a:endParaRPr lang="en-US" sz="2400" b="1">
              <a:latin typeface="Times New Roman" panose="02020603050405020304" charset="0"/>
              <a:cs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319405"/>
            <a:ext cx="10972800" cy="721360"/>
          </a:xfrm>
        </p:spPr>
        <p:txBody>
          <a:bodyPr/>
          <a:p>
            <a:r>
              <a:rPr 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OUTPUT:</a:t>
            </a:r>
            <a:endParaRPr 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p:txBody>
          <a:bodyPr/>
          <a:p>
            <a:r>
              <a:rPr lang="en-IN" altLang="en-US" sz="2000">
                <a:latin typeface="Times New Roman" panose="02020603050405020304" charset="0"/>
                <a:cs typeface="Times New Roman" panose="02020603050405020304" charset="0"/>
              </a:rPr>
              <a:t>CODE IN THE WORD FILE.</a:t>
            </a:r>
            <a:endParaRPr lang="en-IN" altLang="en-US" sz="2000">
              <a:latin typeface="Times New Roman" panose="02020603050405020304" charset="0"/>
              <a:cs typeface="Times New Roman" panose="02020603050405020304" charset="0"/>
            </a:endParaRPr>
          </a:p>
          <a:p>
            <a:endParaRPr lang="en-IN" altLang="en-US" sz="2000">
              <a:latin typeface="Times New Roman" panose="02020603050405020304" charset="0"/>
              <a:cs typeface="Times New Roman" panose="02020603050405020304" charset="0"/>
            </a:endParaRPr>
          </a:p>
        </p:txBody>
      </p:sp>
      <p:pic>
        <p:nvPicPr>
          <p:cNvPr id="12" name="Picture 12" descr="Screenshot (84)"/>
          <p:cNvPicPr>
            <a:picLocks noChangeAspect="1"/>
          </p:cNvPicPr>
          <p:nvPr>
            <p:ph sz="half" idx="2"/>
          </p:nvPr>
        </p:nvPicPr>
        <p:blipFill>
          <a:blip r:embed="rId1"/>
          <a:stretch>
            <a:fillRect/>
          </a:stretch>
        </p:blipFill>
        <p:spPr>
          <a:xfrm>
            <a:off x="6384290" y="2037080"/>
            <a:ext cx="5198110" cy="2924175"/>
          </a:xfrm>
          <a:prstGeom prst="rect">
            <a:avLst/>
          </a:prstGeom>
          <a:ln w="28575">
            <a:solidFill>
              <a:schemeClr val="accent2"/>
            </a:solidFill>
          </a:ln>
        </p:spPr>
      </p:pic>
      <p:pic>
        <p:nvPicPr>
          <p:cNvPr id="14" name="Picture 14" descr="Screenshot (87)"/>
          <p:cNvPicPr>
            <a:picLocks noChangeAspect="1"/>
          </p:cNvPicPr>
          <p:nvPr/>
        </p:nvPicPr>
        <p:blipFill>
          <a:blip r:embed="rId2"/>
          <a:stretch>
            <a:fillRect/>
          </a:stretch>
        </p:blipFill>
        <p:spPr>
          <a:xfrm>
            <a:off x="706755" y="2040255"/>
            <a:ext cx="5191125" cy="2921000"/>
          </a:xfrm>
          <a:prstGeom prst="rect">
            <a:avLst/>
          </a:prstGeom>
          <a:ln w="28575">
            <a:solidFill>
              <a:schemeClr val="accent2"/>
            </a:solid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353695"/>
            <a:ext cx="10972800" cy="582613"/>
          </a:xfrm>
        </p:spPr>
        <p:txBody>
          <a:bodyPr/>
          <a:p>
            <a:r>
              <a:rPr lang="en-IN" alt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sym typeface="+mn-ea"/>
              </a:rPr>
              <a:t>APPLICATIONS OF MULTIPLIERS</a:t>
            </a:r>
            <a:endParaRPr lang="en-IN" altLang="en-US"/>
          </a:p>
        </p:txBody>
      </p:sp>
      <p:sp>
        <p:nvSpPr>
          <p:cNvPr id="5" name="Content Placeholder 2"/>
          <p:cNvSpPr>
            <a:spLocks noGrp="1"/>
          </p:cNvSpPr>
          <p:nvPr/>
        </p:nvSpPr>
        <p:spPr>
          <a:xfrm>
            <a:off x="609600" y="1174750"/>
            <a:ext cx="10972800" cy="4953000"/>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a:latin typeface="Times New Roman" panose="02020603050405020304" charset="0"/>
                <a:cs typeface="Times New Roman" panose="02020603050405020304" charset="0"/>
              </a:rPr>
              <a:t>These are most commonly used in various applications especially in the field of digital signal processing to perform the various algorithms.</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Array multiplier is used to perform the arithmetic operation, like filtering, Fourier transform, image coding.</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Commercial applications like computers, mobiles, high speed calculators and some general purpose processors require binary multipliers.</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sym typeface="+mn-ea"/>
              </a:rPr>
              <a:t>High-speed operation.</a:t>
            </a:r>
            <a:endParaRPr lang="en-US" sz="2800">
              <a:latin typeface="Times New Roman" panose="02020603050405020304" charset="0"/>
              <a:cs typeface="Times New Roman" panose="02020603050405020304" charset="0"/>
            </a:endParaRPr>
          </a:p>
          <a:p>
            <a:endParaRPr lang="en-US" sz="2800">
              <a:latin typeface="Times New Roman" panose="02020603050405020304" charset="0"/>
              <a:cs typeface="Times New Roman" panose="020206030504050203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422275"/>
            <a:ext cx="10972800" cy="583565"/>
          </a:xfrm>
        </p:spPr>
        <p:txBody>
          <a:bodyPr>
            <a:scene3d>
              <a:camera prst="orthographicFront"/>
              <a:lightRig rig="threePt" dir="t"/>
            </a:scene3d>
          </a:bodyPr>
          <a:p>
            <a:r>
              <a:rPr 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Bibliography:</a:t>
            </a:r>
            <a:endParaRPr 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US" sz="1600">
                <a:latin typeface="Times New Roman" panose="02020603050405020304" charset="0"/>
                <a:cs typeface="Times New Roman" panose="02020603050405020304" charset="0"/>
              </a:rPr>
              <a:t>https://en.wikipedia.org/wiki/Binary_multiplier#:~:text=A%20binary%20multiplier%20is%20an,to%20implement%20a%20digital%20multiplier.</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https://en.wikipedia.org/wiki/Multiplication_algorithm</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https://vlsiuniverse.blogspot.com/2013/05/binary-multiplier.html#:~:text=Binary%20multiplication%20process%3A%20A%20Binary,provide%20the%20result%20as%20output.&amp;text=The%20two%20numbers%20A1A0%20and,a%204%2Dbit%20output%20P3P2P1P0.</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https://www.cs.columbia.edu/~martha/courses/3827/sp11/slides/2bit_multiplier_soln.pdf</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https://www.electricaltechnology.org/2018/05/binary-multiplier-types-binary-multiplication-calculator.html</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https://technobyte.org/multiplier-2-bit-3-bit-digital/</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https://electronics.stackexchange.com/questions/99813/3-bit-multipliers-how-do-they-work/99837</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https://inst.eecs.berkeley.edu/~eecs151/sp18/files/Lecture21.pdf</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https://www.electronicshub.org/binary-multiplication/</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https://www.sciencedirect.com/topics/engineering/binary-multiplication</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https://en.wikipedia.org/wiki/Binary_multiplier</a:t>
            </a:r>
            <a:endParaRPr lang="en-US" sz="1600">
              <a:latin typeface="Times New Roman" panose="02020603050405020304" charset="0"/>
              <a:cs typeface="Times New Roman" panose="020206030504050203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822700" y="2292350"/>
            <a:ext cx="4546600" cy="1436370"/>
          </a:xfrm>
        </p:spPr>
        <p:txBody>
          <a:bodyPr/>
          <a:p>
            <a:pPr algn="ctr"/>
            <a:r>
              <a:rPr lang="en-IN" altLang="en-US" sz="48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THANK YOU</a:t>
            </a:r>
            <a:endParaRPr lang="en-IN" altLang="en-US" sz="48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372110"/>
            <a:ext cx="10972800" cy="802640"/>
          </a:xfrm>
        </p:spPr>
        <p:txBody>
          <a:bodyPr/>
          <a:p>
            <a:r>
              <a:rPr lang="en-IN" alt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About the Project</a:t>
            </a:r>
            <a:endParaRPr lang="en-IN" alt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IN" altLang="en-US"/>
              <a:t>T</a:t>
            </a:r>
            <a:r>
              <a:rPr lang="en-US"/>
              <a:t>h</a:t>
            </a:r>
            <a:r>
              <a:rPr lang="en-IN" altLang="en-US"/>
              <a:t>e</a:t>
            </a:r>
            <a:r>
              <a:rPr lang="en-US"/>
              <a:t> project is </a:t>
            </a:r>
            <a:r>
              <a:rPr lang="en-IN" altLang="en-US"/>
              <a:t>about simulating </a:t>
            </a:r>
            <a:r>
              <a:rPr lang="en-US"/>
              <a:t>a </a:t>
            </a:r>
            <a:r>
              <a:rPr lang="en-IN" altLang="en-US"/>
              <a:t>word multipler</a:t>
            </a:r>
            <a:r>
              <a:rPr lang="en-US"/>
              <a:t> to provide a physically compact high speed and low power consumption unit.  </a:t>
            </a:r>
            <a:endParaRPr lang="en-US"/>
          </a:p>
          <a:p>
            <a:r>
              <a:rPr lang="en-US"/>
              <a:t>Being a core part of </a:t>
            </a:r>
            <a:r>
              <a:rPr lang="en-IN" altLang="en-US"/>
              <a:t>ALU,</a:t>
            </a:r>
            <a:r>
              <a:rPr lang="en-US"/>
              <a:t> multipliers are in extremely high demand on its speed and low power consumption.</a:t>
            </a:r>
            <a:endParaRPr lang="en-US"/>
          </a:p>
          <a:p>
            <a:r>
              <a:rPr lang="en-US"/>
              <a:t>Multipliers play an important role in today’s digital signal processing and various other applications.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431800"/>
            <a:ext cx="10972800" cy="823595"/>
          </a:xfrm>
        </p:spPr>
        <p:txBody>
          <a:bodyPr>
            <a:scene3d>
              <a:camera prst="orthographicFront"/>
              <a:lightRig rig="threePt" dir="t"/>
            </a:scene3d>
          </a:bodyPr>
          <a:p>
            <a:r>
              <a:rPr 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Objective:</a:t>
            </a:r>
            <a:endParaRPr 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1588135"/>
            <a:ext cx="10559415" cy="4539615"/>
          </a:xfrm>
        </p:spPr>
        <p:txBody>
          <a:bodyPr/>
          <a:p>
            <a:r>
              <a:rPr lang="en-US">
                <a:latin typeface="Times New Roman" panose="02020603050405020304" charset="0"/>
                <a:cs typeface="Times New Roman" panose="02020603050405020304" charset="0"/>
              </a:rPr>
              <a:t>The purpose of this </a:t>
            </a:r>
            <a:r>
              <a:rPr lang="en-IN" altLang="en-US">
                <a:latin typeface="Times New Roman" panose="02020603050405020304" charset="0"/>
                <a:cs typeface="Times New Roman" panose="02020603050405020304" charset="0"/>
              </a:rPr>
              <a:t>project</a:t>
            </a:r>
            <a:r>
              <a:rPr lang="en-US">
                <a:latin typeface="Times New Roman" panose="02020603050405020304" charset="0"/>
                <a:cs typeface="Times New Roman" panose="02020603050405020304" charset="0"/>
              </a:rPr>
              <a:t> is to model and simulate hardware multiplication using Booth algorithm </a:t>
            </a:r>
            <a:r>
              <a:rPr lang="en-IN" altLang="en-US">
                <a:latin typeface="Times New Roman" panose="02020603050405020304" charset="0"/>
                <a:cs typeface="Times New Roman" panose="02020603050405020304" charset="0"/>
              </a:rPr>
              <a:t>for </a:t>
            </a:r>
            <a:r>
              <a:rPr lang="en-US">
                <a:latin typeface="Times New Roman" panose="02020603050405020304" charset="0"/>
                <a:cs typeface="Times New Roman" panose="02020603050405020304" charset="0"/>
              </a:rPr>
              <a:t>multiplication.</a:t>
            </a:r>
            <a:endParaRPr lang="en-US">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318770"/>
            <a:ext cx="10972800" cy="855980"/>
          </a:xfrm>
        </p:spPr>
        <p:txBody>
          <a:bodyPr/>
          <a:p>
            <a:r>
              <a:rPr 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Introduction</a:t>
            </a:r>
            <a:endParaRPr 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1174750"/>
            <a:ext cx="10972800" cy="4798060"/>
          </a:xfrm>
        </p:spPr>
        <p:txBody>
          <a:bodyPr/>
          <a:p>
            <a:r>
              <a:rPr lang="en-US" sz="2400">
                <a:latin typeface="Times New Roman" panose="02020603050405020304" charset="0"/>
                <a:cs typeface="Times New Roman" panose="02020603050405020304" charset="0"/>
              </a:rPr>
              <a:t>A binary multiplier is an electronic circuit used in digital electronics, such as a computer, to multiply two binary numbers.</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sym typeface="+mn-ea"/>
              </a:rPr>
              <a:t>The two numbers are more specifically known as multiplicand and multiplier and the result is known as product.</a:t>
            </a:r>
            <a:endParaRPr lang="en-US" sz="2400">
              <a:latin typeface="Times New Roman" panose="02020603050405020304" charset="0"/>
              <a:cs typeface="Times New Roman" panose="02020603050405020304" charset="0"/>
            </a:endParaRPr>
          </a:p>
          <a:p>
            <a:r>
              <a:rPr lang="en-IN" altLang="en-US" sz="2400">
                <a:latin typeface="Times New Roman" panose="02020603050405020304" charset="0"/>
                <a:cs typeface="Times New Roman" panose="02020603050405020304" charset="0"/>
                <a:sym typeface="+mn-ea"/>
              </a:rPr>
              <a:t>The multiplicand &amp; multiplier can be of various bit size. The product’s bit size depends on the bit size of the multiplicand &amp; multiplier. The bit size of the product is equal to the sum of the bit size of multiplier &amp; multiplicand.</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 It is built using binary adders.</a:t>
            </a:r>
            <a:r>
              <a:rPr lang="en-US" sz="3000">
                <a:latin typeface="Times New Roman" panose="02020603050405020304" charset="0"/>
                <a:cs typeface="Times New Roman" panose="02020603050405020304" charset="0"/>
              </a:rPr>
              <a:t> </a:t>
            </a:r>
            <a:endParaRPr lang="en-US" sz="30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A variety of computer arithmetic techniques can be used to implement a digital multiplier.</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Most techniques involve computing a set of partial products, and then summing the partial products together.</a:t>
            </a:r>
            <a:endParaRPr lang="en-US" sz="24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362585"/>
            <a:ext cx="10972800" cy="858520"/>
          </a:xfrm>
        </p:spPr>
        <p:txBody>
          <a:bodyPr/>
          <a:p>
            <a:r>
              <a:rPr 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A</a:t>
            </a:r>
            <a:r>
              <a:rPr lang="en-IN" alt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DDERS</a:t>
            </a:r>
            <a:endParaRPr lang="en-IN" alt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1406525"/>
            <a:ext cx="10972800" cy="4755515"/>
          </a:xfrm>
        </p:spPr>
        <p:txBody>
          <a:bodyPr/>
          <a:p>
            <a:r>
              <a:rPr lang="en-US" sz="3000">
                <a:latin typeface="Times New Roman" panose="02020603050405020304" charset="0"/>
                <a:cs typeface="Times New Roman" panose="02020603050405020304" charset="0"/>
              </a:rPr>
              <a:t>In electronics, an adder is a digital circuit that performs addition of two or more numbers. </a:t>
            </a:r>
            <a:endParaRPr lang="en-US" sz="3000">
              <a:latin typeface="Times New Roman" panose="02020603050405020304" charset="0"/>
              <a:cs typeface="Times New Roman" panose="02020603050405020304" charset="0"/>
            </a:endParaRPr>
          </a:p>
          <a:p>
            <a:r>
              <a:rPr lang="en-US" sz="3000">
                <a:latin typeface="Times New Roman" panose="02020603050405020304" charset="0"/>
                <a:cs typeface="Times New Roman" panose="02020603050405020304" charset="0"/>
              </a:rPr>
              <a:t>Adders can be constructed for many numerical representations, such as Binary-coded decimal or excess-3 </a:t>
            </a:r>
            <a:endParaRPr lang="en-US" sz="3000">
              <a:latin typeface="Times New Roman" panose="02020603050405020304" charset="0"/>
              <a:cs typeface="Times New Roman" panose="02020603050405020304" charset="0"/>
            </a:endParaRPr>
          </a:p>
          <a:p>
            <a:r>
              <a:rPr lang="en-US" sz="3000">
                <a:latin typeface="Times New Roman" panose="02020603050405020304" charset="0"/>
                <a:cs typeface="Times New Roman" panose="02020603050405020304" charset="0"/>
              </a:rPr>
              <a:t>Adders are different types in generally</a:t>
            </a:r>
            <a:endParaRPr lang="en-US" sz="30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327660"/>
            <a:ext cx="10972800" cy="847725"/>
          </a:xfrm>
        </p:spPr>
        <p:txBody>
          <a:bodyPr/>
          <a:p>
            <a:r>
              <a:rPr 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sym typeface="+mn-ea"/>
              </a:rPr>
              <a:t>HALF ADDER </a:t>
            </a:r>
            <a:endParaRPr 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sym typeface="+mn-ea"/>
            </a:endParaRPr>
          </a:p>
        </p:txBody>
      </p:sp>
      <p:sp>
        <p:nvSpPr>
          <p:cNvPr id="3" name="Content Placeholder 2"/>
          <p:cNvSpPr>
            <a:spLocks noGrp="1"/>
          </p:cNvSpPr>
          <p:nvPr>
            <p:ph sz="half" idx="1"/>
          </p:nvPr>
        </p:nvSpPr>
        <p:spPr>
          <a:xfrm>
            <a:off x="609600" y="1174750"/>
            <a:ext cx="10570845" cy="2212340"/>
          </a:xfrm>
        </p:spPr>
        <p:txBody>
          <a:bodyPr/>
          <a:p>
            <a:r>
              <a:rPr lang="en-US"/>
              <a:t>The half adder adds two single binary digits A and B.  </a:t>
            </a:r>
            <a:endParaRPr lang="en-US"/>
          </a:p>
          <a:p>
            <a:r>
              <a:rPr lang="en-US"/>
              <a:t>It has two outputs, sum (S) and carry (C). </a:t>
            </a:r>
            <a:endParaRPr lang="en-US"/>
          </a:p>
        </p:txBody>
      </p:sp>
      <p:pic>
        <p:nvPicPr>
          <p:cNvPr id="6" name="Picture 2" descr="half adder"/>
          <p:cNvPicPr>
            <a:picLocks noChangeAspect="1"/>
          </p:cNvPicPr>
          <p:nvPr>
            <p:ph sz="half" idx="2"/>
          </p:nvPr>
        </p:nvPicPr>
        <p:blipFill>
          <a:blip r:embed="rId1"/>
          <a:stretch>
            <a:fillRect/>
          </a:stretch>
        </p:blipFill>
        <p:spPr>
          <a:xfrm>
            <a:off x="2810510" y="2799080"/>
            <a:ext cx="6346825" cy="2495550"/>
          </a:xfrm>
          <a:prstGeom prst="rect">
            <a:avLst/>
          </a:prstGeom>
          <a:ln w="28575">
            <a:solidFill>
              <a:srgbClr val="FF0000"/>
            </a:solid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sym typeface="+mn-ea"/>
              </a:rPr>
              <a:t>FULL ADDER</a:t>
            </a:r>
            <a:r>
              <a:rPr lang="en-US" sz="3000"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sym typeface="+mn-ea"/>
              </a:rPr>
              <a:t> </a:t>
            </a:r>
            <a:r>
              <a:rPr lang="en-US">
                <a:sym typeface="+mn-ea"/>
              </a:rPr>
              <a:t></a:t>
            </a:r>
            <a:endParaRPr lang="en-IN" altLang="en-US"/>
          </a:p>
        </p:txBody>
      </p:sp>
      <p:sp>
        <p:nvSpPr>
          <p:cNvPr id="3" name="Content Placeholder 2"/>
          <p:cNvSpPr>
            <a:spLocks noGrp="1"/>
          </p:cNvSpPr>
          <p:nvPr>
            <p:ph sz="half" idx="1"/>
          </p:nvPr>
        </p:nvSpPr>
        <p:spPr>
          <a:xfrm>
            <a:off x="609600" y="1054735"/>
            <a:ext cx="10820400" cy="1844040"/>
          </a:xfrm>
        </p:spPr>
        <p:txBody>
          <a:bodyPr/>
          <a:p>
            <a:r>
              <a:rPr lang="en-IN"/>
              <a:t>Adding two single-bit binary values, X, Y along with a carry input bit C-in and </a:t>
            </a:r>
            <a:endParaRPr lang="en-IN"/>
          </a:p>
          <a:p>
            <a:r>
              <a:rPr lang="en-IN"/>
              <a:t>produces a sum bit S and a carry out C-out bit.</a:t>
            </a:r>
            <a:endParaRPr lang="en-IN"/>
          </a:p>
        </p:txBody>
      </p:sp>
      <p:pic>
        <p:nvPicPr>
          <p:cNvPr id="5" name="Content Placeholder 4" descr="full adder"/>
          <p:cNvPicPr>
            <a:picLocks noChangeAspect="1"/>
          </p:cNvPicPr>
          <p:nvPr>
            <p:ph sz="half" idx="2"/>
          </p:nvPr>
        </p:nvPicPr>
        <p:blipFill>
          <a:blip r:embed="rId1"/>
          <a:stretch>
            <a:fillRect/>
          </a:stretch>
        </p:blipFill>
        <p:spPr>
          <a:xfrm>
            <a:off x="2923540" y="3094355"/>
            <a:ext cx="5815965" cy="2637155"/>
          </a:xfrm>
          <a:prstGeom prst="rect">
            <a:avLst/>
          </a:prstGeom>
          <a:ln w="28575">
            <a:solidFill>
              <a:srgbClr val="FF0000"/>
            </a:solid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sym typeface="+mn-ea"/>
              </a:rPr>
              <a:t>A</a:t>
            </a:r>
            <a:r>
              <a:rPr lang="en-IN" alt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sym typeface="+mn-ea"/>
              </a:rPr>
              <a:t>dder Example</a:t>
            </a:r>
            <a:endParaRPr lang="en-IN" alt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sym typeface="+mn-ea"/>
            </a:endParaRPr>
          </a:p>
        </p:txBody>
      </p:sp>
      <p:sp>
        <p:nvSpPr>
          <p:cNvPr id="3" name="Content Placeholder 2"/>
          <p:cNvSpPr>
            <a:spLocks noGrp="1"/>
          </p:cNvSpPr>
          <p:nvPr>
            <p:ph sz="half" idx="1"/>
          </p:nvPr>
        </p:nvSpPr>
        <p:spPr>
          <a:xfrm>
            <a:off x="609600" y="1174750"/>
            <a:ext cx="10831830" cy="2651760"/>
          </a:xfrm>
        </p:spPr>
        <p:txBody>
          <a:bodyPr/>
          <a:p>
            <a:pPr marL="0" indent="0">
              <a:buNone/>
            </a:pPr>
            <a:r>
              <a:rPr lang="en-US" sz="2000" b="1">
                <a:latin typeface="Times New Roman" panose="02020603050405020304" charset="0"/>
                <a:cs typeface="Times New Roman" panose="02020603050405020304" charset="0"/>
              </a:rPr>
              <a:t>Example</a:t>
            </a:r>
            <a:r>
              <a:rPr lang="en-IN" altLang="en-US" sz="2000" b="1">
                <a:latin typeface="Times New Roman" panose="02020603050405020304" charset="0"/>
                <a:cs typeface="Times New Roman" panose="02020603050405020304" charset="0"/>
              </a:rPr>
              <a:t>: </a:t>
            </a:r>
            <a:r>
              <a:rPr lang="en-US" sz="2000">
                <a:latin typeface="Times New Roman" panose="02020603050405020304" charset="0"/>
                <a:cs typeface="Times New Roman" panose="02020603050405020304" charset="0"/>
              </a:rPr>
              <a:t>Consider an example of multiplication of two numbers, say A and B (2 bits each), C</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 </a:t>
            </a:r>
            <a:r>
              <a:rPr lang="en-US" sz="2000" b="1">
                <a:latin typeface="Times New Roman" panose="02020603050405020304" charset="0"/>
                <a:cs typeface="Times New Roman" panose="02020603050405020304" charset="0"/>
              </a:rPr>
              <a:t>A x B. </a:t>
            </a:r>
            <a:r>
              <a:rPr lang="en-US" sz="2000">
                <a:latin typeface="Times New Roman" panose="02020603050405020304" charset="0"/>
                <a:cs typeface="Times New Roman" panose="02020603050405020304" charset="0"/>
              </a:rPr>
              <a:t> </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The first partial product is formed by multiplying the B</a:t>
            </a:r>
            <a:r>
              <a:rPr lang="en-US" sz="2000" baseline="-25000">
                <a:latin typeface="Times New Roman" panose="02020603050405020304" charset="0"/>
                <a:cs typeface="Times New Roman" panose="02020603050405020304" charset="0"/>
              </a:rPr>
              <a:t>1</a:t>
            </a:r>
            <a:r>
              <a:rPr lang="en-US" sz="2000">
                <a:latin typeface="Times New Roman" panose="02020603050405020304" charset="0"/>
                <a:cs typeface="Times New Roman" panose="02020603050405020304" charset="0"/>
              </a:rPr>
              <a:t>B</a:t>
            </a:r>
            <a:r>
              <a:rPr lang="en-US" sz="2000" baseline="-25000">
                <a:latin typeface="Times New Roman" panose="02020603050405020304" charset="0"/>
                <a:cs typeface="Times New Roman" panose="02020603050405020304" charset="0"/>
              </a:rPr>
              <a:t>0</a:t>
            </a:r>
            <a:r>
              <a:rPr lang="en-US" sz="2000">
                <a:latin typeface="Times New Roman" panose="02020603050405020304" charset="0"/>
                <a:cs typeface="Times New Roman" panose="02020603050405020304" charset="0"/>
              </a:rPr>
              <a:t> by A</a:t>
            </a:r>
            <a:r>
              <a:rPr lang="en-US" sz="2000" baseline="-25000">
                <a:latin typeface="Times New Roman" panose="02020603050405020304" charset="0"/>
                <a:cs typeface="Times New Roman" panose="02020603050405020304" charset="0"/>
              </a:rPr>
              <a:t>0</a:t>
            </a:r>
            <a:r>
              <a:rPr lang="en-US" sz="2000">
                <a:latin typeface="Times New Roman" panose="02020603050405020304" charset="0"/>
                <a:cs typeface="Times New Roman" panose="02020603050405020304" charset="0"/>
              </a:rPr>
              <a:t>. The multiplication of two</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bits such as A</a:t>
            </a:r>
            <a:r>
              <a:rPr lang="en-US" sz="2000" baseline="-25000">
                <a:latin typeface="Times New Roman" panose="02020603050405020304" charset="0"/>
                <a:cs typeface="Times New Roman" panose="02020603050405020304" charset="0"/>
              </a:rPr>
              <a:t>0</a:t>
            </a:r>
            <a:r>
              <a:rPr lang="en-US" sz="2000">
                <a:latin typeface="Times New Roman" panose="02020603050405020304" charset="0"/>
                <a:cs typeface="Times New Roman" panose="02020603050405020304" charset="0"/>
              </a:rPr>
              <a:t> and B</a:t>
            </a:r>
            <a:r>
              <a:rPr lang="en-US" sz="2000" baseline="-25000">
                <a:latin typeface="Times New Roman" panose="02020603050405020304" charset="0"/>
                <a:cs typeface="Times New Roman" panose="02020603050405020304" charset="0"/>
              </a:rPr>
              <a:t>0</a:t>
            </a:r>
            <a:r>
              <a:rPr lang="en-US" sz="2000">
                <a:latin typeface="Times New Roman" panose="02020603050405020304" charset="0"/>
                <a:cs typeface="Times New Roman" panose="02020603050405020304" charset="0"/>
              </a:rPr>
              <a:t> produces a 1 if both bits are 1; otherwise it produces a 0 like an</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AND operation. So the partial products can be implemented with AND gates.</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The second partial product is formed by multiplying the B</a:t>
            </a:r>
            <a:r>
              <a:rPr lang="en-US" sz="2000" baseline="-25000">
                <a:latin typeface="Times New Roman" panose="02020603050405020304" charset="0"/>
                <a:cs typeface="Times New Roman" panose="02020603050405020304" charset="0"/>
              </a:rPr>
              <a:t>1</a:t>
            </a:r>
            <a:r>
              <a:rPr lang="en-US" sz="2000">
                <a:latin typeface="Times New Roman" panose="02020603050405020304" charset="0"/>
                <a:cs typeface="Times New Roman" panose="02020603050405020304" charset="0"/>
              </a:rPr>
              <a:t>B</a:t>
            </a:r>
            <a:r>
              <a:rPr lang="en-US" sz="2000" baseline="-25000">
                <a:latin typeface="Times New Roman" panose="02020603050405020304" charset="0"/>
                <a:cs typeface="Times New Roman" panose="02020603050405020304" charset="0"/>
              </a:rPr>
              <a:t>0</a:t>
            </a:r>
            <a:r>
              <a:rPr lang="en-US" sz="2000">
                <a:latin typeface="Times New Roman" panose="02020603050405020304" charset="0"/>
                <a:cs typeface="Times New Roman" panose="02020603050405020304" charset="0"/>
              </a:rPr>
              <a:t> by A</a:t>
            </a:r>
            <a:r>
              <a:rPr lang="en-US" sz="2000" baseline="-25000">
                <a:latin typeface="Times New Roman" panose="02020603050405020304" charset="0"/>
                <a:cs typeface="Times New Roman" panose="02020603050405020304" charset="0"/>
              </a:rPr>
              <a:t>1</a:t>
            </a:r>
            <a:r>
              <a:rPr lang="en-US" sz="2000">
                <a:latin typeface="Times New Roman" panose="02020603050405020304" charset="0"/>
                <a:cs typeface="Times New Roman" panose="02020603050405020304" charset="0"/>
              </a:rPr>
              <a:t> and is shifted one</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position to the left.</a:t>
            </a:r>
            <a:endParaRPr lang="en-US" sz="2000">
              <a:latin typeface="Times New Roman" panose="02020603050405020304" charset="0"/>
              <a:cs typeface="Times New Roman" panose="02020603050405020304" charset="0"/>
            </a:endParaRPr>
          </a:p>
        </p:txBody>
      </p:sp>
      <p:pic>
        <p:nvPicPr>
          <p:cNvPr id="4" name="Content Placeholder 3"/>
          <p:cNvPicPr>
            <a:picLocks noChangeAspect="1"/>
          </p:cNvPicPr>
          <p:nvPr>
            <p:ph sz="half" idx="2"/>
          </p:nvPr>
        </p:nvPicPr>
        <p:blipFill>
          <a:blip r:embed="rId1"/>
          <a:stretch>
            <a:fillRect/>
          </a:stretch>
        </p:blipFill>
        <p:spPr>
          <a:xfrm>
            <a:off x="4345940" y="3826510"/>
            <a:ext cx="2650490" cy="18256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609600" y="397510"/>
            <a:ext cx="10972800" cy="582613"/>
          </a:xfrm>
        </p:spPr>
        <p:txBody>
          <a:bodyPr/>
          <a:p>
            <a:r>
              <a:rPr lang="en-IN" alt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Adder Example</a:t>
            </a:r>
            <a:endParaRPr lang="en-IN" alt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p:txBody>
      </p:sp>
      <p:pic>
        <p:nvPicPr>
          <p:cNvPr id="4" name="Content Placeholder 3" descr="array multi"/>
          <p:cNvPicPr>
            <a:picLocks noChangeAspect="1"/>
          </p:cNvPicPr>
          <p:nvPr>
            <p:ph idx="1"/>
          </p:nvPr>
        </p:nvPicPr>
        <p:blipFill>
          <a:blip r:embed="rId1"/>
          <a:srcRect t="501"/>
          <a:stretch>
            <a:fillRect/>
          </a:stretch>
        </p:blipFill>
        <p:spPr>
          <a:xfrm>
            <a:off x="1531620" y="1088390"/>
            <a:ext cx="8612505" cy="5039995"/>
          </a:xfrm>
          <a:prstGeom prst="rect">
            <a:avLst/>
          </a:prstGeom>
        </p:spPr>
      </p:pic>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6307</Words>
  <Application>WPS Presentation</Application>
  <PresentationFormat>Widescreen</PresentationFormat>
  <Paragraphs>137</Paragraphs>
  <Slides>17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Arial</vt:lpstr>
      <vt:lpstr>SimSun</vt:lpstr>
      <vt:lpstr>Wingdings</vt:lpstr>
      <vt:lpstr>Times New Roman</vt:lpstr>
      <vt:lpstr>Microsoft YaHei</vt:lpstr>
      <vt:lpstr>Arial Unicode MS</vt:lpstr>
      <vt:lpstr>Calibri</vt:lpstr>
      <vt:lpstr>Orange Waves</vt:lpstr>
      <vt:lpstr>SIMULATION OF WORD MULTIPLIER</vt:lpstr>
      <vt:lpstr>About the Project</vt:lpstr>
      <vt:lpstr>Objective:</vt:lpstr>
      <vt:lpstr>Introduction</vt:lpstr>
      <vt:lpstr>ADDERS</vt:lpstr>
      <vt:lpstr>HALF ADDER </vt:lpstr>
      <vt:lpstr>FULL ADDER </vt:lpstr>
      <vt:lpstr>Adder Example</vt:lpstr>
      <vt:lpstr>Adder Example</vt:lpstr>
      <vt:lpstr>MULTIPLICATION ALGORITHM</vt:lpstr>
      <vt:lpstr>PowerPoint 演示文稿</vt:lpstr>
      <vt:lpstr>Working on the Booth Algorithm</vt:lpstr>
      <vt:lpstr>Example:</vt:lpstr>
      <vt:lpstr>OUTPUT:</vt:lpstr>
      <vt:lpstr>PowerPoint 演示文稿</vt:lpstr>
      <vt:lpstr>Bibliography:</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SIMULATION OF WORD MULTIPLIER</dc:title>
  <dc:creator/>
  <cp:lastModifiedBy>ritik</cp:lastModifiedBy>
  <cp:revision>8</cp:revision>
  <dcterms:created xsi:type="dcterms:W3CDTF">2021-05-10T18:59:00Z</dcterms:created>
  <dcterms:modified xsi:type="dcterms:W3CDTF">2021-05-26T16:05:57Z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1033-11.2.0.10132</vt:lpwstr>
  </property>
</Properties>
</file>