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3250" y="2640583"/>
            <a:ext cx="2857500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60628" y="3820109"/>
            <a:ext cx="8022742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05-May-20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05-May-20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05-May-20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05-May-20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05-May-20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79992" y="1450847"/>
            <a:ext cx="64135" cy="5407660"/>
          </a:xfrm>
          <a:custGeom>
            <a:avLst/>
            <a:gdLst/>
            <a:ahLst/>
            <a:cxnLst/>
            <a:rect l="l" t="t" r="r" b="b"/>
            <a:pathLst>
              <a:path w="64134" h="5407659">
                <a:moveTo>
                  <a:pt x="0" y="5407152"/>
                </a:moveTo>
                <a:lnTo>
                  <a:pt x="64007" y="5407152"/>
                </a:lnTo>
                <a:lnTo>
                  <a:pt x="64007" y="0"/>
                </a:lnTo>
                <a:lnTo>
                  <a:pt x="0" y="0"/>
                </a:lnTo>
                <a:lnTo>
                  <a:pt x="0" y="5407152"/>
                </a:lnTo>
                <a:close/>
              </a:path>
            </a:pathLst>
          </a:custGeom>
          <a:solidFill>
            <a:srgbClr val="677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36735" y="1450847"/>
            <a:ext cx="64135" cy="5407660"/>
          </a:xfrm>
          <a:custGeom>
            <a:avLst/>
            <a:gdLst/>
            <a:ahLst/>
            <a:cxnLst/>
            <a:rect l="l" t="t" r="r" b="b"/>
            <a:pathLst>
              <a:path w="64134" h="5407659">
                <a:moveTo>
                  <a:pt x="0" y="5407152"/>
                </a:moveTo>
                <a:lnTo>
                  <a:pt x="64007" y="5407152"/>
                </a:lnTo>
                <a:lnTo>
                  <a:pt x="64007" y="0"/>
                </a:lnTo>
                <a:lnTo>
                  <a:pt x="0" y="0"/>
                </a:lnTo>
                <a:lnTo>
                  <a:pt x="0" y="540715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00743" y="1450847"/>
            <a:ext cx="79375" cy="5407660"/>
          </a:xfrm>
          <a:custGeom>
            <a:avLst/>
            <a:gdLst/>
            <a:ahLst/>
            <a:cxnLst/>
            <a:rect l="l" t="t" r="r" b="b"/>
            <a:pathLst>
              <a:path w="79375" h="5407659">
                <a:moveTo>
                  <a:pt x="0" y="5407152"/>
                </a:moveTo>
                <a:lnTo>
                  <a:pt x="79248" y="5407152"/>
                </a:lnTo>
                <a:lnTo>
                  <a:pt x="79248" y="0"/>
                </a:lnTo>
                <a:lnTo>
                  <a:pt x="0" y="0"/>
                </a:lnTo>
                <a:lnTo>
                  <a:pt x="0" y="540715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1460" cy="1450975"/>
          </a:xfrm>
          <a:custGeom>
            <a:avLst/>
            <a:gdLst/>
            <a:ahLst/>
            <a:cxnLst/>
            <a:rect l="l" t="t" r="r" b="b"/>
            <a:pathLst>
              <a:path w="9141460" h="1450975">
                <a:moveTo>
                  <a:pt x="0" y="1450848"/>
                </a:moveTo>
                <a:lnTo>
                  <a:pt x="0" y="0"/>
                </a:lnTo>
                <a:lnTo>
                  <a:pt x="9140952" y="0"/>
                </a:lnTo>
                <a:lnTo>
                  <a:pt x="9140952" y="1450848"/>
                </a:lnTo>
                <a:lnTo>
                  <a:pt x="0" y="1450848"/>
                </a:lnTo>
                <a:close/>
              </a:path>
            </a:pathLst>
          </a:custGeom>
          <a:solidFill>
            <a:srgbClr val="677128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252425"/>
            <a:ext cx="8529319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2038299"/>
            <a:ext cx="8244840" cy="4209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7244" y="6667295"/>
            <a:ext cx="3093085" cy="15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05-May-20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65542" y="6602965"/>
            <a:ext cx="1011554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6656323"/>
            <a:ext cx="30930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Copyright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©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2016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Ramez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Elmasri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Shamkant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B.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Navathe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9711" y="1514855"/>
            <a:ext cx="3892295" cy="484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48EF-B90F-4435-94E4-857C6FE5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4FCCB-C241-458F-BE7B-D4EF54ED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4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1.2 Redundant Information </a:t>
            </a:r>
            <a:r>
              <a:rPr dirty="0"/>
              <a:t>in </a:t>
            </a:r>
            <a:r>
              <a:rPr spc="-5" dirty="0"/>
              <a:t>Tuples and  Update Anomalies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6715759" cy="28124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Information is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stored</a:t>
            </a:r>
            <a:r>
              <a:rPr sz="280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redundantly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Wastes</a:t>
            </a:r>
            <a:r>
              <a:rPr sz="26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storage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Causes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problems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update</a:t>
            </a:r>
            <a:r>
              <a:rPr sz="2600" spc="1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anomalies</a:t>
            </a:r>
            <a:endParaRPr sz="2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Insertion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anomalies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Deletion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anomalies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Modification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anomalies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716343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EXAMPLE OF </a:t>
            </a:r>
            <a:r>
              <a:rPr spc="-10" dirty="0"/>
              <a:t>AN </a:t>
            </a:r>
            <a:r>
              <a:rPr spc="-5" dirty="0"/>
              <a:t>UPDATE</a:t>
            </a:r>
            <a:r>
              <a:rPr spc="25" dirty="0"/>
              <a:t> </a:t>
            </a:r>
            <a:r>
              <a:rPr spc="-5" dirty="0"/>
              <a:t>ANOMALY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8027670" cy="35921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Consider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relation:</a:t>
            </a:r>
            <a:endParaRPr sz="2800">
              <a:latin typeface="Arial"/>
              <a:cs typeface="Arial"/>
            </a:endParaRPr>
          </a:p>
          <a:p>
            <a:pPr marL="756285" marR="100266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EMP_PROJ(Emp#,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Proj#, Ename, Pname,  No_hours)</a:t>
            </a:r>
            <a:endParaRPr sz="2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Update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Anomaly:</a:t>
            </a:r>
            <a:endParaRPr sz="2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  <a:tab pos="419608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Changing the</a:t>
            </a:r>
            <a:r>
              <a:rPr sz="2600" spc="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name</a:t>
            </a:r>
            <a:r>
              <a:rPr sz="26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	project number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P1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from  “Billing” to “Customer-Accounting” may cause this 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update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 be made for all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100 employees working 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on project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P1.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70046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EXAMPLE OF </a:t>
            </a:r>
            <a:r>
              <a:rPr spc="-10" dirty="0"/>
              <a:t>AN </a:t>
            </a:r>
            <a:r>
              <a:rPr spc="-5" dirty="0"/>
              <a:t>INSERT</a:t>
            </a:r>
            <a:r>
              <a:rPr spc="25" dirty="0"/>
              <a:t> </a:t>
            </a:r>
            <a:r>
              <a:rPr spc="-5" dirty="0"/>
              <a:t>ANOMALY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7643495" cy="41840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Consider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relation:</a:t>
            </a:r>
            <a:endParaRPr sz="2800">
              <a:latin typeface="Arial"/>
              <a:cs typeface="Arial"/>
            </a:endParaRPr>
          </a:p>
          <a:p>
            <a:pPr marL="756285" marR="618490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EMP_PROJ(Emp#,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Proj#, Ename, Pname,  No_hours)</a:t>
            </a:r>
            <a:endParaRPr sz="2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  <a:tab pos="1443990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Insert	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Anomaly:</a:t>
            </a:r>
            <a:endParaRPr sz="2800">
              <a:latin typeface="Arial"/>
              <a:cs typeface="Arial"/>
            </a:endParaRPr>
          </a:p>
          <a:p>
            <a:pPr marL="756285" marR="18986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Cannot insert a project unless an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employee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is  assigned to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it.</a:t>
            </a:r>
            <a:endParaRPr sz="2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Conversely</a:t>
            </a:r>
            <a:endParaRPr sz="2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Cannot insert an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employee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unless an he/she is  assigned to a</a:t>
            </a:r>
            <a:r>
              <a:rPr sz="2600" spc="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project.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68002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EXAMPLE OF </a:t>
            </a:r>
            <a:r>
              <a:rPr spc="-10" dirty="0"/>
              <a:t>A </a:t>
            </a:r>
            <a:r>
              <a:rPr spc="-5" dirty="0"/>
              <a:t>DELETE</a:t>
            </a:r>
            <a:r>
              <a:rPr spc="5" dirty="0"/>
              <a:t> </a:t>
            </a:r>
            <a:r>
              <a:rPr spc="-5" dirty="0"/>
              <a:t>ANOMALY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8213090" cy="40678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Consider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relation:</a:t>
            </a:r>
            <a:endParaRPr sz="2800">
              <a:latin typeface="Arial"/>
              <a:cs typeface="Arial"/>
            </a:endParaRPr>
          </a:p>
          <a:p>
            <a:pPr marL="756285" marR="118808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EMP_PROJ(Emp#,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Proj#, Ename, Pname,  No_hours)</a:t>
            </a:r>
            <a:endParaRPr sz="2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Delete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Anomaly:</a:t>
            </a:r>
            <a:endParaRPr sz="2800">
              <a:latin typeface="Arial"/>
              <a:cs typeface="Arial"/>
            </a:endParaRPr>
          </a:p>
          <a:p>
            <a:pPr marL="756285" marR="32575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When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project is deleted, it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will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result in deleting  all the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employees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who work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on that</a:t>
            </a:r>
            <a:r>
              <a:rPr sz="2600" spc="2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project.</a:t>
            </a:r>
            <a:endParaRPr sz="26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Alternately,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if an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employee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is the sole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employee 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on a project, deleting that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employee would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result in  deleting the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corresponding</a:t>
            </a:r>
            <a:r>
              <a:rPr sz="2600" spc="1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project.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61442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Figure 14.3 </a:t>
            </a:r>
            <a:r>
              <a:rPr spc="-15" dirty="0"/>
              <a:t>Two </a:t>
            </a:r>
            <a:r>
              <a:rPr spc="-5" dirty="0"/>
              <a:t>relation </a:t>
            </a:r>
            <a:r>
              <a:rPr dirty="0"/>
              <a:t>schemas  </a:t>
            </a:r>
            <a:r>
              <a:rPr spc="-5" dirty="0"/>
              <a:t>suffering from update</a:t>
            </a:r>
            <a:r>
              <a:rPr spc="-15" dirty="0"/>
              <a:t> </a:t>
            </a:r>
            <a:r>
              <a:rPr spc="-5" dirty="0"/>
              <a:t>anomalies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2080336"/>
            <a:ext cx="1426845" cy="942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latin typeface="Verdana"/>
                <a:cs typeface="Verdana"/>
              </a:rPr>
              <a:t>Figure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14.3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Two </a:t>
            </a:r>
            <a:r>
              <a:rPr sz="1000" spc="5" dirty="0">
                <a:latin typeface="Verdana"/>
                <a:cs typeface="Verdana"/>
              </a:rPr>
              <a:t>relation</a:t>
            </a:r>
            <a:r>
              <a:rPr sz="1000" spc="-12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schemas  suffering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12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update  anomalies. </a:t>
            </a:r>
            <a:r>
              <a:rPr sz="1000" spc="-5" dirty="0">
                <a:latin typeface="Verdana"/>
                <a:cs typeface="Verdana"/>
              </a:rPr>
              <a:t>(a)  </a:t>
            </a:r>
            <a:r>
              <a:rPr sz="1000" dirty="0">
                <a:latin typeface="Verdana"/>
                <a:cs typeface="Verdana"/>
              </a:rPr>
              <a:t>EMP_DEPT </a:t>
            </a:r>
            <a:r>
              <a:rPr sz="1000" spc="5" dirty="0">
                <a:latin typeface="Verdana"/>
                <a:cs typeface="Verdana"/>
              </a:rPr>
              <a:t>and </a:t>
            </a:r>
            <a:r>
              <a:rPr sz="1000" spc="-5" dirty="0">
                <a:latin typeface="Verdana"/>
                <a:cs typeface="Verdana"/>
              </a:rPr>
              <a:t>(b)  </a:t>
            </a:r>
            <a:r>
              <a:rPr sz="1000" dirty="0">
                <a:latin typeface="Verdana"/>
                <a:cs typeface="Verdana"/>
              </a:rPr>
              <a:t>EMP_PROJ.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7889" y="2057462"/>
            <a:ext cx="6254422" cy="3584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535305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Figure 14.4 Sample states for  EMP_DEPT and</a:t>
            </a:r>
            <a:r>
              <a:rPr spc="-30" dirty="0"/>
              <a:t> </a:t>
            </a:r>
            <a:r>
              <a:rPr spc="-5" dirty="0"/>
              <a:t>EMP_PROJ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0" y="1517903"/>
            <a:ext cx="5263039" cy="4803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699641"/>
            <a:ext cx="1993264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Verdana"/>
                <a:cs typeface="Verdana"/>
              </a:rPr>
              <a:t>Figure </a:t>
            </a:r>
            <a:r>
              <a:rPr sz="1000" b="1" spc="5" dirty="0">
                <a:latin typeface="Verdana"/>
                <a:cs typeface="Verdana"/>
              </a:rPr>
              <a:t>14.4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000" spc="5" dirty="0">
                <a:latin typeface="Verdana"/>
                <a:cs typeface="Verdana"/>
              </a:rPr>
              <a:t>Sample states </a:t>
            </a:r>
            <a:r>
              <a:rPr sz="1000" spc="-5" dirty="0">
                <a:latin typeface="Verdana"/>
                <a:cs typeface="Verdana"/>
              </a:rPr>
              <a:t>for </a:t>
            </a:r>
            <a:r>
              <a:rPr sz="1000" dirty="0">
                <a:latin typeface="Verdana"/>
                <a:cs typeface="Verdana"/>
              </a:rPr>
              <a:t>EMP_DEPT  and EMP_PROJ </a:t>
            </a:r>
            <a:r>
              <a:rPr sz="1000" spc="5" dirty="0">
                <a:latin typeface="Verdana"/>
                <a:cs typeface="Verdana"/>
              </a:rPr>
              <a:t>resulting </a:t>
            </a:r>
            <a:r>
              <a:rPr sz="1000" dirty="0">
                <a:latin typeface="Verdana"/>
                <a:cs typeface="Verdana"/>
              </a:rPr>
              <a:t>from  applying </a:t>
            </a:r>
            <a:r>
              <a:rPr sz="1000" spc="5" dirty="0">
                <a:latin typeface="Verdana"/>
                <a:cs typeface="Verdana"/>
              </a:rPr>
              <a:t>NATURAL </a:t>
            </a:r>
            <a:r>
              <a:rPr sz="1000" dirty="0">
                <a:latin typeface="Verdana"/>
                <a:cs typeface="Verdana"/>
              </a:rPr>
              <a:t>JOIN </a:t>
            </a:r>
            <a:r>
              <a:rPr sz="1000" spc="5" dirty="0">
                <a:latin typeface="Verdana"/>
                <a:cs typeface="Verdana"/>
              </a:rPr>
              <a:t>to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the  relations in Figure 14.2.</a:t>
            </a:r>
            <a:r>
              <a:rPr sz="1000" spc="-23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These  </a:t>
            </a:r>
            <a:r>
              <a:rPr sz="1000" dirty="0">
                <a:latin typeface="Verdana"/>
                <a:cs typeface="Verdana"/>
              </a:rPr>
              <a:t>may be stored </a:t>
            </a:r>
            <a:r>
              <a:rPr sz="1000" spc="-5" dirty="0">
                <a:latin typeface="Verdana"/>
                <a:cs typeface="Verdana"/>
              </a:rPr>
              <a:t>as </a:t>
            </a:r>
            <a:r>
              <a:rPr sz="1000" dirty="0">
                <a:latin typeface="Verdana"/>
                <a:cs typeface="Verdana"/>
              </a:rPr>
              <a:t>base  </a:t>
            </a:r>
            <a:r>
              <a:rPr sz="1000" spc="5" dirty="0">
                <a:latin typeface="Verdana"/>
                <a:cs typeface="Verdana"/>
              </a:rPr>
              <a:t>relations </a:t>
            </a:r>
            <a:r>
              <a:rPr sz="1000" spc="-5" dirty="0">
                <a:latin typeface="Verdana"/>
                <a:cs typeface="Verdana"/>
              </a:rPr>
              <a:t>for </a:t>
            </a:r>
            <a:r>
              <a:rPr sz="1000" dirty="0">
                <a:latin typeface="Verdana"/>
                <a:cs typeface="Verdana"/>
              </a:rPr>
              <a:t>performance  reasons.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00214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Guideline for Redundant Information in  Tuples and Update</a:t>
            </a:r>
            <a:r>
              <a:rPr spc="-10" dirty="0"/>
              <a:t> </a:t>
            </a:r>
            <a:r>
              <a:rPr spc="-5" dirty="0"/>
              <a:t>Anomalies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8178165" cy="26835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GUIDELINE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2:</a:t>
            </a:r>
            <a:endParaRPr sz="2800">
              <a:latin typeface="Arial"/>
              <a:cs typeface="Arial"/>
            </a:endParaRPr>
          </a:p>
          <a:p>
            <a:pPr marL="756285" marR="633730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Design a schema that does not suffer from the  insertion, deletion and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update</a:t>
            </a:r>
            <a:r>
              <a:rPr sz="2600" spc="1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anomalies.</a:t>
            </a:r>
            <a:endParaRPr sz="2600">
              <a:latin typeface="Arial"/>
              <a:cs typeface="Arial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If there are any anomalies present, then note them  so that applications can be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made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 take them into  account.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45167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1.3 Null Values in</a:t>
            </a:r>
            <a:r>
              <a:rPr spc="-45" dirty="0"/>
              <a:t> </a:t>
            </a:r>
            <a:r>
              <a:rPr spc="-5" dirty="0"/>
              <a:t>Tuples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8058150" cy="42265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GUIDELINE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3:</a:t>
            </a:r>
            <a:endParaRPr sz="2800">
              <a:latin typeface="Arial"/>
              <a:cs typeface="Arial"/>
            </a:endParaRPr>
          </a:p>
          <a:p>
            <a:pPr marL="756285" marR="281940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Relations should be designed such that their  tuples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will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have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as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few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NULL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values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600" spc="2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possible</a:t>
            </a:r>
            <a:endParaRPr sz="26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Attributes that are NULL frequently could be  placed in separate relations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(with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 primary</a:t>
            </a:r>
            <a:r>
              <a:rPr sz="2600" spc="2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key)</a:t>
            </a:r>
            <a:endParaRPr sz="2600">
              <a:latin typeface="Arial"/>
              <a:cs typeface="Arial"/>
            </a:endParaRPr>
          </a:p>
          <a:p>
            <a:pPr marL="454659" indent="-441959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454025" algn="l"/>
                <a:tab pos="454659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Reasons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nulls: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 not applicable or</a:t>
            </a:r>
            <a:r>
              <a:rPr sz="2600" spc="1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invalid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  <a:tab pos="4471035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6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value</a:t>
            </a:r>
            <a:r>
              <a:rPr sz="2600" spc="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unknown	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(may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exist)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Value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known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exist,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but</a:t>
            </a:r>
            <a:r>
              <a:rPr sz="2600" spc="20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unavailable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62889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1.4 Generation of </a:t>
            </a:r>
            <a:r>
              <a:rPr lang="en-US" spc="-5" dirty="0"/>
              <a:t>Spurious</a:t>
            </a:r>
            <a:r>
              <a:rPr spc="-5" dirty="0"/>
              <a:t> Tuples – avoid  at any </a:t>
            </a:r>
            <a:r>
              <a:rPr dirty="0"/>
              <a:t>cost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78940"/>
            <a:ext cx="8002270" cy="42176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marR="5080" indent="-344170">
              <a:lnSpc>
                <a:spcPts val="3030"/>
              </a:lnSpc>
              <a:spcBef>
                <a:spcPts val="484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Bad designs for 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relational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database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may</a:t>
            </a:r>
            <a:r>
              <a:rPr sz="2800" spc="-1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result  in erroneous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results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certain JOIN</a:t>
            </a:r>
            <a:r>
              <a:rPr sz="2800" spc="-1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  <a:p>
            <a:pPr marL="356870" marR="13970" indent="-344170">
              <a:lnSpc>
                <a:spcPts val="303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"lossless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join"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property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used to</a:t>
            </a:r>
            <a:r>
              <a:rPr sz="2800" spc="-1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guarantee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meaningful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results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for join</a:t>
            </a:r>
            <a:r>
              <a:rPr sz="28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90033"/>
              </a:buClr>
              <a:buFont typeface="Wingdings"/>
              <a:buChar char=""/>
            </a:pPr>
            <a:endParaRPr sz="34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GUIDELINE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4:</a:t>
            </a:r>
            <a:endParaRPr sz="2800">
              <a:latin typeface="Arial"/>
              <a:cs typeface="Arial"/>
            </a:endParaRPr>
          </a:p>
          <a:p>
            <a:pPr marL="756285" marR="418465" lvl="1" indent="-286385">
              <a:lnSpc>
                <a:spcPts val="2810"/>
              </a:lnSpc>
              <a:spcBef>
                <a:spcPts val="67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relations should be designed to satisfy the  lossless join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condition.</a:t>
            </a:r>
            <a:endParaRPr sz="2600">
              <a:latin typeface="Arial"/>
              <a:cs typeface="Arial"/>
            </a:endParaRPr>
          </a:p>
          <a:p>
            <a:pPr marL="756285" marR="50800" lvl="1" indent="-286385">
              <a:lnSpc>
                <a:spcPts val="2810"/>
              </a:lnSpc>
              <a:spcBef>
                <a:spcPts val="62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No spurious tuples should be generated by doing  a natural-join of any</a:t>
            </a:r>
            <a:r>
              <a:rPr sz="2600" spc="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3250" y="2640583"/>
            <a:ext cx="25546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20" dirty="0">
                <a:solidFill>
                  <a:srgbClr val="333399"/>
                </a:solidFill>
                <a:latin typeface="Arial"/>
                <a:cs typeface="Arial"/>
              </a:rPr>
              <a:t>CHAPTER</a:t>
            </a:r>
            <a:r>
              <a:rPr sz="3200" b="1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3399"/>
                </a:solidFill>
                <a:latin typeface="Arial"/>
                <a:cs typeface="Arial"/>
              </a:rPr>
              <a:t>14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628" y="3820109"/>
            <a:ext cx="772287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33399"/>
                </a:solidFill>
                <a:latin typeface="Arial"/>
                <a:cs typeface="Arial"/>
              </a:rPr>
              <a:t>Basics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of Functional </a:t>
            </a:r>
            <a:r>
              <a:rPr sz="3600" b="1" spc="-5" dirty="0">
                <a:solidFill>
                  <a:srgbClr val="333399"/>
                </a:solidFill>
                <a:latin typeface="Arial"/>
                <a:cs typeface="Arial"/>
              </a:rPr>
              <a:t>Dependencies  and Normalization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3600" b="1" spc="-5" dirty="0">
                <a:solidFill>
                  <a:srgbClr val="333399"/>
                </a:solidFill>
                <a:latin typeface="Arial"/>
                <a:cs typeface="Arial"/>
              </a:rPr>
              <a:t>Relational  </a:t>
            </a:r>
            <a:r>
              <a:rPr sz="3600" b="1" spc="-10" dirty="0">
                <a:solidFill>
                  <a:srgbClr val="333399"/>
                </a:solidFill>
                <a:latin typeface="Arial"/>
                <a:cs typeface="Arial"/>
              </a:rPr>
              <a:t>Databases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35687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Spurious Tuples</a:t>
            </a:r>
            <a:r>
              <a:rPr spc="-50" dirty="0"/>
              <a:t> </a:t>
            </a:r>
            <a:r>
              <a:rPr spc="-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1664"/>
            <a:ext cx="7929245" cy="36252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There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are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important properties of</a:t>
            </a:r>
            <a:r>
              <a:rPr sz="2400" spc="-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decompositions:</a:t>
            </a:r>
            <a:endParaRPr sz="2400">
              <a:latin typeface="Arial"/>
              <a:cs typeface="Arial"/>
            </a:endParaRPr>
          </a:p>
          <a:p>
            <a:pPr marL="890269" lvl="1" indent="-420370">
              <a:lnSpc>
                <a:spcPct val="100000"/>
              </a:lnSpc>
              <a:spcBef>
                <a:spcPts val="540"/>
              </a:spcBef>
              <a:buClr>
                <a:srgbClr val="333399"/>
              </a:buClr>
              <a:buAutoNum type="alphaLcParenR"/>
              <a:tabLst>
                <a:tab pos="890269" algn="l"/>
                <a:tab pos="890905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Non-additive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or losslessness of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corresponding</a:t>
            </a:r>
            <a:r>
              <a:rPr sz="22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join</a:t>
            </a:r>
            <a:endParaRPr sz="2200">
              <a:latin typeface="Arial"/>
              <a:cs typeface="Arial"/>
            </a:endParaRPr>
          </a:p>
          <a:p>
            <a:pPr marL="890269" lvl="1" indent="-42037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AutoNum type="alphaLcParenR"/>
              <a:tabLst>
                <a:tab pos="890269" algn="l"/>
                <a:tab pos="890905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Preservation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functional</a:t>
            </a:r>
            <a:r>
              <a:rPr sz="22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dependencies.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33399"/>
              </a:buClr>
              <a:buFont typeface="Arial"/>
              <a:buAutoNum type="alphaLcParenR"/>
            </a:pPr>
            <a:endParaRPr sz="3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Note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that:</a:t>
            </a:r>
            <a:endParaRPr sz="2400">
              <a:latin typeface="Arial"/>
              <a:cs typeface="Arial"/>
            </a:endParaRPr>
          </a:p>
          <a:p>
            <a:pPr marL="890269" indent="-420370">
              <a:lnSpc>
                <a:spcPct val="100000"/>
              </a:lnSpc>
              <a:spcBef>
                <a:spcPts val="53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890269" algn="l"/>
                <a:tab pos="890905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Property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(a)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extremely important and </a:t>
            </a:r>
            <a:r>
              <a:rPr sz="2200" i="1" u="heavy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cannot</a:t>
            </a:r>
            <a:r>
              <a:rPr sz="2200" i="1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endParaRPr sz="2200">
              <a:latin typeface="Arial"/>
              <a:cs typeface="Arial"/>
            </a:endParaRPr>
          </a:p>
          <a:p>
            <a:pPr marL="890269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sacrificed.</a:t>
            </a:r>
            <a:endParaRPr sz="2200">
              <a:latin typeface="Arial"/>
              <a:cs typeface="Arial"/>
            </a:endParaRPr>
          </a:p>
          <a:p>
            <a:pPr marL="890269" indent="-42037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890269" algn="l"/>
                <a:tab pos="890905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Property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(b)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less stringent and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may be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sacrificed.</a:t>
            </a:r>
            <a:r>
              <a:rPr sz="2200" spc="-1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(See</a:t>
            </a:r>
            <a:endParaRPr sz="2200">
              <a:latin typeface="Arial"/>
              <a:cs typeface="Arial"/>
            </a:endParaRPr>
          </a:p>
          <a:p>
            <a:pPr marL="890269">
              <a:lnSpc>
                <a:spcPct val="100000"/>
              </a:lnSpc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Chapter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15).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50596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 Functional</a:t>
            </a:r>
            <a:r>
              <a:rPr spc="-35" dirty="0"/>
              <a:t> </a:t>
            </a:r>
            <a:r>
              <a:rPr spc="-5" dirty="0"/>
              <a:t>Dependencies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8206105" cy="45250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Functional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dependencies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(FDs)</a:t>
            </a:r>
            <a:endParaRPr sz="2800">
              <a:latin typeface="Arial"/>
              <a:cs typeface="Arial"/>
            </a:endParaRPr>
          </a:p>
          <a:p>
            <a:pPr marL="756285" marR="115760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Are used to specify </a:t>
            </a:r>
            <a:r>
              <a:rPr sz="2600" i="1" spc="-10" dirty="0">
                <a:solidFill>
                  <a:srgbClr val="800000"/>
                </a:solidFill>
                <a:latin typeface="Arial"/>
                <a:cs typeface="Arial"/>
              </a:rPr>
              <a:t>formal measures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of the  "goodness"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 relational</a:t>
            </a:r>
            <a:r>
              <a:rPr sz="2600" spc="1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designs</a:t>
            </a:r>
            <a:endParaRPr sz="2600">
              <a:latin typeface="Arial"/>
              <a:cs typeface="Arial"/>
            </a:endParaRPr>
          </a:p>
          <a:p>
            <a:pPr marL="756285" marR="656590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keys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are used to define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normal forms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  relations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Are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constraints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that are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derived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from the</a:t>
            </a:r>
            <a:r>
              <a:rPr sz="2600" spc="2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i="1" spc="-10" dirty="0">
                <a:solidFill>
                  <a:srgbClr val="800000"/>
                </a:solidFill>
                <a:latin typeface="Arial"/>
                <a:cs typeface="Arial"/>
              </a:rPr>
              <a:t>meaning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  <a:tabLst>
                <a:tab pos="408559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i="1" spc="-5" dirty="0">
                <a:solidFill>
                  <a:srgbClr val="800000"/>
                </a:solidFill>
                <a:latin typeface="Arial"/>
                <a:cs typeface="Arial"/>
              </a:rPr>
              <a:t>interrelationships	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 the data</a:t>
            </a:r>
            <a:r>
              <a:rPr sz="2600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endParaRPr sz="2600">
              <a:latin typeface="Arial"/>
              <a:cs typeface="Arial"/>
            </a:endParaRPr>
          </a:p>
          <a:p>
            <a:pPr marL="356870" marR="21590" indent="-34417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  <a:tab pos="74060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set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attributes X</a:t>
            </a:r>
            <a:r>
              <a:rPr sz="28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functionally</a:t>
            </a:r>
            <a:r>
              <a:rPr sz="2800" i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determines	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spc="-1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set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attributes Y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value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determines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unique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value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68865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2.1 Defining Functional</a:t>
            </a:r>
            <a:r>
              <a:rPr spc="-15" dirty="0"/>
              <a:t> </a:t>
            </a:r>
            <a:r>
              <a:rPr spc="-5" dirty="0"/>
              <a:t>Dependencies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4965"/>
            <a:ext cx="8089265" cy="3910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73025" indent="-34417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Y holds if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whenever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tuples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same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value  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X,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they </a:t>
            </a:r>
            <a:r>
              <a:rPr sz="2400" i="1" spc="-10" dirty="0">
                <a:solidFill>
                  <a:srgbClr val="333399"/>
                </a:solidFill>
                <a:latin typeface="Arial"/>
                <a:cs typeface="Arial"/>
              </a:rPr>
              <a:t>must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same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value 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400" spc="-1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3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684530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For any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two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tuples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t1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t2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any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relation instance r(R):</a:t>
            </a:r>
            <a:r>
              <a:rPr sz="2200" spc="-1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If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t1[X]=t2[X],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then</a:t>
            </a:r>
            <a:r>
              <a:rPr sz="2200" i="1" spc="-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t1[Y]=t2[Y]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6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Y in R specifies a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constraint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on all relation</a:t>
            </a:r>
            <a:r>
              <a:rPr sz="24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r(R)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Written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as X </a:t>
            </a:r>
            <a:r>
              <a:rPr sz="2400" dirty="0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Y;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can be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displayed graphically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on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  <a:tabLst>
                <a:tab pos="4590415" algn="l"/>
                <a:tab pos="788987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relati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sc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400" spc="15" dirty="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ures.	(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enot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by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ar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sz="2400" spc="-35" dirty="0">
                <a:solidFill>
                  <a:srgbClr val="333399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:	).</a:t>
            </a:r>
            <a:endParaRPr sz="2400">
              <a:latin typeface="Arial"/>
              <a:cs typeface="Arial"/>
            </a:endParaRPr>
          </a:p>
          <a:p>
            <a:pPr marL="356870" marR="436245" indent="-34417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FDs are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derived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real-world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constraints on the  attributes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56007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Examples of </a:t>
            </a:r>
            <a:r>
              <a:rPr spc="-10" dirty="0"/>
              <a:t>FD </a:t>
            </a:r>
            <a:r>
              <a:rPr dirty="0"/>
              <a:t>constraints</a:t>
            </a:r>
            <a:r>
              <a:rPr spc="-45" dirty="0"/>
              <a:t> </a:t>
            </a:r>
            <a:r>
              <a:rPr spc="-5"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78940"/>
            <a:ext cx="7859395" cy="43421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marR="384810" indent="-344170">
              <a:lnSpc>
                <a:spcPts val="3030"/>
              </a:lnSpc>
              <a:spcBef>
                <a:spcPts val="484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Social security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number determines</a:t>
            </a:r>
            <a:r>
              <a:rPr sz="2800" spc="-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employee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name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SSN </a:t>
            </a:r>
            <a:r>
              <a:rPr sz="2800" spc="5" dirty="0">
                <a:solidFill>
                  <a:srgbClr val="800000"/>
                </a:solidFill>
                <a:latin typeface="Wingdings 3"/>
                <a:cs typeface="Wingdings 3"/>
              </a:rPr>
              <a:t></a:t>
            </a:r>
            <a:r>
              <a:rPr sz="2800" spc="5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ENAME</a:t>
            </a:r>
            <a:endParaRPr sz="2600">
              <a:latin typeface="Arial"/>
              <a:cs typeface="Arial"/>
            </a:endParaRPr>
          </a:p>
          <a:p>
            <a:pPr marL="356870" marR="359410" indent="-344170">
              <a:lnSpc>
                <a:spcPts val="3030"/>
              </a:lnSpc>
              <a:spcBef>
                <a:spcPts val="69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Project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number determines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project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name</a:t>
            </a:r>
            <a:r>
              <a:rPr sz="2800" spc="-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and  location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PNUMBER </a:t>
            </a:r>
            <a:r>
              <a:rPr sz="2800" spc="5" dirty="0">
                <a:solidFill>
                  <a:srgbClr val="800000"/>
                </a:solidFill>
                <a:latin typeface="Wingdings 3"/>
                <a:cs typeface="Wingdings 3"/>
              </a:rPr>
              <a:t></a:t>
            </a:r>
            <a:r>
              <a:rPr sz="2800" spc="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{PNAME,</a:t>
            </a:r>
            <a:r>
              <a:rPr sz="2600" spc="1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PLOCATION}</a:t>
            </a:r>
            <a:endParaRPr sz="2600">
              <a:latin typeface="Arial"/>
              <a:cs typeface="Arial"/>
            </a:endParaRPr>
          </a:p>
          <a:p>
            <a:pPr marL="356870" marR="5080" indent="-344170">
              <a:lnSpc>
                <a:spcPts val="3020"/>
              </a:lnSpc>
              <a:spcBef>
                <a:spcPts val="70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Employee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ssn and project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number determines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hours per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week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employee works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on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project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{SSN,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PNUMBER} </a:t>
            </a:r>
            <a:r>
              <a:rPr sz="2800" spc="5" dirty="0">
                <a:solidFill>
                  <a:srgbClr val="800000"/>
                </a:solidFill>
                <a:latin typeface="Wingdings 3"/>
                <a:cs typeface="Wingdings 3"/>
              </a:rPr>
              <a:t></a:t>
            </a:r>
            <a:r>
              <a:rPr sz="2800" spc="10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HOURS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56007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Examples of </a:t>
            </a:r>
            <a:r>
              <a:rPr spc="-10" dirty="0"/>
              <a:t>FD </a:t>
            </a:r>
            <a:r>
              <a:rPr dirty="0"/>
              <a:t>constraints</a:t>
            </a:r>
            <a:r>
              <a:rPr spc="-45" dirty="0"/>
              <a:t> </a:t>
            </a:r>
            <a:r>
              <a:rPr spc="-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7929245" cy="3632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971550" indent="-344170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property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attributes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spc="-2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 schema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356870" marR="92456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constraint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must hold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2800" i="1" spc="5" dirty="0">
                <a:solidFill>
                  <a:srgbClr val="333399"/>
                </a:solidFill>
                <a:latin typeface="Arial"/>
                <a:cs typeface="Arial"/>
              </a:rPr>
              <a:t>every</a:t>
            </a:r>
            <a:r>
              <a:rPr sz="2800" i="1" spc="-1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relation  instance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r(R)</a:t>
            </a:r>
            <a:endParaRPr sz="28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If K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a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key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R,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then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K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functionally</a:t>
            </a:r>
            <a:r>
              <a:rPr sz="2800" spc="-1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determines  all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756285" marR="664210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(since 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we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never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have two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distinct tuples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with 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t1[K]=t2[K])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51301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Defining FDs from</a:t>
            </a:r>
            <a:r>
              <a:rPr spc="-40" dirty="0"/>
              <a:t> </a:t>
            </a:r>
            <a:r>
              <a:rPr dirty="0"/>
              <a:t>instances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8188959" cy="4979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26034" indent="-344170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Note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 order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to define the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FDs,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need to  understand 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meaning 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attributes</a:t>
            </a:r>
            <a:r>
              <a:rPr sz="2800" spc="-1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involved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and the relationship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between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them.</a:t>
            </a:r>
            <a:endParaRPr sz="2800">
              <a:latin typeface="Arial"/>
              <a:cs typeface="Arial"/>
            </a:endParaRPr>
          </a:p>
          <a:p>
            <a:pPr marL="356870" marR="1231265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property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attributes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spc="-2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 schema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Given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instance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(population) 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relation, all 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can conclude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that an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FD</a:t>
            </a:r>
            <a:r>
              <a:rPr sz="2800" spc="-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800" i="1" u="heavy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may </a:t>
            </a:r>
            <a:r>
              <a:rPr sz="2800" i="1" u="heavy" spc="5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exist</a:t>
            </a:r>
            <a:r>
              <a:rPr sz="2800" i="1" spc="-13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between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certain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attributes.</a:t>
            </a:r>
            <a:endParaRPr sz="2800">
              <a:latin typeface="Arial"/>
              <a:cs typeface="Arial"/>
            </a:endParaRPr>
          </a:p>
          <a:p>
            <a:pPr marL="356870" marR="217804" indent="-34417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What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definitely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conclude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– that</a:t>
            </a:r>
            <a:r>
              <a:rPr sz="2800" spc="-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certain 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FDs</a:t>
            </a:r>
            <a:r>
              <a:rPr sz="2800" spc="-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800" i="1" u="heavy" spc="5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do </a:t>
            </a:r>
            <a:r>
              <a:rPr sz="2800" i="1" u="heavy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not </a:t>
            </a:r>
            <a:r>
              <a:rPr sz="2800" i="1" u="heavy" spc="5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exist</a:t>
            </a:r>
            <a:r>
              <a:rPr sz="2800" i="1" spc="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because there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are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tuples that  show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violation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those</a:t>
            </a:r>
            <a:r>
              <a:rPr sz="28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dependencies.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51930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03475" algn="l"/>
              </a:tabLst>
            </a:pPr>
            <a:r>
              <a:rPr spc="-5" dirty="0"/>
              <a:t>Figure</a:t>
            </a:r>
            <a:r>
              <a:rPr dirty="0"/>
              <a:t> </a:t>
            </a:r>
            <a:r>
              <a:rPr spc="-5" dirty="0"/>
              <a:t>14.7	Ruling Out</a:t>
            </a:r>
            <a:r>
              <a:rPr spc="-60" dirty="0"/>
              <a:t> </a:t>
            </a:r>
            <a:r>
              <a:rPr spc="-5" dirty="0"/>
              <a:t>FDs</a:t>
            </a:r>
          </a:p>
        </p:txBody>
      </p:sp>
      <p:sp>
        <p:nvSpPr>
          <p:cNvPr id="3" name="object 3"/>
          <p:cNvSpPr/>
          <p:nvPr/>
        </p:nvSpPr>
        <p:spPr>
          <a:xfrm>
            <a:off x="438912" y="3038855"/>
            <a:ext cx="7586472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044" y="1472565"/>
            <a:ext cx="760475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40410" algn="l"/>
              </a:tabLst>
            </a:pP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Note that given the state of the TEACH relation, </a:t>
            </a:r>
            <a:r>
              <a:rPr sz="2400" i="1" spc="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can  say that the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FD: </a:t>
            </a:r>
            <a:r>
              <a:rPr sz="2400" i="1" spc="-60" dirty="0">
                <a:solidFill>
                  <a:srgbClr val="333399"/>
                </a:solidFill>
                <a:latin typeface="Arial"/>
                <a:cs typeface="Arial"/>
              </a:rPr>
              <a:t>Text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Course </a:t>
            </a:r>
            <a:r>
              <a:rPr sz="2400" i="1" spc="-15" dirty="0">
                <a:solidFill>
                  <a:srgbClr val="333399"/>
                </a:solidFill>
                <a:latin typeface="Arial"/>
                <a:cs typeface="Arial"/>
              </a:rPr>
              <a:t>may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exist. </a:t>
            </a:r>
            <a:r>
              <a:rPr sz="2400" i="1" spc="-15" dirty="0">
                <a:solidFill>
                  <a:srgbClr val="333399"/>
                </a:solidFill>
                <a:latin typeface="Arial"/>
                <a:cs typeface="Arial"/>
              </a:rPr>
              <a:t>However,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the 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FDs	</a:t>
            </a:r>
            <a:r>
              <a:rPr sz="2400" i="1" spc="-30" dirty="0">
                <a:solidFill>
                  <a:srgbClr val="333399"/>
                </a:solidFill>
                <a:latin typeface="Arial"/>
                <a:cs typeface="Arial"/>
              </a:rPr>
              <a:t>Teacher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→ Course, </a:t>
            </a:r>
            <a:r>
              <a:rPr sz="2400" i="1" spc="-30" dirty="0">
                <a:solidFill>
                  <a:srgbClr val="333399"/>
                </a:solidFill>
                <a:latin typeface="Arial"/>
                <a:cs typeface="Arial"/>
              </a:rPr>
              <a:t>Teacher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2400" i="1" spc="-55" dirty="0">
                <a:solidFill>
                  <a:srgbClr val="333399"/>
                </a:solidFill>
                <a:latin typeface="Arial"/>
                <a:cs typeface="Arial"/>
              </a:rPr>
              <a:t>Text</a:t>
            </a:r>
            <a:r>
              <a:rPr sz="2400" i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Couse → </a:t>
            </a:r>
            <a:r>
              <a:rPr sz="2400" i="1" spc="-55" dirty="0">
                <a:solidFill>
                  <a:srgbClr val="333399"/>
                </a:solidFill>
                <a:latin typeface="Arial"/>
                <a:cs typeface="Arial"/>
              </a:rPr>
              <a:t>Text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are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ruled</a:t>
            </a:r>
            <a:r>
              <a:rPr sz="2400" i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out.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61664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91080" algn="l"/>
              </a:tabLst>
            </a:pPr>
            <a:r>
              <a:rPr spc="-5" dirty="0"/>
              <a:t>Figure</a:t>
            </a:r>
            <a:r>
              <a:rPr dirty="0"/>
              <a:t> </a:t>
            </a:r>
            <a:r>
              <a:rPr spc="-5" dirty="0"/>
              <a:t>14.8	What FDs may</a:t>
            </a:r>
            <a:r>
              <a:rPr spc="-20" dirty="0"/>
              <a:t> </a:t>
            </a:r>
            <a:r>
              <a:rPr spc="-5" dirty="0"/>
              <a:t>exist?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46239"/>
            <a:ext cx="7972425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A relation </a:t>
            </a:r>
            <a:r>
              <a:rPr sz="2800" i="1" dirty="0">
                <a:solidFill>
                  <a:srgbClr val="333399"/>
                </a:solidFill>
                <a:latin typeface="Verdana"/>
                <a:cs typeface="Verdana"/>
              </a:rPr>
              <a:t>R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(A,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B,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C,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D) with its</a:t>
            </a:r>
            <a:r>
              <a:rPr sz="2800" spc="-28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extension.</a:t>
            </a:r>
            <a:endParaRPr sz="28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10" dirty="0">
                <a:solidFill>
                  <a:srgbClr val="333399"/>
                </a:solidFill>
                <a:latin typeface="Verdana"/>
                <a:cs typeface="Verdana"/>
              </a:rPr>
              <a:t>Which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FDs </a:t>
            </a:r>
            <a:r>
              <a:rPr sz="2800" i="1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Verdana"/>
                <a:cs typeface="Verdana"/>
              </a:rPr>
              <a:t>may exist</a:t>
            </a:r>
            <a:r>
              <a:rPr sz="2800" i="1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Verdana"/>
                <a:cs typeface="Verdana"/>
              </a:rPr>
              <a:t>in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this</a:t>
            </a:r>
            <a:r>
              <a:rPr sz="2800" spc="-204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relation?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0983" y="3497346"/>
            <a:ext cx="4454173" cy="2564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728725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3 Normal Forms Based on Primary</a:t>
            </a:r>
            <a:r>
              <a:rPr spc="-20" dirty="0"/>
              <a:t> </a:t>
            </a:r>
            <a:r>
              <a:rPr spc="-15" dirty="0"/>
              <a:t>Keys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095"/>
            <a:ext cx="6188075" cy="35267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3.1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Normalization of</a:t>
            </a:r>
            <a:r>
              <a:rPr sz="2800" spc="-2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Relations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3.2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Practical Use of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800" spc="-2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Forms</a:t>
            </a:r>
            <a:endParaRPr sz="28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3.3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Definitions of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Keys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800" spc="-2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Attributes  Participating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Keys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3.4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First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800" spc="-2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3.5 Second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800" spc="-2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3.6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Third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800" spc="-1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60521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3.1 Normalization of Relations</a:t>
            </a:r>
            <a:r>
              <a:rPr dirty="0"/>
              <a:t> </a:t>
            </a:r>
            <a:r>
              <a:rPr spc="-5"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8020050" cy="41046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Normalization:</a:t>
            </a:r>
            <a:endParaRPr sz="2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process of decomposing unsatisfactory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"bad" 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relations by breaking up their attributes into  smaller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99"/>
              </a:buClr>
              <a:buFont typeface="Wingdings"/>
              <a:buChar char=""/>
            </a:pPr>
            <a:endParaRPr sz="40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8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form:</a:t>
            </a:r>
            <a:endParaRPr sz="2800">
              <a:latin typeface="Arial"/>
              <a:cs typeface="Arial"/>
            </a:endParaRPr>
          </a:p>
          <a:p>
            <a:pPr marL="756285" marR="571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Condition using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keys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 FDs of a relation to  certify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whether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relation schema is in a particular  normal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28689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Chapter</a:t>
            </a:r>
            <a:r>
              <a:rPr spc="-65" dirty="0"/>
              <a:t> </a:t>
            </a:r>
            <a:r>
              <a:rPr spc="-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1664"/>
            <a:ext cx="8198484" cy="33204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1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Informal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Design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Guidelines 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Relational</a:t>
            </a:r>
            <a:r>
              <a:rPr sz="2400" spc="-1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Databases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1.1 Semantics of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2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1.2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Redundant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Information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Tuples and Update</a:t>
            </a:r>
            <a:r>
              <a:rPr sz="22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Anomalies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1.3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Null Values in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Tuples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1.4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Spurious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Tuples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"/>
            </a:pPr>
            <a:endParaRPr sz="32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Functional Dependencies</a:t>
            </a:r>
            <a:r>
              <a:rPr sz="2400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(FDs)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3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2.1 Definition of Functional</a:t>
            </a:r>
            <a:r>
              <a:rPr sz="22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Dependency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53746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Normalization of Relations</a:t>
            </a:r>
            <a:r>
              <a:rPr spc="-15" dirty="0"/>
              <a:t> </a:t>
            </a:r>
            <a:r>
              <a:rPr spc="-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8141334" cy="47561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2NF, 3NF,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BCNF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based on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keys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 FDs of a relation</a:t>
            </a:r>
            <a:r>
              <a:rPr sz="2600" spc="1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schema</a:t>
            </a:r>
            <a:endParaRPr sz="2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4NF</a:t>
            </a:r>
            <a:endParaRPr sz="2800">
              <a:latin typeface="Arial"/>
              <a:cs typeface="Arial"/>
            </a:endParaRPr>
          </a:p>
          <a:p>
            <a:pPr marL="756285" marR="94170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based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keys,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multi-valued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: 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MVDs;</a:t>
            </a:r>
            <a:endParaRPr sz="2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5NF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based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keys,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join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:</a:t>
            </a:r>
            <a:r>
              <a:rPr sz="2600" spc="2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JDs</a:t>
            </a:r>
            <a:endParaRPr sz="2600">
              <a:latin typeface="Arial"/>
              <a:cs typeface="Arial"/>
            </a:endParaRPr>
          </a:p>
          <a:p>
            <a:pPr marL="356870" marR="5080" indent="-344170" algn="just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Additional properties may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be needed to ensure a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good relational design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(lossless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join,</a:t>
            </a:r>
            <a:r>
              <a:rPr sz="2800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dependency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preservation;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see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Chapter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15)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62312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3.2 Practical Use of Normal</a:t>
            </a:r>
            <a:r>
              <a:rPr spc="-25" dirty="0"/>
              <a:t> </a:t>
            </a:r>
            <a:r>
              <a:rPr spc="-5" dirty="0"/>
              <a:t>Forms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1813"/>
            <a:ext cx="8093709" cy="45275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6870" marR="901700" indent="-344170">
              <a:lnSpc>
                <a:spcPct val="80100"/>
              </a:lnSpc>
              <a:spcBef>
                <a:spcPts val="67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Normalization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carried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out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practice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so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that</a:t>
            </a:r>
            <a:r>
              <a:rPr sz="24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 resulting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designs are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high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quality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and meet the  desirable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properties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0033"/>
              </a:buClr>
              <a:buFont typeface="Wingdings"/>
              <a:buChar char=""/>
            </a:pPr>
            <a:endParaRPr sz="3000">
              <a:latin typeface="Times New Roman"/>
              <a:cs typeface="Times New Roman"/>
            </a:endParaRPr>
          </a:p>
          <a:p>
            <a:pPr marL="356870" marR="647700" indent="-344170">
              <a:lnSpc>
                <a:spcPct val="8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utility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these normal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forms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becomes  questionable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when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constraints on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which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they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are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based are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hard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understand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 to</a:t>
            </a:r>
            <a:r>
              <a:rPr sz="240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detect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ts val="2595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database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designers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need not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normalize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4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ts val="2595"/>
              </a:lnSpc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highest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possible normal</a:t>
            </a:r>
            <a:r>
              <a:rPr sz="24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ts val="2635"/>
              </a:lnSpc>
              <a:spcBef>
                <a:spcPts val="1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(usually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up to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3NF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BCNF. 4NF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rarely used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practice.)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ts val="2875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Denormalization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6285" marR="501650" lvl="1" indent="-286385">
              <a:lnSpc>
                <a:spcPct val="80000"/>
              </a:lnSpc>
              <a:spcBef>
                <a:spcPts val="53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process of storing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join of higher normal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form 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relations as a base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relation—which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is in a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lower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normal 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form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69246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pc="-5" dirty="0"/>
              <a:t>3.3	</a:t>
            </a:r>
            <a:r>
              <a:rPr dirty="0"/>
              <a:t>Definitions </a:t>
            </a:r>
            <a:r>
              <a:rPr spc="-5" dirty="0"/>
              <a:t>of </a:t>
            </a:r>
            <a:r>
              <a:rPr spc="-10" dirty="0"/>
              <a:t>Keys </a:t>
            </a:r>
            <a:r>
              <a:rPr spc="-5" dirty="0"/>
              <a:t>and Attributes  Participating in </a:t>
            </a:r>
            <a:r>
              <a:rPr spc="-15" dirty="0"/>
              <a:t>Keys</a:t>
            </a:r>
            <a:r>
              <a:rPr spc="25" dirty="0"/>
              <a:t> </a:t>
            </a:r>
            <a:r>
              <a:rPr spc="-5"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8218805" cy="3613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superkey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relation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 =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{A1,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A2,</a:t>
            </a:r>
            <a:r>
              <a:rPr sz="2800" spc="-1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....,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An} is a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attributes S </a:t>
            </a:r>
            <a:r>
              <a:rPr sz="2800" i="1" spc="5" dirty="0">
                <a:solidFill>
                  <a:srgbClr val="333399"/>
                </a:solidFill>
                <a:latin typeface="Arial"/>
                <a:cs typeface="Arial"/>
              </a:rPr>
              <a:t>subset-of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 property that no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tuples t1 and t2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any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legal  relation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state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 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t1[S] =</a:t>
            </a:r>
            <a:r>
              <a:rPr sz="2800" spc="-1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t2[S]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0033"/>
              </a:buClr>
              <a:buFont typeface="Wingdings"/>
              <a:buChar char=""/>
            </a:pPr>
            <a:endParaRPr sz="4050">
              <a:latin typeface="Times New Roman"/>
              <a:cs typeface="Times New Roman"/>
            </a:endParaRPr>
          </a:p>
          <a:p>
            <a:pPr marL="356870" marR="299720" indent="-344170"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key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K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superkey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additional  </a:t>
            </a:r>
            <a:r>
              <a:rPr sz="2800" i="1" spc="5" dirty="0">
                <a:solidFill>
                  <a:srgbClr val="333399"/>
                </a:solidFill>
                <a:latin typeface="Arial"/>
                <a:cs typeface="Arial"/>
              </a:rPr>
              <a:t>property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removal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any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 from K</a:t>
            </a:r>
            <a:r>
              <a:rPr sz="2800" spc="-1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will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cause K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be a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superkey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any</a:t>
            </a:r>
            <a:r>
              <a:rPr sz="2800" spc="-1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more.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60102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Definitions </a:t>
            </a:r>
            <a:r>
              <a:rPr spc="-5" dirty="0"/>
              <a:t>of </a:t>
            </a:r>
            <a:r>
              <a:rPr spc="-10" dirty="0"/>
              <a:t>Keys </a:t>
            </a:r>
            <a:r>
              <a:rPr spc="-5" dirty="0"/>
              <a:t>and Attributes  Participating in </a:t>
            </a:r>
            <a:r>
              <a:rPr spc="-15" dirty="0"/>
              <a:t>Keys</a:t>
            </a:r>
            <a:r>
              <a:rPr spc="25" dirty="0"/>
              <a:t> </a:t>
            </a:r>
            <a:r>
              <a:rPr spc="-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8176895" cy="402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If 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schema has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more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than one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key,</a:t>
            </a:r>
            <a:r>
              <a:rPr sz="2800" spc="-1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each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called a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candidate</a:t>
            </a: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key.</a:t>
            </a:r>
            <a:endParaRPr sz="2800">
              <a:latin typeface="Arial"/>
              <a:cs typeface="Arial"/>
            </a:endParaRPr>
          </a:p>
          <a:p>
            <a:pPr marL="756285" marR="8191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One of the candidate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keys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600" i="1" spc="-5" dirty="0">
                <a:solidFill>
                  <a:srgbClr val="800000"/>
                </a:solidFill>
                <a:latin typeface="Arial"/>
                <a:cs typeface="Arial"/>
              </a:rPr>
              <a:t>arbitrarily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designated  to be the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primary </a:t>
            </a:r>
            <a:r>
              <a:rPr sz="2600" b="1" spc="-2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 the others are called 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secondary</a:t>
            </a:r>
            <a:r>
              <a:rPr sz="2600" b="1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800000"/>
                </a:solidFill>
                <a:latin typeface="Arial"/>
                <a:cs typeface="Arial"/>
              </a:rPr>
              <a:t>keys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Prime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attribute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must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be 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member of</a:t>
            </a:r>
            <a:r>
              <a:rPr sz="2800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some</a:t>
            </a:r>
            <a:endParaRPr sz="2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candidate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key</a:t>
            </a:r>
            <a:endParaRPr sz="2800">
              <a:latin typeface="Arial"/>
              <a:cs typeface="Arial"/>
            </a:endParaRPr>
          </a:p>
          <a:p>
            <a:pPr marL="356870" marR="30480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Nonprime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attribute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not a prime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attribute—  that is,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it is not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member 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any candidate</a:t>
            </a:r>
            <a:r>
              <a:rPr sz="2800" spc="-1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key.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39731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3.4 First Normal</a:t>
            </a:r>
            <a:r>
              <a:rPr spc="-55" dirty="0"/>
              <a:t> </a:t>
            </a:r>
            <a:r>
              <a:rPr spc="-5" dirty="0"/>
              <a:t>Form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7880350" cy="42443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Disallows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composite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multivalued</a:t>
            </a:r>
            <a:r>
              <a:rPr sz="2600" spc="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nested relations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; attributes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whose values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600" spc="2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600" i="1" spc="-5" dirty="0">
                <a:solidFill>
                  <a:srgbClr val="800000"/>
                </a:solidFill>
                <a:latin typeface="Arial"/>
                <a:cs typeface="Arial"/>
              </a:rPr>
              <a:t>individual tuple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600" spc="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non-atomic</a:t>
            </a:r>
            <a:endParaRPr sz="2600">
              <a:latin typeface="Arial"/>
              <a:cs typeface="Arial"/>
            </a:endParaRPr>
          </a:p>
          <a:p>
            <a:pPr marL="356870" marR="879475" indent="-34417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Considered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be part 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definition of</a:t>
            </a:r>
            <a:r>
              <a:rPr sz="2800" spc="-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  relation</a:t>
            </a:r>
            <a:endParaRPr sz="2800">
              <a:latin typeface="Arial"/>
              <a:cs typeface="Arial"/>
            </a:endParaRPr>
          </a:p>
          <a:p>
            <a:pPr marL="356870" marR="208279" indent="-34417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Most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RDBMSs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allow only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those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8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be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defined that are in First Normal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63220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Figure 14.9 Normalization into </a:t>
            </a:r>
            <a:r>
              <a:rPr spc="-10" dirty="0"/>
              <a:t>1NF</a:t>
            </a:r>
          </a:p>
        </p:txBody>
      </p:sp>
      <p:sp>
        <p:nvSpPr>
          <p:cNvPr id="3" name="object 3"/>
          <p:cNvSpPr/>
          <p:nvPr/>
        </p:nvSpPr>
        <p:spPr>
          <a:xfrm>
            <a:off x="1411344" y="1524000"/>
            <a:ext cx="4884514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71386" y="1699641"/>
            <a:ext cx="1887855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39494" algn="r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Verdana"/>
                <a:cs typeface="Verdana"/>
              </a:rPr>
              <a:t>Figure</a:t>
            </a:r>
            <a:r>
              <a:rPr sz="1000" b="1" spc="-7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14.9  </a:t>
            </a:r>
            <a:r>
              <a:rPr sz="1000" dirty="0">
                <a:latin typeface="Verdana"/>
                <a:cs typeface="Verdana"/>
              </a:rPr>
              <a:t>Normalization </a:t>
            </a:r>
            <a:r>
              <a:rPr sz="1000" spc="10" dirty="0">
                <a:latin typeface="Verdana"/>
                <a:cs typeface="Verdana"/>
              </a:rPr>
              <a:t>into</a:t>
            </a:r>
            <a:r>
              <a:rPr sz="1000" spc="-1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1NF.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(a)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relation </a:t>
            </a:r>
            <a:r>
              <a:rPr sz="1000" spc="5" dirty="0">
                <a:latin typeface="Verdana"/>
                <a:cs typeface="Verdana"/>
              </a:rPr>
              <a:t>schema that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  </a:t>
            </a:r>
            <a:r>
              <a:rPr sz="1000" spc="5" dirty="0">
                <a:latin typeface="Verdana"/>
                <a:cs typeface="Verdana"/>
              </a:rPr>
              <a:t>in </a:t>
            </a:r>
            <a:r>
              <a:rPr sz="1000" dirty="0">
                <a:latin typeface="Verdana"/>
                <a:cs typeface="Verdana"/>
              </a:rPr>
              <a:t>1NF. (b) Sample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state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dirty="0">
                <a:latin typeface="Verdana"/>
                <a:cs typeface="Verdana"/>
              </a:rPr>
              <a:t> relation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DEPARTMENT.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(c)  </a:t>
            </a:r>
            <a:r>
              <a:rPr sz="1000" dirty="0">
                <a:latin typeface="Verdana"/>
                <a:cs typeface="Verdana"/>
              </a:rPr>
              <a:t>1NF </a:t>
            </a:r>
            <a:r>
              <a:rPr sz="1000" spc="5" dirty="0">
                <a:latin typeface="Verdana"/>
                <a:cs typeface="Verdana"/>
              </a:rPr>
              <a:t>version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the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same </a:t>
            </a:r>
            <a:r>
              <a:rPr sz="1000" dirty="0">
                <a:latin typeface="Verdana"/>
                <a:cs typeface="Verdana"/>
              </a:rPr>
              <a:t> relation </a:t>
            </a:r>
            <a:r>
              <a:rPr sz="1000" spc="5" dirty="0">
                <a:latin typeface="Verdana"/>
                <a:cs typeface="Verdana"/>
              </a:rPr>
              <a:t>with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redundancy.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5425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Figure 14.10 Normalizing nested relations  into </a:t>
            </a:r>
            <a:r>
              <a:rPr spc="-10" dirty="0"/>
              <a:t>1NF</a:t>
            </a:r>
          </a:p>
        </p:txBody>
      </p:sp>
      <p:sp>
        <p:nvSpPr>
          <p:cNvPr id="3" name="object 3"/>
          <p:cNvSpPr/>
          <p:nvPr/>
        </p:nvSpPr>
        <p:spPr>
          <a:xfrm>
            <a:off x="926591" y="1600344"/>
            <a:ext cx="3664352" cy="4952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13938" y="5663895"/>
            <a:ext cx="5372100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39285" algn="r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Verdana"/>
                <a:cs typeface="Verdana"/>
              </a:rPr>
              <a:t>Figure</a:t>
            </a:r>
            <a:r>
              <a:rPr sz="1000" b="1" spc="-6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14.10  </a:t>
            </a:r>
            <a:r>
              <a:rPr sz="1000" dirty="0">
                <a:latin typeface="Verdana"/>
                <a:cs typeface="Verdana"/>
              </a:rPr>
              <a:t>Normalizing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nested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relations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into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1NF.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(a)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Schema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EMP_PROJ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with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  </a:t>
            </a:r>
            <a:r>
              <a:rPr sz="1000" i="1" spc="5" dirty="0">
                <a:latin typeface="Verdana"/>
                <a:cs typeface="Verdana"/>
              </a:rPr>
              <a:t>nested </a:t>
            </a:r>
            <a:r>
              <a:rPr sz="1000" i="1" dirty="0">
                <a:latin typeface="Verdana"/>
                <a:cs typeface="Verdana"/>
              </a:rPr>
              <a:t>relation </a:t>
            </a:r>
            <a:r>
              <a:rPr sz="1000" spc="5" dirty="0">
                <a:latin typeface="Verdana"/>
                <a:cs typeface="Verdana"/>
              </a:rPr>
              <a:t>attribute </a:t>
            </a:r>
            <a:r>
              <a:rPr sz="1000" dirty="0">
                <a:latin typeface="Verdana"/>
                <a:cs typeface="Verdana"/>
              </a:rPr>
              <a:t>PROJS. </a:t>
            </a:r>
            <a:r>
              <a:rPr sz="1000" spc="-5" dirty="0">
                <a:latin typeface="Verdana"/>
                <a:cs typeface="Verdana"/>
              </a:rPr>
              <a:t>(b) </a:t>
            </a:r>
            <a:r>
              <a:rPr sz="1000" spc="5" dirty="0">
                <a:latin typeface="Verdana"/>
                <a:cs typeface="Verdana"/>
              </a:rPr>
              <a:t>Sample extension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5" dirty="0">
                <a:latin typeface="Verdana"/>
                <a:cs typeface="Verdana"/>
              </a:rPr>
              <a:t>the</a:t>
            </a:r>
            <a:r>
              <a:rPr sz="1000" spc="-2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EMP_PROJ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relation  showing </a:t>
            </a:r>
            <a:r>
              <a:rPr sz="1000" spc="5" dirty="0">
                <a:latin typeface="Verdana"/>
                <a:cs typeface="Verdana"/>
              </a:rPr>
              <a:t>nested relations within </a:t>
            </a:r>
            <a:r>
              <a:rPr sz="1000" dirty="0">
                <a:latin typeface="Verdana"/>
                <a:cs typeface="Verdana"/>
              </a:rPr>
              <a:t>each </a:t>
            </a:r>
            <a:r>
              <a:rPr sz="1000" spc="5" dirty="0">
                <a:latin typeface="Verdana"/>
                <a:cs typeface="Verdana"/>
              </a:rPr>
              <a:t>tuple. </a:t>
            </a:r>
            <a:r>
              <a:rPr sz="1000" dirty="0">
                <a:latin typeface="Verdana"/>
                <a:cs typeface="Verdana"/>
              </a:rPr>
              <a:t>(c) Decomposition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-2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EMP_PROJ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into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relations </a:t>
            </a:r>
            <a:r>
              <a:rPr sz="1000" dirty="0">
                <a:latin typeface="Verdana"/>
                <a:cs typeface="Verdana"/>
              </a:rPr>
              <a:t>EMP_PROJ1 and EMP_PROJ2 by propagating </a:t>
            </a:r>
            <a:r>
              <a:rPr sz="1000" spc="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primary</a:t>
            </a:r>
            <a:r>
              <a:rPr sz="1000" spc="-2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key.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51695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3.5 Second Normal Form</a:t>
            </a:r>
            <a:r>
              <a:rPr spc="-45" dirty="0"/>
              <a:t> </a:t>
            </a:r>
            <a:r>
              <a:rPr spc="-5"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1432"/>
            <a:ext cx="8215630" cy="42202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9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Uses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concepts of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FDs,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primary</a:t>
            </a:r>
            <a:r>
              <a:rPr sz="2400" b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9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Definitions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ts val="2510"/>
              </a:lnSpc>
              <a:spcBef>
                <a:spcPts val="27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Prime attribute: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An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attribute that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member of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-1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510"/>
              </a:lnSpc>
            </a:pP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2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K</a:t>
            </a:r>
            <a:endParaRPr sz="2200">
              <a:latin typeface="Arial"/>
              <a:cs typeface="Arial"/>
            </a:endParaRPr>
          </a:p>
          <a:p>
            <a:pPr marL="756285" marR="202565" lvl="1" indent="-286385">
              <a:lnSpc>
                <a:spcPts val="2380"/>
              </a:lnSpc>
              <a:spcBef>
                <a:spcPts val="5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5320030" algn="l"/>
              </a:tabLst>
            </a:pP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Full functional </a:t>
            </a:r>
            <a:r>
              <a:rPr sz="2200" b="1" spc="-10" dirty="0">
                <a:solidFill>
                  <a:srgbClr val="800000"/>
                </a:solidFill>
                <a:latin typeface="Arial"/>
                <a:cs typeface="Arial"/>
              </a:rPr>
              <a:t>dependency:</a:t>
            </a:r>
            <a:r>
              <a:rPr sz="2200" b="1" spc="1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FD	Y -&gt; Z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where</a:t>
            </a:r>
            <a:r>
              <a:rPr sz="22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removal  of any attribute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from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means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FD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does not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hold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any 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more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44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ts val="2510"/>
              </a:lnSpc>
              <a:spcBef>
                <a:spcPts val="27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{SSN,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PNUMBER}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-&gt;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HOURS is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a full FD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since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neither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SSN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510"/>
              </a:lnSpc>
            </a:pP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-&gt;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HOURS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nor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PNUMBER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-&gt;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HOURS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hold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ts val="251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537337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{SSN,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PNUMBER}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-&gt;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ENAME</a:t>
            </a:r>
            <a:r>
              <a:rPr sz="2200" spc="1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not	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a full FD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(it is called</a:t>
            </a:r>
            <a:r>
              <a:rPr sz="22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510"/>
              </a:lnSpc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partial dependency ) since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SSN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-&gt;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ENAME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also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holds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44919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Second Normal Form</a:t>
            </a:r>
            <a:r>
              <a:rPr spc="-55" dirty="0"/>
              <a:t> </a:t>
            </a:r>
            <a:r>
              <a:rPr spc="-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7978775" cy="31864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151130" indent="-344170" algn="just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schema R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in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second normal</a:t>
            </a:r>
            <a:r>
              <a:rPr sz="2800" b="1" spc="-11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form 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(2NF)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non-prime attribute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fully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functionally dependent on 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primary</a:t>
            </a:r>
            <a:r>
              <a:rPr sz="2800" spc="-11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key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0033"/>
              </a:buClr>
              <a:buFont typeface="Wingdings"/>
              <a:buChar char=""/>
            </a:pPr>
            <a:endParaRPr sz="4050">
              <a:latin typeface="Times New Roman"/>
              <a:cs typeface="Times New Roman"/>
            </a:endParaRPr>
          </a:p>
          <a:p>
            <a:pPr marL="356870" marR="5080" indent="-344170"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 can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decomposed into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2NF relations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via</a:t>
            </a:r>
            <a:r>
              <a:rPr sz="2800" spc="-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process of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2NF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normalization or “second  normalization”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0008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Figure 14.11 Normalizing into 2NF and  </a:t>
            </a:r>
            <a:r>
              <a:rPr spc="-10" dirty="0"/>
              <a:t>3NF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0" y="1606295"/>
            <a:ext cx="5031443" cy="4672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07378" y="1623441"/>
            <a:ext cx="202247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0109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Verdana"/>
                <a:cs typeface="Verdana"/>
              </a:rPr>
              <a:t>Figure</a:t>
            </a:r>
            <a:r>
              <a:rPr sz="1000" b="1" spc="-6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14.11</a:t>
            </a:r>
            <a:endParaRPr sz="1000">
              <a:latin typeface="Verdana"/>
              <a:cs typeface="Verdana"/>
            </a:endParaRPr>
          </a:p>
          <a:p>
            <a:pPr marL="48895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Normalizing </a:t>
            </a:r>
            <a:r>
              <a:rPr sz="1000" spc="10" dirty="0">
                <a:latin typeface="Verdana"/>
                <a:cs typeface="Verdana"/>
              </a:rPr>
              <a:t>into </a:t>
            </a:r>
            <a:r>
              <a:rPr sz="1000" dirty="0">
                <a:latin typeface="Verdana"/>
                <a:cs typeface="Verdana"/>
              </a:rPr>
              <a:t>2NF and</a:t>
            </a:r>
            <a:r>
              <a:rPr sz="1000" spc="-19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3NF.</a:t>
            </a:r>
            <a:endParaRPr sz="1000">
              <a:latin typeface="Verdana"/>
              <a:cs typeface="Verdana"/>
            </a:endParaRPr>
          </a:p>
          <a:p>
            <a:pPr marL="70485" marR="5080" indent="-58419" algn="just">
              <a:lnSpc>
                <a:spcPct val="100000"/>
              </a:lnSpc>
            </a:pPr>
            <a:r>
              <a:rPr sz="1000" spc="-5" dirty="0">
                <a:latin typeface="Verdana"/>
                <a:cs typeface="Verdana"/>
              </a:rPr>
              <a:t>(a) </a:t>
            </a:r>
            <a:r>
              <a:rPr sz="1000" dirty="0">
                <a:latin typeface="Verdana"/>
                <a:cs typeface="Verdana"/>
              </a:rPr>
              <a:t>Normalizing EMP_PROJ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into  </a:t>
            </a:r>
            <a:r>
              <a:rPr sz="1000" dirty="0">
                <a:latin typeface="Verdana"/>
                <a:cs typeface="Verdana"/>
              </a:rPr>
              <a:t>2NF relations. (b)</a:t>
            </a:r>
            <a:r>
              <a:rPr sz="1000" spc="-10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Normalizing  EMP_DEPT </a:t>
            </a:r>
            <a:r>
              <a:rPr sz="1000" spc="10" dirty="0">
                <a:latin typeface="Verdana"/>
                <a:cs typeface="Verdana"/>
              </a:rPr>
              <a:t>into </a:t>
            </a:r>
            <a:r>
              <a:rPr sz="1000" dirty="0">
                <a:latin typeface="Verdana"/>
                <a:cs typeface="Verdana"/>
              </a:rPr>
              <a:t>3NF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relations.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28689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Chapter</a:t>
            </a:r>
            <a:r>
              <a:rPr spc="-65" dirty="0"/>
              <a:t> </a:t>
            </a:r>
            <a:r>
              <a:rPr spc="-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2316"/>
            <a:ext cx="8075295" cy="454723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3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Normal Forms Based on Primary</a:t>
            </a:r>
            <a:r>
              <a:rPr sz="2400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Keys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3.1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Normalization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Relations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3.2 Practical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Use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 Normal</a:t>
            </a:r>
            <a:r>
              <a:rPr sz="22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Forms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3.3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Definitions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Keys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and Attributes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Participating in Keys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3.4 First Normal</a:t>
            </a:r>
            <a:r>
              <a:rPr sz="22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Form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3.5 Second Normal</a:t>
            </a:r>
            <a:r>
              <a:rPr sz="22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Form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3.6 Third Normal</a:t>
            </a:r>
            <a:r>
              <a:rPr sz="22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Form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333399"/>
              </a:buClr>
              <a:buFont typeface="Wingdings"/>
              <a:buChar char=""/>
            </a:pPr>
            <a:endParaRPr sz="2750">
              <a:latin typeface="Times New Roman"/>
              <a:cs typeface="Times New Roman"/>
            </a:endParaRPr>
          </a:p>
          <a:p>
            <a:pPr marL="356870" indent="-344170">
              <a:lnSpc>
                <a:spcPts val="2735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4 General Normal Form Definitions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2NF and 3NF</a:t>
            </a:r>
            <a:r>
              <a:rPr sz="2400" spc="-1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(For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ts val="2735"/>
              </a:lnSpc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Multiple Candidate</a:t>
            </a:r>
            <a:r>
              <a:rPr sz="24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Keys)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5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BCNF (Boyce-Codd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Form)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3393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Figure 14.12 </a:t>
            </a:r>
            <a:r>
              <a:rPr dirty="0"/>
              <a:t>Normalization </a:t>
            </a:r>
            <a:r>
              <a:rPr spc="-5" dirty="0"/>
              <a:t>into 2NF</a:t>
            </a:r>
            <a:r>
              <a:rPr spc="-65" dirty="0"/>
              <a:t> </a:t>
            </a:r>
            <a:r>
              <a:rPr spc="-5" dirty="0"/>
              <a:t>and  </a:t>
            </a:r>
            <a:r>
              <a:rPr spc="-10" dirty="0"/>
              <a:t>3NF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577467"/>
            <a:ext cx="1587500" cy="2313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651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Verdana"/>
                <a:cs typeface="Verdana"/>
              </a:rPr>
              <a:t>Figure </a:t>
            </a:r>
            <a:r>
              <a:rPr sz="1000" b="1" dirty="0">
                <a:latin typeface="Verdana"/>
                <a:cs typeface="Verdana"/>
              </a:rPr>
              <a:t>14.12  </a:t>
            </a:r>
            <a:r>
              <a:rPr sz="1000" dirty="0">
                <a:latin typeface="Verdana"/>
                <a:cs typeface="Verdana"/>
              </a:rPr>
              <a:t>Normalization </a:t>
            </a:r>
            <a:r>
              <a:rPr sz="1000" spc="10" dirty="0">
                <a:latin typeface="Verdana"/>
                <a:cs typeface="Verdana"/>
              </a:rPr>
              <a:t>into </a:t>
            </a:r>
            <a:r>
              <a:rPr sz="1000" dirty="0">
                <a:latin typeface="Verdana"/>
                <a:cs typeface="Verdana"/>
              </a:rPr>
              <a:t>2NF  and 3NF. </a:t>
            </a:r>
            <a:r>
              <a:rPr sz="1000" spc="-5" dirty="0">
                <a:latin typeface="Verdana"/>
                <a:cs typeface="Verdana"/>
              </a:rPr>
              <a:t>(a) </a:t>
            </a:r>
            <a:r>
              <a:rPr sz="1000" spc="5" dirty="0">
                <a:latin typeface="Verdana"/>
                <a:cs typeface="Verdana"/>
              </a:rPr>
              <a:t>The </a:t>
            </a:r>
            <a:r>
              <a:rPr sz="1000" spc="-5" dirty="0">
                <a:latin typeface="Verdana"/>
                <a:cs typeface="Verdana"/>
              </a:rPr>
              <a:t>LOTS  </a:t>
            </a:r>
            <a:r>
              <a:rPr sz="1000" dirty="0">
                <a:latin typeface="Verdana"/>
                <a:cs typeface="Verdana"/>
              </a:rPr>
              <a:t>relation </a:t>
            </a:r>
            <a:r>
              <a:rPr sz="1000" spc="5" dirty="0">
                <a:latin typeface="Verdana"/>
                <a:cs typeface="Verdana"/>
              </a:rPr>
              <a:t>with its  functional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dependencies  </a:t>
            </a:r>
            <a:r>
              <a:rPr sz="1000" dirty="0">
                <a:latin typeface="Verdana"/>
                <a:cs typeface="Verdana"/>
              </a:rPr>
              <a:t>FD1 </a:t>
            </a:r>
            <a:r>
              <a:rPr sz="1000" spc="5" dirty="0">
                <a:latin typeface="Verdana"/>
                <a:cs typeface="Verdana"/>
              </a:rPr>
              <a:t>through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FD4.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Verdana"/>
                <a:cs typeface="Verdana"/>
              </a:rPr>
              <a:t>(b) </a:t>
            </a:r>
            <a:r>
              <a:rPr sz="1000" dirty="0">
                <a:latin typeface="Verdana"/>
                <a:cs typeface="Verdana"/>
              </a:rPr>
              <a:t>Decomposing </a:t>
            </a:r>
            <a:r>
              <a:rPr sz="1000" spc="10" dirty="0">
                <a:latin typeface="Verdana"/>
                <a:cs typeface="Verdana"/>
              </a:rPr>
              <a:t>into  </a:t>
            </a:r>
            <a:r>
              <a:rPr sz="1000" spc="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2NF </a:t>
            </a:r>
            <a:r>
              <a:rPr sz="1000" spc="5" dirty="0">
                <a:latin typeface="Verdana"/>
                <a:cs typeface="Verdana"/>
              </a:rPr>
              <a:t>relations</a:t>
            </a:r>
            <a:r>
              <a:rPr sz="1000" spc="-1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LOTS1  and LOTS2. (c)  Decomposing LOTS1  </a:t>
            </a:r>
            <a:r>
              <a:rPr sz="1000" spc="10" dirty="0">
                <a:latin typeface="Verdana"/>
                <a:cs typeface="Verdana"/>
              </a:rPr>
              <a:t>into </a:t>
            </a:r>
            <a:r>
              <a:rPr sz="1000" spc="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3NF </a:t>
            </a:r>
            <a:r>
              <a:rPr sz="1000" spc="5" dirty="0">
                <a:latin typeface="Verdana"/>
                <a:cs typeface="Verdana"/>
              </a:rPr>
              <a:t>relations  </a:t>
            </a:r>
            <a:r>
              <a:rPr sz="1000" dirty="0">
                <a:latin typeface="Verdana"/>
                <a:cs typeface="Verdana"/>
              </a:rPr>
              <a:t>LOTS1A and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LOTS1B.</a:t>
            </a:r>
            <a:endParaRPr sz="1000">
              <a:latin typeface="Verdana"/>
              <a:cs typeface="Verdana"/>
            </a:endParaRPr>
          </a:p>
          <a:p>
            <a:pPr marL="12700" marR="14859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(d) Progressive  normalization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LOTS  </a:t>
            </a:r>
            <a:r>
              <a:rPr sz="1000" spc="10" dirty="0">
                <a:latin typeface="Verdana"/>
                <a:cs typeface="Verdana"/>
              </a:rPr>
              <a:t>into </a:t>
            </a:r>
            <a:r>
              <a:rPr sz="1000" dirty="0">
                <a:latin typeface="Verdana"/>
                <a:cs typeface="Verdana"/>
              </a:rPr>
              <a:t>a 3NF</a:t>
            </a:r>
            <a:r>
              <a:rPr sz="1000" spc="-9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design.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600" y="1469136"/>
            <a:ext cx="3742944" cy="145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2956" y="3118398"/>
            <a:ext cx="4505031" cy="1070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2839" y="4267570"/>
            <a:ext cx="4269436" cy="918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600" y="5181600"/>
            <a:ext cx="3529584" cy="1344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47193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3.6 Third Normal Form</a:t>
            </a:r>
            <a:r>
              <a:rPr spc="-25" dirty="0"/>
              <a:t> </a:t>
            </a:r>
            <a:r>
              <a:rPr spc="-5"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647"/>
            <a:ext cx="8197215" cy="44564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Definition:</a:t>
            </a:r>
            <a:endParaRPr sz="2800">
              <a:latin typeface="Arial"/>
              <a:cs typeface="Arial"/>
            </a:endParaRPr>
          </a:p>
          <a:p>
            <a:pPr marL="756285" marR="5080" lvl="1" indent="-286385">
              <a:lnSpc>
                <a:spcPct val="9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  <a:tab pos="5901690" algn="l"/>
                <a:tab pos="7113270" algn="l"/>
              </a:tabLst>
            </a:pP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Transitive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functional </a:t>
            </a:r>
            <a:r>
              <a:rPr sz="2600" b="1" spc="-15" dirty="0">
                <a:solidFill>
                  <a:srgbClr val="800000"/>
                </a:solidFill>
                <a:latin typeface="Arial"/>
                <a:cs typeface="Arial"/>
              </a:rPr>
              <a:t>dependency:</a:t>
            </a:r>
            <a:r>
              <a:rPr sz="2600" b="1" spc="3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FD	X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-&gt; Z  that can be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derived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from</a:t>
            </a:r>
            <a:r>
              <a:rPr sz="2600" spc="1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two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FDs	X -&gt; Y and Y -&gt;  Z</a:t>
            </a:r>
            <a:endParaRPr sz="2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3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Examples: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2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SSN -&gt;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DMGRSSN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is a 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transitive</a:t>
            </a:r>
            <a:r>
              <a:rPr sz="2600" b="1" spc="2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FD</a:t>
            </a:r>
            <a:endParaRPr sz="2600">
              <a:latin typeface="Arial"/>
              <a:cs typeface="Arial"/>
            </a:endParaRPr>
          </a:p>
          <a:p>
            <a:pPr marL="1155700" marR="982344" lvl="2" indent="-228600">
              <a:lnSpc>
                <a:spcPts val="2590"/>
              </a:lnSpc>
              <a:spcBef>
                <a:spcPts val="63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Since SSN -&gt; DNUMBER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DNUMBER -&gt;  DMGRSSN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hold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SSN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-&gt;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ENAME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600" spc="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non-transitive</a:t>
            </a:r>
            <a:endParaRPr sz="2600">
              <a:latin typeface="Arial"/>
              <a:cs typeface="Arial"/>
            </a:endParaRPr>
          </a:p>
          <a:p>
            <a:pPr marL="1155700" lvl="2" indent="-228600">
              <a:lnSpc>
                <a:spcPts val="2735"/>
              </a:lnSpc>
              <a:spcBef>
                <a:spcPts val="29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Since there is no set of attributes X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where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SSN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-&gt;</a:t>
            </a:r>
            <a:r>
              <a:rPr sz="2400" spc="-1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1155700">
              <a:lnSpc>
                <a:spcPts val="2735"/>
              </a:lnSpc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and X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-&gt;</a:t>
            </a:r>
            <a:r>
              <a:rPr sz="24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ENAME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40417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Third Normal Form</a:t>
            </a:r>
            <a:r>
              <a:rPr spc="-35" dirty="0"/>
              <a:t> </a:t>
            </a:r>
            <a:r>
              <a:rPr spc="-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88389"/>
            <a:ext cx="8181975" cy="42322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6870" marR="179070" indent="-344170">
              <a:lnSpc>
                <a:spcPct val="90100"/>
              </a:lnSpc>
              <a:spcBef>
                <a:spcPts val="3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relation schema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 is in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third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normal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form (3NF)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if it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 2NF </a:t>
            </a:r>
            <a:r>
              <a:rPr sz="2400" i="1" spc="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no non-prime attribute A in R is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transitively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dependent on 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primary</a:t>
            </a:r>
            <a:r>
              <a:rPr sz="2400" spc="-1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ts val="2735"/>
              </a:lnSpc>
              <a:spcBef>
                <a:spcPts val="2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 can be decomposed into 3NF relations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via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400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ts val="2735"/>
              </a:lnSpc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 3NF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normalization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9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NOTE: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ts val="2510"/>
              </a:lnSpc>
              <a:spcBef>
                <a:spcPts val="27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In X -&gt; Y and Y -&gt; Z,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X as the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primary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key,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we</a:t>
            </a:r>
            <a:r>
              <a:rPr sz="2200" spc="-1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consider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510"/>
              </a:lnSpc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this a problem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only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not a candidate</a:t>
            </a:r>
            <a:r>
              <a:rPr sz="22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key.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ts val="251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When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candidate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key,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there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no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problem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with</a:t>
            </a:r>
            <a:r>
              <a:rPr sz="2200" spc="-1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510"/>
              </a:lnSpc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transitive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dependency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E.g.,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Consider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EMP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(SSN,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Emp#,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Salary</a:t>
            </a:r>
            <a:r>
              <a:rPr sz="22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).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Here,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SSN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-&gt;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Emp#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-&gt;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Salary and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Emp#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candidate</a:t>
            </a:r>
            <a:r>
              <a:rPr sz="2000" spc="1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key.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59842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Normal Forms Defined</a:t>
            </a:r>
            <a:r>
              <a:rPr spc="-10" dirty="0"/>
              <a:t> </a:t>
            </a:r>
            <a:r>
              <a:rPr spc="-5" dirty="0"/>
              <a:t>Informally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7381875" cy="29946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2775" spc="7" baseline="25525" dirty="0">
                <a:solidFill>
                  <a:srgbClr val="333399"/>
                </a:solidFill>
                <a:latin typeface="Arial"/>
                <a:cs typeface="Arial"/>
              </a:rPr>
              <a:t>st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800" spc="-2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All attributes depend on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b="1" spc="1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endParaRPr sz="2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2775" spc="7" baseline="25525" dirty="0">
                <a:solidFill>
                  <a:srgbClr val="333399"/>
                </a:solidFill>
                <a:latin typeface="Arial"/>
                <a:cs typeface="Arial"/>
              </a:rPr>
              <a:t>nd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800" spc="-25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All attributes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on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whole</a:t>
            </a:r>
            <a:r>
              <a:rPr sz="2600" b="1" spc="1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endParaRPr sz="2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3</a:t>
            </a:r>
            <a:r>
              <a:rPr sz="2775" spc="7" baseline="25525" dirty="0">
                <a:solidFill>
                  <a:srgbClr val="333399"/>
                </a:solidFill>
                <a:latin typeface="Arial"/>
                <a:cs typeface="Arial"/>
              </a:rPr>
              <a:t>rd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800" spc="-2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All attributes depend on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nothing but the</a:t>
            </a:r>
            <a:r>
              <a:rPr sz="2600" b="1" spc="1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3844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75945" algn="l"/>
              </a:tabLst>
            </a:pPr>
            <a:r>
              <a:rPr spc="-5" dirty="0"/>
              <a:t>4.	General Normal Form </a:t>
            </a:r>
            <a:r>
              <a:rPr dirty="0"/>
              <a:t>Definitions </a:t>
            </a:r>
            <a:r>
              <a:rPr spc="-10" dirty="0"/>
              <a:t>(For  </a:t>
            </a:r>
            <a:r>
              <a:rPr dirty="0"/>
              <a:t>Multiple </a:t>
            </a:r>
            <a:r>
              <a:rPr spc="-10" dirty="0"/>
              <a:t>Keys) </a:t>
            </a:r>
            <a:r>
              <a:rPr spc="-5"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7824470" cy="3698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86360" indent="-344170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above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definitions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consider 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primary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key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only</a:t>
            </a:r>
            <a:endParaRPr sz="28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The following more general definitions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take into  account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relations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multiple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candidate</a:t>
            </a:r>
            <a:r>
              <a:rPr sz="28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keys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Any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involved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 a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candidate key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8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800" i="1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prime</a:t>
            </a:r>
            <a:r>
              <a:rPr sz="2800" i="1" u="heavy" spc="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 attribute</a:t>
            </a:r>
            <a:endParaRPr sz="2800">
              <a:latin typeface="Arial"/>
              <a:cs typeface="Arial"/>
            </a:endParaRPr>
          </a:p>
          <a:p>
            <a:pPr marL="356870" marR="123825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other attributes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are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called</a:t>
            </a:r>
            <a:r>
              <a:rPr sz="2800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non-prime  </a:t>
            </a:r>
            <a:r>
              <a:rPr sz="2800" i="1" u="heavy" spc="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attributes.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63696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03275" algn="l"/>
                <a:tab pos="5612765" algn="l"/>
              </a:tabLst>
            </a:pPr>
            <a:r>
              <a:rPr spc="-5" dirty="0"/>
              <a:t>4.1	</a:t>
            </a:r>
            <a:r>
              <a:rPr spc="-15" dirty="0"/>
              <a:t>G</a:t>
            </a:r>
            <a:r>
              <a:rPr spc="-5" dirty="0"/>
              <a:t>eneral</a:t>
            </a:r>
            <a:r>
              <a:rPr spc="10" dirty="0"/>
              <a:t> </a:t>
            </a:r>
            <a:r>
              <a:rPr spc="-5" dirty="0"/>
              <a:t>Def</a:t>
            </a:r>
            <a:r>
              <a:rPr spc="10" dirty="0"/>
              <a:t>i</a:t>
            </a:r>
            <a:r>
              <a:rPr spc="-5" dirty="0"/>
              <a:t>n</a:t>
            </a:r>
            <a:r>
              <a:rPr spc="5" dirty="0"/>
              <a:t>i</a:t>
            </a:r>
            <a:r>
              <a:rPr spc="-5" dirty="0"/>
              <a:t>t</a:t>
            </a:r>
            <a:r>
              <a:rPr spc="5" dirty="0"/>
              <a:t>i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of 2NF</a:t>
            </a:r>
            <a:r>
              <a:rPr dirty="0"/>
              <a:t>	</a:t>
            </a:r>
            <a:r>
              <a:rPr spc="-5" dirty="0"/>
              <a:t>(For  </a:t>
            </a:r>
            <a:r>
              <a:rPr dirty="0"/>
              <a:t>Multiple </a:t>
            </a:r>
            <a:r>
              <a:rPr spc="-5" dirty="0"/>
              <a:t>Candidate</a:t>
            </a:r>
            <a:r>
              <a:rPr spc="-35" dirty="0"/>
              <a:t> </a:t>
            </a:r>
            <a:r>
              <a:rPr spc="-10" dirty="0"/>
              <a:t>Keys)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2134362"/>
            <a:ext cx="783209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170" algn="just">
              <a:lnSpc>
                <a:spcPct val="100000"/>
              </a:lnSpc>
              <a:spcBef>
                <a:spcPts val="1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schema R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in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second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8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form 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(2NF)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non-prime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 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fully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functionally dependent on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key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800" spc="-1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454659" indent="-441959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454025" algn="l"/>
                <a:tab pos="454659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Figure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14.12 the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FD</a:t>
            </a:r>
            <a:endParaRPr sz="2800">
              <a:latin typeface="Arial"/>
              <a:cs typeface="Arial"/>
            </a:endParaRPr>
          </a:p>
          <a:p>
            <a:pPr marL="408305">
              <a:lnSpc>
                <a:spcPct val="100000"/>
              </a:lnSpc>
              <a:spcBef>
                <a:spcPts val="675"/>
              </a:spcBef>
              <a:tabLst>
                <a:tab pos="488124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County_name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Tax_rate	violates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2NF.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316230">
              <a:lnSpc>
                <a:spcPct val="118900"/>
              </a:lnSpc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So second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normalization converts LOTS into 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LOTS1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(Property_id#, County_name, Lot#, Area,</a:t>
            </a:r>
            <a:r>
              <a:rPr sz="2400" spc="-1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Price) 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LOTS2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( County_name,</a:t>
            </a:r>
            <a:r>
              <a:rPr sz="2400" spc="-10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Tax_rate)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697610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655310" algn="l"/>
              </a:tabLst>
            </a:pPr>
            <a:r>
              <a:rPr spc="-5" dirty="0"/>
              <a:t>4.2 General</a:t>
            </a:r>
            <a:r>
              <a:rPr spc="10" dirty="0"/>
              <a:t> </a:t>
            </a:r>
            <a:r>
              <a:rPr spc="-5" dirty="0"/>
              <a:t>Def</a:t>
            </a:r>
            <a:r>
              <a:rPr spc="10" dirty="0"/>
              <a:t>i</a:t>
            </a:r>
            <a:r>
              <a:rPr spc="-5" dirty="0"/>
              <a:t>n</a:t>
            </a:r>
            <a:r>
              <a:rPr spc="5" dirty="0"/>
              <a:t>i</a:t>
            </a:r>
            <a:r>
              <a:rPr spc="-5" dirty="0"/>
              <a:t>t</a:t>
            </a:r>
            <a:r>
              <a:rPr spc="5" dirty="0"/>
              <a:t>i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of Th</a:t>
            </a:r>
            <a:r>
              <a:rPr spc="5" dirty="0"/>
              <a:t>i</a:t>
            </a:r>
            <a:r>
              <a:rPr spc="-5" dirty="0"/>
              <a:t>rd</a:t>
            </a:r>
            <a:r>
              <a:rPr dirty="0"/>
              <a:t>	</a:t>
            </a:r>
            <a:r>
              <a:rPr spc="-5" dirty="0"/>
              <a:t>Normal  Form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8208645" cy="46164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Definition:</a:t>
            </a:r>
            <a:endParaRPr sz="2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Superkey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 relation schema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- a set of attributes  S of R that contains a key of</a:t>
            </a:r>
            <a:r>
              <a:rPr sz="2600" spc="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relation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schema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 is in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third normal form</a:t>
            </a:r>
            <a:r>
              <a:rPr sz="2600" b="1" spc="1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(3NF)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whenever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FD X → A holds in R,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then</a:t>
            </a:r>
            <a:r>
              <a:rPr sz="2600" spc="2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either:</a:t>
            </a:r>
            <a:endParaRPr sz="2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(a)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X is a superkey of R,</a:t>
            </a:r>
            <a:r>
              <a:rPr sz="24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(b)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prime attribute of</a:t>
            </a:r>
            <a:r>
              <a:rPr sz="2400" spc="-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6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LOTS1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violates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3NF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because</a:t>
            </a:r>
            <a:endParaRPr sz="2800">
              <a:latin typeface="Arial"/>
              <a:cs typeface="Arial"/>
            </a:endParaRPr>
          </a:p>
          <a:p>
            <a:pPr marL="12700" marR="1061720">
              <a:lnSpc>
                <a:spcPct val="100000"/>
              </a:lnSpc>
              <a:spcBef>
                <a:spcPts val="670"/>
              </a:spcBef>
              <a:tabLst>
                <a:tab pos="252285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Area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Price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;	and Area is not a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superkey</a:t>
            </a:r>
            <a:r>
              <a:rPr sz="2800" spc="-1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  LOTS1.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(see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Figure</a:t>
            </a:r>
            <a:r>
              <a:rPr sz="28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14.12).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5106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62685" algn="l"/>
              </a:tabLst>
            </a:pPr>
            <a:r>
              <a:rPr spc="-5" dirty="0"/>
              <a:t>4.3 Interpreting the </a:t>
            </a:r>
            <a:r>
              <a:rPr spc="-10" dirty="0"/>
              <a:t>General </a:t>
            </a:r>
            <a:r>
              <a:rPr spc="-5" dirty="0"/>
              <a:t>Definition of  Third	Normal</a:t>
            </a:r>
            <a:r>
              <a:rPr spc="5" dirty="0"/>
              <a:t> </a:t>
            </a:r>
            <a:r>
              <a:rPr spc="-5" dirty="0"/>
              <a:t>Form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381271"/>
            <a:ext cx="8211184" cy="5221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7505" marR="5080" indent="-357505" algn="just">
              <a:lnSpc>
                <a:spcPct val="109400"/>
              </a:lnSpc>
              <a:spcBef>
                <a:spcPts val="484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Consider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2 conditions in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Definition of</a:t>
            </a:r>
            <a:r>
              <a:rPr sz="28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3NF: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 schema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is in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third normal form (3NF)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if 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whenever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FD X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holds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R,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then</a:t>
            </a:r>
            <a:r>
              <a:rPr sz="2600" spc="3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either:</a:t>
            </a:r>
            <a:endParaRPr sz="2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(a)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superkey of R,</a:t>
            </a:r>
            <a:r>
              <a:rPr sz="24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(b)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is a prime attribute of</a:t>
            </a:r>
            <a:r>
              <a:rPr sz="2400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5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Condition (a)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catches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two types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violations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2700" marR="142240" indent="914400">
              <a:lnSpc>
                <a:spcPct val="100299"/>
              </a:lnSpc>
              <a:spcBef>
                <a:spcPts val="665"/>
              </a:spcBef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-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one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where a prime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attribute functionally determines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non-prime attribute. This catches 2NF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violations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due to  non-full functional</a:t>
            </a:r>
            <a:r>
              <a:rPr sz="2400" spc="-1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dependencies.</a:t>
            </a:r>
            <a:endParaRPr sz="2400">
              <a:latin typeface="Arial"/>
              <a:cs typeface="Arial"/>
            </a:endParaRPr>
          </a:p>
          <a:p>
            <a:pPr marL="12700" marR="673735" indent="9144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-second,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where 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non-prime attribute functionally  determines a non-prime attribute. This catches 3NF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violations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due to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 transitive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dependency.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5106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62685" algn="l"/>
              </a:tabLst>
            </a:pPr>
            <a:r>
              <a:rPr spc="-5" dirty="0"/>
              <a:t>4.3 Interpreting the </a:t>
            </a:r>
            <a:r>
              <a:rPr spc="-10" dirty="0"/>
              <a:t>General </a:t>
            </a:r>
            <a:r>
              <a:rPr spc="-5" dirty="0"/>
              <a:t>Definition of  Third	Normal Form</a:t>
            </a:r>
            <a:r>
              <a:rPr spc="30" dirty="0"/>
              <a:t> </a:t>
            </a:r>
            <a:r>
              <a:rPr spc="-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991" y="1513712"/>
            <a:ext cx="8124190" cy="4657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ALTERNATIVE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DEFINITION of 3NF: We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can restate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000" b="1" spc="1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definition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as:</a:t>
            </a:r>
            <a:endParaRPr sz="2000">
              <a:latin typeface="Arial"/>
              <a:cs typeface="Arial"/>
            </a:endParaRPr>
          </a:p>
          <a:p>
            <a:pPr marL="469900" marR="547370">
              <a:lnSpc>
                <a:spcPct val="100000"/>
              </a:lnSpc>
              <a:spcBef>
                <a:spcPts val="565"/>
              </a:spcBef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 relation schema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R is in </a:t>
            </a: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third 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normal </a:t>
            </a: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form (3NF)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if  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non-prime attribute in R 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meets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both of these  conditions: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fully functionally dependent on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key 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400" spc="-1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It is non-transitively 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dependent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key of</a:t>
            </a:r>
            <a:r>
              <a:rPr sz="2400" spc="-1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469900" marR="34607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Note that stated this 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way,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relation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3NF also</a:t>
            </a:r>
            <a:r>
              <a:rPr sz="24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meets  the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requirements 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4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2NF.</a:t>
            </a:r>
            <a:endParaRPr sz="2400">
              <a:latin typeface="Arial"/>
              <a:cs typeface="Arial"/>
            </a:endParaRPr>
          </a:p>
          <a:p>
            <a:pPr marL="356870" marR="304800" indent="-34417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condition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(b)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last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slide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takes care of the  dependencies that </a:t>
            </a:r>
            <a:r>
              <a:rPr sz="2400" spc="-5" dirty="0">
                <a:solidFill>
                  <a:srgbClr val="990033"/>
                </a:solidFill>
                <a:latin typeface="Arial"/>
                <a:cs typeface="Arial"/>
              </a:rPr>
              <a:t>“slip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through” (are </a:t>
            </a:r>
            <a:r>
              <a:rPr sz="2400" spc="-5" dirty="0">
                <a:solidFill>
                  <a:srgbClr val="990033"/>
                </a:solidFill>
                <a:latin typeface="Arial"/>
                <a:cs typeface="Arial"/>
              </a:rPr>
              <a:t>allowable </a:t>
            </a:r>
            <a:r>
              <a:rPr sz="2400" spc="5" dirty="0">
                <a:solidFill>
                  <a:srgbClr val="990033"/>
                </a:solidFill>
                <a:latin typeface="Arial"/>
                <a:cs typeface="Arial"/>
              </a:rPr>
              <a:t>to)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3NF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but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are “caught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by”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BCNF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which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discuss</a:t>
            </a:r>
            <a:r>
              <a:rPr sz="2400" spc="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next.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66770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5. BCNF </a:t>
            </a:r>
            <a:r>
              <a:rPr spc="-10" dirty="0"/>
              <a:t>(Boyce-Codd </a:t>
            </a:r>
            <a:r>
              <a:rPr spc="-5" dirty="0"/>
              <a:t>Normal</a:t>
            </a:r>
            <a:r>
              <a:rPr spc="30" dirty="0"/>
              <a:t> </a:t>
            </a:r>
            <a:r>
              <a:rPr spc="-10" dirty="0"/>
              <a:t>Form)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4965"/>
            <a:ext cx="8096884" cy="451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relation schema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 is in 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Boyce-Codd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Normal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Form  (BCNF)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whenever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FD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holds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R, then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X is</a:t>
            </a:r>
            <a:r>
              <a:rPr sz="2400" b="1" spc="-1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 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superkey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356870" marR="452755" indent="-34417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Each normal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form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strictly stronger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than the</a:t>
            </a:r>
            <a:r>
              <a:rPr sz="2400" spc="-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previous 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one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Every 2NF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relation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 in</a:t>
            </a:r>
            <a:r>
              <a:rPr sz="22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1NF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Every 3NF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relation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 in</a:t>
            </a:r>
            <a:r>
              <a:rPr sz="22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2NF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Every BCNF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relation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 in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3NF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There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exist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relations that are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3NF but not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400" spc="-1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BCNF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Hence BCNF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considered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990033"/>
                </a:solidFill>
                <a:latin typeface="Arial"/>
                <a:cs typeface="Arial"/>
              </a:rPr>
              <a:t>stronger </a:t>
            </a:r>
            <a:r>
              <a:rPr sz="2400" spc="5" dirty="0">
                <a:solidFill>
                  <a:srgbClr val="990033"/>
                </a:solidFill>
                <a:latin typeface="Arial"/>
                <a:cs typeface="Arial"/>
              </a:rPr>
              <a:t>form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3NF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goal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is to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each relation in BCNF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(or</a:t>
            </a:r>
            <a:r>
              <a:rPr sz="2400" spc="-1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3NF)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28689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Chapter</a:t>
            </a:r>
            <a:r>
              <a:rPr spc="-65" dirty="0"/>
              <a:t> </a:t>
            </a:r>
            <a:r>
              <a:rPr spc="-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88389"/>
            <a:ext cx="738632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6 Multivalued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Dependency and Fourth Normal</a:t>
            </a:r>
            <a:r>
              <a:rPr sz="2400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Font typeface="Wingdings"/>
              <a:buChar char=""/>
            </a:pPr>
            <a:endParaRPr sz="30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7 Join Dependencies and Fifth Normal</a:t>
            </a:r>
            <a:r>
              <a:rPr sz="2400" spc="-1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05434"/>
            <a:ext cx="69246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Figure 14.13 </a:t>
            </a:r>
            <a:r>
              <a:rPr spc="-10" dirty="0"/>
              <a:t>Boyce-Codd </a:t>
            </a:r>
            <a:r>
              <a:rPr spc="-5" dirty="0"/>
              <a:t>normal</a:t>
            </a:r>
            <a:r>
              <a:rPr spc="-15" dirty="0"/>
              <a:t> </a:t>
            </a:r>
            <a:r>
              <a:rPr spc="-5" dirty="0"/>
              <a:t>form</a:t>
            </a:r>
          </a:p>
        </p:txBody>
      </p:sp>
      <p:sp>
        <p:nvSpPr>
          <p:cNvPr id="3" name="object 3"/>
          <p:cNvSpPr/>
          <p:nvPr/>
        </p:nvSpPr>
        <p:spPr>
          <a:xfrm>
            <a:off x="1295527" y="1822786"/>
            <a:ext cx="5571886" cy="450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8591" y="5511495"/>
            <a:ext cx="3774440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838450" algn="r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Verdana"/>
                <a:cs typeface="Verdana"/>
              </a:rPr>
              <a:t>Figure</a:t>
            </a:r>
            <a:r>
              <a:rPr sz="1000" b="1" spc="-6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14.13  </a:t>
            </a:r>
            <a:r>
              <a:rPr sz="1000" dirty="0">
                <a:latin typeface="Verdana"/>
                <a:cs typeface="Verdana"/>
              </a:rPr>
              <a:t>Boyce-Codd normal form. </a:t>
            </a:r>
            <a:r>
              <a:rPr sz="1000" spc="-5" dirty="0">
                <a:latin typeface="Verdana"/>
                <a:cs typeface="Verdana"/>
              </a:rPr>
              <a:t>(a) BCNF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normalization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dirty="0">
                <a:latin typeface="Verdana"/>
                <a:cs typeface="Verdana"/>
              </a:rPr>
              <a:t> LOTS1A </a:t>
            </a:r>
            <a:r>
              <a:rPr sz="1000" spc="5" dirty="0">
                <a:latin typeface="Verdana"/>
                <a:cs typeface="Verdana"/>
              </a:rPr>
              <a:t>with the </a:t>
            </a:r>
            <a:r>
              <a:rPr sz="1000" dirty="0">
                <a:latin typeface="Verdana"/>
                <a:cs typeface="Verdana"/>
              </a:rPr>
              <a:t>functional dependency FD2 </a:t>
            </a:r>
            <a:r>
              <a:rPr sz="1000" spc="5" dirty="0">
                <a:latin typeface="Verdana"/>
                <a:cs typeface="Verdana"/>
              </a:rPr>
              <a:t>being</a:t>
            </a:r>
            <a:r>
              <a:rPr sz="1000" spc="-1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lost </a:t>
            </a:r>
            <a:r>
              <a:rPr sz="1000" spc="5" dirty="0">
                <a:latin typeface="Verdana"/>
                <a:cs typeface="Verdana"/>
              </a:rPr>
              <a:t>in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decomposition. </a:t>
            </a:r>
            <a:r>
              <a:rPr sz="1000" spc="-5" dirty="0">
                <a:latin typeface="Verdana"/>
                <a:cs typeface="Verdana"/>
              </a:rPr>
              <a:t>(b) </a:t>
            </a:r>
            <a:r>
              <a:rPr sz="1000" spc="5" dirty="0">
                <a:latin typeface="Verdana"/>
                <a:cs typeface="Verdana"/>
              </a:rPr>
              <a:t>A schematic </a:t>
            </a:r>
            <a:r>
              <a:rPr sz="1000" dirty="0">
                <a:latin typeface="Verdana"/>
                <a:cs typeface="Verdana"/>
              </a:rPr>
              <a:t>relation </a:t>
            </a:r>
            <a:r>
              <a:rPr sz="1000" spc="5" dirty="0">
                <a:latin typeface="Verdana"/>
                <a:cs typeface="Verdana"/>
              </a:rPr>
              <a:t>with </a:t>
            </a:r>
            <a:r>
              <a:rPr sz="1000" dirty="0">
                <a:latin typeface="Verdana"/>
                <a:cs typeface="Verdana"/>
              </a:rPr>
              <a:t>FDs;</a:t>
            </a:r>
            <a:r>
              <a:rPr sz="1000" spc="-16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it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is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in </a:t>
            </a:r>
            <a:r>
              <a:rPr sz="1000" dirty="0">
                <a:latin typeface="Verdana"/>
                <a:cs typeface="Verdana"/>
              </a:rPr>
              <a:t>3NF, but not </a:t>
            </a:r>
            <a:r>
              <a:rPr sz="1000" spc="5" dirty="0">
                <a:latin typeface="Verdana"/>
                <a:cs typeface="Verdana"/>
              </a:rPr>
              <a:t>in </a:t>
            </a:r>
            <a:r>
              <a:rPr sz="1000" dirty="0">
                <a:latin typeface="Verdana"/>
                <a:cs typeface="Verdana"/>
              </a:rPr>
              <a:t>BCNF due </a:t>
            </a:r>
            <a:r>
              <a:rPr sz="1000" spc="10" dirty="0">
                <a:latin typeface="Verdana"/>
                <a:cs typeface="Verdana"/>
              </a:rPr>
              <a:t>to </a:t>
            </a:r>
            <a:r>
              <a:rPr sz="1000" spc="5" dirty="0">
                <a:latin typeface="Verdana"/>
                <a:cs typeface="Verdana"/>
              </a:rPr>
              <a:t>the </a:t>
            </a:r>
            <a:r>
              <a:rPr sz="1000" spc="-5" dirty="0">
                <a:latin typeface="Verdana"/>
                <a:cs typeface="Verdana"/>
              </a:rPr>
              <a:t>f.d. </a:t>
            </a:r>
            <a:r>
              <a:rPr sz="1000" spc="5" dirty="0">
                <a:latin typeface="Verdana"/>
                <a:cs typeface="Verdana"/>
              </a:rPr>
              <a:t>C </a:t>
            </a:r>
            <a:r>
              <a:rPr sz="1000" spc="10" dirty="0">
                <a:latin typeface="Arial"/>
                <a:cs typeface="Arial"/>
              </a:rPr>
              <a:t>→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spc="5" dirty="0">
                <a:latin typeface="Verdana"/>
                <a:cs typeface="Verdana"/>
              </a:rPr>
              <a:t>B.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2447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Figure </a:t>
            </a:r>
            <a:r>
              <a:rPr spc="-10" dirty="0"/>
              <a:t>14.14 </a:t>
            </a:r>
            <a:r>
              <a:rPr spc="-5" dirty="0"/>
              <a:t>A relation TEACH that </a:t>
            </a:r>
            <a:r>
              <a:rPr dirty="0"/>
              <a:t>is </a:t>
            </a:r>
            <a:r>
              <a:rPr spc="-5" dirty="0"/>
              <a:t>in  </a:t>
            </a:r>
            <a:r>
              <a:rPr spc="-10" dirty="0"/>
              <a:t>3NF </a:t>
            </a:r>
            <a:r>
              <a:rPr spc="-5" dirty="0"/>
              <a:t>but not </a:t>
            </a:r>
            <a:r>
              <a:rPr dirty="0"/>
              <a:t>in</a:t>
            </a:r>
            <a:r>
              <a:rPr spc="5" dirty="0"/>
              <a:t> </a:t>
            </a:r>
            <a:r>
              <a:rPr spc="-5" dirty="0"/>
              <a:t>BCNF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3351" y="5130165"/>
            <a:ext cx="202946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0109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Verdana"/>
                <a:cs typeface="Verdana"/>
              </a:rPr>
              <a:t>Figure</a:t>
            </a:r>
            <a:r>
              <a:rPr sz="1000" b="1" spc="-6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14.14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Verdana"/>
                <a:cs typeface="Verdana"/>
              </a:rPr>
              <a:t>A relation TEACH that is in</a:t>
            </a:r>
            <a:r>
              <a:rPr sz="1000" spc="-18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3NF</a:t>
            </a:r>
            <a:endParaRPr sz="1000">
              <a:latin typeface="Verdana"/>
              <a:cs typeface="Verdana"/>
            </a:endParaRPr>
          </a:p>
          <a:p>
            <a:pPr marL="1110615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but not</a:t>
            </a:r>
            <a:r>
              <a:rPr sz="1000" spc="-10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BCNF.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6795" y="2086863"/>
            <a:ext cx="4387798" cy="3592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76339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Achieving </a:t>
            </a:r>
            <a:r>
              <a:rPr spc="-5" dirty="0"/>
              <a:t>the BCNF by Decomposition</a:t>
            </a:r>
            <a:r>
              <a:rPr spc="-25" dirty="0"/>
              <a:t> </a:t>
            </a:r>
            <a:r>
              <a:rPr spc="-5"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2316"/>
            <a:ext cx="8008620" cy="435673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exist in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relation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TEACH: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fd1: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{ student, course}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-&gt;</a:t>
            </a:r>
            <a:r>
              <a:rPr sz="2200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instructor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2609850" algn="l"/>
              </a:tabLst>
            </a:pP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fd2: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instructor	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-&gt;</a:t>
            </a:r>
            <a:r>
              <a:rPr sz="22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course</a:t>
            </a:r>
            <a:endParaRPr sz="2200">
              <a:latin typeface="Arial"/>
              <a:cs typeface="Arial"/>
            </a:endParaRPr>
          </a:p>
          <a:p>
            <a:pPr marL="356870" marR="10160" indent="-344170">
              <a:lnSpc>
                <a:spcPts val="2590"/>
              </a:lnSpc>
              <a:spcBef>
                <a:spcPts val="61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{student, course}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candidate key 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this relation and  that the dependencies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shown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follow 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pattern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400" spc="-2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Figure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ts val="2560"/>
              </a:lnSpc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14.13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(b).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So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this relation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 in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3NF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but not in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BCNF</a:t>
            </a:r>
            <a:endParaRPr sz="2200">
              <a:latin typeface="Arial"/>
              <a:cs typeface="Arial"/>
            </a:endParaRPr>
          </a:p>
          <a:p>
            <a:pPr marL="356870" marR="5080" indent="-344170">
              <a:lnSpc>
                <a:spcPct val="90000"/>
              </a:lnSpc>
              <a:spcBef>
                <a:spcPts val="57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relation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BCNF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should be decomposed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so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as</a:t>
            </a:r>
            <a:r>
              <a:rPr sz="2400" spc="-1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to  meet this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property,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while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possibly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forgoing the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preservation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functional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dependencies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 decomposed</a:t>
            </a:r>
            <a:r>
              <a:rPr sz="24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relations.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(See Algorithm</a:t>
            </a:r>
            <a:r>
              <a:rPr sz="22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15.3)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76339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Achieving </a:t>
            </a:r>
            <a:r>
              <a:rPr spc="-5" dirty="0"/>
              <a:t>the BCNF by Decomposition</a:t>
            </a:r>
            <a:r>
              <a:rPr spc="-25" dirty="0"/>
              <a:t> </a:t>
            </a:r>
            <a:r>
              <a:rPr spc="-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66176"/>
            <a:ext cx="8077200" cy="47580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Three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possible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decompositions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sz="2000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TEACH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D1: {</a:t>
            </a:r>
            <a:r>
              <a:rPr sz="2000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student, instructor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sz="2000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student,</a:t>
            </a:r>
            <a:r>
              <a:rPr sz="2000" u="sng" spc="1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course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4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D2: {course, </a:t>
            </a:r>
            <a:r>
              <a:rPr sz="2000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instructor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}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sz="2000" u="sng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course,</a:t>
            </a:r>
            <a:r>
              <a:rPr sz="2000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student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D3: {</a:t>
            </a:r>
            <a:r>
              <a:rPr sz="2000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instructor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, course }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sz="2000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instructor, </a:t>
            </a:r>
            <a:r>
              <a:rPr sz="2000" u="sng" spc="-1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student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}</a:t>
            </a:r>
            <a:r>
              <a:rPr sz="20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Wingdings"/>
                <a:cs typeface="Wingdings"/>
              </a:rPr>
              <a:t></a:t>
            </a:r>
            <a:endParaRPr sz="2400">
              <a:latin typeface="Wingdings"/>
              <a:cs typeface="Wingdings"/>
            </a:endParaRPr>
          </a:p>
          <a:p>
            <a:pPr marL="356870" indent="-344170">
              <a:lnSpc>
                <a:spcPct val="100000"/>
              </a:lnSpc>
              <a:spcBef>
                <a:spcPts val="26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three decompositions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lose</a:t>
            </a:r>
            <a:r>
              <a:rPr sz="2000" spc="1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fd1.</a:t>
            </a:r>
            <a:endParaRPr sz="2000">
              <a:latin typeface="Arial"/>
              <a:cs typeface="Arial"/>
            </a:endParaRPr>
          </a:p>
          <a:p>
            <a:pPr marL="756285" marR="177165" lvl="1" indent="-286385">
              <a:lnSpc>
                <a:spcPct val="90000"/>
              </a:lnSpc>
              <a:spcBef>
                <a:spcPts val="48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We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have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settle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sacrificing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functional dependency 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preservation. But </a:t>
            </a:r>
            <a:r>
              <a:rPr sz="2000" spc="-20" dirty="0">
                <a:solidFill>
                  <a:srgbClr val="800000"/>
                </a:solidFill>
                <a:latin typeface="Arial"/>
                <a:cs typeface="Arial"/>
              </a:rPr>
              <a:t>we </a:t>
            </a:r>
            <a:r>
              <a:rPr sz="2000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cannot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sacrifice the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non-additivity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property  after</a:t>
            </a:r>
            <a:r>
              <a:rPr sz="20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decomposition.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ts val="2280"/>
              </a:lnSpc>
              <a:spcBef>
                <a:spcPts val="244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Out of the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above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three,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only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 3rd decomposition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not</a:t>
            </a:r>
            <a:r>
              <a:rPr sz="2000" spc="2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generate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ts val="2280"/>
              </a:lnSpc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spurious tuples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after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join.(and hence has the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non-additivity</a:t>
            </a:r>
            <a:r>
              <a:rPr sz="2000" spc="30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property).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356870" marR="143510" indent="-344170">
              <a:lnSpc>
                <a:spcPct val="9000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test to determine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whether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binary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decomposition (decomposition 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into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relations) is non-additive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(lossless)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discussed under 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Property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NJB on the next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slide. </a:t>
            </a:r>
            <a:r>
              <a:rPr sz="2000" spc="4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then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show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how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third 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decomposition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above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meets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0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property.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Test for </a:t>
            </a:r>
            <a:r>
              <a:rPr dirty="0"/>
              <a:t>checking </a:t>
            </a:r>
            <a:r>
              <a:rPr spc="-5" dirty="0"/>
              <a:t>non-additivity of</a:t>
            </a:r>
            <a:r>
              <a:rPr spc="-70" dirty="0"/>
              <a:t> </a:t>
            </a:r>
            <a:r>
              <a:rPr spc="-5" dirty="0"/>
              <a:t>Binary  Relational</a:t>
            </a:r>
            <a:r>
              <a:rPr spc="-15" dirty="0"/>
              <a:t> </a:t>
            </a:r>
            <a:r>
              <a:rPr spc="-5" dirty="0"/>
              <a:t>Decompositions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78940"/>
            <a:ext cx="8143240" cy="43008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marR="236854" indent="-344170">
              <a:lnSpc>
                <a:spcPts val="3030"/>
              </a:lnSpc>
              <a:spcBef>
                <a:spcPts val="484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Testing Binary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Decompositions for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Lossless  Join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(Non-additive Join)</a:t>
            </a:r>
            <a:r>
              <a:rPr sz="2800" b="1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Property</a:t>
            </a:r>
            <a:endParaRPr sz="2800">
              <a:latin typeface="Arial"/>
              <a:cs typeface="Arial"/>
            </a:endParaRPr>
          </a:p>
          <a:p>
            <a:pPr marL="756285" marR="839469" lvl="1" indent="-286385">
              <a:lnSpc>
                <a:spcPts val="281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Binary Decomposition: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Decomposition of a  relation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into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two</a:t>
            </a:r>
            <a:r>
              <a:rPr sz="2600" spc="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relations.</a:t>
            </a:r>
            <a:endParaRPr sz="2600">
              <a:latin typeface="Arial"/>
              <a:cs typeface="Arial"/>
            </a:endParaRPr>
          </a:p>
          <a:p>
            <a:pPr marL="756285" marR="388620" lvl="1" indent="-286385">
              <a:lnSpc>
                <a:spcPts val="2810"/>
              </a:lnSpc>
              <a:spcBef>
                <a:spcPts val="62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PROPERTY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NJB 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(non-additive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join test for  binary decompositions):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decomposition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2600" spc="1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ts val="2610"/>
              </a:lnSpc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{R1, R2} of R has the lossless join property</a:t>
            </a:r>
            <a:r>
              <a:rPr sz="2600" spc="1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with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ts val="2810"/>
              </a:lnSpc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respect to a set of functional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 on</a:t>
            </a:r>
            <a:r>
              <a:rPr sz="2600" spc="2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ts val="2965"/>
              </a:lnSpc>
            </a:pPr>
            <a:r>
              <a:rPr sz="2600" i="1" spc="-5" dirty="0">
                <a:solidFill>
                  <a:srgbClr val="800000"/>
                </a:solidFill>
                <a:latin typeface="Arial"/>
                <a:cs typeface="Arial"/>
              </a:rPr>
              <a:t>if and only if</a:t>
            </a:r>
            <a:r>
              <a:rPr sz="2600" i="1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either</a:t>
            </a:r>
            <a:endParaRPr sz="2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9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The f.d.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((R1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∩ R2) </a:t>
            </a:r>
            <a:r>
              <a:rPr sz="2400" dirty="0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(R1-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R2)) is in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400" spc="-7" baseline="24305" dirty="0">
                <a:solidFill>
                  <a:srgbClr val="333399"/>
                </a:solidFill>
                <a:latin typeface="Arial"/>
                <a:cs typeface="Arial"/>
              </a:rPr>
              <a:t>+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4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The f.d.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((R1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∩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R2) </a:t>
            </a:r>
            <a:r>
              <a:rPr sz="2400" dirty="0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(R2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- R1))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in</a:t>
            </a:r>
            <a:r>
              <a:rPr sz="24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400" spc="-7" baseline="24305" dirty="0">
                <a:solidFill>
                  <a:srgbClr val="333399"/>
                </a:solidFill>
                <a:latin typeface="Arial"/>
                <a:cs typeface="Arial"/>
              </a:rPr>
              <a:t>+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Test for </a:t>
            </a:r>
            <a:r>
              <a:rPr dirty="0"/>
              <a:t>checking </a:t>
            </a:r>
            <a:r>
              <a:rPr spc="-5" dirty="0"/>
              <a:t>non-additivity of</a:t>
            </a:r>
            <a:r>
              <a:rPr spc="-70" dirty="0"/>
              <a:t> </a:t>
            </a:r>
            <a:r>
              <a:rPr spc="-5" dirty="0"/>
              <a:t>Binary  Relational</a:t>
            </a:r>
            <a:r>
              <a:rPr spc="-15" dirty="0"/>
              <a:t> </a:t>
            </a:r>
            <a:r>
              <a:rPr spc="-5" dirty="0"/>
              <a:t>Decompositions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78940"/>
            <a:ext cx="8166734" cy="46380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1518920">
              <a:lnSpc>
                <a:spcPts val="3030"/>
              </a:lnSpc>
              <a:spcBef>
                <a:spcPts val="484"/>
              </a:spcBef>
            </a:pP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800" b="1" spc="-35" dirty="0">
                <a:solidFill>
                  <a:srgbClr val="333399"/>
                </a:solidFill>
                <a:latin typeface="Arial"/>
                <a:cs typeface="Arial"/>
              </a:rPr>
              <a:t>you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apply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NJB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test to the 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3 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decompositions of the </a:t>
            </a:r>
            <a:r>
              <a:rPr sz="2800" b="1" spc="-20" dirty="0">
                <a:solidFill>
                  <a:srgbClr val="333399"/>
                </a:solidFill>
                <a:latin typeface="Arial"/>
                <a:cs typeface="Arial"/>
              </a:rPr>
              <a:t>TEACH</a:t>
            </a:r>
            <a:r>
              <a:rPr sz="2800" b="1" spc="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relation:</a:t>
            </a:r>
            <a:endParaRPr sz="2800">
              <a:latin typeface="Arial"/>
              <a:cs typeface="Arial"/>
            </a:endParaRPr>
          </a:p>
          <a:p>
            <a:pPr marL="356870" indent="-344170" algn="just">
              <a:lnSpc>
                <a:spcPts val="3180"/>
              </a:lnSpc>
              <a:spcBef>
                <a:spcPts val="3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750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D1 gives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Student </a:t>
            </a:r>
            <a:r>
              <a:rPr sz="2800" spc="5" dirty="0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r>
              <a:rPr sz="2800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Instructor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or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Student</a:t>
            </a:r>
            <a:r>
              <a:rPr sz="2800" b="1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endParaRPr sz="2800">
              <a:latin typeface="Wingdings 3"/>
              <a:cs typeface="Wingdings 3"/>
            </a:endParaRPr>
          </a:p>
          <a:p>
            <a:pPr marL="356870">
              <a:lnSpc>
                <a:spcPts val="3180"/>
              </a:lnSpc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Course, none of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which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true.</a:t>
            </a:r>
            <a:endParaRPr sz="2800">
              <a:latin typeface="Arial"/>
              <a:cs typeface="Arial"/>
            </a:endParaRPr>
          </a:p>
          <a:p>
            <a:pPr marL="356870" indent="-344170" algn="just">
              <a:lnSpc>
                <a:spcPts val="3180"/>
              </a:lnSpc>
              <a:spcBef>
                <a:spcPts val="3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750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D2 gives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Course </a:t>
            </a:r>
            <a:r>
              <a:rPr sz="2800" spc="5" dirty="0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r>
              <a:rPr sz="2800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Instructor or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Course</a:t>
            </a:r>
            <a:r>
              <a:rPr sz="2800" b="1" spc="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endParaRPr sz="2800">
              <a:latin typeface="Wingdings 3"/>
              <a:cs typeface="Wingdings 3"/>
            </a:endParaRPr>
          </a:p>
          <a:p>
            <a:pPr marL="356870">
              <a:lnSpc>
                <a:spcPts val="3180"/>
              </a:lnSpc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Student, none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which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800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  <a:p>
            <a:pPr marL="356870" indent="-344170" algn="just">
              <a:lnSpc>
                <a:spcPts val="3190"/>
              </a:lnSpc>
              <a:spcBef>
                <a:spcPts val="36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7505" algn="l"/>
              </a:tabLst>
            </a:pP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However,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D3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get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Instructor </a:t>
            </a:r>
            <a:r>
              <a:rPr sz="2800" spc="5" dirty="0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r>
              <a:rPr sz="2800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Course</a:t>
            </a:r>
            <a:r>
              <a:rPr sz="2800" spc="1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356870">
              <a:lnSpc>
                <a:spcPts val="3190"/>
              </a:lnSpc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Instructor </a:t>
            </a:r>
            <a:r>
              <a:rPr sz="2800" spc="5" dirty="0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r>
              <a:rPr sz="2800" spc="5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Student.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89700"/>
              </a:lnSpc>
              <a:spcBef>
                <a:spcPts val="685"/>
              </a:spcBef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Since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Instructor </a:t>
            </a:r>
            <a:r>
              <a:rPr sz="2800" spc="5" dirty="0">
                <a:solidFill>
                  <a:srgbClr val="333399"/>
                </a:solidFill>
                <a:latin typeface="Wingdings 3"/>
                <a:cs typeface="Wingdings 3"/>
              </a:rPr>
              <a:t></a:t>
            </a:r>
            <a:r>
              <a:rPr sz="2800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Course is indeed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true, 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NJB  property is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satisfied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and D3 is determined as a</a:t>
            </a:r>
            <a:r>
              <a:rPr sz="2800" spc="-10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non- 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additive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(good)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decomposition.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708850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General Procedure for </a:t>
            </a:r>
            <a:r>
              <a:rPr dirty="0"/>
              <a:t>achieving</a:t>
            </a:r>
            <a:r>
              <a:rPr spc="-55" dirty="0"/>
              <a:t> </a:t>
            </a:r>
            <a:r>
              <a:rPr spc="-5" dirty="0"/>
              <a:t>BCNF  </a:t>
            </a:r>
            <a:r>
              <a:rPr spc="-15" dirty="0"/>
              <a:t>when </a:t>
            </a:r>
            <a:r>
              <a:rPr spc="-5" dirty="0"/>
              <a:t>a </a:t>
            </a:r>
            <a:r>
              <a:rPr dirty="0"/>
              <a:t>relation fails</a:t>
            </a:r>
            <a:r>
              <a:rPr spc="10" dirty="0"/>
              <a:t> </a:t>
            </a:r>
            <a:r>
              <a:rPr spc="-5" dirty="0"/>
              <a:t>BCNF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78940"/>
            <a:ext cx="8157845" cy="49587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368300">
              <a:lnSpc>
                <a:spcPts val="3030"/>
              </a:lnSpc>
              <a:spcBef>
                <a:spcPts val="484"/>
              </a:spcBef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Here </a:t>
            </a:r>
            <a:r>
              <a:rPr sz="2800" b="1" spc="3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make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use 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algorithm from</a:t>
            </a:r>
            <a:r>
              <a:rPr sz="2800" b="1" spc="-229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Chapter 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15 </a:t>
            </a: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(Algorithm</a:t>
            </a:r>
            <a:r>
              <a:rPr sz="2800" b="1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15.5):</a:t>
            </a:r>
            <a:endParaRPr sz="2800">
              <a:latin typeface="Arial"/>
              <a:cs typeface="Arial"/>
            </a:endParaRPr>
          </a:p>
          <a:p>
            <a:pPr marL="356870" marR="48895" indent="-344170" algn="just">
              <a:lnSpc>
                <a:spcPct val="100000"/>
              </a:lnSpc>
              <a:spcBef>
                <a:spcPts val="54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Let R be the relation not in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BCNF,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let X be a subset-of R,  and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let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be the FD that causes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violation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BCNF.  Then R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may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decomposed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into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two</a:t>
            </a:r>
            <a:r>
              <a:rPr sz="2400" spc="-1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relations: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6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  <a:tab pos="1561465" algn="l"/>
              </a:tabLst>
            </a:pP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(i)</a:t>
            </a:r>
            <a:r>
              <a:rPr sz="24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R –A	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(ii)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3200" spc="-5" dirty="0">
                <a:solidFill>
                  <a:srgbClr val="333399"/>
                </a:solidFill>
                <a:latin typeface="Arial"/>
                <a:cs typeface="Arial"/>
              </a:rPr>
              <a:t>υ</a:t>
            </a:r>
            <a:r>
              <a:rPr sz="3200" spc="-2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6870" marR="988694" indent="-344170">
              <a:lnSpc>
                <a:spcPct val="100000"/>
              </a:lnSpc>
              <a:spcBef>
                <a:spcPts val="59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  <a:tab pos="1543050" algn="l"/>
                <a:tab pos="239077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If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either	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i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–A	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υ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.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BCNF,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repeat</a:t>
            </a:r>
            <a:r>
              <a:rPr sz="2400" spc="-11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254"/>
              </a:spcBef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Note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that the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f.d.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violated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BCNF in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TEACH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was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Instructor</a:t>
            </a:r>
            <a:r>
              <a:rPr sz="2000" spc="3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Course.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Hence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its BCNF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decomposition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would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2000" spc="1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(TEACH –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COURSE) and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(Instructor υ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Course),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which</a:t>
            </a:r>
            <a:r>
              <a:rPr sz="2000" spc="1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gives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240"/>
              </a:spcBef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relations: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(Instructor,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Student) and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(Instructor, Course) that</a:t>
            </a:r>
            <a:r>
              <a:rPr sz="2000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99"/>
                </a:solidFill>
                <a:latin typeface="Arial"/>
                <a:cs typeface="Arial"/>
              </a:rPr>
              <a:t>we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obtained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before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decomposition</a:t>
            </a:r>
            <a:r>
              <a:rPr sz="2000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D3.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43" y="315925"/>
            <a:ext cx="730440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 Multivalued Dependencies and</a:t>
            </a:r>
            <a:r>
              <a:rPr spc="-60" dirty="0"/>
              <a:t> </a:t>
            </a:r>
            <a:r>
              <a:rPr spc="-10" dirty="0"/>
              <a:t>Fourth  </a:t>
            </a:r>
            <a:r>
              <a:rPr spc="-5" dirty="0"/>
              <a:t>Normal </a:t>
            </a:r>
            <a:r>
              <a:rPr spc="-10" dirty="0"/>
              <a:t>Form</a:t>
            </a:r>
            <a:r>
              <a:rPr spc="40" dirty="0"/>
              <a:t> </a:t>
            </a:r>
            <a:r>
              <a:rPr spc="-5" dirty="0"/>
              <a:t>(1)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43" y="1571701"/>
            <a:ext cx="12807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sng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Definition: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43" y="2066035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90033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143" y="4334332"/>
            <a:ext cx="13081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43" y="5545023"/>
            <a:ext cx="1397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90033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0143" y="1903018"/>
            <a:ext cx="7838440" cy="414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algn="just">
              <a:lnSpc>
                <a:spcPct val="120100"/>
              </a:lnSpc>
              <a:spcBef>
                <a:spcPts val="100"/>
              </a:spcBef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multivalued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MVD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-5" dirty="0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&gt;&gt;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specified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relation 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, where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are both subsets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, specifies the 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following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constraint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2000" spc="10" dirty="0">
                <a:solidFill>
                  <a:srgbClr val="333399"/>
                </a:solidFill>
                <a:latin typeface="Arial"/>
                <a:cs typeface="Arial"/>
              </a:rPr>
              <a:t>any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relation state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: </a:t>
            </a:r>
            <a:r>
              <a:rPr sz="2000" spc="-2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tuples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025" spc="-7" baseline="-24691" dirty="0">
                <a:solidFill>
                  <a:srgbClr val="333399"/>
                </a:solidFill>
                <a:latin typeface="Arial"/>
                <a:cs typeface="Arial"/>
              </a:rPr>
              <a:t>1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 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025" spc="-7" baseline="-24691" dirty="0">
                <a:solidFill>
                  <a:srgbClr val="333399"/>
                </a:solidFill>
                <a:latin typeface="Arial"/>
                <a:cs typeface="Arial"/>
              </a:rPr>
              <a:t>2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exist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such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]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=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], then two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tuples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3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4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should  also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exist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following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properties,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where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we use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Z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to 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denote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800" dirty="0">
                <a:solidFill>
                  <a:srgbClr val="333399"/>
                </a:solidFill>
                <a:latin typeface="Gabriola"/>
                <a:cs typeface="Gabriola"/>
              </a:rPr>
              <a:t>2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υ</a:t>
            </a:r>
            <a:r>
              <a:rPr sz="2000" spc="-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)):</a:t>
            </a:r>
            <a:endParaRPr sz="2000">
              <a:latin typeface="Arial"/>
              <a:cs typeface="Arial"/>
            </a:endParaRPr>
          </a:p>
          <a:p>
            <a:pPr marL="615950">
              <a:lnSpc>
                <a:spcPct val="100000"/>
              </a:lnSpc>
              <a:spcBef>
                <a:spcPts val="960"/>
              </a:spcBef>
            </a:pP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3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=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4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=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].</a:t>
            </a:r>
            <a:endParaRPr sz="20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96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546100" algn="l"/>
                <a:tab pos="546735" algn="l"/>
              </a:tabLst>
            </a:pP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3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=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 and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4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].</a:t>
            </a:r>
            <a:endParaRPr sz="20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96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546100" algn="l"/>
                <a:tab pos="546735" algn="l"/>
              </a:tabLst>
            </a:pP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7" baseline="-24691" dirty="0">
                <a:solidFill>
                  <a:srgbClr val="800000"/>
                </a:solidFill>
                <a:latin typeface="Arial"/>
                <a:cs typeface="Arial"/>
              </a:rPr>
              <a:t>3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] =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7" baseline="-24691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7" baseline="-24691" dirty="0">
                <a:solidFill>
                  <a:srgbClr val="800000"/>
                </a:solidFill>
                <a:latin typeface="Arial"/>
                <a:cs typeface="Arial"/>
              </a:rPr>
              <a:t>4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] =</a:t>
            </a:r>
            <a:r>
              <a:rPr sz="20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].</a:t>
            </a:r>
            <a:endParaRPr sz="2000">
              <a:latin typeface="Arial"/>
              <a:cs typeface="Arial"/>
            </a:endParaRPr>
          </a:p>
          <a:p>
            <a:pPr marL="164465" algn="just">
              <a:lnSpc>
                <a:spcPts val="2280"/>
              </a:lnSpc>
              <a:spcBef>
                <a:spcPts val="505"/>
              </a:spcBef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</a:t>
            </a:r>
            <a:r>
              <a:rPr sz="2000" spc="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MVD</a:t>
            </a:r>
            <a:r>
              <a:rPr sz="2000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000" i="1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&gt;&gt;</a:t>
            </a:r>
            <a:r>
              <a:rPr sz="1800" spc="1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2000" i="1" spc="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000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00" i="1" spc="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000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called</a:t>
            </a:r>
            <a:r>
              <a:rPr sz="2000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trivial</a:t>
            </a:r>
            <a:r>
              <a:rPr sz="20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MVD</a:t>
            </a:r>
            <a:r>
              <a:rPr sz="20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if</a:t>
            </a:r>
            <a:r>
              <a:rPr sz="2000" spc="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(a)</a:t>
            </a:r>
            <a:r>
              <a:rPr sz="2000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2000" i="1" spc="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000" spc="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subset</a:t>
            </a:r>
            <a:r>
              <a:rPr sz="2000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64465" algn="just">
              <a:lnSpc>
                <a:spcPts val="2280"/>
              </a:lnSpc>
            </a:pP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, or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(b)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υ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sz="20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43" y="315925"/>
            <a:ext cx="827405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Multivalued Dependencies and </a:t>
            </a:r>
            <a:r>
              <a:rPr spc="-10" dirty="0"/>
              <a:t>Fourth</a:t>
            </a:r>
            <a:r>
              <a:rPr spc="-50" dirty="0"/>
              <a:t> </a:t>
            </a:r>
            <a:r>
              <a:rPr spc="-5" dirty="0"/>
              <a:t>Normal  </a:t>
            </a:r>
            <a:r>
              <a:rPr spc="-10" dirty="0"/>
              <a:t>Form</a:t>
            </a:r>
            <a:r>
              <a:rPr spc="-5" dirty="0"/>
              <a:t> (3)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43" y="1526880"/>
            <a:ext cx="8143875" cy="21475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u="heavy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Definition:</a:t>
            </a:r>
            <a:endParaRPr sz="2400">
              <a:latin typeface="Arial"/>
              <a:cs typeface="Arial"/>
            </a:endParaRPr>
          </a:p>
          <a:p>
            <a:pPr marL="622300" marR="5080" indent="-609600" algn="just">
              <a:lnSpc>
                <a:spcPct val="9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622300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relation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in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4NF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respect to a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of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dependencies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(that includes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functional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dependencies 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multivalued dependencies)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if,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nontrivial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multivalued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1800" dirty="0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&gt;&gt;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400" spc="-7" baseline="24305" dirty="0">
                <a:solidFill>
                  <a:srgbClr val="333399"/>
                </a:solidFill>
                <a:latin typeface="Arial"/>
                <a:cs typeface="Arial"/>
              </a:rPr>
              <a:t>+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superkey  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400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4973" y="3597021"/>
            <a:ext cx="3048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i="1" spc="-7" baseline="-16414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1450" spc="5" dirty="0">
                <a:solidFill>
                  <a:srgbClr val="800000"/>
                </a:solidFill>
                <a:latin typeface="Arial"/>
                <a:cs typeface="Arial"/>
              </a:rPr>
              <a:t>+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143" y="3682365"/>
            <a:ext cx="768413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546100" algn="l"/>
                <a:tab pos="546735" algn="l"/>
                <a:tab pos="1868805" algn="l"/>
                <a:tab pos="2280920" algn="l"/>
                <a:tab pos="2881630" algn="l"/>
                <a:tab pos="4415155" algn="l"/>
                <a:tab pos="5000625" algn="l"/>
                <a:tab pos="5442585" algn="l"/>
                <a:tab pos="5930265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Note:	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	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	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(complete)	set	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of	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all	dependencies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3847" y="3983812"/>
            <a:ext cx="7151370" cy="96646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370"/>
              </a:spcBef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(functional or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multivalued)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will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hold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every relation  state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200" i="1" spc="5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satisfies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It is also called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closure </a:t>
            </a:r>
            <a:r>
              <a:rPr sz="2200" spc="-30" dirty="0">
                <a:solidFill>
                  <a:srgbClr val="800000"/>
                </a:solidFill>
                <a:latin typeface="Arial"/>
                <a:cs typeface="Arial"/>
              </a:rPr>
              <a:t>of 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650303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Figure 14.15 Fourth and </a:t>
            </a:r>
            <a:r>
              <a:rPr dirty="0"/>
              <a:t>fifth </a:t>
            </a:r>
            <a:r>
              <a:rPr spc="-5" dirty="0"/>
              <a:t>normal  forms.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5682792"/>
            <a:ext cx="685609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Verdana"/>
                <a:cs typeface="Verdana"/>
              </a:rPr>
              <a:t>Figure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14.15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Verdana"/>
                <a:cs typeface="Verdana"/>
              </a:rPr>
              <a:t>Fourth and </a:t>
            </a:r>
            <a:r>
              <a:rPr sz="1000" spc="5" dirty="0">
                <a:latin typeface="Verdana"/>
                <a:cs typeface="Verdana"/>
              </a:rPr>
              <a:t>fifth </a:t>
            </a:r>
            <a:r>
              <a:rPr sz="1000" dirty="0">
                <a:latin typeface="Verdana"/>
                <a:cs typeface="Verdana"/>
              </a:rPr>
              <a:t>normal forms. </a:t>
            </a:r>
            <a:r>
              <a:rPr sz="1000" spc="-5" dirty="0">
                <a:latin typeface="Verdana"/>
                <a:cs typeface="Verdana"/>
              </a:rPr>
              <a:t>(a) </a:t>
            </a:r>
            <a:r>
              <a:rPr sz="1000" spc="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EMP relation </a:t>
            </a:r>
            <a:r>
              <a:rPr sz="1000" spc="5" dirty="0">
                <a:latin typeface="Verdana"/>
                <a:cs typeface="Verdana"/>
              </a:rPr>
              <a:t>with </a:t>
            </a:r>
            <a:r>
              <a:rPr sz="1000" dirty="0">
                <a:latin typeface="Verdana"/>
                <a:cs typeface="Verdana"/>
              </a:rPr>
              <a:t>two MVDs: </a:t>
            </a:r>
            <a:r>
              <a:rPr sz="1000" spc="5" dirty="0">
                <a:latin typeface="Verdana"/>
                <a:cs typeface="Verdana"/>
              </a:rPr>
              <a:t>Ename </a:t>
            </a:r>
            <a:r>
              <a:rPr sz="1000" dirty="0">
                <a:latin typeface="Verdana"/>
                <a:cs typeface="Verdana"/>
              </a:rPr>
              <a:t>–&gt;&gt; Pname and </a:t>
            </a:r>
            <a:r>
              <a:rPr sz="1000" spc="5" dirty="0">
                <a:latin typeface="Verdana"/>
                <a:cs typeface="Verdana"/>
              </a:rPr>
              <a:t>Ename </a:t>
            </a:r>
            <a:r>
              <a:rPr sz="1000" dirty="0">
                <a:latin typeface="Verdana"/>
                <a:cs typeface="Verdana"/>
              </a:rPr>
              <a:t>–&gt;&gt;  Dname. </a:t>
            </a:r>
            <a:r>
              <a:rPr sz="1000" spc="-5" dirty="0">
                <a:latin typeface="Verdana"/>
                <a:cs typeface="Verdana"/>
              </a:rPr>
              <a:t>(b) </a:t>
            </a:r>
            <a:r>
              <a:rPr sz="1000" dirty="0">
                <a:latin typeface="Verdana"/>
                <a:cs typeface="Verdana"/>
              </a:rPr>
              <a:t>Decomposing </a:t>
            </a:r>
            <a:r>
              <a:rPr sz="1000" spc="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EMP relation </a:t>
            </a:r>
            <a:r>
              <a:rPr sz="1000" spc="10" dirty="0">
                <a:latin typeface="Verdana"/>
                <a:cs typeface="Verdana"/>
              </a:rPr>
              <a:t>into </a:t>
            </a:r>
            <a:r>
              <a:rPr sz="1000" dirty="0">
                <a:latin typeface="Verdana"/>
                <a:cs typeface="Verdana"/>
              </a:rPr>
              <a:t>two 4NF </a:t>
            </a:r>
            <a:r>
              <a:rPr sz="1000" spc="5" dirty="0">
                <a:latin typeface="Verdana"/>
                <a:cs typeface="Verdana"/>
              </a:rPr>
              <a:t>relations </a:t>
            </a:r>
            <a:r>
              <a:rPr sz="1000" dirty="0">
                <a:latin typeface="Verdana"/>
                <a:cs typeface="Verdana"/>
              </a:rPr>
              <a:t>EMP_PROJECTS and</a:t>
            </a:r>
            <a:r>
              <a:rPr sz="1000" spc="-2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EMP_DEPENDENTS.</a:t>
            </a:r>
            <a:endParaRPr sz="1000">
              <a:latin typeface="Verdana"/>
              <a:cs typeface="Verdana"/>
            </a:endParaRPr>
          </a:p>
          <a:p>
            <a:pPr marL="12700" marR="77089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(c)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SUPPLY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with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no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MVDs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4NF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but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5NF</a:t>
            </a:r>
            <a:r>
              <a:rPr sz="1000" spc="5" dirty="0">
                <a:latin typeface="Verdana"/>
                <a:cs typeface="Verdana"/>
              </a:rPr>
              <a:t> if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it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JD(R1,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R2,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R3). </a:t>
            </a:r>
            <a:r>
              <a:rPr sz="1000" spc="-5" dirty="0">
                <a:latin typeface="Verdana"/>
                <a:cs typeface="Verdana"/>
              </a:rPr>
              <a:t>(d)  </a:t>
            </a:r>
            <a:r>
              <a:rPr sz="1000" dirty="0">
                <a:latin typeface="Verdana"/>
                <a:cs typeface="Verdana"/>
              </a:rPr>
              <a:t>Decomposing </a:t>
            </a:r>
            <a:r>
              <a:rPr sz="1000" spc="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relation SUPPLY </a:t>
            </a:r>
            <a:r>
              <a:rPr sz="1000" spc="10" dirty="0">
                <a:latin typeface="Verdana"/>
                <a:cs typeface="Verdana"/>
              </a:rPr>
              <a:t>into </a:t>
            </a:r>
            <a:r>
              <a:rPr sz="1000" spc="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5NF </a:t>
            </a:r>
            <a:r>
              <a:rPr sz="1000" spc="5" dirty="0">
                <a:latin typeface="Verdana"/>
                <a:cs typeface="Verdana"/>
              </a:rPr>
              <a:t>relations </a:t>
            </a:r>
            <a:r>
              <a:rPr sz="1000" dirty="0">
                <a:latin typeface="Verdana"/>
                <a:cs typeface="Verdana"/>
              </a:rPr>
              <a:t>R1, R2,</a:t>
            </a:r>
            <a:r>
              <a:rPr sz="1000" spc="-2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R3.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925" y="1688686"/>
            <a:ext cx="5648089" cy="3891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59410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Informal </a:t>
            </a:r>
            <a:r>
              <a:rPr dirty="0"/>
              <a:t>Design </a:t>
            </a:r>
            <a:r>
              <a:rPr spc="-5" dirty="0"/>
              <a:t>Guidelines for  Relational Databases 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7893684" cy="39027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What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relational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800" spc="-11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design?</a:t>
            </a:r>
            <a:endParaRPr sz="2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grouping of attributes to form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"good"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  schemas</a:t>
            </a:r>
            <a:endParaRPr sz="2600">
              <a:latin typeface="Arial"/>
              <a:cs typeface="Arial"/>
            </a:endParaRPr>
          </a:p>
          <a:p>
            <a:pPr marL="454659" indent="-441959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454025" algn="l"/>
                <a:tab pos="454659" algn="l"/>
              </a:tabLst>
            </a:pP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levels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relation</a:t>
            </a:r>
            <a:r>
              <a:rPr sz="2800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schemas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logical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"user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view"</a:t>
            </a:r>
            <a:r>
              <a:rPr sz="2600" spc="1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level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storage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"base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relation"</a:t>
            </a:r>
            <a:r>
              <a:rPr sz="2600" spc="1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level</a:t>
            </a:r>
            <a:endParaRPr sz="2600">
              <a:latin typeface="Arial"/>
              <a:cs typeface="Arial"/>
            </a:endParaRPr>
          </a:p>
          <a:p>
            <a:pPr marL="454659" indent="-441959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454025" algn="l"/>
                <a:tab pos="454659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Design is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concerned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mainly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base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relations</a:t>
            </a:r>
            <a:endParaRPr sz="2800">
              <a:latin typeface="Arial"/>
              <a:cs typeface="Arial"/>
            </a:endParaRPr>
          </a:p>
          <a:p>
            <a:pPr marL="454659" indent="-441959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454025" algn="l"/>
                <a:tab pos="454659" algn="l"/>
              </a:tabLst>
            </a:pP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What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are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criteria for "good" base</a:t>
            </a:r>
            <a:r>
              <a:rPr sz="2800" spc="-2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relations?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43" y="315925"/>
            <a:ext cx="81006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 Join Dependencies and Fifth Normal </a:t>
            </a:r>
            <a:r>
              <a:rPr spc="-10" dirty="0"/>
              <a:t>Form  </a:t>
            </a:r>
            <a:r>
              <a:rPr spc="-5" dirty="0"/>
              <a:t>(1)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99691"/>
            <a:ext cx="153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Definition: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4405121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 algn="just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622935" algn="l"/>
              </a:tabLst>
            </a:pPr>
            <a:r>
              <a:rPr dirty="0"/>
              <a:t>A </a:t>
            </a:r>
            <a:r>
              <a:rPr b="1" spc="-5" dirty="0">
                <a:latin typeface="Arial"/>
                <a:cs typeface="Arial"/>
              </a:rPr>
              <a:t>join dependency </a:t>
            </a:r>
            <a:r>
              <a:rPr dirty="0"/>
              <a:t>(</a:t>
            </a:r>
            <a:r>
              <a:rPr b="1" dirty="0">
                <a:latin typeface="Arial"/>
                <a:cs typeface="Arial"/>
              </a:rPr>
              <a:t>JD</a:t>
            </a:r>
            <a:r>
              <a:rPr dirty="0"/>
              <a:t>), </a:t>
            </a:r>
            <a:r>
              <a:rPr spc="-5" dirty="0"/>
              <a:t>denoted </a:t>
            </a:r>
            <a:r>
              <a:rPr spc="5" dirty="0"/>
              <a:t>by </a:t>
            </a:r>
            <a:r>
              <a:rPr spc="-5" dirty="0"/>
              <a:t>JD(</a:t>
            </a:r>
            <a:r>
              <a:rPr i="1" spc="-5" dirty="0">
                <a:latin typeface="Arial"/>
                <a:cs typeface="Arial"/>
              </a:rPr>
              <a:t>R</a:t>
            </a:r>
            <a:r>
              <a:rPr sz="2400" spc="-7" baseline="-24305" dirty="0"/>
              <a:t>1</a:t>
            </a:r>
            <a:r>
              <a:rPr sz="2400" spc="-5" dirty="0"/>
              <a:t>,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7" baseline="-24305" dirty="0"/>
              <a:t>2</a:t>
            </a:r>
            <a:r>
              <a:rPr sz="2400" spc="-5" dirty="0"/>
              <a:t>, ..., </a:t>
            </a:r>
            <a:r>
              <a:rPr sz="2400" i="1" spc="-10" dirty="0">
                <a:latin typeface="Arial"/>
                <a:cs typeface="Arial"/>
              </a:rPr>
              <a:t>R</a:t>
            </a:r>
            <a:r>
              <a:rPr sz="2400" spc="-15" baseline="-24305" dirty="0"/>
              <a:t>n</a:t>
            </a:r>
            <a:r>
              <a:rPr sz="2400" spc="-10" dirty="0"/>
              <a:t>),  </a:t>
            </a:r>
            <a:r>
              <a:rPr sz="2400" dirty="0"/>
              <a:t>specified on relation schema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/>
              <a:t>, specifies a constraint  </a:t>
            </a:r>
            <a:r>
              <a:rPr sz="2400" dirty="0"/>
              <a:t>on the states </a:t>
            </a:r>
            <a:r>
              <a:rPr sz="2400" i="1" dirty="0">
                <a:latin typeface="Arial"/>
                <a:cs typeface="Arial"/>
              </a:rPr>
              <a:t>r </a:t>
            </a:r>
            <a:r>
              <a:rPr sz="2400" spc="5" dirty="0"/>
              <a:t>of</a:t>
            </a:r>
            <a:r>
              <a:rPr sz="2400" spc="-85" dirty="0"/>
              <a:t>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/>
              <a:t>.</a:t>
            </a:r>
            <a:endParaRPr sz="2400">
              <a:latin typeface="Arial"/>
              <a:cs typeface="Arial"/>
            </a:endParaRPr>
          </a:p>
          <a:p>
            <a:pPr marL="1003935" marR="5080" lvl="1" indent="-534035" algn="just">
              <a:lnSpc>
                <a:spcPct val="100000"/>
              </a:lnSpc>
              <a:spcBef>
                <a:spcPts val="54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1003300" algn="l"/>
                <a:tab pos="1003935" algn="l"/>
              </a:tabLst>
            </a:pP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constraint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states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that every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legal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state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200" i="1" spc="5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should  have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non-additive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join decomposition into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175" baseline="-24904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175" baseline="-24904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..., </a:t>
            </a:r>
            <a:r>
              <a:rPr sz="2200" i="1" spc="-10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175" spc="-15" baseline="-24904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; 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is,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such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we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have</a:t>
            </a:r>
            <a:endParaRPr sz="2200">
              <a:latin typeface="Arial"/>
              <a:cs typeface="Arial"/>
            </a:endParaRPr>
          </a:p>
          <a:p>
            <a:pPr marL="2757170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solidFill>
                  <a:srgbClr val="800000"/>
                </a:solidFill>
              </a:rPr>
              <a:t>* (</a:t>
            </a:r>
            <a:r>
              <a:rPr sz="2200" dirty="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sz="2175" i="1" baseline="-24904" dirty="0">
                <a:solidFill>
                  <a:srgbClr val="800000"/>
                </a:solidFill>
                <a:latin typeface="Arial"/>
                <a:cs typeface="Arial"/>
              </a:rPr>
              <a:t>R1</a:t>
            </a:r>
            <a:r>
              <a:rPr sz="2200" dirty="0">
                <a:solidFill>
                  <a:srgbClr val="800000"/>
                </a:solidFill>
              </a:rPr>
              <a:t>(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800000"/>
                </a:solidFill>
              </a:rPr>
              <a:t>), </a:t>
            </a:r>
            <a:r>
              <a:rPr sz="2200" dirty="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sz="2175" i="1" baseline="-24904" dirty="0">
                <a:solidFill>
                  <a:srgbClr val="800000"/>
                </a:solidFill>
                <a:latin typeface="Arial"/>
                <a:cs typeface="Arial"/>
              </a:rPr>
              <a:t>R2</a:t>
            </a:r>
            <a:r>
              <a:rPr sz="2200" dirty="0">
                <a:solidFill>
                  <a:srgbClr val="800000"/>
                </a:solidFill>
              </a:rPr>
              <a:t>(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800000"/>
                </a:solidFill>
              </a:rPr>
              <a:t>), </a:t>
            </a:r>
            <a:r>
              <a:rPr sz="2200" spc="10" dirty="0">
                <a:solidFill>
                  <a:srgbClr val="800000"/>
                </a:solidFill>
              </a:rPr>
              <a:t>..., </a:t>
            </a:r>
            <a:r>
              <a:rPr sz="2200" dirty="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sz="2175" i="1" baseline="-24904" dirty="0">
                <a:solidFill>
                  <a:srgbClr val="800000"/>
                </a:solidFill>
                <a:latin typeface="Arial"/>
                <a:cs typeface="Arial"/>
              </a:rPr>
              <a:t>Rn</a:t>
            </a:r>
            <a:r>
              <a:rPr sz="2200" dirty="0">
                <a:solidFill>
                  <a:srgbClr val="800000"/>
                </a:solidFill>
              </a:rPr>
              <a:t>(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800000"/>
                </a:solidFill>
              </a:rPr>
              <a:t>)) =</a:t>
            </a:r>
            <a:r>
              <a:rPr sz="2200" spc="-80" dirty="0">
                <a:solidFill>
                  <a:srgbClr val="800000"/>
                </a:solidFill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b="1" i="1" spc="-5" dirty="0">
                <a:latin typeface="Arial"/>
                <a:cs typeface="Arial"/>
              </a:rPr>
              <a:t>Note</a:t>
            </a:r>
            <a:r>
              <a:rPr i="1" spc="-5" dirty="0">
                <a:latin typeface="Arial"/>
                <a:cs typeface="Arial"/>
              </a:rPr>
              <a:t>: </a:t>
            </a:r>
            <a:r>
              <a:rPr i="1" dirty="0">
                <a:latin typeface="Arial"/>
                <a:cs typeface="Arial"/>
              </a:rPr>
              <a:t>an </a:t>
            </a:r>
            <a:r>
              <a:rPr i="1" spc="-5" dirty="0">
                <a:latin typeface="Arial"/>
                <a:cs typeface="Arial"/>
              </a:rPr>
              <a:t>MVD is </a:t>
            </a:r>
            <a:r>
              <a:rPr i="1" dirty="0">
                <a:latin typeface="Arial"/>
                <a:cs typeface="Arial"/>
              </a:rPr>
              <a:t>a special case of a </a:t>
            </a:r>
            <a:r>
              <a:rPr i="1" spc="-5" dirty="0">
                <a:latin typeface="Arial"/>
                <a:cs typeface="Arial"/>
              </a:rPr>
              <a:t>JD </a:t>
            </a:r>
            <a:r>
              <a:rPr i="1" dirty="0">
                <a:latin typeface="Arial"/>
                <a:cs typeface="Arial"/>
              </a:rPr>
              <a:t>where n =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2.</a:t>
            </a:r>
          </a:p>
          <a:p>
            <a:pPr marL="622300" marR="5715" indent="-609600" algn="just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622935" algn="l"/>
              </a:tabLst>
            </a:pPr>
            <a:r>
              <a:rPr dirty="0"/>
              <a:t>A </a:t>
            </a:r>
            <a:r>
              <a:rPr spc="-5" dirty="0"/>
              <a:t>join dependency JD(</a:t>
            </a:r>
            <a:r>
              <a:rPr i="1" spc="-5" dirty="0">
                <a:latin typeface="Arial"/>
                <a:cs typeface="Arial"/>
              </a:rPr>
              <a:t>R</a:t>
            </a:r>
            <a:r>
              <a:rPr sz="2400" spc="-7" baseline="-24305" dirty="0"/>
              <a:t>1</a:t>
            </a:r>
            <a:r>
              <a:rPr sz="2400" spc="-5" dirty="0"/>
              <a:t>,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7" baseline="-24305" dirty="0"/>
              <a:t>2</a:t>
            </a:r>
            <a:r>
              <a:rPr sz="2400" spc="-5" dirty="0"/>
              <a:t>, ..., </a:t>
            </a:r>
            <a:r>
              <a:rPr sz="2400" i="1" spc="-10" dirty="0">
                <a:latin typeface="Arial"/>
                <a:cs typeface="Arial"/>
              </a:rPr>
              <a:t>R</a:t>
            </a:r>
            <a:r>
              <a:rPr sz="2400" spc="-15" baseline="-24305" dirty="0"/>
              <a:t>n</a:t>
            </a:r>
            <a:r>
              <a:rPr sz="2400" spc="-10" dirty="0"/>
              <a:t>), </a:t>
            </a:r>
            <a:r>
              <a:rPr sz="2400" dirty="0"/>
              <a:t>specified </a:t>
            </a:r>
            <a:r>
              <a:rPr sz="2400" spc="-20" dirty="0"/>
              <a:t>on  </a:t>
            </a:r>
            <a:r>
              <a:rPr sz="2400" dirty="0"/>
              <a:t>relation schema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/>
              <a:t>, is </a:t>
            </a:r>
            <a:r>
              <a:rPr sz="2400" dirty="0"/>
              <a:t>a </a:t>
            </a:r>
            <a:r>
              <a:rPr sz="2400" b="1" spc="-5" dirty="0">
                <a:latin typeface="Arial"/>
                <a:cs typeface="Arial"/>
              </a:rPr>
              <a:t>trivial </a:t>
            </a:r>
            <a:r>
              <a:rPr sz="2400" b="1" dirty="0">
                <a:latin typeface="Arial"/>
                <a:cs typeface="Arial"/>
              </a:rPr>
              <a:t>JD </a:t>
            </a:r>
            <a:r>
              <a:rPr sz="2400" spc="-15" dirty="0"/>
              <a:t>if </a:t>
            </a:r>
            <a:r>
              <a:rPr sz="2400" spc="-10" dirty="0"/>
              <a:t>one of the </a:t>
            </a:r>
            <a:r>
              <a:rPr sz="2400" dirty="0"/>
              <a:t>relation  schemas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7" baseline="-24305" dirty="0"/>
              <a:t>i </a:t>
            </a:r>
            <a:r>
              <a:rPr sz="2400" spc="-5" dirty="0"/>
              <a:t>in JD(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7" baseline="-24305" dirty="0"/>
              <a:t>1</a:t>
            </a:r>
            <a:r>
              <a:rPr sz="2400" spc="-5" dirty="0"/>
              <a:t>,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7" baseline="-24305" dirty="0"/>
              <a:t>2</a:t>
            </a:r>
            <a:r>
              <a:rPr sz="2400" spc="-5" dirty="0"/>
              <a:t>, </a:t>
            </a:r>
            <a:r>
              <a:rPr sz="2400" dirty="0"/>
              <a:t>...,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7" baseline="-24305" dirty="0"/>
              <a:t>n</a:t>
            </a:r>
            <a:r>
              <a:rPr sz="2400" spc="-5" dirty="0"/>
              <a:t>) is equal </a:t>
            </a:r>
            <a:r>
              <a:rPr sz="2400" dirty="0"/>
              <a:t>to</a:t>
            </a:r>
            <a:r>
              <a:rPr sz="2400" spc="-235" dirty="0"/>
              <a:t>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/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43" y="803859"/>
            <a:ext cx="82543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Join Dependencies and Fifth Normal Form</a:t>
            </a:r>
            <a:r>
              <a:rPr spc="-40" dirty="0"/>
              <a:t> </a:t>
            </a:r>
            <a:r>
              <a:rPr spc="-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61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43" y="1512895"/>
            <a:ext cx="8294370" cy="48736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b="1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Definition:</a:t>
            </a:r>
            <a:endParaRPr sz="2800">
              <a:latin typeface="Arial"/>
              <a:cs typeface="Arial"/>
            </a:endParaRPr>
          </a:p>
          <a:p>
            <a:pPr marL="622300" marR="5080" indent="-609600" algn="just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622300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 schema </a:t>
            </a:r>
            <a:r>
              <a:rPr sz="2800" i="1" spc="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in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fifth normal</a:t>
            </a:r>
            <a:r>
              <a:rPr sz="2800" b="1" spc="6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form 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5NF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(or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Project-Join Normal Form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PJNF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))  with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respect 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functional,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multivalued,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and join dependencies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if,</a:t>
            </a:r>
            <a:endParaRPr sz="28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1003300" algn="l"/>
                <a:tab pos="1003935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every nontrivial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join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dependency JD(</a:t>
            </a: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550" baseline="-24509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550" baseline="-24509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...,</a:t>
            </a:r>
            <a:endParaRPr sz="26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5"/>
              </a:spcBef>
            </a:pP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550" baseline="-24509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)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600" i="1" spc="5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550" spc="7" baseline="26143" dirty="0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(that is, implied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by</a:t>
            </a:r>
            <a:r>
              <a:rPr sz="26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i="1" spc="-5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),</a:t>
            </a:r>
            <a:endParaRPr sz="2600">
              <a:latin typeface="Arial"/>
              <a:cs typeface="Arial"/>
            </a:endParaRPr>
          </a:p>
          <a:p>
            <a:pPr marL="1384300" lvl="2" indent="-4572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384300" algn="l"/>
                <a:tab pos="1384935" algn="l"/>
              </a:tabLst>
            </a:pP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7" baseline="-24305" dirty="0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superkey of</a:t>
            </a:r>
            <a:r>
              <a:rPr sz="2400" spc="-2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85470" marR="5080" indent="-457200" algn="just">
              <a:lnSpc>
                <a:spcPct val="99800"/>
              </a:lnSpc>
              <a:spcBef>
                <a:spcPts val="585"/>
              </a:spcBef>
              <a:buSzPct val="60416"/>
              <a:buFont typeface="Wingdings"/>
              <a:buChar char=""/>
              <a:tabLst>
                <a:tab pos="586105" algn="l"/>
              </a:tabLst>
            </a:pPr>
            <a:r>
              <a:rPr sz="2400" spc="-5" dirty="0">
                <a:solidFill>
                  <a:srgbClr val="990033"/>
                </a:solidFill>
                <a:latin typeface="Arial"/>
                <a:cs typeface="Arial"/>
              </a:rPr>
              <a:t>Discovering join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dependencies </a:t>
            </a:r>
            <a:r>
              <a:rPr sz="2400" spc="-5" dirty="0">
                <a:solidFill>
                  <a:srgbClr val="990033"/>
                </a:solidFill>
                <a:latin typeface="Arial"/>
                <a:cs typeface="Arial"/>
              </a:rPr>
              <a:t>in practical databases  with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hundreds 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990033"/>
                </a:solidFill>
                <a:latin typeface="Arial"/>
                <a:cs typeface="Arial"/>
              </a:rPr>
              <a:t>relations is 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next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to impossible.  </a:t>
            </a:r>
            <a:r>
              <a:rPr sz="2400" spc="5" dirty="0">
                <a:solidFill>
                  <a:srgbClr val="990033"/>
                </a:solidFill>
                <a:latin typeface="Arial"/>
                <a:cs typeface="Arial"/>
              </a:rPr>
              <a:t>Therefore,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5NF </a:t>
            </a:r>
            <a:r>
              <a:rPr sz="2400" spc="-5" dirty="0">
                <a:solidFill>
                  <a:srgbClr val="990033"/>
                </a:solidFill>
                <a:latin typeface="Arial"/>
                <a:cs typeface="Arial"/>
              </a:rPr>
              <a:t>is rarely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990033"/>
                </a:solidFill>
                <a:latin typeface="Arial"/>
                <a:cs typeface="Arial"/>
              </a:rPr>
              <a:t>in</a:t>
            </a:r>
            <a:r>
              <a:rPr sz="2400" spc="-10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practice</a:t>
            </a:r>
            <a:r>
              <a:rPr sz="2800" dirty="0">
                <a:solidFill>
                  <a:srgbClr val="990033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40791"/>
            <a:ext cx="33191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Chapter</a:t>
            </a:r>
            <a:r>
              <a:rPr spc="-70" dirty="0"/>
              <a:t> </a:t>
            </a:r>
            <a:r>
              <a:rPr spc="-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62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8217534" cy="4296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1370965" indent="-344170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Informal Design Guidelines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Relational  Databases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Functional Dependencies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(FDs)</a:t>
            </a:r>
            <a:endParaRPr sz="2800">
              <a:latin typeface="Arial"/>
              <a:cs typeface="Arial"/>
            </a:endParaRPr>
          </a:p>
          <a:p>
            <a:pPr marL="356870" marR="9525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Normal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Forms (1NF, 2NF,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3NF)Based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Primary 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Keys</a:t>
            </a:r>
            <a:endParaRPr sz="28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General Normal Form Definitions of 2NF and 3NF  (For Multiple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Keys)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BCNF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(Boyce-Codd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Form)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Fourth and Fifth Normal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Forms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Informal </a:t>
            </a:r>
            <a:r>
              <a:rPr dirty="0"/>
              <a:t>Design </a:t>
            </a:r>
            <a:r>
              <a:rPr spc="-5" dirty="0"/>
              <a:t>Guidelines for Relational  Databases</a:t>
            </a:r>
            <a:r>
              <a:rPr spc="-15" dirty="0"/>
              <a:t> </a:t>
            </a:r>
            <a:r>
              <a:rPr spc="-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4965"/>
            <a:ext cx="8129905" cy="434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479425" indent="-34417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3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first discuss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informal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guidelines 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good</a:t>
            </a:r>
            <a:r>
              <a:rPr sz="2400" spc="-2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relational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Then 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discuss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formal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concepts of</a:t>
            </a:r>
            <a:r>
              <a:rPr sz="2400" spc="-1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functional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dependencies and normal</a:t>
            </a:r>
            <a:r>
              <a:rPr sz="2400" spc="-1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forms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3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-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1NF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(First Normal</a:t>
            </a:r>
            <a:r>
              <a:rPr sz="22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Form)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-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2NF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(Second Normal</a:t>
            </a:r>
            <a:r>
              <a:rPr sz="22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Form)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-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3NF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(Third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Noferferferfewrmal</a:t>
            </a:r>
            <a:r>
              <a:rPr sz="2200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Form)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-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BCNF (Boyce-Codd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Normal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Form)</a:t>
            </a:r>
            <a:endParaRPr sz="22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7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Additional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types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 dependencies,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further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normal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forms,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relational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design algorithms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by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synthesis are discussed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  Chapter</a:t>
            </a:r>
            <a:r>
              <a:rPr sz="24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588645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pc="-5" dirty="0"/>
              <a:t>1.1	Semantics of the</a:t>
            </a:r>
            <a:r>
              <a:rPr spc="-55" dirty="0"/>
              <a:t> </a:t>
            </a:r>
            <a:r>
              <a:rPr dirty="0"/>
              <a:t>Relational  </a:t>
            </a:r>
            <a:r>
              <a:rPr spc="-5" dirty="0"/>
              <a:t>Attributes must be</a:t>
            </a:r>
            <a:r>
              <a:rPr spc="-20" dirty="0"/>
              <a:t> </a:t>
            </a:r>
            <a:r>
              <a:rPr dirty="0"/>
              <a:t>clear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4965"/>
            <a:ext cx="7978775" cy="450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 algn="just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GUIDELINE 1: Informally, each tuple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sz="2400" spc="-1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should  represent one entity or relationship instance. (Applies to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individual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relations and their</a:t>
            </a:r>
            <a:r>
              <a:rPr sz="24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attributes).</a:t>
            </a:r>
            <a:endParaRPr sz="2400">
              <a:latin typeface="Arial"/>
              <a:cs typeface="Arial"/>
            </a:endParaRPr>
          </a:p>
          <a:p>
            <a:pPr marL="756285" marR="113030" lvl="1" indent="-286385">
              <a:lnSpc>
                <a:spcPct val="100000"/>
              </a:lnSpc>
              <a:spcBef>
                <a:spcPts val="54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Attributes of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different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entities (EMPLOYEEs,  DEPARTMENTs,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PROJECTs)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should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not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be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mixed in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same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Only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foreign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keys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should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be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used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refer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other</a:t>
            </a:r>
            <a:r>
              <a:rPr sz="2200" spc="-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entities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Entity and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relationship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attributes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should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be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kept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apart</a:t>
            </a:r>
            <a:r>
              <a:rPr sz="22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much as</a:t>
            </a:r>
            <a:r>
              <a:rPr sz="22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possible.</a:t>
            </a:r>
            <a:endParaRPr sz="2200">
              <a:latin typeface="Arial"/>
              <a:cs typeface="Arial"/>
            </a:endParaRPr>
          </a:p>
          <a:p>
            <a:pPr marL="356870" marR="428625" indent="-344170" algn="just">
              <a:lnSpc>
                <a:spcPct val="100000"/>
              </a:lnSpc>
              <a:spcBef>
                <a:spcPts val="57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7505" algn="l"/>
              </a:tabLst>
            </a:pPr>
            <a:r>
              <a:rPr sz="2400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Bottom Line: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Design a schema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that can be explained 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easily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relation by relation. The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semantics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of attributes  should be easy to</a:t>
            </a:r>
            <a:r>
              <a:rPr sz="2400" i="1" spc="-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interpret.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64338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Figure 14.1 A </a:t>
            </a:r>
            <a:r>
              <a:rPr dirty="0"/>
              <a:t>simplified</a:t>
            </a:r>
            <a:r>
              <a:rPr spc="-80" dirty="0"/>
              <a:t> </a:t>
            </a:r>
            <a:r>
              <a:rPr spc="-5" dirty="0"/>
              <a:t>COMPANY  relational database</a:t>
            </a:r>
            <a:r>
              <a:rPr spc="-35" dirty="0"/>
              <a:t> </a:t>
            </a:r>
            <a:r>
              <a:rPr dirty="0"/>
              <a:t>schema</a:t>
            </a:r>
          </a:p>
        </p:txBody>
      </p:sp>
      <p:sp>
        <p:nvSpPr>
          <p:cNvPr id="3" name="object 3"/>
          <p:cNvSpPr/>
          <p:nvPr/>
        </p:nvSpPr>
        <p:spPr>
          <a:xfrm>
            <a:off x="3734095" y="1475232"/>
            <a:ext cx="3130252" cy="4962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5775" y="5712663"/>
            <a:ext cx="1437640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52195" algn="l"/>
              </a:tabLst>
            </a:pPr>
            <a:r>
              <a:rPr sz="1100" b="1" dirty="0">
                <a:latin typeface="Verdana"/>
                <a:cs typeface="Verdana"/>
              </a:rPr>
              <a:t>Figure</a:t>
            </a:r>
            <a:r>
              <a:rPr sz="1100" b="1" spc="-3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14.1	</a:t>
            </a:r>
            <a:r>
              <a:rPr sz="1100" dirty="0">
                <a:latin typeface="Verdana"/>
                <a:cs typeface="Verdana"/>
              </a:rPr>
              <a:t>A  </a:t>
            </a:r>
            <a:r>
              <a:rPr sz="1100" spc="-10" dirty="0">
                <a:latin typeface="Verdana"/>
                <a:cs typeface="Verdana"/>
              </a:rPr>
              <a:t>simplified </a:t>
            </a:r>
            <a:r>
              <a:rPr sz="1100" spc="-5" dirty="0">
                <a:latin typeface="Verdana"/>
                <a:cs typeface="Verdana"/>
              </a:rPr>
              <a:t>COMPANY  relational </a:t>
            </a:r>
            <a:r>
              <a:rPr sz="1100" spc="5" dirty="0">
                <a:latin typeface="Verdana"/>
                <a:cs typeface="Verdana"/>
              </a:rPr>
              <a:t>database  </a:t>
            </a:r>
            <a:r>
              <a:rPr sz="1100" dirty="0">
                <a:latin typeface="Verdana"/>
                <a:cs typeface="Verdana"/>
              </a:rPr>
              <a:t>schema.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 14-</a:t>
            </a:r>
            <a:r>
              <a:rPr spc="-40" dirty="0"/>
              <a:t> 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0" dirty="0"/>
              <a:t> </a:t>
            </a:r>
            <a:r>
              <a:rPr dirty="0"/>
              <a:t>B.</a:t>
            </a:r>
            <a:r>
              <a:rPr spc="5" dirty="0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5270</Words>
  <Application>Microsoft Office PowerPoint</Application>
  <PresentationFormat>On-screen Show (4:3)</PresentationFormat>
  <Paragraphs>518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Gabriola</vt:lpstr>
      <vt:lpstr>Symbol</vt:lpstr>
      <vt:lpstr>Times New Roman</vt:lpstr>
      <vt:lpstr>Verdana</vt:lpstr>
      <vt:lpstr>Wingdings</vt:lpstr>
      <vt:lpstr>Wingdings 3</vt:lpstr>
      <vt:lpstr>Office Theme</vt:lpstr>
      <vt:lpstr>PowerPoint Presentation</vt:lpstr>
      <vt:lpstr>PowerPoint Presentation</vt:lpstr>
      <vt:lpstr>Chapter Outline</vt:lpstr>
      <vt:lpstr>Chapter Outline</vt:lpstr>
      <vt:lpstr>Chapter Outline</vt:lpstr>
      <vt:lpstr>1. Informal Design Guidelines for  Relational Databases (1)</vt:lpstr>
      <vt:lpstr>Informal Design Guidelines for Relational  Databases (2)</vt:lpstr>
      <vt:lpstr>1.1 Semantics of the Relational  Attributes must be clear</vt:lpstr>
      <vt:lpstr>Figure 14.1 A simplified COMPANY  relational database schema</vt:lpstr>
      <vt:lpstr>PowerPoint Presentation</vt:lpstr>
      <vt:lpstr>1.2 Redundant Information in Tuples and  Update Anomalies</vt:lpstr>
      <vt:lpstr>EXAMPLE OF AN UPDATE ANOMALY</vt:lpstr>
      <vt:lpstr>EXAMPLE OF AN INSERT ANOMALY</vt:lpstr>
      <vt:lpstr>EXAMPLE OF A DELETE ANOMALY</vt:lpstr>
      <vt:lpstr>Figure 14.3 Two relation schemas  suffering from update anomalies</vt:lpstr>
      <vt:lpstr>Figure 14.4 Sample states for  EMP_DEPT and EMP_PROJ</vt:lpstr>
      <vt:lpstr>Guideline for Redundant Information in  Tuples and Update Anomalies</vt:lpstr>
      <vt:lpstr>1.3 Null Values in Tuples</vt:lpstr>
      <vt:lpstr>1.4 Generation of Spurious Tuples – avoid  at any cost</vt:lpstr>
      <vt:lpstr>Spurious Tuples (2)</vt:lpstr>
      <vt:lpstr>2. Functional Dependencies</vt:lpstr>
      <vt:lpstr>2.1 Defining Functional Dependencies</vt:lpstr>
      <vt:lpstr>Examples of FD constraints (1)</vt:lpstr>
      <vt:lpstr>Examples of FD constraints (2)</vt:lpstr>
      <vt:lpstr>Defining FDs from instances</vt:lpstr>
      <vt:lpstr>Figure 14.7 Ruling Out FDs</vt:lpstr>
      <vt:lpstr>Figure 14.8 What FDs may exist?</vt:lpstr>
      <vt:lpstr>3 Normal Forms Based on Primary Keys</vt:lpstr>
      <vt:lpstr>3.1 Normalization of Relations (1)</vt:lpstr>
      <vt:lpstr>Normalization of Relations (2)</vt:lpstr>
      <vt:lpstr>3.2 Practical Use of Normal Forms</vt:lpstr>
      <vt:lpstr>3.3 Definitions of Keys and Attributes  Participating in Keys (1)</vt:lpstr>
      <vt:lpstr>Definitions of Keys and Attributes  Participating in Keys (2)</vt:lpstr>
      <vt:lpstr>3.4 First Normal Form</vt:lpstr>
      <vt:lpstr>Figure 14.9 Normalization into 1NF</vt:lpstr>
      <vt:lpstr>Figure 14.10 Normalizing nested relations  into 1NF</vt:lpstr>
      <vt:lpstr>3.5 Second Normal Form (1)</vt:lpstr>
      <vt:lpstr>Second Normal Form (2)</vt:lpstr>
      <vt:lpstr>Figure 14.11 Normalizing into 2NF and  3NF</vt:lpstr>
      <vt:lpstr>Figure 14.12 Normalization into 2NF and  3NF</vt:lpstr>
      <vt:lpstr>3.6 Third Normal Form (1)</vt:lpstr>
      <vt:lpstr>Third Normal Form (2)</vt:lpstr>
      <vt:lpstr>Normal Forms Defined Informally</vt:lpstr>
      <vt:lpstr>4. General Normal Form Definitions (For  Multiple Keys) (1)</vt:lpstr>
      <vt:lpstr>4.1 General Definition of 2NF (For  Multiple Candidate Keys)</vt:lpstr>
      <vt:lpstr>4.2 General Definition of Third Normal  Form</vt:lpstr>
      <vt:lpstr>4.3 Interpreting the General Definition of  Third Normal Form</vt:lpstr>
      <vt:lpstr>4.3 Interpreting the General Definition of  Third Normal Form (2)</vt:lpstr>
      <vt:lpstr>5. BCNF (Boyce-Codd Normal Form)</vt:lpstr>
      <vt:lpstr>Figure 14.13 Boyce-Codd normal form</vt:lpstr>
      <vt:lpstr>Figure 14.14 A relation TEACH that is in  3NF but not in BCNF</vt:lpstr>
      <vt:lpstr>Achieving the BCNF by Decomposition (1)</vt:lpstr>
      <vt:lpstr>Achieving the BCNF by Decomposition (2)</vt:lpstr>
      <vt:lpstr>Test for checking non-additivity of Binary  Relational Decompositions</vt:lpstr>
      <vt:lpstr>Test for checking non-additivity of Binary  Relational Decompositions</vt:lpstr>
      <vt:lpstr>General Procedure for achieving BCNF  when a relation fails BCNF</vt:lpstr>
      <vt:lpstr>5. Multivalued Dependencies and Fourth  Normal Form (1)</vt:lpstr>
      <vt:lpstr>Multivalued Dependencies and Fourth Normal  Form (3)</vt:lpstr>
      <vt:lpstr>Figure 14.15 Fourth and fifth normal  forms.</vt:lpstr>
      <vt:lpstr>6. Join Dependencies and Fifth Normal Form  (1)</vt:lpstr>
      <vt:lpstr>Join Dependencies and Fifth Normal Form (2)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Rohit Beniwal</cp:lastModifiedBy>
  <cp:revision>3</cp:revision>
  <dcterms:created xsi:type="dcterms:W3CDTF">2020-05-05T13:01:36Z</dcterms:created>
  <dcterms:modified xsi:type="dcterms:W3CDTF">2020-05-05T16:49:39Z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2020-05-05T00:00:00Z</vt:filetime>
  </property>
</Properties>
</file>