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97529" y="2640583"/>
            <a:ext cx="2948940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5630" y="3820109"/>
            <a:ext cx="6412738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79992" y="1450847"/>
            <a:ext cx="64135" cy="5407660"/>
          </a:xfrm>
          <a:custGeom>
            <a:avLst/>
            <a:gdLst/>
            <a:ahLst/>
            <a:cxnLst/>
            <a:rect l="l" t="t" r="r" b="b"/>
            <a:pathLst>
              <a:path w="64134" h="5407659">
                <a:moveTo>
                  <a:pt x="0" y="5407152"/>
                </a:moveTo>
                <a:lnTo>
                  <a:pt x="64007" y="5407152"/>
                </a:lnTo>
                <a:lnTo>
                  <a:pt x="64007" y="0"/>
                </a:lnTo>
                <a:lnTo>
                  <a:pt x="0" y="0"/>
                </a:lnTo>
                <a:lnTo>
                  <a:pt x="0" y="5407152"/>
                </a:lnTo>
                <a:close/>
              </a:path>
            </a:pathLst>
          </a:custGeom>
          <a:solidFill>
            <a:srgbClr val="677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936735" y="1450847"/>
            <a:ext cx="64135" cy="5407660"/>
          </a:xfrm>
          <a:custGeom>
            <a:avLst/>
            <a:gdLst/>
            <a:ahLst/>
            <a:cxnLst/>
            <a:rect l="l" t="t" r="r" b="b"/>
            <a:pathLst>
              <a:path w="64134" h="5407659">
                <a:moveTo>
                  <a:pt x="0" y="5407152"/>
                </a:moveTo>
                <a:lnTo>
                  <a:pt x="64007" y="5407152"/>
                </a:lnTo>
                <a:lnTo>
                  <a:pt x="64007" y="0"/>
                </a:lnTo>
                <a:lnTo>
                  <a:pt x="0" y="0"/>
                </a:lnTo>
                <a:lnTo>
                  <a:pt x="0" y="540715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000743" y="1450847"/>
            <a:ext cx="79375" cy="5407660"/>
          </a:xfrm>
          <a:custGeom>
            <a:avLst/>
            <a:gdLst/>
            <a:ahLst/>
            <a:cxnLst/>
            <a:rect l="l" t="t" r="r" b="b"/>
            <a:pathLst>
              <a:path w="79375" h="5407659">
                <a:moveTo>
                  <a:pt x="0" y="5407152"/>
                </a:moveTo>
                <a:lnTo>
                  <a:pt x="79248" y="5407152"/>
                </a:lnTo>
                <a:lnTo>
                  <a:pt x="79248" y="0"/>
                </a:lnTo>
                <a:lnTo>
                  <a:pt x="0" y="0"/>
                </a:lnTo>
                <a:lnTo>
                  <a:pt x="0" y="540715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141460" cy="1450975"/>
          </a:xfrm>
          <a:custGeom>
            <a:avLst/>
            <a:gdLst/>
            <a:ahLst/>
            <a:cxnLst/>
            <a:rect l="l" t="t" r="r" b="b"/>
            <a:pathLst>
              <a:path w="9141460" h="1450975">
                <a:moveTo>
                  <a:pt x="0" y="1450848"/>
                </a:moveTo>
                <a:lnTo>
                  <a:pt x="0" y="0"/>
                </a:lnTo>
                <a:lnTo>
                  <a:pt x="9140952" y="0"/>
                </a:lnTo>
                <a:lnTo>
                  <a:pt x="9140952" y="1450848"/>
                </a:lnTo>
                <a:lnTo>
                  <a:pt x="0" y="1450848"/>
                </a:lnTo>
                <a:close/>
              </a:path>
            </a:pathLst>
          </a:custGeom>
          <a:solidFill>
            <a:srgbClr val="677128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943" y="315925"/>
            <a:ext cx="847811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2543" y="1930450"/>
            <a:ext cx="7835265" cy="38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17244" y="6667295"/>
            <a:ext cx="3093085" cy="15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65542" y="6602965"/>
            <a:ext cx="101092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6656323"/>
            <a:ext cx="30930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Copyright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©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Ramez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Elmasri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and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Shamkant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B.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Navathe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9711" y="1514855"/>
            <a:ext cx="3892295" cy="484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142621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6773" y="6602965"/>
            <a:ext cx="106045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400" spc="-10" b="1">
                <a:solidFill>
                  <a:srgbClr val="990033"/>
                </a:solidFill>
                <a:latin typeface="Arial"/>
                <a:cs typeface="Arial"/>
              </a:rPr>
              <a:t>Slide 15 </a:t>
            </a:r>
            <a:r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dirty="0" sz="1400" spc="-40" b="1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8032115" cy="421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356870" marR="33655" indent="-344170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7505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Closure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 set F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spc="-1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the set </a:t>
            </a:r>
            <a:r>
              <a:rPr dirty="0" sz="2800" spc="1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dirty="0" baseline="25525" sz="2775" spc="15">
                <a:solidFill>
                  <a:srgbClr val="333399"/>
                </a:solidFill>
                <a:latin typeface="Arial"/>
                <a:cs typeface="Arial"/>
              </a:rPr>
              <a:t>+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all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FDs 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be inferred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from</a:t>
            </a:r>
            <a:r>
              <a:rPr dirty="0" sz="2800" spc="-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0033"/>
              </a:buClr>
              <a:buFont typeface="Wingdings"/>
              <a:buChar char=""/>
            </a:pPr>
            <a:endParaRPr sz="4050">
              <a:latin typeface="Times New Roman"/>
              <a:cs typeface="Times New Roman"/>
            </a:endParaRPr>
          </a:p>
          <a:p>
            <a:pPr algn="just" marL="356870" marR="73660" indent="-344170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7505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Closure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 set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attributes X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respect to</a:t>
            </a:r>
            <a:r>
              <a:rPr dirty="0" sz="2800" spc="-26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F 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the set </a:t>
            </a:r>
            <a:r>
              <a:rPr dirty="0" sz="2800" spc="2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dirty="0" baseline="25525" sz="2775" spc="30">
                <a:solidFill>
                  <a:srgbClr val="333399"/>
                </a:solidFill>
                <a:latin typeface="Arial"/>
                <a:cs typeface="Arial"/>
              </a:rPr>
              <a:t>+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all attributes that are functionally  determined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by</a:t>
            </a:r>
            <a:r>
              <a:rPr dirty="0" sz="28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90033"/>
              </a:buClr>
              <a:buFont typeface="Wingdings"/>
              <a:buChar char=""/>
            </a:pPr>
            <a:endParaRPr sz="405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spc="15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dirty="0" baseline="25525" sz="2775" spc="22">
                <a:solidFill>
                  <a:srgbClr val="333399"/>
                </a:solidFill>
                <a:latin typeface="Arial"/>
                <a:cs typeface="Arial"/>
              </a:rPr>
              <a:t>+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can be calculated by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repeatedly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applying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IR1,  IR2, IR3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using the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dirty="0" sz="2800" spc="-7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562356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Algorithm to determine</a:t>
            </a:r>
            <a:r>
              <a:rPr dirty="0" spc="-10"/>
              <a:t> </a:t>
            </a:r>
            <a:r>
              <a:rPr dirty="0" spc="-5"/>
              <a:t>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6773" y="6602965"/>
            <a:ext cx="106045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400" spc="-10" b="1">
                <a:solidFill>
                  <a:srgbClr val="990033"/>
                </a:solidFill>
                <a:latin typeface="Arial"/>
                <a:cs typeface="Arial"/>
              </a:rPr>
              <a:t>Slide 15 </a:t>
            </a:r>
            <a:r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dirty="0" sz="1400" spc="-40" b="1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8188325" cy="4893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spc="-10" b="1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dirty="0" sz="2800" spc="5" b="1">
                <a:solidFill>
                  <a:srgbClr val="333399"/>
                </a:solidFill>
                <a:latin typeface="Arial"/>
                <a:cs typeface="Arial"/>
              </a:rPr>
              <a:t>15.1.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Determining </a:t>
            </a:r>
            <a:r>
              <a:rPr dirty="0" sz="2800" spc="5" i="1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dirty="0" baseline="25525" sz="2775" spc="7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, the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Closure of</a:t>
            </a:r>
            <a:r>
              <a:rPr dirty="0" sz="2800" spc="-4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 i="1">
                <a:solidFill>
                  <a:srgbClr val="333399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under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356870" marR="307975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Input: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 set </a:t>
            </a:r>
            <a:r>
              <a:rPr dirty="0" sz="2800" spc="5" i="1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spc="-1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on a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relation schema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R, 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and a set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attributes </a:t>
            </a:r>
            <a:r>
              <a:rPr dirty="0" sz="2800" spc="5" i="1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which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 subset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z="2800" spc="-2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R.</a:t>
            </a:r>
            <a:endParaRPr sz="2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dirty="0" sz="2800" spc="5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baseline="25525" sz="2775" spc="7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:=</a:t>
            </a:r>
            <a:r>
              <a:rPr dirty="0" sz="2800" spc="-30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sz="2800">
                <a:solidFill>
                  <a:srgbClr val="800000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800000"/>
                </a:solidFill>
                <a:latin typeface="Arial"/>
                <a:cs typeface="Arial"/>
              </a:rPr>
              <a:t>repeat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800000"/>
                </a:solidFill>
                <a:latin typeface="Arial"/>
                <a:cs typeface="Arial"/>
              </a:rPr>
              <a:t>old</a:t>
            </a:r>
            <a:r>
              <a:rPr dirty="0" sz="2800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baseline="25525" sz="2775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:=</a:t>
            </a:r>
            <a:r>
              <a:rPr dirty="0" sz="2800" spc="-30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800" spc="5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baseline="25525" sz="2775" spc="7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1842135" marR="526415" indent="-1430655">
              <a:lnSpc>
                <a:spcPct val="120100"/>
              </a:lnSpc>
              <a:spcBef>
                <a:spcPts val="25"/>
              </a:spcBef>
            </a:pP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for each functional dependency </a:t>
            </a:r>
            <a:r>
              <a:rPr dirty="0" sz="2800" spc="5" i="1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dirty="0" sz="2800" spc="1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dirty="0" sz="2800" spc="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800" spc="5" i="1">
                <a:solidFill>
                  <a:srgbClr val="800000"/>
                </a:solidFill>
                <a:latin typeface="Arial"/>
                <a:cs typeface="Arial"/>
              </a:rPr>
              <a:t>Z </a:t>
            </a:r>
            <a:r>
              <a:rPr dirty="0" sz="280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z="2800" spc="5" i="1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sz="2800" spc="-18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800000"/>
                </a:solidFill>
                <a:latin typeface="Arial"/>
                <a:cs typeface="Arial"/>
              </a:rPr>
              <a:t>do  if </a:t>
            </a:r>
            <a:r>
              <a:rPr dirty="0" sz="2800" spc="5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baseline="25525" sz="2775" spc="7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dirty="0" sz="2800" spc="5">
                <a:solidFill>
                  <a:srgbClr val="800000"/>
                </a:solidFill>
                <a:latin typeface="Symbol"/>
                <a:cs typeface="Symbol"/>
              </a:rPr>
              <a:t></a:t>
            </a:r>
            <a:r>
              <a:rPr dirty="0" sz="2800" spc="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800" spc="5" i="1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then </a:t>
            </a:r>
            <a:r>
              <a:rPr dirty="0" sz="2800" spc="5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baseline="25525" sz="2775" spc="7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:= </a:t>
            </a:r>
            <a:r>
              <a:rPr dirty="0" sz="2800" spc="5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baseline="25525" sz="2775" spc="7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dirty="0" sz="2800" spc="5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dirty="0" sz="2800" spc="2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2800" spc="-5">
                <a:solidFill>
                  <a:srgbClr val="800000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650"/>
              </a:spcBef>
            </a:pPr>
            <a:r>
              <a:rPr dirty="0" sz="2800">
                <a:solidFill>
                  <a:srgbClr val="800000"/>
                </a:solidFill>
                <a:latin typeface="Arial"/>
                <a:cs typeface="Arial"/>
              </a:rPr>
              <a:t>until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800" spc="5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baseline="25525" sz="2775" spc="7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dirty="0" sz="280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dirty="0" sz="2800" spc="-29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old</a:t>
            </a:r>
            <a:r>
              <a:rPr dirty="0" sz="2800" spc="5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baseline="25525" sz="2775" spc="7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417830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Example of </a:t>
            </a:r>
            <a:r>
              <a:rPr dirty="0"/>
              <a:t>Closure</a:t>
            </a:r>
            <a:r>
              <a:rPr dirty="0" spc="-75"/>
              <a:t> </a:t>
            </a:r>
            <a:r>
              <a:rPr dirty="0" spc="-5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8012"/>
            <a:ext cx="8060690" cy="4867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example,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consider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following relation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about</a:t>
            </a:r>
            <a:r>
              <a:rPr dirty="0" sz="2000" spc="16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classes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held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at 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university in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given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academic</a:t>
            </a:r>
            <a:r>
              <a:rPr dirty="0" sz="2000" spc="18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333399"/>
                </a:solidFill>
                <a:latin typeface="Arial"/>
                <a:cs typeface="Arial"/>
              </a:rPr>
              <a:t>year.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CLASS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 Classid, Course#, Instr_name, Credit_hrs, </a:t>
            </a:r>
            <a:r>
              <a:rPr dirty="0" sz="2000" spc="-45">
                <a:solidFill>
                  <a:srgbClr val="333399"/>
                </a:solidFill>
                <a:latin typeface="Arial"/>
                <a:cs typeface="Arial"/>
              </a:rPr>
              <a:t>Text,</a:t>
            </a:r>
            <a:r>
              <a:rPr dirty="0" sz="2000" spc="4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333399"/>
                </a:solidFill>
                <a:latin typeface="Arial"/>
                <a:cs typeface="Arial"/>
              </a:rPr>
              <a:t>Publisher,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Classroom,</a:t>
            </a:r>
            <a:r>
              <a:rPr dirty="0" sz="2000" spc="-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Capacity).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Let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, the set of functional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dependencies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above</a:t>
            </a:r>
            <a:r>
              <a:rPr dirty="0" sz="2000" spc="1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include the following</a:t>
            </a:r>
            <a:r>
              <a:rPr dirty="0" sz="2000" spc="15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f.d.s: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FD1: Sectionid </a:t>
            </a:r>
            <a:r>
              <a:rPr dirty="0" sz="180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dirty="0" sz="180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Course#, Instr_name, Credit_hrs, </a:t>
            </a:r>
            <a:r>
              <a:rPr dirty="0" sz="1800" spc="-50">
                <a:solidFill>
                  <a:srgbClr val="800000"/>
                </a:solidFill>
                <a:latin typeface="Arial"/>
                <a:cs typeface="Arial"/>
              </a:rPr>
              <a:t>Text,</a:t>
            </a:r>
            <a:r>
              <a:rPr dirty="0" sz="1800" spc="-18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800000"/>
                </a:solidFill>
                <a:latin typeface="Arial"/>
                <a:cs typeface="Arial"/>
              </a:rPr>
              <a:t>Publisher,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Classroom,</a:t>
            </a:r>
            <a:r>
              <a:rPr dirty="0" sz="1800" spc="-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Capacity;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FD2: Course# </a:t>
            </a:r>
            <a:r>
              <a:rPr dirty="0" sz="180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dirty="0" sz="1800" spc="-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Credit_hrs;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FD3: {Course#, </a:t>
            </a:r>
            <a:r>
              <a:rPr dirty="0" sz="1800" spc="5">
                <a:solidFill>
                  <a:srgbClr val="800000"/>
                </a:solidFill>
                <a:latin typeface="Arial"/>
                <a:cs typeface="Arial"/>
              </a:rPr>
              <a:t>Instr_name} </a:t>
            </a:r>
            <a:r>
              <a:rPr dirty="0" sz="180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dirty="0" sz="180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800000"/>
                </a:solidFill>
                <a:latin typeface="Arial"/>
                <a:cs typeface="Arial"/>
              </a:rPr>
              <a:t>Text,</a:t>
            </a:r>
            <a:r>
              <a:rPr dirty="0" sz="1800" spc="-7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Classroom;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FD4: </a:t>
            </a:r>
            <a:r>
              <a:rPr dirty="0" sz="1800" spc="-65">
                <a:solidFill>
                  <a:srgbClr val="800000"/>
                </a:solidFill>
                <a:latin typeface="Arial"/>
                <a:cs typeface="Arial"/>
              </a:rPr>
              <a:t>Text </a:t>
            </a:r>
            <a:r>
              <a:rPr dirty="0" sz="180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dirty="0" sz="1800" spc="9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Publisher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FD5: Classroom </a:t>
            </a:r>
            <a:r>
              <a:rPr dirty="0" sz="180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dirty="0" sz="1800" spc="-2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Capacity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These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f.d.s 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above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represent the meaning of the individual attributes and</a:t>
            </a:r>
            <a:r>
              <a:rPr dirty="0" sz="1800" spc="-3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</a:pP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relationship among them and defines certain rules about the</a:t>
            </a:r>
            <a:r>
              <a:rPr dirty="0" sz="1800" spc="-28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333399"/>
                </a:solidFill>
                <a:latin typeface="Arial"/>
                <a:cs typeface="Arial"/>
              </a:rPr>
              <a:t>classes.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417830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Example of </a:t>
            </a:r>
            <a:r>
              <a:rPr dirty="0"/>
              <a:t>Closure</a:t>
            </a:r>
            <a:r>
              <a:rPr dirty="0" spc="-75"/>
              <a:t> </a:t>
            </a:r>
            <a:r>
              <a:rPr dirty="0" spc="-5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8012"/>
            <a:ext cx="8214359" cy="43738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closures of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attributes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or sets of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attributes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some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example</a:t>
            </a:r>
            <a:r>
              <a:rPr dirty="0" sz="2000" spc="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sets: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{ Classid } </a:t>
            </a:r>
            <a:r>
              <a:rPr dirty="0" baseline="25462" sz="180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= { Classid , Course#, </a:t>
            </a:r>
            <a:r>
              <a:rPr dirty="0" sz="1800" spc="5">
                <a:solidFill>
                  <a:srgbClr val="800000"/>
                </a:solidFill>
                <a:latin typeface="Arial"/>
                <a:cs typeface="Arial"/>
              </a:rPr>
              <a:t>Instr_name,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Credit_hrs, </a:t>
            </a:r>
            <a:r>
              <a:rPr dirty="0" sz="1800" spc="-50">
                <a:solidFill>
                  <a:srgbClr val="800000"/>
                </a:solidFill>
                <a:latin typeface="Arial"/>
                <a:cs typeface="Arial"/>
              </a:rPr>
              <a:t>Text, </a:t>
            </a:r>
            <a:r>
              <a:rPr dirty="0" sz="1800" spc="-10">
                <a:solidFill>
                  <a:srgbClr val="800000"/>
                </a:solidFill>
                <a:latin typeface="Arial"/>
                <a:cs typeface="Arial"/>
              </a:rPr>
              <a:t>Publisher,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</a:pP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Classroom, Capacity } =</a:t>
            </a:r>
            <a:r>
              <a:rPr dirty="0" sz="1800" spc="-1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{ Course#} </a:t>
            </a:r>
            <a:r>
              <a:rPr dirty="0" baseline="25462" sz="180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= { Course#,</a:t>
            </a:r>
            <a:r>
              <a:rPr dirty="0" sz="1800" spc="-26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Credit_hrs}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{ Course#, Instr_name } </a:t>
            </a:r>
            <a:r>
              <a:rPr dirty="0" baseline="25462" sz="180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= { Course#, Credit_hrs, </a:t>
            </a:r>
            <a:r>
              <a:rPr dirty="0" sz="1800" spc="-50">
                <a:solidFill>
                  <a:srgbClr val="800000"/>
                </a:solidFill>
                <a:latin typeface="Arial"/>
                <a:cs typeface="Arial"/>
              </a:rPr>
              <a:t>Text,</a:t>
            </a:r>
            <a:r>
              <a:rPr dirty="0" sz="18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800000"/>
                </a:solidFill>
                <a:latin typeface="Arial"/>
                <a:cs typeface="Arial"/>
              </a:rPr>
              <a:t>Publisher,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</a:pP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Classroom, Capacity</a:t>
            </a:r>
            <a:r>
              <a:rPr dirty="0" sz="1800" spc="-8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411480" marR="5080">
              <a:lnSpc>
                <a:spcPct val="100000"/>
              </a:lnSpc>
              <a:spcBef>
                <a:spcPts val="5"/>
              </a:spcBef>
              <a:tabLst>
                <a:tab pos="6595109" algn="l"/>
              </a:tabLst>
            </a:pP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Note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that each closure 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above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has an interpretation that is revealing about</a:t>
            </a:r>
            <a:r>
              <a:rPr dirty="0" sz="1800" spc="-229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the  attribute(s) on the </a:t>
            </a:r>
            <a:r>
              <a:rPr dirty="0" sz="1800" spc="5">
                <a:solidFill>
                  <a:srgbClr val="333399"/>
                </a:solidFill>
                <a:latin typeface="Arial"/>
                <a:cs typeface="Arial"/>
              </a:rPr>
              <a:t>left-hand-side. 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closure of { Classid</a:t>
            </a:r>
            <a:r>
              <a:rPr dirty="0" sz="1800" spc="-229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}</a:t>
            </a:r>
            <a:r>
              <a:rPr dirty="0" sz="1800" spc="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baseline="25462" sz="1800">
                <a:solidFill>
                  <a:srgbClr val="333399"/>
                </a:solidFill>
                <a:latin typeface="Arial"/>
                <a:cs typeface="Arial"/>
              </a:rPr>
              <a:t>+	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is the entire  relation 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CLASS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indicating that all attributes of the relation can be determined  from Classid and hence it is 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800" spc="-1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333399"/>
                </a:solidFill>
                <a:latin typeface="Arial"/>
                <a:cs typeface="Arial"/>
              </a:rPr>
              <a:t>key.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559498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1.2 Equivalence of Sets of</a:t>
            </a:r>
            <a:r>
              <a:rPr dirty="0" spc="-80"/>
              <a:t> </a:t>
            </a:r>
            <a:r>
              <a:rPr dirty="0" spc="-5"/>
              <a:t>FDs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1664"/>
            <a:ext cx="7992109" cy="41236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 spc="-55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sets of FDs F and G are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equivalent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if: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FD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F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can be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inferred </a:t>
            </a:r>
            <a:r>
              <a:rPr dirty="0" sz="2200" spc="10">
                <a:solidFill>
                  <a:srgbClr val="800000"/>
                </a:solidFill>
                <a:latin typeface="Arial"/>
                <a:cs typeface="Arial"/>
              </a:rPr>
              <a:t>from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G,</a:t>
            </a:r>
            <a:r>
              <a:rPr dirty="0" sz="2200" spc="-17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FD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G can be inferred </a:t>
            </a:r>
            <a:r>
              <a:rPr dirty="0" sz="2200" spc="10">
                <a:solidFill>
                  <a:srgbClr val="800000"/>
                </a:solidFill>
                <a:latin typeface="Arial"/>
                <a:cs typeface="Arial"/>
              </a:rPr>
              <a:t>from</a:t>
            </a:r>
            <a:r>
              <a:rPr dirty="0" sz="2200" spc="-1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F</a:t>
            </a:r>
            <a:endParaRPr sz="2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Hence,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F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G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are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equivalent </a:t>
            </a:r>
            <a:r>
              <a:rPr dirty="0" sz="2200" spc="-1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dirty="0" sz="2200" spc="1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baseline="24904" sz="2175" spc="15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dirty="0" baseline="24904" sz="2175" spc="352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10">
                <a:solidFill>
                  <a:srgbClr val="800000"/>
                </a:solidFill>
                <a:latin typeface="Arial"/>
                <a:cs typeface="Arial"/>
              </a:rPr>
              <a:t>=G</a:t>
            </a:r>
            <a:r>
              <a:rPr dirty="0" baseline="24904" sz="2175" spc="15">
                <a:solidFill>
                  <a:srgbClr val="800000"/>
                </a:solidFill>
                <a:latin typeface="Arial"/>
                <a:cs typeface="Arial"/>
              </a:rPr>
              <a:t>+</a:t>
            </a:r>
            <a:endParaRPr baseline="24904" sz="2175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6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Definition</a:t>
            </a:r>
            <a:r>
              <a:rPr dirty="0" sz="2400" spc="-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Covers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F </a:t>
            </a:r>
            <a:r>
              <a:rPr dirty="0" sz="2200" spc="-5" b="1">
                <a:solidFill>
                  <a:srgbClr val="800000"/>
                </a:solidFill>
                <a:latin typeface="Arial"/>
                <a:cs typeface="Arial"/>
              </a:rPr>
              <a:t>covers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G </a:t>
            </a:r>
            <a:r>
              <a:rPr dirty="0" sz="2200" spc="-1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FD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G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can be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inferred </a:t>
            </a:r>
            <a:r>
              <a:rPr dirty="0" sz="2200" spc="10">
                <a:solidFill>
                  <a:srgbClr val="800000"/>
                </a:solidFill>
                <a:latin typeface="Arial"/>
                <a:cs typeface="Arial"/>
              </a:rPr>
              <a:t>from</a:t>
            </a:r>
            <a:r>
              <a:rPr dirty="0" sz="2200" spc="-1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F</a:t>
            </a:r>
            <a:endParaRPr sz="22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(i.e.,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G</a:t>
            </a:r>
            <a:r>
              <a:rPr dirty="0" baseline="24691" sz="2025">
                <a:solidFill>
                  <a:srgbClr val="333399"/>
                </a:solidFill>
                <a:latin typeface="Arial"/>
                <a:cs typeface="Arial"/>
              </a:rPr>
              <a:t>+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subset-of</a:t>
            </a:r>
            <a:r>
              <a:rPr dirty="0" sz="2000" spc="-21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dirty="0" baseline="24691" sz="2025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6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F and G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are equivalent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if F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covers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G and G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covers</a:t>
            </a:r>
            <a:r>
              <a:rPr dirty="0" sz="2400" spc="-10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There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dirty="0" sz="2400" spc="1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checking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equivalence </a:t>
            </a: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sets</a:t>
            </a:r>
            <a:r>
              <a:rPr dirty="0" sz="2400" spc="-1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of 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FDs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684212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1.3 Finding </a:t>
            </a:r>
            <a:r>
              <a:rPr dirty="0"/>
              <a:t>Minimal </a:t>
            </a:r>
            <a:r>
              <a:rPr dirty="0" spc="-5"/>
              <a:t>Cover of </a:t>
            </a:r>
            <a:r>
              <a:rPr dirty="0" spc="-80"/>
              <a:t>F.D.s</a:t>
            </a:r>
            <a:r>
              <a:rPr dirty="0" spc="-5"/>
              <a:t> 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965"/>
            <a:ext cx="8173720" cy="4612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Just as </a:t>
            </a:r>
            <a:r>
              <a:rPr dirty="0" sz="2400" spc="-2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applied inference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rules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expand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of  FDs to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arrive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at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+,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its closure, it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possible to think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dirty="0" sz="24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6870" marR="167640">
              <a:lnSpc>
                <a:spcPct val="103000"/>
              </a:lnSpc>
              <a:spcBef>
                <a:spcPts val="705"/>
              </a:spcBef>
            </a:pP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opposite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direction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to see if </a:t>
            </a:r>
            <a:r>
              <a:rPr dirty="0" sz="2400" spc="-2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could shrink or reduce the  set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to its </a:t>
            </a:r>
            <a:r>
              <a:rPr dirty="0" sz="2400" spc="-10" i="1">
                <a:solidFill>
                  <a:srgbClr val="333399"/>
                </a:solidFill>
                <a:latin typeface="Arial"/>
                <a:cs typeface="Arial"/>
              </a:rPr>
              <a:t>minimal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form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so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that the minimal set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is still  equivalent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to the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original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set</a:t>
            </a:r>
            <a:r>
              <a:rPr dirty="0" sz="2400" spc="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320" i="1">
                <a:solidFill>
                  <a:srgbClr val="333399"/>
                </a:solidFill>
                <a:latin typeface="Arial"/>
                <a:cs typeface="Arial"/>
              </a:rPr>
              <a:t>F.</a:t>
            </a:r>
            <a:endParaRPr sz="2400">
              <a:latin typeface="Arial"/>
              <a:cs typeface="Arial"/>
            </a:endParaRPr>
          </a:p>
          <a:p>
            <a:pPr marL="356870" marR="142875" indent="-34417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  <a:tab pos="2878455" algn="l"/>
                <a:tab pos="5122545" algn="l"/>
              </a:tabLst>
            </a:pP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Definition: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in a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functional dependency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is 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considered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extraneous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400" spc="-2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remove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it 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without changing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the closure of the set of dependencies.  </a:t>
            </a:r>
            <a:r>
              <a:rPr dirty="0" sz="2400" spc="-25">
                <a:solidFill>
                  <a:srgbClr val="333399"/>
                </a:solidFill>
                <a:latin typeface="Arial"/>
                <a:cs typeface="Arial"/>
              </a:rPr>
              <a:t>Formally,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given </a:t>
            </a:r>
            <a:r>
              <a:rPr dirty="0" sz="2400" spc="-135">
                <a:solidFill>
                  <a:srgbClr val="333399"/>
                </a:solidFill>
                <a:latin typeface="Arial"/>
                <a:cs typeface="Arial"/>
              </a:rPr>
              <a:t>F,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the set of functional dependencies and  a functional dependency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F ,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is 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extraneous in</a:t>
            </a:r>
            <a:r>
              <a:rPr dirty="0" sz="2400" spc="4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dirty="0" sz="2400" spc="1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if	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is a</a:t>
            </a:r>
            <a:r>
              <a:rPr dirty="0" sz="2400" spc="-4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subset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of	X,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logically 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implies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(F- (X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A)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</a:t>
            </a:r>
            <a:r>
              <a:rPr dirty="0" sz="24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{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– Y)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A }</a:t>
            </a:r>
            <a:r>
              <a:rPr dirty="0" sz="2400" spc="-4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426783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Minimal </a:t>
            </a:r>
            <a:r>
              <a:rPr dirty="0" spc="-5"/>
              <a:t>Sets of FDs</a:t>
            </a:r>
            <a:r>
              <a:rPr dirty="0" spc="-70"/>
              <a:t> </a:t>
            </a:r>
            <a:r>
              <a:rPr dirty="0" spc="-5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78940"/>
            <a:ext cx="7994015" cy="434848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546100" marR="1172210" indent="-533400">
              <a:lnSpc>
                <a:spcPts val="3030"/>
              </a:lnSpc>
              <a:spcBef>
                <a:spcPts val="48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 set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minimal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if it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satisfies</a:t>
            </a:r>
            <a:r>
              <a:rPr dirty="0" sz="2800" spc="-34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the 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following</a:t>
            </a:r>
            <a:r>
              <a:rPr dirty="0" sz="2800" spc="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conditions:</a:t>
            </a:r>
            <a:endParaRPr sz="2800">
              <a:latin typeface="Arial"/>
              <a:cs typeface="Arial"/>
            </a:endParaRPr>
          </a:p>
          <a:p>
            <a:pPr algn="just" lvl="1" marL="966469" marR="15875" indent="-496570">
              <a:lnSpc>
                <a:spcPts val="2810"/>
              </a:lnSpc>
              <a:spcBef>
                <a:spcPts val="625"/>
              </a:spcBef>
              <a:buClr>
                <a:srgbClr val="333399"/>
              </a:buClr>
              <a:buAutoNum type="arabicPeriod"/>
              <a:tabLst>
                <a:tab pos="967105" algn="l"/>
              </a:tabLst>
            </a:pP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Every dependency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in F has a single attribute for  its</a:t>
            </a:r>
            <a:r>
              <a:rPr dirty="0" sz="2600" spc="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RHS.</a:t>
            </a:r>
            <a:endParaRPr sz="2600">
              <a:latin typeface="Arial"/>
              <a:cs typeface="Arial"/>
            </a:endParaRPr>
          </a:p>
          <a:p>
            <a:pPr algn="just" lvl="1" marL="966469" marR="31115" indent="-496570">
              <a:lnSpc>
                <a:spcPts val="2810"/>
              </a:lnSpc>
              <a:spcBef>
                <a:spcPts val="620"/>
              </a:spcBef>
              <a:buClr>
                <a:srgbClr val="333399"/>
              </a:buClr>
              <a:buAutoNum type="arabicPeriod"/>
              <a:tabLst>
                <a:tab pos="967105" algn="l"/>
              </a:tabLst>
            </a:pPr>
            <a:r>
              <a:rPr dirty="0" sz="2600" spc="5">
                <a:solidFill>
                  <a:srgbClr val="800000"/>
                </a:solidFill>
                <a:latin typeface="Arial"/>
                <a:cs typeface="Arial"/>
              </a:rPr>
              <a:t>We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cannot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remove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any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dependency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from F and  </a:t>
            </a:r>
            <a:r>
              <a:rPr dirty="0" sz="2600" spc="-15">
                <a:solidFill>
                  <a:srgbClr val="800000"/>
                </a:solidFill>
                <a:latin typeface="Arial"/>
                <a:cs typeface="Arial"/>
              </a:rPr>
              <a:t>have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 set of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that is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equivalent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to  </a:t>
            </a:r>
            <a:r>
              <a:rPr dirty="0" sz="2600" spc="-295">
                <a:solidFill>
                  <a:srgbClr val="800000"/>
                </a:solidFill>
                <a:latin typeface="Arial"/>
                <a:cs typeface="Arial"/>
              </a:rPr>
              <a:t>F.</a:t>
            </a:r>
            <a:endParaRPr sz="2600">
              <a:latin typeface="Arial"/>
              <a:cs typeface="Arial"/>
            </a:endParaRPr>
          </a:p>
          <a:p>
            <a:pPr algn="just" lvl="1" marL="966469" marR="5080" indent="-496570">
              <a:lnSpc>
                <a:spcPct val="89700"/>
              </a:lnSpc>
              <a:spcBef>
                <a:spcPts val="680"/>
              </a:spcBef>
              <a:buClr>
                <a:srgbClr val="333399"/>
              </a:buClr>
              <a:buAutoNum type="arabicPeriod"/>
              <a:tabLst>
                <a:tab pos="967105" algn="l"/>
              </a:tabLst>
            </a:pPr>
            <a:r>
              <a:rPr dirty="0" sz="2600" spc="5">
                <a:solidFill>
                  <a:srgbClr val="800000"/>
                </a:solidFill>
                <a:latin typeface="Arial"/>
                <a:cs typeface="Arial"/>
              </a:rPr>
              <a:t>We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cannot replace any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dependency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800" spc="1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dirty="0" sz="2800" spc="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 in F  </a:t>
            </a:r>
            <a:r>
              <a:rPr dirty="0" sz="2600" spc="-15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dependency Y </a:t>
            </a:r>
            <a:r>
              <a:rPr dirty="0" sz="2800" spc="5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dirty="0" sz="2800" spc="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A,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where Y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is a proper-  subset-of X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still </a:t>
            </a:r>
            <a:r>
              <a:rPr dirty="0" sz="2600" spc="-15">
                <a:solidFill>
                  <a:srgbClr val="800000"/>
                </a:solidFill>
                <a:latin typeface="Arial"/>
                <a:cs typeface="Arial"/>
              </a:rPr>
              <a:t>have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 set of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dependencies 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that is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equivalent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dirty="0" sz="2600" spc="1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50">
                <a:solidFill>
                  <a:srgbClr val="800000"/>
                </a:solidFill>
                <a:latin typeface="Arial"/>
                <a:cs typeface="Arial"/>
              </a:rPr>
              <a:t>F.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426847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Minimal </a:t>
            </a:r>
            <a:r>
              <a:rPr dirty="0" spc="-5"/>
              <a:t>Sets of FDs</a:t>
            </a:r>
            <a:r>
              <a:rPr dirty="0" spc="-70"/>
              <a:t> </a:t>
            </a:r>
            <a:r>
              <a:rPr dirty="0" spc="-5"/>
              <a:t>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67052"/>
            <a:ext cx="8225790" cy="43846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170">
              <a:lnSpc>
                <a:spcPts val="2160"/>
              </a:lnSpc>
              <a:spcBef>
                <a:spcPts val="9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15" b="1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15.2.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Finding a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Minimal Cover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F for a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z="2000" spc="1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Functional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160"/>
              </a:lnSpc>
            </a:pP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Dependencies</a:t>
            </a:r>
            <a:r>
              <a:rPr dirty="0" sz="2000" spc="5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Input: 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A set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of functional dependencies</a:t>
            </a:r>
            <a:r>
              <a:rPr dirty="0" sz="2000" spc="-13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99003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Se</a:t>
            </a:r>
            <a:r>
              <a:rPr dirty="0" sz="2000" spc="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tF:=E.</a:t>
            </a:r>
            <a:endParaRPr sz="2000">
              <a:latin typeface="Arial"/>
              <a:cs typeface="Arial"/>
            </a:endParaRPr>
          </a:p>
          <a:p>
            <a:pPr marL="469900" marR="407034" indent="-457200">
              <a:lnSpc>
                <a:spcPts val="1920"/>
              </a:lnSpc>
              <a:spcBef>
                <a:spcPts val="465"/>
              </a:spcBef>
              <a:buClr>
                <a:srgbClr val="99003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Replace each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functional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dependency X → {A1, A2,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...,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An}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by 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 n functional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dependencies X →A1, X →A2, ..., X →</a:t>
            </a:r>
            <a:r>
              <a:rPr dirty="0" sz="2000" spc="7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160"/>
              </a:lnSpc>
              <a:spcBef>
                <a:spcPts val="15"/>
              </a:spcBef>
              <a:buClr>
                <a:srgbClr val="99003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For each functional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dirty="0" sz="2000" spc="-8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1920"/>
              </a:lnSpc>
            </a:pP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each attribute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an element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z="2000" spc="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marL="1842135">
              <a:lnSpc>
                <a:spcPts val="1920"/>
              </a:lnSpc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{ {F – {X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→ A}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} </a:t>
            </a:r>
            <a:r>
              <a:rPr dirty="0" sz="2000" spc="-10">
                <a:solidFill>
                  <a:srgbClr val="333399"/>
                </a:solidFill>
                <a:latin typeface="Cambria Math"/>
                <a:cs typeface="Cambria Math"/>
              </a:rPr>
              <a:t>∪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{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(X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–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{B}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→ A}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}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is equivalent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dirty="0" sz="2000" spc="6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  <a:p>
            <a:pPr marL="2756535">
              <a:lnSpc>
                <a:spcPts val="2160"/>
              </a:lnSpc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then replace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(X – {B} )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dirty="0" sz="2000" spc="-3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333399"/>
                </a:solidFill>
                <a:latin typeface="Arial"/>
                <a:cs typeface="Arial"/>
              </a:rPr>
              <a:t>F.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160"/>
              </a:lnSpc>
              <a:spcBef>
                <a:spcPts val="5"/>
              </a:spcBef>
            </a:pP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(* </a:t>
            </a:r>
            <a:r>
              <a:rPr dirty="0" sz="2000" spc="5" b="1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above constitutes a removal of the</a:t>
            </a:r>
            <a:r>
              <a:rPr dirty="0" sz="2000" spc="-7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extraneous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160"/>
              </a:lnSpc>
            </a:pP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attribute B from X</a:t>
            </a:r>
            <a:r>
              <a:rPr dirty="0" sz="2000" spc="1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*)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160"/>
              </a:lnSpc>
              <a:buClr>
                <a:srgbClr val="990033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each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remaining functional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dependency X → A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{F – {X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dirty="0" sz="2000" spc="-17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A}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160"/>
              </a:lnSpc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}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equivalent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2000" spc="-114">
                <a:solidFill>
                  <a:srgbClr val="333399"/>
                </a:solidFill>
                <a:latin typeface="Arial"/>
                <a:cs typeface="Arial"/>
              </a:rPr>
              <a:t>F,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then remove X → A from</a:t>
            </a:r>
            <a:r>
              <a:rPr dirty="0" sz="1800" spc="-5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333399"/>
                </a:solidFill>
                <a:latin typeface="Arial"/>
                <a:cs typeface="Arial"/>
              </a:rPr>
              <a:t>F.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1914"/>
              </a:lnSpc>
              <a:spcBef>
                <a:spcPts val="10"/>
              </a:spcBef>
            </a:pPr>
            <a:r>
              <a:rPr dirty="0" sz="1800" spc="-5" b="1">
                <a:solidFill>
                  <a:srgbClr val="800000"/>
                </a:solidFill>
                <a:latin typeface="Arial"/>
                <a:cs typeface="Arial"/>
              </a:rPr>
              <a:t>(* </a:t>
            </a:r>
            <a:r>
              <a:rPr dirty="0" sz="1800" b="1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1800" spc="-5" b="1">
                <a:solidFill>
                  <a:srgbClr val="800000"/>
                </a:solidFill>
                <a:latin typeface="Arial"/>
                <a:cs typeface="Arial"/>
              </a:rPr>
              <a:t>above </a:t>
            </a:r>
            <a:r>
              <a:rPr dirty="0" sz="1800" b="1">
                <a:solidFill>
                  <a:srgbClr val="800000"/>
                </a:solidFill>
                <a:latin typeface="Arial"/>
                <a:cs typeface="Arial"/>
              </a:rPr>
              <a:t>constitutes </a:t>
            </a:r>
            <a:r>
              <a:rPr dirty="0" sz="1800" spc="-5" b="1">
                <a:solidFill>
                  <a:srgbClr val="800000"/>
                </a:solidFill>
                <a:latin typeface="Arial"/>
                <a:cs typeface="Arial"/>
              </a:rPr>
              <a:t>a removal </a:t>
            </a:r>
            <a:r>
              <a:rPr dirty="0" sz="1800" b="1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dirty="0" sz="1800" spc="-5" b="1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1800" b="1">
                <a:solidFill>
                  <a:srgbClr val="800000"/>
                </a:solidFill>
                <a:latin typeface="Arial"/>
                <a:cs typeface="Arial"/>
              </a:rPr>
              <a:t>redundant</a:t>
            </a:r>
            <a:r>
              <a:rPr dirty="0" sz="1800" spc="-2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800000"/>
                </a:solidFill>
                <a:latin typeface="Arial"/>
                <a:cs typeface="Arial"/>
              </a:rPr>
              <a:t>dependency</a:t>
            </a:r>
            <a:endParaRPr sz="1800">
              <a:latin typeface="Arial"/>
              <a:cs typeface="Arial"/>
            </a:endParaRPr>
          </a:p>
          <a:p>
            <a:pPr marL="991235">
              <a:lnSpc>
                <a:spcPts val="2155"/>
              </a:lnSpc>
            </a:pP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000" spc="-1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dirty="0" sz="2000" spc="-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1800" spc="-5" b="1">
                <a:solidFill>
                  <a:srgbClr val="800000"/>
                </a:solidFill>
                <a:latin typeface="Arial"/>
                <a:cs typeface="Arial"/>
              </a:rPr>
              <a:t>from </a:t>
            </a:r>
            <a:r>
              <a:rPr dirty="0" sz="1800" b="1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sz="1800" spc="-14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800000"/>
                </a:solidFill>
                <a:latin typeface="Arial"/>
                <a:cs typeface="Arial"/>
              </a:rPr>
              <a:t>*)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701802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Computing the Minimal Sets of FDs</a:t>
            </a:r>
            <a:r>
              <a:rPr dirty="0" spc="-40"/>
              <a:t> </a:t>
            </a:r>
            <a:r>
              <a:rPr dirty="0" spc="-5"/>
              <a:t>(4)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79244"/>
            <a:ext cx="7800975" cy="4417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25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illustrate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15.2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1600" spc="-1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following: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Let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given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{</a:t>
            </a:r>
            <a:r>
              <a:rPr dirty="0" sz="1600" spc="-5" i="1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AB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}.We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find the</a:t>
            </a:r>
            <a:r>
              <a:rPr dirty="0" sz="1600" spc="-2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minimum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cover of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Char char="■"/>
              <a:tabLst>
                <a:tab pos="180340" algn="l"/>
              </a:tabLst>
            </a:pP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above dependencies are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canonical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form; so </a:t>
            </a:r>
            <a:r>
              <a:rPr dirty="0" sz="1600" spc="-15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completed step</a:t>
            </a:r>
            <a:r>
              <a:rPr dirty="0" sz="1600" spc="-17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algn="just" marL="12700" marR="915669">
              <a:lnSpc>
                <a:spcPct val="100000"/>
              </a:lnSpc>
            </a:pP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Algorithm 10.2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proceed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step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2.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step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2 </a:t>
            </a:r>
            <a:r>
              <a:rPr dirty="0" sz="1600" spc="-15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need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determine  if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AB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has any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redundant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 left-hand side;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is,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can it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be  replaced by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dirty="0" sz="1600" spc="-1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buChar char="■"/>
              <a:tabLst>
                <a:tab pos="193040" algn="l"/>
              </a:tabLst>
            </a:pP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Since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A, by augmenting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on both sides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(IR2), </a:t>
            </a:r>
            <a:r>
              <a:rPr dirty="0" sz="1600" spc="-15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BB 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AB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dirty="0" sz="1600" spc="-27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AB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(i). </a:t>
            </a:r>
            <a:r>
              <a:rPr dirty="0" sz="1600" spc="-25">
                <a:solidFill>
                  <a:srgbClr val="333399"/>
                </a:solidFill>
                <a:latin typeface="Arial"/>
                <a:cs typeface="Arial"/>
              </a:rPr>
              <a:t>However,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AB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as given</a:t>
            </a:r>
            <a:r>
              <a:rPr dirty="0" sz="1600" spc="-1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(ii).</a:t>
            </a:r>
            <a:endParaRPr sz="16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buChar char="■"/>
              <a:tabLst>
                <a:tab pos="193040" algn="l"/>
              </a:tabLst>
            </a:pP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Hence by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 transitive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rule (IR3), </a:t>
            </a:r>
            <a:r>
              <a:rPr dirty="0" sz="1600" spc="-15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get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(i)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and (ii),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-5" i="1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.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Hence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AB 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may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replaced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by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dirty="0" sz="1600" spc="-15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marR="668655">
              <a:lnSpc>
                <a:spcPct val="100000"/>
              </a:lnSpc>
              <a:buChar char="■"/>
              <a:tabLst>
                <a:tab pos="193040" algn="l"/>
              </a:tabLst>
            </a:pPr>
            <a:r>
              <a:rPr dirty="0" sz="1600" spc="25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now have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a set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equivalent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original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say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′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{</a:t>
            </a:r>
            <a:r>
              <a:rPr dirty="0" sz="1600" spc="-5" i="1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dirty="0" sz="1600" spc="-2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}. 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No further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reduction is possible in step 2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since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a single attribute 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 left-hand</a:t>
            </a:r>
            <a:r>
              <a:rPr dirty="0" sz="1600" spc="-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side.</a:t>
            </a:r>
            <a:endParaRPr sz="16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5"/>
              </a:spcBef>
              <a:buChar char="■"/>
              <a:tabLst>
                <a:tab pos="193040" algn="l"/>
              </a:tabLst>
            </a:pP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step 3 </a:t>
            </a:r>
            <a:r>
              <a:rPr dirty="0" sz="1600" spc="-15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look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for a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redundant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FD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E′. By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using the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transitive rule</a:t>
            </a:r>
            <a:r>
              <a:rPr dirty="0" sz="1600" spc="-17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1600" spc="-15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derive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.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Hence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redundant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in E’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dirty="0" sz="1600" spc="-3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can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eliminated.</a:t>
            </a:r>
            <a:endParaRPr sz="16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buChar char="■"/>
              <a:tabLst>
                <a:tab pos="193040" algn="l"/>
              </a:tabLst>
            </a:pP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Hence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minimum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cover of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{</a:t>
            </a:r>
            <a:r>
              <a:rPr dirty="0" sz="1600" spc="10" i="1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dirty="0" sz="1600" spc="-5" i="1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dirty="0" sz="1600" spc="-15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}.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426847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Minimal </a:t>
            </a:r>
            <a:r>
              <a:rPr dirty="0" spc="-5"/>
              <a:t>Sets of FDs</a:t>
            </a:r>
            <a:r>
              <a:rPr dirty="0" spc="-70"/>
              <a:t> </a:t>
            </a:r>
            <a:r>
              <a:rPr dirty="0" spc="-5"/>
              <a:t>(5)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095"/>
            <a:ext cx="8070215" cy="468630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has an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equivalent minimal</a:t>
            </a:r>
            <a:r>
              <a:rPr dirty="0" sz="28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set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There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several equivalent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minimal</a:t>
            </a:r>
            <a:r>
              <a:rPr dirty="0" sz="2800" spc="9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sets</a:t>
            </a:r>
            <a:endParaRPr sz="28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There is no simple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for computing a  minimal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is equivalent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to a set F</a:t>
            </a:r>
            <a:r>
              <a:rPr dirty="0" sz="2800" spc="-1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 FDs. The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process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Algorithm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15.2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used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until 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no further reduction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dirty="0" sz="2800" spc="-9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possible.</a:t>
            </a:r>
            <a:endParaRPr sz="2800">
              <a:latin typeface="Arial"/>
              <a:cs typeface="Arial"/>
            </a:endParaRPr>
          </a:p>
          <a:p>
            <a:pPr marL="356870" marR="139065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spc="-16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synthesize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 set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relations, </a:t>
            </a:r>
            <a:r>
              <a:rPr dirty="0" sz="2800" spc="-15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assume that  </a:t>
            </a:r>
            <a:r>
              <a:rPr dirty="0" sz="2800" spc="-15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start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dependencies that is a  minimal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set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E.g., see algorithm</a:t>
            </a:r>
            <a:r>
              <a:rPr dirty="0" sz="2600" spc="10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15.4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7529" y="2640583"/>
            <a:ext cx="255460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20" b="1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dirty="0" sz="3200" spc="4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33399"/>
                </a:solidFill>
                <a:latin typeface="Arial"/>
                <a:cs typeface="Arial"/>
              </a:rPr>
              <a:t>15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16773" y="6602965"/>
            <a:ext cx="106045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400" spc="-10" b="1">
                <a:solidFill>
                  <a:srgbClr val="990033"/>
                </a:solidFill>
                <a:latin typeface="Arial"/>
                <a:cs typeface="Arial"/>
              </a:rPr>
              <a:t>Slide 15 </a:t>
            </a:r>
            <a:r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dirty="0" sz="1400" spc="-40" b="1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5630" y="3820109"/>
            <a:ext cx="6018530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333399"/>
                </a:solidFill>
                <a:latin typeface="Arial"/>
                <a:cs typeface="Arial"/>
              </a:rPr>
              <a:t>Relational </a:t>
            </a:r>
            <a:r>
              <a:rPr dirty="0" sz="3600" spc="-10" b="1">
                <a:solidFill>
                  <a:srgbClr val="333399"/>
                </a:solidFill>
                <a:latin typeface="Arial"/>
                <a:cs typeface="Arial"/>
              </a:rPr>
              <a:t>Database </a:t>
            </a:r>
            <a:r>
              <a:rPr dirty="0" sz="3600" spc="-5" b="1">
                <a:solidFill>
                  <a:srgbClr val="333399"/>
                </a:solidFill>
                <a:latin typeface="Arial"/>
                <a:cs typeface="Arial"/>
              </a:rPr>
              <a:t>Design  </a:t>
            </a:r>
            <a:r>
              <a:rPr dirty="0" sz="3600" spc="-10" b="1">
                <a:solidFill>
                  <a:srgbClr val="333399"/>
                </a:solidFill>
                <a:latin typeface="Arial"/>
                <a:cs typeface="Arial"/>
              </a:rPr>
              <a:t>Algorithms </a:t>
            </a:r>
            <a:r>
              <a:rPr dirty="0" sz="3600" spc="-5" b="1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3600" b="1">
                <a:solidFill>
                  <a:srgbClr val="333399"/>
                </a:solidFill>
                <a:latin typeface="Arial"/>
                <a:cs typeface="Arial"/>
              </a:rPr>
              <a:t>Further  Dependencies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721169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DESIGNING </a:t>
            </a:r>
            <a:r>
              <a:rPr dirty="0" spc="-10"/>
              <a:t>A </a:t>
            </a:r>
            <a:r>
              <a:rPr dirty="0" spc="-5"/>
              <a:t>SET </a:t>
            </a:r>
            <a:r>
              <a:rPr dirty="0" spc="-15"/>
              <a:t>OF </a:t>
            </a:r>
            <a:r>
              <a:rPr dirty="0" spc="-35"/>
              <a:t>RELATIONS</a:t>
            </a:r>
            <a:r>
              <a:rPr dirty="0" spc="-335"/>
              <a:t> </a:t>
            </a:r>
            <a:r>
              <a:rPr dirty="0" spc="-5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8148320" cy="43700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marR="1393825" indent="-344170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800" spc="-10" b="1">
                <a:solidFill>
                  <a:srgbClr val="333399"/>
                </a:solidFill>
                <a:latin typeface="Arial"/>
                <a:cs typeface="Arial"/>
              </a:rPr>
              <a:t>Approach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Relational </a:t>
            </a:r>
            <a:r>
              <a:rPr dirty="0" sz="2800" spc="-10" b="1">
                <a:solidFill>
                  <a:srgbClr val="333399"/>
                </a:solidFill>
                <a:latin typeface="Arial"/>
                <a:cs typeface="Arial"/>
              </a:rPr>
              <a:t>Synthesis 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(Bottom-up</a:t>
            </a:r>
            <a:r>
              <a:rPr dirty="0" sz="2800" spc="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Design):</a:t>
            </a:r>
            <a:endParaRPr sz="2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Assumes that all possible functional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dependencies 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dirty="0" sz="2600" spc="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known.</a:t>
            </a:r>
            <a:endParaRPr sz="2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First constructs a minimal set of</a:t>
            </a:r>
            <a:r>
              <a:rPr dirty="0" sz="2600" spc="1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FDs</a:t>
            </a:r>
            <a:endParaRPr sz="2600">
              <a:latin typeface="Arial"/>
              <a:cs typeface="Arial"/>
            </a:endParaRPr>
          </a:p>
          <a:p>
            <a:pPr lvl="1" marL="756285" marR="51435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"/>
                <a:cs typeface="Arial"/>
              </a:rPr>
              <a:t>Then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applies algorithms that construct a target set  of 3NF or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BCNF</a:t>
            </a:r>
            <a:r>
              <a:rPr dirty="0" sz="2600" spc="3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relations.</a:t>
            </a:r>
            <a:endParaRPr sz="2600">
              <a:latin typeface="Arial"/>
              <a:cs typeface="Arial"/>
            </a:endParaRPr>
          </a:p>
          <a:p>
            <a:pPr lvl="1" marL="756285" marR="457200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Additional criteria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may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be needed to ensure the  the </a:t>
            </a:r>
            <a:r>
              <a:rPr dirty="0" sz="2600" spc="-5" i="1">
                <a:solidFill>
                  <a:srgbClr val="800000"/>
                </a:solidFill>
                <a:latin typeface="Arial"/>
                <a:cs typeface="Arial"/>
              </a:rPr>
              <a:t>set of relations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in a relational database are  satisfactory (see Algorithm</a:t>
            </a:r>
            <a:r>
              <a:rPr dirty="0" sz="26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15.3).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721614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DESIGNING </a:t>
            </a:r>
            <a:r>
              <a:rPr dirty="0" spc="-10"/>
              <a:t>A </a:t>
            </a:r>
            <a:r>
              <a:rPr dirty="0" spc="-5"/>
              <a:t>SET OF </a:t>
            </a:r>
            <a:r>
              <a:rPr dirty="0" spc="-35"/>
              <a:t>RELATIONS</a:t>
            </a:r>
            <a:r>
              <a:rPr dirty="0" spc="-325"/>
              <a:t> </a:t>
            </a:r>
            <a:r>
              <a:rPr dirty="0" spc="-5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7785100" cy="489902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Goals: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Lossless join property (a</a:t>
            </a:r>
            <a:r>
              <a:rPr dirty="0" sz="2600" spc="10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must)</a:t>
            </a:r>
            <a:endParaRPr sz="26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15.3 tests </a:t>
            </a:r>
            <a:r>
              <a:rPr dirty="0" sz="2400" spc="1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general</a:t>
            </a:r>
            <a:r>
              <a:rPr dirty="0" sz="2400" spc="-8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losslessness.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1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Dependency preservation</a:t>
            </a:r>
            <a:r>
              <a:rPr dirty="0" sz="2600" spc="18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property</a:t>
            </a:r>
            <a:endParaRPr sz="26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Observe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as much as</a:t>
            </a:r>
            <a:r>
              <a:rPr dirty="0" sz="2400" spc="-5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15.5 </a:t>
            </a: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decomposes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 relation into</a:t>
            </a:r>
            <a:r>
              <a:rPr dirty="0" sz="2400" spc="-9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BCNF 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components by sacrificing the dependency 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preservation.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Additional normal</a:t>
            </a:r>
            <a:r>
              <a:rPr dirty="0" sz="2600" spc="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4NF (based on multi-valued</a:t>
            </a:r>
            <a:r>
              <a:rPr dirty="0" sz="2400" spc="-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dependencies)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5NF (based on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dirty="0" sz="2400" spc="-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dependencies)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32333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Algorithm to determine the </a:t>
            </a:r>
            <a:r>
              <a:rPr dirty="0"/>
              <a:t>key </a:t>
            </a:r>
            <a:r>
              <a:rPr dirty="0" spc="-5"/>
              <a:t>of a  relation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6573"/>
            <a:ext cx="8181975" cy="446659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56870" marR="5080" indent="-344170">
              <a:lnSpc>
                <a:spcPts val="2690"/>
              </a:lnSpc>
              <a:spcBef>
                <a:spcPts val="75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spc="-10" b="1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dirty="0" sz="2800" spc="5" b="1">
                <a:solidFill>
                  <a:srgbClr val="333399"/>
                </a:solidFill>
                <a:latin typeface="Arial"/>
                <a:cs typeface="Arial"/>
              </a:rPr>
              <a:t>15.2a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Finding a Key </a:t>
            </a:r>
            <a:r>
              <a:rPr dirty="0" sz="2800" spc="5" b="1">
                <a:solidFill>
                  <a:srgbClr val="333399"/>
                </a:solidFill>
                <a:latin typeface="Arial"/>
                <a:cs typeface="Arial"/>
              </a:rPr>
              <a:t>K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R, given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a  set </a:t>
            </a:r>
            <a:r>
              <a:rPr dirty="0" sz="2800" spc="5" b="1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of Functional</a:t>
            </a:r>
            <a:r>
              <a:rPr dirty="0" sz="2800" spc="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Dependencies</a:t>
            </a:r>
            <a:endParaRPr sz="2800">
              <a:latin typeface="Arial"/>
              <a:cs typeface="Arial"/>
            </a:endParaRPr>
          </a:p>
          <a:p>
            <a:pPr lvl="1" marL="756285" marR="38100" indent="-286385">
              <a:lnSpc>
                <a:spcPct val="80000"/>
              </a:lnSpc>
              <a:spcBef>
                <a:spcPts val="695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 b="1">
                <a:solidFill>
                  <a:srgbClr val="800000"/>
                </a:solidFill>
                <a:latin typeface="Arial"/>
                <a:cs typeface="Arial"/>
              </a:rPr>
              <a:t>Input: </a:t>
            </a:r>
            <a:r>
              <a:rPr dirty="0" sz="2800" spc="5" b="1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2800" spc="-5" b="1">
                <a:solidFill>
                  <a:srgbClr val="800000"/>
                </a:solidFill>
                <a:latin typeface="Arial"/>
                <a:cs typeface="Arial"/>
              </a:rPr>
              <a:t>universal </a:t>
            </a:r>
            <a:r>
              <a:rPr dirty="0" sz="2800" b="1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dirty="0" sz="2800" spc="5" b="1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dirty="0" sz="2800" spc="-5" b="1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800" spc="5" b="1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2800" b="1">
                <a:solidFill>
                  <a:srgbClr val="800000"/>
                </a:solidFill>
                <a:latin typeface="Arial"/>
                <a:cs typeface="Arial"/>
              </a:rPr>
              <a:t>set of  </a:t>
            </a:r>
            <a:r>
              <a:rPr dirty="0" sz="2800" spc="-5" b="1">
                <a:solidFill>
                  <a:srgbClr val="800000"/>
                </a:solidFill>
                <a:latin typeface="Arial"/>
                <a:cs typeface="Arial"/>
              </a:rPr>
              <a:t>functional dependencies </a:t>
            </a:r>
            <a:r>
              <a:rPr dirty="0" sz="2800" b="1">
                <a:solidFill>
                  <a:srgbClr val="800000"/>
                </a:solidFill>
                <a:latin typeface="Arial"/>
                <a:cs typeface="Arial"/>
              </a:rPr>
              <a:t>F </a:t>
            </a:r>
            <a:r>
              <a:rPr dirty="0" sz="2800" spc="-5" b="1">
                <a:solidFill>
                  <a:srgbClr val="800000"/>
                </a:solidFill>
                <a:latin typeface="Arial"/>
                <a:cs typeface="Arial"/>
              </a:rPr>
              <a:t>on the </a:t>
            </a:r>
            <a:r>
              <a:rPr dirty="0" sz="2800" b="1">
                <a:solidFill>
                  <a:srgbClr val="800000"/>
                </a:solidFill>
                <a:latin typeface="Arial"/>
                <a:cs typeface="Arial"/>
              </a:rPr>
              <a:t>attributes  </a:t>
            </a:r>
            <a:r>
              <a:rPr dirty="0" sz="2800" spc="-5" b="1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dirty="0" sz="2800" spc="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800000"/>
                </a:solidFill>
                <a:latin typeface="Arial"/>
                <a:cs typeface="Arial"/>
              </a:rPr>
              <a:t>R.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buClr>
                <a:srgbClr val="800000"/>
              </a:buClr>
              <a:buSzPct val="85714"/>
              <a:buFont typeface="Arial"/>
              <a:buAutoNum type="arabicPeriod"/>
              <a:tabLst>
                <a:tab pos="35115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K :=</a:t>
            </a:r>
            <a:r>
              <a:rPr dirty="0" sz="2800" spc="-7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R;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buClr>
                <a:srgbClr val="800000"/>
              </a:buClr>
              <a:buSzPct val="85714"/>
              <a:buFont typeface="Arial"/>
              <a:buAutoNum type="arabicPeriod"/>
              <a:tabLst>
                <a:tab pos="35115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each attribute A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K</a:t>
            </a:r>
            <a:r>
              <a:rPr dirty="0" sz="2800" spc="-4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Compute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(K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-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A)+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respect to</a:t>
            </a:r>
            <a:r>
              <a:rPr dirty="0" sz="2800" spc="-2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F;</a:t>
            </a:r>
            <a:endParaRPr sz="2800">
              <a:latin typeface="Arial"/>
              <a:cs typeface="Arial"/>
            </a:endParaRPr>
          </a:p>
          <a:p>
            <a:pPr marL="1842135" marR="870585" indent="-915035">
              <a:lnSpc>
                <a:spcPct val="100000"/>
              </a:lnSpc>
            </a:pP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(K - A)+ contains all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attributes in</a:t>
            </a:r>
            <a:r>
              <a:rPr dirty="0" sz="2800" spc="-3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R, 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then set K := K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-</a:t>
            </a:r>
            <a:r>
              <a:rPr dirty="0" sz="2800" spc="-1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{A};</a:t>
            </a:r>
            <a:endParaRPr sz="2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69556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Properties of Relational Decompositions  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660"/>
            <a:ext cx="7906384" cy="3256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1565275" indent="-34417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937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3200" spc="-5" b="1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3200" spc="-10" b="1">
                <a:solidFill>
                  <a:srgbClr val="333399"/>
                </a:solidFill>
                <a:latin typeface="Arial"/>
                <a:cs typeface="Arial"/>
              </a:rPr>
              <a:t>Decomposition </a:t>
            </a:r>
            <a:r>
              <a:rPr dirty="0" sz="3200" spc="-5" b="1">
                <a:solidFill>
                  <a:srgbClr val="333399"/>
                </a:solidFill>
                <a:latin typeface="Arial"/>
                <a:cs typeface="Arial"/>
              </a:rPr>
              <a:t>and  Insufficiency of Normal</a:t>
            </a:r>
            <a:r>
              <a:rPr dirty="0" sz="3200" spc="-3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333399"/>
                </a:solidFill>
                <a:latin typeface="Arial"/>
                <a:cs typeface="Arial"/>
              </a:rPr>
              <a:t>Forms:</a:t>
            </a:r>
            <a:endParaRPr sz="3200">
              <a:latin typeface="Arial"/>
              <a:cs typeface="Arial"/>
            </a:endParaRPr>
          </a:p>
          <a:p>
            <a:pPr lvl="1" marL="756285" indent="-286385">
              <a:lnSpc>
                <a:spcPts val="3835"/>
              </a:lnSpc>
              <a:spcBef>
                <a:spcPts val="5"/>
              </a:spcBef>
              <a:buClr>
                <a:srgbClr val="333399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dirty="0" sz="3200" spc="-5">
                <a:solidFill>
                  <a:srgbClr val="800000"/>
                </a:solidFill>
                <a:latin typeface="Arial"/>
                <a:cs typeface="Arial"/>
              </a:rPr>
              <a:t>Universal Relation</a:t>
            </a:r>
            <a:r>
              <a:rPr dirty="0" sz="32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800000"/>
                </a:solidFill>
                <a:latin typeface="Arial"/>
                <a:cs typeface="Arial"/>
              </a:rPr>
              <a:t>Schema:</a:t>
            </a:r>
            <a:endParaRPr sz="3200">
              <a:latin typeface="Arial"/>
              <a:cs typeface="Arial"/>
            </a:endParaRPr>
          </a:p>
          <a:p>
            <a:pPr lvl="2" marL="1155700" marR="5080" indent="-228600">
              <a:lnSpc>
                <a:spcPts val="3360"/>
              </a:lnSpc>
              <a:spcBef>
                <a:spcPts val="10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800" spc="-18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dirty="0" sz="2800" spc="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r>
              <a:rPr dirty="0" sz="2800" spc="-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z="28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{A1,</a:t>
            </a:r>
            <a:r>
              <a:rPr dirty="0" sz="2800" spc="-17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A2,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…,</a:t>
            </a:r>
            <a:r>
              <a:rPr dirty="0" sz="2800" spc="-2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An}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 that  includes all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attributes of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2800" spc="-114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database.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ts val="3735"/>
              </a:lnSpc>
              <a:buClr>
                <a:srgbClr val="333399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dirty="0" sz="3200" spc="-5">
                <a:solidFill>
                  <a:srgbClr val="800000"/>
                </a:solidFill>
                <a:latin typeface="Arial"/>
                <a:cs typeface="Arial"/>
              </a:rPr>
              <a:t>Universal relation</a:t>
            </a:r>
            <a:r>
              <a:rPr dirty="0" sz="32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800000"/>
                </a:solidFill>
                <a:latin typeface="Arial"/>
                <a:cs typeface="Arial"/>
              </a:rPr>
              <a:t>assumption:</a:t>
            </a:r>
            <a:endParaRPr sz="3200">
              <a:latin typeface="Arial"/>
              <a:cs typeface="Arial"/>
            </a:endParaRPr>
          </a:p>
          <a:p>
            <a:pPr lvl="2" marL="1155700" indent="-228600">
              <a:lnSpc>
                <a:spcPts val="3354"/>
              </a:lnSpc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name is</a:t>
            </a:r>
            <a:r>
              <a:rPr dirty="0" sz="2800" spc="-4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unique.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5487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Properties of Relational Decompositions  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27124"/>
            <a:ext cx="7980045" cy="438023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lvl="1" marL="12700" marR="637540">
              <a:lnSpc>
                <a:spcPts val="3080"/>
              </a:lnSpc>
              <a:spcBef>
                <a:spcPts val="830"/>
              </a:spcBef>
              <a:buAutoNum type="arabicPeriod"/>
              <a:tabLst>
                <a:tab pos="689610" algn="l"/>
              </a:tabLst>
            </a:pPr>
            <a:r>
              <a:rPr dirty="0" sz="3200" spc="-5" b="1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3200" spc="-10" b="1">
                <a:solidFill>
                  <a:srgbClr val="333399"/>
                </a:solidFill>
                <a:latin typeface="Arial"/>
                <a:cs typeface="Arial"/>
              </a:rPr>
              <a:t>Decomposition </a:t>
            </a:r>
            <a:r>
              <a:rPr dirty="0" sz="3200" spc="-5" b="1">
                <a:solidFill>
                  <a:srgbClr val="333399"/>
                </a:solidFill>
                <a:latin typeface="Arial"/>
                <a:cs typeface="Arial"/>
              </a:rPr>
              <a:t>and  </a:t>
            </a:r>
            <a:r>
              <a:rPr dirty="0" sz="3200" spc="-10" b="1">
                <a:solidFill>
                  <a:srgbClr val="333399"/>
                </a:solidFill>
                <a:latin typeface="Arial"/>
                <a:cs typeface="Arial"/>
              </a:rPr>
              <a:t>Insufficiency </a:t>
            </a:r>
            <a:r>
              <a:rPr dirty="0" sz="3200" spc="-5" b="1">
                <a:solidFill>
                  <a:srgbClr val="333399"/>
                </a:solidFill>
                <a:latin typeface="Arial"/>
                <a:cs typeface="Arial"/>
              </a:rPr>
              <a:t>of Normal </a:t>
            </a:r>
            <a:r>
              <a:rPr dirty="0" sz="3200" spc="-10" b="1">
                <a:solidFill>
                  <a:srgbClr val="333399"/>
                </a:solidFill>
                <a:latin typeface="Arial"/>
                <a:cs typeface="Arial"/>
              </a:rPr>
              <a:t>Forms</a:t>
            </a:r>
            <a:r>
              <a:rPr dirty="0" sz="3200" spc="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333399"/>
                </a:solidFill>
                <a:latin typeface="Arial"/>
                <a:cs typeface="Arial"/>
              </a:rPr>
              <a:t>(cont.):</a:t>
            </a:r>
            <a:endParaRPr sz="3200">
              <a:latin typeface="Arial"/>
              <a:cs typeface="Arial"/>
            </a:endParaRPr>
          </a:p>
          <a:p>
            <a:pPr lvl="2" marL="756285" indent="-286385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>
                <a:solidFill>
                  <a:srgbClr val="800000"/>
                </a:solidFill>
                <a:latin typeface="Arial"/>
                <a:cs typeface="Arial"/>
              </a:rPr>
              <a:t>Decomposition:</a:t>
            </a:r>
            <a:endParaRPr sz="2800">
              <a:latin typeface="Arial"/>
              <a:cs typeface="Arial"/>
            </a:endParaRPr>
          </a:p>
          <a:p>
            <a:pPr lvl="3" marL="1155700" marR="5080" indent="-228600">
              <a:lnSpc>
                <a:spcPct val="100000"/>
              </a:lnSpc>
              <a:spcBef>
                <a:spcPts val="2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process of decomposing the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universal</a:t>
            </a:r>
            <a:r>
              <a:rPr dirty="0" sz="2400" spc="-14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relation  schema R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into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 set of relation schemas D</a:t>
            </a:r>
            <a:r>
              <a:rPr dirty="0" sz="2400" spc="-15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1155700" marR="531495">
              <a:lnSpc>
                <a:spcPct val="100000"/>
              </a:lnSpc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{R1,R2,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…, Rm} that </a:t>
            </a:r>
            <a:r>
              <a:rPr dirty="0" sz="2400" spc="-15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become the relational  database schema by using the functional  dependencies.</a:t>
            </a:r>
            <a:endParaRPr sz="2400">
              <a:latin typeface="Arial"/>
              <a:cs typeface="Arial"/>
            </a:endParaRPr>
          </a:p>
          <a:p>
            <a:pPr lvl="2" marL="756285" indent="-286385">
              <a:lnSpc>
                <a:spcPts val="2395"/>
              </a:lnSpc>
              <a:buClr>
                <a:srgbClr val="3333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Attribute </a:t>
            </a:r>
            <a:r>
              <a:rPr dirty="0" sz="2800">
                <a:solidFill>
                  <a:srgbClr val="800000"/>
                </a:solidFill>
                <a:latin typeface="Arial"/>
                <a:cs typeface="Arial"/>
              </a:rPr>
              <a:t>preservation</a:t>
            </a:r>
            <a:r>
              <a:rPr dirty="0" sz="2800" spc="-6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800000"/>
                </a:solidFill>
                <a:latin typeface="Arial"/>
                <a:cs typeface="Arial"/>
              </a:rPr>
              <a:t>condition:</a:t>
            </a:r>
            <a:endParaRPr sz="2800">
              <a:latin typeface="Arial"/>
              <a:cs typeface="Arial"/>
            </a:endParaRPr>
          </a:p>
          <a:p>
            <a:pPr lvl="3" marL="1155700" marR="11430" indent="-228600">
              <a:lnSpc>
                <a:spcPct val="80000"/>
              </a:lnSpc>
              <a:spcBef>
                <a:spcPts val="29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Each attribute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in R </a:t>
            </a:r>
            <a:r>
              <a:rPr dirty="0" sz="2400" spc="-15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appear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at least one  relation schema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0833" sz="2400" spc="-7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in the decomposition so that no  attributes are</a:t>
            </a:r>
            <a:r>
              <a:rPr dirty="0" sz="2400" spc="-7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“lost”.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5487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Properties of Relational Decompositions  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8126095" cy="267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Another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goal of decomposition is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each 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individual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19519" sz="2775" spc="-7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decomposition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be in 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BCNF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dirty="0" sz="2800" spc="-1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85">
                <a:solidFill>
                  <a:srgbClr val="333399"/>
                </a:solidFill>
                <a:latin typeface="Arial"/>
                <a:cs typeface="Arial"/>
              </a:rPr>
              <a:t>3NF.</a:t>
            </a:r>
            <a:endParaRPr sz="2800">
              <a:latin typeface="Arial"/>
              <a:cs typeface="Arial"/>
            </a:endParaRPr>
          </a:p>
          <a:p>
            <a:pPr marL="356870" marR="840105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  <a:tab pos="6602730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Additional properties</a:t>
            </a:r>
            <a:r>
              <a:rPr dirty="0" sz="2800" spc="6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z="2800" spc="5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decomposition	are  needed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prevent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generating spurious 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5487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Properties of Relational Decompositions  (4)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6573"/>
            <a:ext cx="8157845" cy="412559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lvl="1" marL="12700" marR="877569">
              <a:lnSpc>
                <a:spcPts val="2690"/>
              </a:lnSpc>
              <a:spcBef>
                <a:spcPts val="755"/>
              </a:spcBef>
              <a:buAutoNum type="arabicPeriod" startAt="2"/>
              <a:tabLst>
                <a:tab pos="607060" algn="l"/>
              </a:tabLst>
            </a:pP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Preservation Property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a 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Decomposition:</a:t>
            </a:r>
            <a:endParaRPr sz="2800">
              <a:latin typeface="Arial"/>
              <a:cs typeface="Arial"/>
            </a:endParaRPr>
          </a:p>
          <a:p>
            <a:pPr lvl="2" marL="756285" marR="5080" indent="-286385">
              <a:lnSpc>
                <a:spcPct val="80000"/>
              </a:lnSpc>
              <a:spcBef>
                <a:spcPts val="65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Definition: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Given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 set of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F on R,  the </a:t>
            </a:r>
            <a:r>
              <a:rPr dirty="0" sz="2600" spc="-5" b="1">
                <a:solidFill>
                  <a:srgbClr val="800000"/>
                </a:solidFill>
                <a:latin typeface="Arial"/>
                <a:cs typeface="Arial"/>
              </a:rPr>
              <a:t>projection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of F on R</a:t>
            </a:r>
            <a:r>
              <a:rPr dirty="0" baseline="-21241" sz="2550" spc="-7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denoted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by </a:t>
            </a:r>
            <a:r>
              <a:rPr dirty="0" sz="260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dirty="0" baseline="-21241" sz="2550">
                <a:solidFill>
                  <a:srgbClr val="800000"/>
                </a:solidFill>
                <a:latin typeface="Arial"/>
                <a:cs typeface="Arial"/>
              </a:rPr>
              <a:t>Ri</a:t>
            </a:r>
            <a:r>
              <a:rPr dirty="0" sz="2600">
                <a:solidFill>
                  <a:srgbClr val="800000"/>
                </a:solidFill>
                <a:latin typeface="Arial"/>
                <a:cs typeface="Arial"/>
              </a:rPr>
              <a:t>(F)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where 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baseline="-19607" sz="2550" spc="-7">
                <a:solidFill>
                  <a:srgbClr val="800000"/>
                </a:solidFill>
                <a:latin typeface="Arial"/>
                <a:cs typeface="Arial"/>
              </a:rPr>
              <a:t>i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is a subset of R, is the set of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dependencies X </a:t>
            </a:r>
            <a:r>
              <a:rPr dirty="0" sz="2600" spc="-10">
                <a:solidFill>
                  <a:srgbClr val="800000"/>
                </a:solidFill>
                <a:latin typeface="Wingdings 3"/>
                <a:cs typeface="Wingdings 3"/>
              </a:rPr>
              <a:t></a:t>
            </a:r>
            <a:r>
              <a:rPr dirty="0" sz="2600" spc="-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Y in </a:t>
            </a:r>
            <a:r>
              <a:rPr dirty="0" sz="2600" spc="5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baseline="26143" sz="2550" spc="7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such that the attributes in X υ Y are all  contained in</a:t>
            </a:r>
            <a:r>
              <a:rPr dirty="0" sz="2600" spc="8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baseline="-19607" sz="2550" spc="-7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lvl="2" marL="756285" marR="534670" indent="-286385">
              <a:lnSpc>
                <a:spcPct val="8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Hence, the projection of F on each relation 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schema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baseline="-19607" sz="2550" spc="-7">
                <a:solidFill>
                  <a:srgbClr val="800000"/>
                </a:solidFill>
                <a:latin typeface="Arial"/>
                <a:cs typeface="Arial"/>
              </a:rPr>
              <a:t>i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in the decomposition D is the set of  functional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z="2600" spc="5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baseline="26143" sz="2550" spc="7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dirty="0" sz="2600" spc="5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the closure of </a:t>
            </a:r>
            <a:r>
              <a:rPr dirty="0" sz="2600" spc="-150">
                <a:solidFill>
                  <a:srgbClr val="800000"/>
                </a:solidFill>
                <a:latin typeface="Arial"/>
                <a:cs typeface="Arial"/>
              </a:rPr>
              <a:t>F, 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such that all their left- and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right-hand-side 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attributes are in</a:t>
            </a:r>
            <a:r>
              <a:rPr dirty="0" sz="2600" spc="8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baseline="-21241" sz="255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60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5487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Properties of Relational Decompositions  (5)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6573"/>
            <a:ext cx="8171180" cy="455295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56870" marR="1132840" indent="-344170">
              <a:lnSpc>
                <a:spcPts val="2690"/>
              </a:lnSpc>
              <a:spcBef>
                <a:spcPts val="75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Dependency Preservation Property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a  Decomposition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(cont.):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Dependency Preservation</a:t>
            </a:r>
            <a:r>
              <a:rPr dirty="0" sz="2600" spc="17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Property:</a:t>
            </a:r>
            <a:endParaRPr sz="2600">
              <a:latin typeface="Arial"/>
              <a:cs typeface="Arial"/>
            </a:endParaRPr>
          </a:p>
          <a:p>
            <a:pPr lvl="2" marL="1155700" marR="504825" indent="-228600">
              <a:lnSpc>
                <a:spcPct val="8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 decomposition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{R1,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R2, ..., Rm} </a:t>
            </a: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 is 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dependency-preserving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respect to F if the  union of the projections of F on each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Ri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in D is 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equivalent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to F; that</a:t>
            </a:r>
            <a:r>
              <a:rPr dirty="0" sz="2400" spc="-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842135">
              <a:lnSpc>
                <a:spcPts val="2305"/>
              </a:lnSpc>
            </a:pPr>
            <a:r>
              <a:rPr dirty="0" sz="2400" spc="-15">
                <a:solidFill>
                  <a:srgbClr val="333399"/>
                </a:solidFill>
                <a:latin typeface="Arial"/>
                <a:cs typeface="Arial"/>
              </a:rPr>
              <a:t>((</a:t>
            </a:r>
            <a:r>
              <a:rPr dirty="0" sz="2400" spc="-15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baseline="-20833" sz="2400" spc="-22">
                <a:solidFill>
                  <a:srgbClr val="333399"/>
                </a:solidFill>
                <a:latin typeface="Arial"/>
                <a:cs typeface="Arial"/>
              </a:rPr>
              <a:t>R1</a:t>
            </a:r>
            <a:r>
              <a:rPr dirty="0" sz="2400" spc="-15">
                <a:solidFill>
                  <a:srgbClr val="333399"/>
                </a:solidFill>
                <a:latin typeface="Arial"/>
                <a:cs typeface="Arial"/>
              </a:rPr>
              <a:t>(F))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υ . . . υ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400" spc="-1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baseline="-20833" sz="2400" spc="-15">
                <a:solidFill>
                  <a:srgbClr val="333399"/>
                </a:solidFill>
                <a:latin typeface="Arial"/>
                <a:cs typeface="Arial"/>
              </a:rPr>
              <a:t>Rm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(F)))</a:t>
            </a:r>
            <a:r>
              <a:rPr dirty="0" baseline="24305" sz="2400" spc="-15">
                <a:solidFill>
                  <a:srgbClr val="333399"/>
                </a:solidFill>
                <a:latin typeface="Arial"/>
                <a:cs typeface="Arial"/>
              </a:rPr>
              <a:t>+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z="2400" spc="-15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dirty="0" baseline="24305" sz="2400">
                <a:solidFill>
                  <a:srgbClr val="333399"/>
                </a:solidFill>
                <a:latin typeface="Arial"/>
                <a:cs typeface="Arial"/>
              </a:rPr>
              <a:t>+</a:t>
            </a:r>
            <a:endParaRPr baseline="24305" sz="2400">
              <a:latin typeface="Arial"/>
              <a:cs typeface="Arial"/>
            </a:endParaRPr>
          </a:p>
          <a:p>
            <a:pPr lvl="2" marL="1155700" indent="-228600">
              <a:lnSpc>
                <a:spcPts val="2875"/>
              </a:lnSpc>
              <a:spcBef>
                <a:spcPts val="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(See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examples in Fig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14.13a and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Fig</a:t>
            </a:r>
            <a:r>
              <a:rPr dirty="0" sz="2400" spc="-5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14.12)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ts val="3354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Claim</a:t>
            </a:r>
            <a:r>
              <a:rPr dirty="0" sz="2800" spc="-8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1:</a:t>
            </a:r>
            <a:endParaRPr sz="2800">
              <a:latin typeface="Arial"/>
              <a:cs typeface="Arial"/>
            </a:endParaRPr>
          </a:p>
          <a:p>
            <a:pPr lvl="1" marL="756285" marR="5080" indent="-286385">
              <a:lnSpc>
                <a:spcPct val="80000"/>
              </a:lnSpc>
              <a:spcBef>
                <a:spcPts val="6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It is </a:t>
            </a:r>
            <a:r>
              <a:rPr dirty="0" sz="2600" spc="-15">
                <a:solidFill>
                  <a:srgbClr val="800000"/>
                </a:solidFill>
                <a:latin typeface="Arial"/>
                <a:cs typeface="Arial"/>
              </a:rPr>
              <a:t>always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possible to find a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dependency-  preserving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decomposition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 </a:t>
            </a:r>
            <a:r>
              <a:rPr dirty="0" sz="2600" spc="-15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respect to F such  that each relation R</a:t>
            </a:r>
            <a:r>
              <a:rPr dirty="0" baseline="-19607" sz="2550" spc="-7">
                <a:solidFill>
                  <a:srgbClr val="800000"/>
                </a:solidFill>
                <a:latin typeface="Arial"/>
                <a:cs typeface="Arial"/>
              </a:rPr>
              <a:t>i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in D is in</a:t>
            </a:r>
            <a:r>
              <a:rPr dirty="0" sz="2600" spc="-9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3nf.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5487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Properties of Relational Decompositions  (6)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1813"/>
            <a:ext cx="8238490" cy="3656329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lvl="1" marL="12700" marR="1594485">
              <a:lnSpc>
                <a:spcPts val="2300"/>
              </a:lnSpc>
              <a:spcBef>
                <a:spcPts val="660"/>
              </a:spcBef>
              <a:buAutoNum type="arabicPeriod" startAt="3"/>
              <a:tabLst>
                <a:tab pos="521334" algn="l"/>
              </a:tabLst>
            </a:pP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Non-additive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(Lossless) Join Property of</a:t>
            </a:r>
            <a:r>
              <a:rPr dirty="0" sz="2400" spc="-7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a 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Decomposition: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399"/>
              </a:buClr>
              <a:buFont typeface="Arial"/>
              <a:buAutoNum type="arabicPeriod" startAt="3"/>
            </a:pPr>
            <a:endParaRPr sz="2950">
              <a:latin typeface="Times New Roman"/>
              <a:cs typeface="Times New Roman"/>
            </a:endParaRPr>
          </a:p>
          <a:p>
            <a:pPr lvl="2" marL="756285" marR="5080" indent="-286385">
              <a:lnSpc>
                <a:spcPct val="8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Definition: Lossless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join </a:t>
            </a:r>
            <a:r>
              <a:rPr dirty="0" sz="2100" spc="-5">
                <a:solidFill>
                  <a:srgbClr val="800000"/>
                </a:solidFill>
                <a:latin typeface="Arial"/>
                <a:cs typeface="Arial"/>
              </a:rPr>
              <a:t>property: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decomposition </a:t>
            </a:r>
            <a:r>
              <a:rPr dirty="0" sz="2100" spc="10">
                <a:solidFill>
                  <a:srgbClr val="800000"/>
                </a:solidFill>
                <a:latin typeface="Arial"/>
                <a:cs typeface="Arial"/>
              </a:rPr>
              <a:t>D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{R1, 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R2, </a:t>
            </a:r>
            <a:r>
              <a:rPr dirty="0" sz="2100" spc="-10">
                <a:solidFill>
                  <a:srgbClr val="800000"/>
                </a:solidFill>
                <a:latin typeface="Arial"/>
                <a:cs typeface="Arial"/>
              </a:rPr>
              <a:t>..., </a:t>
            </a:r>
            <a:r>
              <a:rPr dirty="0" sz="2100" spc="10">
                <a:solidFill>
                  <a:srgbClr val="800000"/>
                </a:solidFill>
                <a:latin typeface="Arial"/>
                <a:cs typeface="Arial"/>
              </a:rPr>
              <a:t>Rm}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of R has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2100" b="1">
                <a:solidFill>
                  <a:srgbClr val="800000"/>
                </a:solidFill>
                <a:latin typeface="Arial"/>
                <a:cs typeface="Arial"/>
              </a:rPr>
              <a:t>lossless (nonadditive) join</a:t>
            </a:r>
            <a:r>
              <a:rPr dirty="0" sz="2100" spc="-14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800000"/>
                </a:solidFill>
                <a:latin typeface="Arial"/>
                <a:cs typeface="Arial"/>
              </a:rPr>
              <a:t>property  </a:t>
            </a:r>
            <a:r>
              <a:rPr dirty="0" sz="2100" spc="-5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respect </a:t>
            </a:r>
            <a:r>
              <a:rPr dirty="0" sz="2100" spc="-5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set of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F on R if, for </a:t>
            </a:r>
            <a:r>
              <a:rPr dirty="0" sz="2100" spc="5" i="1">
                <a:solidFill>
                  <a:srgbClr val="800000"/>
                </a:solidFill>
                <a:latin typeface="Arial"/>
                <a:cs typeface="Arial"/>
              </a:rPr>
              <a:t>every 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relation state r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dirty="0" sz="2100" spc="1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satisfies </a:t>
            </a:r>
            <a:r>
              <a:rPr dirty="0" sz="2100" spc="-114">
                <a:solidFill>
                  <a:srgbClr val="800000"/>
                </a:solidFill>
                <a:latin typeface="Arial"/>
                <a:cs typeface="Arial"/>
              </a:rPr>
              <a:t>F,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the following </a:t>
            </a:r>
            <a:r>
              <a:rPr dirty="0" sz="2100" spc="-5">
                <a:solidFill>
                  <a:srgbClr val="800000"/>
                </a:solidFill>
                <a:latin typeface="Arial"/>
                <a:cs typeface="Arial"/>
              </a:rPr>
              <a:t>holds,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where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*  is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the natural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join of all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the relations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dirty="0" sz="2100" spc="-34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D:</a:t>
            </a:r>
            <a:endParaRPr sz="2100">
              <a:latin typeface="Arial"/>
              <a:cs typeface="Arial"/>
            </a:endParaRPr>
          </a:p>
          <a:p>
            <a:pPr marL="2576830">
              <a:lnSpc>
                <a:spcPts val="3350"/>
              </a:lnSpc>
              <a:spcBef>
                <a:spcPts val="20"/>
              </a:spcBef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* (</a:t>
            </a:r>
            <a:r>
              <a:rPr dirty="0" sz="28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8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2400" spc="-15">
                <a:solidFill>
                  <a:srgbClr val="333399"/>
                </a:solidFill>
                <a:latin typeface="Arial"/>
                <a:cs typeface="Arial"/>
              </a:rPr>
              <a:t>R1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(r),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..., </a:t>
            </a:r>
            <a:r>
              <a:rPr dirty="0" sz="2800" spc="-1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baseline="-20833" sz="2400" spc="-15">
                <a:solidFill>
                  <a:srgbClr val="333399"/>
                </a:solidFill>
                <a:latin typeface="Arial"/>
                <a:cs typeface="Arial"/>
              </a:rPr>
              <a:t>Rm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(r))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z="2400" spc="-24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algn="just" lvl="2" marL="756285" marR="378460" indent="-286385">
              <a:lnSpc>
                <a:spcPct val="80000"/>
              </a:lnSpc>
              <a:spcBef>
                <a:spcPts val="49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Note: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word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loss in lossless refers </a:t>
            </a:r>
            <a:r>
              <a:rPr dirty="0" sz="2100" spc="-5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loss of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information,  not </a:t>
            </a:r>
            <a:r>
              <a:rPr dirty="0" sz="2100" spc="-5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loss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of tuples. </a:t>
            </a:r>
            <a:r>
              <a:rPr dirty="0" sz="2100" spc="-5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fact,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“loss of information”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2100" spc="26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"/>
                <a:cs typeface="Arial"/>
              </a:rPr>
              <a:t>better  term 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“</a:t>
            </a:r>
            <a:r>
              <a:rPr dirty="0" sz="2100" b="1">
                <a:solidFill>
                  <a:srgbClr val="800000"/>
                </a:solidFill>
                <a:latin typeface="Arial"/>
                <a:cs typeface="Arial"/>
              </a:rPr>
              <a:t>addition </a:t>
            </a:r>
            <a:r>
              <a:rPr dirty="0" sz="2100" spc="5" b="1">
                <a:solidFill>
                  <a:srgbClr val="800000"/>
                </a:solidFill>
                <a:latin typeface="Arial"/>
                <a:cs typeface="Arial"/>
              </a:rPr>
              <a:t>of spurious</a:t>
            </a:r>
            <a:r>
              <a:rPr dirty="0" sz="2100" spc="-11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800000"/>
                </a:solidFill>
                <a:latin typeface="Arial"/>
                <a:cs typeface="Arial"/>
              </a:rPr>
              <a:t>information</a:t>
            </a:r>
            <a:r>
              <a:rPr dirty="0" sz="2100">
                <a:solidFill>
                  <a:srgbClr val="800000"/>
                </a:solidFill>
                <a:latin typeface="Arial"/>
                <a:cs typeface="Arial"/>
              </a:rPr>
              <a:t>”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5487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Properties of Relational Decompositions  (7)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97532"/>
            <a:ext cx="8230234" cy="4507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Lossless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(Non-additive)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Join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Property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of a Decomposition</a:t>
            </a:r>
            <a:r>
              <a:rPr dirty="0" sz="2000" spc="114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2000" spc="-15" b="1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15.3: </a:t>
            </a:r>
            <a:r>
              <a:rPr dirty="0" sz="2000" spc="-20" b="1">
                <a:solidFill>
                  <a:srgbClr val="333399"/>
                </a:solidFill>
                <a:latin typeface="Arial"/>
                <a:cs typeface="Arial"/>
              </a:rPr>
              <a:t>Testing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Lossless Join</a:t>
            </a:r>
            <a:r>
              <a:rPr dirty="0" sz="2000" spc="16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endParaRPr sz="2000">
              <a:latin typeface="Arial"/>
              <a:cs typeface="Arial"/>
            </a:endParaRPr>
          </a:p>
          <a:p>
            <a:pPr lvl="1" marL="850900" indent="-381000">
              <a:lnSpc>
                <a:spcPts val="228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850900" algn="l"/>
                <a:tab pos="851535" algn="l"/>
              </a:tabLst>
            </a:pPr>
            <a:r>
              <a:rPr dirty="0" sz="2000" b="1">
                <a:solidFill>
                  <a:srgbClr val="800000"/>
                </a:solidFill>
                <a:latin typeface="Arial"/>
                <a:cs typeface="Arial"/>
              </a:rPr>
              <a:t>Input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: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universal relation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R, a decomposition D = {R1,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R2,</a:t>
            </a:r>
            <a:r>
              <a:rPr dirty="0" sz="2000" spc="-10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...,</a:t>
            </a:r>
            <a:endParaRPr sz="2000">
              <a:latin typeface="Arial"/>
              <a:cs typeface="Arial"/>
            </a:endParaRPr>
          </a:p>
          <a:p>
            <a:pPr algn="ctr" marR="949325">
              <a:lnSpc>
                <a:spcPts val="2280"/>
              </a:lnSpc>
            </a:pPr>
            <a:r>
              <a:rPr dirty="0" sz="2000" spc="5">
                <a:solidFill>
                  <a:srgbClr val="800000"/>
                </a:solidFill>
                <a:latin typeface="Arial"/>
                <a:cs typeface="Arial"/>
              </a:rPr>
              <a:t>Rm}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of R,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a set F of functional</a:t>
            </a:r>
            <a:r>
              <a:rPr dirty="0" sz="20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dependencies.</a:t>
            </a:r>
            <a:endParaRPr sz="2000">
              <a:latin typeface="Arial"/>
              <a:cs typeface="Arial"/>
            </a:endParaRPr>
          </a:p>
          <a:p>
            <a:pPr marL="292735" indent="-280035">
              <a:lnSpc>
                <a:spcPts val="2280"/>
              </a:lnSpc>
              <a:spcBef>
                <a:spcPts val="240"/>
              </a:spcBef>
              <a:buClr>
                <a:srgbClr val="990033"/>
              </a:buClr>
              <a:buFont typeface="Arial"/>
              <a:buAutoNum type="arabicPeriod"/>
              <a:tabLst>
                <a:tab pos="293370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Create an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initial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matrix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S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one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row i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each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Ri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D,</a:t>
            </a:r>
            <a:r>
              <a:rPr dirty="0" sz="2000" spc="2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93700">
              <a:lnSpc>
                <a:spcPts val="2280"/>
              </a:lnSpc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one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column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j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each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attribute Aj in</a:t>
            </a:r>
            <a:r>
              <a:rPr dirty="0" sz="2000" spc="-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  <a:p>
            <a:pPr marL="292735" indent="-280035">
              <a:lnSpc>
                <a:spcPts val="2280"/>
              </a:lnSpc>
              <a:spcBef>
                <a:spcPts val="240"/>
              </a:spcBef>
              <a:buClr>
                <a:srgbClr val="990033"/>
              </a:buClr>
              <a:buAutoNum type="arabicPeriod" startAt="2"/>
              <a:tabLst>
                <a:tab pos="293370" algn="l"/>
              </a:tabLst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S(i,j):=bij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matrix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entries. (* each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bij is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distinct</a:t>
            </a:r>
            <a:r>
              <a:rPr dirty="0" sz="2000" spc="18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symbol</a:t>
            </a:r>
            <a:endParaRPr sz="2000">
              <a:latin typeface="Arial"/>
              <a:cs typeface="Arial"/>
            </a:endParaRPr>
          </a:p>
          <a:p>
            <a:pPr marL="393700">
              <a:lnSpc>
                <a:spcPts val="2280"/>
              </a:lnSpc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associated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indices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(i,j)</a:t>
            </a:r>
            <a:r>
              <a:rPr dirty="0" sz="2000" spc="114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*).</a:t>
            </a:r>
            <a:endParaRPr sz="2000">
              <a:latin typeface="Arial"/>
              <a:cs typeface="Arial"/>
            </a:endParaRPr>
          </a:p>
          <a:p>
            <a:pPr marL="292735" indent="-280035">
              <a:lnSpc>
                <a:spcPct val="100000"/>
              </a:lnSpc>
              <a:spcBef>
                <a:spcPts val="240"/>
              </a:spcBef>
              <a:buClr>
                <a:srgbClr val="990033"/>
              </a:buClr>
              <a:buFont typeface="Arial"/>
              <a:buAutoNum type="arabicPeriod" startAt="3"/>
              <a:tabLst>
                <a:tab pos="293370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For each row i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representing relation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r>
              <a:rPr dirty="0" sz="2000" spc="1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Ri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{for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each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column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j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representing attribute</a:t>
            </a:r>
            <a:r>
              <a:rPr dirty="0" sz="2000" spc="-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Aj</a:t>
            </a:r>
            <a:endParaRPr sz="2000">
              <a:latin typeface="Arial"/>
              <a:cs typeface="Arial"/>
            </a:endParaRPr>
          </a:p>
          <a:p>
            <a:pPr marL="1207770">
              <a:lnSpc>
                <a:spcPct val="100000"/>
              </a:lnSpc>
              <a:spcBef>
                <a:spcPts val="240"/>
              </a:spcBef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{if (relation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Ri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includes attribute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Aj) then set S(i,j):=</a:t>
            </a:r>
            <a:r>
              <a:rPr dirty="0" sz="2000" spc="114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aj;};};</a:t>
            </a:r>
            <a:endParaRPr sz="2000">
              <a:latin typeface="Arial"/>
              <a:cs typeface="Arial"/>
            </a:endParaRPr>
          </a:p>
          <a:p>
            <a:pPr lvl="1" marL="850900" indent="-381000">
              <a:lnSpc>
                <a:spcPct val="100000"/>
              </a:lnSpc>
              <a:spcBef>
                <a:spcPts val="244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850900" algn="l"/>
                <a:tab pos="851535" algn="l"/>
              </a:tabLst>
            </a:pP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(* each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aj is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distinct symbol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associated </a:t>
            </a:r>
            <a:r>
              <a:rPr dirty="0" sz="2000" spc="-15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index 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(j)</a:t>
            </a:r>
            <a:r>
              <a:rPr dirty="0" sz="2000" spc="2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*)</a:t>
            </a:r>
            <a:endParaRPr sz="2000">
              <a:latin typeface="Arial"/>
              <a:cs typeface="Arial"/>
            </a:endParaRPr>
          </a:p>
          <a:p>
            <a:pPr lvl="2" marL="4808220" indent="-381000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4808220" algn="l"/>
                <a:tab pos="4808855" algn="l"/>
              </a:tabLst>
            </a:pP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CONTINUED on NEXT</a:t>
            </a:r>
            <a:r>
              <a:rPr dirty="0" sz="2000" spc="-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SLIDE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286893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Chapter</a:t>
            </a:r>
            <a:r>
              <a:rPr dirty="0" spc="-65"/>
              <a:t> </a:t>
            </a:r>
            <a:r>
              <a:rPr dirty="0" spc="-5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6773" y="6602965"/>
            <a:ext cx="106045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400" spc="-10" b="1">
                <a:solidFill>
                  <a:srgbClr val="990033"/>
                </a:solidFill>
                <a:latin typeface="Arial"/>
                <a:cs typeface="Arial"/>
              </a:rPr>
              <a:t>Slide 15 </a:t>
            </a:r>
            <a:r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dirty="0" sz="1400" spc="-40" b="1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7860665" cy="435991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1. Further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topics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in Functional</a:t>
            </a:r>
            <a:r>
              <a:rPr dirty="0" sz="2800" spc="-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Dependencies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1.1 Inference Rules for</a:t>
            </a:r>
            <a:r>
              <a:rPr dirty="0" sz="2600" spc="1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FDs</a:t>
            </a:r>
            <a:endParaRPr sz="2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1.2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Equivalence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of Sets of</a:t>
            </a:r>
            <a:r>
              <a:rPr dirty="0" sz="2600" spc="2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FDs</a:t>
            </a:r>
            <a:endParaRPr sz="2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1.3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Minimal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Sets of</a:t>
            </a:r>
            <a:r>
              <a:rPr dirty="0" sz="2600" spc="1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FDs</a:t>
            </a:r>
            <a:endParaRPr sz="2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2. Properties of Relational</a:t>
            </a:r>
            <a:r>
              <a:rPr dirty="0" sz="2800" spc="-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Decompositions</a:t>
            </a:r>
            <a:endParaRPr sz="2800">
              <a:latin typeface="Arial"/>
              <a:cs typeface="Arial"/>
            </a:endParaRPr>
          </a:p>
          <a:p>
            <a:pPr marL="356870" marR="205104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3. Algorithms for Relational Database</a:t>
            </a:r>
            <a:r>
              <a:rPr dirty="0" sz="2800" spc="-17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Schema  Design</a:t>
            </a:r>
            <a:endParaRPr sz="28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4. Nulls, Dangling </a:t>
            </a:r>
            <a:r>
              <a:rPr dirty="0" sz="2800" spc="-15">
                <a:solidFill>
                  <a:srgbClr val="333399"/>
                </a:solidFill>
                <a:latin typeface="Arial"/>
                <a:cs typeface="Arial"/>
              </a:rPr>
              <a:t>Tuples,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Alternative</a:t>
            </a:r>
            <a:r>
              <a:rPr dirty="0" sz="2800" spc="-19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Relational  Designs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5487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Properties of Relational Decompositions  </a:t>
            </a:r>
            <a:r>
              <a:rPr dirty="0" spc="-10"/>
              <a:t>(8)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79244"/>
            <a:ext cx="8155940" cy="436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Clr>
                <a:srgbClr val="990033"/>
              </a:buClr>
              <a:buSzPct val="5937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1600" b="1">
                <a:solidFill>
                  <a:srgbClr val="333399"/>
                </a:solidFill>
                <a:latin typeface="Arial"/>
                <a:cs typeface="Arial"/>
              </a:rPr>
              <a:t>Lossless (Non-additive) Join Property of a Decomposition</a:t>
            </a:r>
            <a:r>
              <a:rPr dirty="0" sz="1600" spc="-16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99"/>
                </a:solidFill>
                <a:latin typeface="Arial"/>
                <a:cs typeface="Arial"/>
              </a:rPr>
              <a:t>(cont.):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333399"/>
                </a:solidFill>
                <a:latin typeface="Arial"/>
                <a:cs typeface="Arial"/>
              </a:rPr>
              <a:t>Algorithm 15.3: </a:t>
            </a:r>
            <a:r>
              <a:rPr dirty="0" sz="1600" spc="-20" b="1">
                <a:solidFill>
                  <a:srgbClr val="333399"/>
                </a:solidFill>
                <a:latin typeface="Arial"/>
                <a:cs typeface="Arial"/>
              </a:rPr>
              <a:t>Testing </a:t>
            </a:r>
            <a:r>
              <a:rPr dirty="0" sz="1600" b="1">
                <a:solidFill>
                  <a:srgbClr val="333399"/>
                </a:solidFill>
                <a:latin typeface="Arial"/>
                <a:cs typeface="Arial"/>
              </a:rPr>
              <a:t>for Lossless Join Property</a:t>
            </a:r>
            <a:r>
              <a:rPr dirty="0" sz="1600" spc="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99"/>
                </a:solidFill>
                <a:latin typeface="Arial"/>
                <a:cs typeface="Arial"/>
              </a:rPr>
              <a:t>(continued)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Clr>
                <a:srgbClr val="990033"/>
              </a:buClr>
              <a:buFont typeface="Arial"/>
              <a:buAutoNum type="arabicPeriod" startAt="4"/>
              <a:tabLst>
                <a:tab pos="238760" algn="l"/>
              </a:tabLst>
            </a:pP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Repeat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following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loop until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a complete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loop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execution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results in no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changes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dirty="0" sz="1600" spc="-21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{for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each functional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1600" spc="5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dirty="0" sz="1600" spc="-1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ts val="1730"/>
              </a:lnSpc>
            </a:pP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{for all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rows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S </a:t>
            </a:r>
            <a:r>
              <a:rPr dirty="0" sz="1600" spc="5" i="1">
                <a:solidFill>
                  <a:srgbClr val="333399"/>
                </a:solidFill>
                <a:latin typeface="Arial"/>
                <a:cs typeface="Arial"/>
              </a:rPr>
              <a:t>which </a:t>
            </a:r>
            <a:r>
              <a:rPr dirty="0" sz="1600" i="1">
                <a:solidFill>
                  <a:srgbClr val="333399"/>
                </a:solidFill>
                <a:latin typeface="Arial"/>
                <a:cs typeface="Arial"/>
              </a:rPr>
              <a:t>have the </a:t>
            </a:r>
            <a:r>
              <a:rPr dirty="0" sz="1600" spc="-5" i="1">
                <a:solidFill>
                  <a:srgbClr val="333399"/>
                </a:solidFill>
                <a:latin typeface="Arial"/>
                <a:cs typeface="Arial"/>
              </a:rPr>
              <a:t>same symbols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in the columns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corresponding</a:t>
            </a:r>
            <a:r>
              <a:rPr dirty="0" sz="1600" spc="-9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ts val="1730"/>
              </a:lnSpc>
            </a:pP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attributes in</a:t>
            </a:r>
            <a:r>
              <a:rPr dirty="0" sz="1600" spc="-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356870" marR="5080" indent="1484630">
              <a:lnSpc>
                <a:spcPts val="1540"/>
              </a:lnSpc>
              <a:spcBef>
                <a:spcPts val="370"/>
              </a:spcBef>
            </a:pP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{make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 symbols in each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column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that correspond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attribute in</a:t>
            </a:r>
            <a:r>
              <a:rPr dirty="0" sz="1600" spc="-26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Y 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same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these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rows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as</a:t>
            </a:r>
            <a:r>
              <a:rPr dirty="0" sz="1600" spc="-9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follows:</a:t>
            </a:r>
            <a:endParaRPr sz="1600">
              <a:latin typeface="Arial"/>
              <a:cs typeface="Arial"/>
            </a:endParaRPr>
          </a:p>
          <a:p>
            <a:pPr marL="2756535">
              <a:lnSpc>
                <a:spcPts val="1730"/>
              </a:lnSpc>
              <a:spcBef>
                <a:spcPts val="10"/>
              </a:spcBef>
            </a:pP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any of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rows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has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“a”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symbol for the column, set</a:t>
            </a:r>
            <a:r>
              <a:rPr dirty="0" sz="1600" spc="-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ts val="1730"/>
              </a:lnSpc>
            </a:pP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other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rows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dirty="0" sz="1600" spc="-5" i="1">
                <a:solidFill>
                  <a:srgbClr val="333399"/>
                </a:solidFill>
                <a:latin typeface="Arial"/>
                <a:cs typeface="Arial"/>
              </a:rPr>
              <a:t>same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“a”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symbol in the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column.</a:t>
            </a:r>
            <a:endParaRPr sz="1600">
              <a:latin typeface="Arial"/>
              <a:cs typeface="Arial"/>
            </a:endParaRPr>
          </a:p>
          <a:p>
            <a:pPr marL="356870" marR="175260" indent="2399665">
              <a:lnSpc>
                <a:spcPts val="1540"/>
              </a:lnSpc>
              <a:spcBef>
                <a:spcPts val="370"/>
              </a:spcBef>
            </a:pP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no “a”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symbol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exists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for the attribute in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any of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rows, 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choose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one of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“b”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symbols that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appear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one of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rows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for the attribute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set  the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other </a:t>
            </a: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rows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same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“b”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symbol in the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column</a:t>
            </a:r>
            <a:r>
              <a:rPr dirty="0" sz="1600" spc="-15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;};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dirty="0" sz="1600" spc="-10">
                <a:solidFill>
                  <a:srgbClr val="333399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  <a:p>
            <a:pPr marL="238760" marR="57150" indent="-238760">
              <a:lnSpc>
                <a:spcPts val="1540"/>
              </a:lnSpc>
              <a:spcBef>
                <a:spcPts val="370"/>
              </a:spcBef>
              <a:buClr>
                <a:srgbClr val="990033"/>
              </a:buClr>
              <a:buFont typeface="Arial"/>
              <a:buAutoNum type="arabicPeriod" startAt="5"/>
              <a:tabLst>
                <a:tab pos="238760" algn="l"/>
              </a:tabLst>
            </a:pP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If a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row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1600" spc="5">
                <a:solidFill>
                  <a:srgbClr val="333399"/>
                </a:solidFill>
                <a:latin typeface="Arial"/>
                <a:cs typeface="Arial"/>
              </a:rPr>
              <a:t>made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up entirely of “a”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symbols, then the decomposition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has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the lossless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join  property; otherwise </a:t>
            </a:r>
            <a:r>
              <a:rPr dirty="0" sz="1600">
                <a:solidFill>
                  <a:srgbClr val="333399"/>
                </a:solidFill>
                <a:latin typeface="Arial"/>
                <a:cs typeface="Arial"/>
              </a:rPr>
              <a:t>it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does</a:t>
            </a:r>
            <a:r>
              <a:rPr dirty="0" sz="1600" spc="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"/>
                <a:cs typeface="Arial"/>
              </a:rPr>
              <a:t>not.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5487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Properties of Relational Decompositions  (9)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523" y="1525524"/>
            <a:ext cx="7467600" cy="1201420"/>
          </a:xfrm>
          <a:prstGeom prst="rect">
            <a:avLst/>
          </a:prstGeom>
          <a:solidFill>
            <a:srgbClr val="FFFF00"/>
          </a:solidFill>
          <a:ln w="9144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Figure 15.1 Nonadditive join test for n-ary</a:t>
            </a:r>
            <a:r>
              <a:rPr dirty="0" sz="1800" spc="-15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decompositions.</a:t>
            </a:r>
            <a:endParaRPr sz="1800">
              <a:latin typeface="Arial"/>
              <a:cs typeface="Arial"/>
            </a:endParaRPr>
          </a:p>
          <a:p>
            <a:pPr marL="433705" indent="-343535">
              <a:lnSpc>
                <a:spcPct val="100000"/>
              </a:lnSpc>
              <a:buAutoNum type="alphaLcParenBoth"/>
              <a:tabLst>
                <a:tab pos="434340" algn="l"/>
              </a:tabLst>
            </a:pP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Case 1: Decomposition of 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EMP_PROJ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into 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EMP_PROJ1</a:t>
            </a:r>
            <a:r>
              <a:rPr dirty="0" sz="1800" spc="-1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EMP_LOCS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fails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test.</a:t>
            </a:r>
            <a:endParaRPr sz="1800">
              <a:latin typeface="Arial"/>
              <a:cs typeface="Arial"/>
            </a:endParaRPr>
          </a:p>
          <a:p>
            <a:pPr marL="419100" indent="-328930">
              <a:lnSpc>
                <a:spcPct val="100000"/>
              </a:lnSpc>
              <a:buAutoNum type="alphaLcParenBoth" startAt="2"/>
              <a:tabLst>
                <a:tab pos="419734" algn="l"/>
              </a:tabLst>
            </a:pP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A decomposition of 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EMP_PROJ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that has the </a:t>
            </a:r>
            <a:r>
              <a:rPr dirty="0" sz="1800" spc="5">
                <a:solidFill>
                  <a:srgbClr val="333399"/>
                </a:solidFill>
                <a:latin typeface="Arial"/>
                <a:cs typeface="Arial"/>
              </a:rPr>
              <a:t>lossless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dirty="0" sz="1800" spc="-26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333399"/>
                </a:solidFill>
                <a:latin typeface="Arial"/>
                <a:cs typeface="Arial"/>
              </a:rPr>
              <a:t>property.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069557"/>
            <a:ext cx="6629777" cy="2369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6898" y="5773872"/>
            <a:ext cx="5798672" cy="462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5487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Properties of Relational Decompositions  (10)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923" y="1781555"/>
            <a:ext cx="2984500" cy="2030095"/>
          </a:xfrm>
          <a:prstGeom prst="rect">
            <a:avLst/>
          </a:prstGeom>
          <a:solidFill>
            <a:srgbClr val="FFFF00"/>
          </a:solidFill>
          <a:ln w="9144">
            <a:solidFill>
              <a:srgbClr val="FF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89535" marR="230504">
              <a:lnSpc>
                <a:spcPct val="100000"/>
              </a:lnSpc>
              <a:spcBef>
                <a:spcPts val="295"/>
              </a:spcBef>
            </a:pP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Nonadditive join test for</a:t>
            </a:r>
            <a:r>
              <a:rPr dirty="0" sz="1800" spc="-14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333399"/>
                </a:solidFill>
                <a:latin typeface="Arial"/>
                <a:cs typeface="Arial"/>
              </a:rPr>
              <a:t>n- 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ary decompositions.  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(Figure</a:t>
            </a:r>
            <a:r>
              <a:rPr dirty="0" sz="1800" spc="-4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333399"/>
                </a:solidFill>
                <a:latin typeface="Arial"/>
                <a:cs typeface="Arial"/>
              </a:rPr>
              <a:t>15.1)</a:t>
            </a:r>
            <a:endParaRPr sz="1800">
              <a:latin typeface="Arial"/>
              <a:cs typeface="Arial"/>
            </a:endParaRPr>
          </a:p>
          <a:p>
            <a:pPr marL="89535" marR="16700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(c) Case 2: Decomposition  of 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EMP_PROJ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into </a:t>
            </a:r>
            <a:r>
              <a:rPr dirty="0" sz="1800" spc="-70">
                <a:solidFill>
                  <a:srgbClr val="333399"/>
                </a:solidFill>
                <a:latin typeface="Arial"/>
                <a:cs typeface="Arial"/>
              </a:rPr>
              <a:t>EMP,  </a:t>
            </a:r>
            <a:r>
              <a:rPr dirty="0" sz="1800" spc="-30">
                <a:solidFill>
                  <a:srgbClr val="333399"/>
                </a:solidFill>
                <a:latin typeface="Arial"/>
                <a:cs typeface="Arial"/>
              </a:rPr>
              <a:t>PROJECT,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and  </a:t>
            </a:r>
            <a:r>
              <a:rPr dirty="0" sz="1800" spc="5">
                <a:solidFill>
                  <a:srgbClr val="333399"/>
                </a:solidFill>
                <a:latin typeface="Arial"/>
                <a:cs typeface="Arial"/>
              </a:rPr>
              <a:t>WORKS_ON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satisfies</a:t>
            </a:r>
            <a:r>
              <a:rPr dirty="0" sz="1800" spc="-18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test.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7578" y="1816655"/>
            <a:ext cx="5647822" cy="4193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87259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Test </a:t>
            </a:r>
            <a:r>
              <a:rPr dirty="0" spc="-5"/>
              <a:t>for </a:t>
            </a:r>
            <a:r>
              <a:rPr dirty="0"/>
              <a:t>checking </a:t>
            </a:r>
            <a:r>
              <a:rPr dirty="0" spc="-5"/>
              <a:t>non-additivity of Binary  Relational Decompositions</a:t>
            </a:r>
            <a:r>
              <a:rPr dirty="0" spc="-25"/>
              <a:t> </a:t>
            </a:r>
            <a:r>
              <a:rPr dirty="0" spc="-70"/>
              <a:t>(11)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78940"/>
            <a:ext cx="8143240" cy="430085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lvl="1" marL="12700" marR="731520">
              <a:lnSpc>
                <a:spcPts val="3030"/>
              </a:lnSpc>
              <a:spcBef>
                <a:spcPts val="484"/>
              </a:spcBef>
              <a:buAutoNum type="arabicPeriod" startAt="4"/>
              <a:tabLst>
                <a:tab pos="608330" algn="l"/>
              </a:tabLst>
            </a:pPr>
            <a:r>
              <a:rPr dirty="0" sz="2800" spc="-30" b="1">
                <a:solidFill>
                  <a:srgbClr val="333399"/>
                </a:solidFill>
                <a:latin typeface="Arial"/>
                <a:cs typeface="Arial"/>
              </a:rPr>
              <a:t>Testing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Binary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Decompositions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for Non- 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additive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Join (Lossless Join)</a:t>
            </a:r>
            <a:r>
              <a:rPr dirty="0" sz="2800" spc="3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endParaRPr sz="2800">
              <a:latin typeface="Arial"/>
              <a:cs typeface="Arial"/>
            </a:endParaRPr>
          </a:p>
          <a:p>
            <a:pPr lvl="2" marL="756285" marR="839469" indent="-286385">
              <a:lnSpc>
                <a:spcPts val="281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 b="1">
                <a:solidFill>
                  <a:srgbClr val="800000"/>
                </a:solidFill>
                <a:latin typeface="Arial"/>
                <a:cs typeface="Arial"/>
              </a:rPr>
              <a:t>Binary Decomposition: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Decomposition of a  relation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into </a:t>
            </a:r>
            <a:r>
              <a:rPr dirty="0" sz="2600" spc="-15">
                <a:solidFill>
                  <a:srgbClr val="800000"/>
                </a:solidFill>
                <a:latin typeface="Arial"/>
                <a:cs typeface="Arial"/>
              </a:rPr>
              <a:t>two</a:t>
            </a:r>
            <a:r>
              <a:rPr dirty="0" sz="2600" spc="9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relations.</a:t>
            </a:r>
            <a:endParaRPr sz="2600">
              <a:latin typeface="Arial"/>
              <a:cs typeface="Arial"/>
            </a:endParaRPr>
          </a:p>
          <a:p>
            <a:pPr lvl="2" marL="756285" marR="425450" indent="-286385">
              <a:lnSpc>
                <a:spcPts val="2810"/>
              </a:lnSpc>
              <a:spcBef>
                <a:spcPts val="62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PROPERTY </a:t>
            </a:r>
            <a:r>
              <a:rPr dirty="0" sz="2600" spc="-5" b="1">
                <a:solidFill>
                  <a:srgbClr val="800000"/>
                </a:solidFill>
                <a:latin typeface="Arial"/>
                <a:cs typeface="Arial"/>
              </a:rPr>
              <a:t>NJB </a:t>
            </a: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(non-additive </a:t>
            </a:r>
            <a:r>
              <a:rPr dirty="0" sz="2600" spc="-5" b="1">
                <a:solidFill>
                  <a:srgbClr val="800000"/>
                </a:solidFill>
                <a:latin typeface="Arial"/>
                <a:cs typeface="Arial"/>
              </a:rPr>
              <a:t>join test for  binary decompositions):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decomposition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dirty="0" sz="2600" spc="-1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=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ts val="2610"/>
              </a:lnSpc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{R1, R2} of R has the lossless join property</a:t>
            </a:r>
            <a:r>
              <a:rPr dirty="0" sz="2600" spc="15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5">
                <a:solidFill>
                  <a:srgbClr val="800000"/>
                </a:solidFill>
                <a:latin typeface="Arial"/>
                <a:cs typeface="Arial"/>
              </a:rPr>
              <a:t>with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ts val="2810"/>
              </a:lnSpc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respect to a set of functional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F on</a:t>
            </a:r>
            <a:r>
              <a:rPr dirty="0" sz="2600" spc="2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R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ts val="2965"/>
              </a:lnSpc>
            </a:pPr>
            <a:r>
              <a:rPr dirty="0" sz="2600" spc="-5" i="1">
                <a:solidFill>
                  <a:srgbClr val="800000"/>
                </a:solidFill>
                <a:latin typeface="Arial"/>
                <a:cs typeface="Arial"/>
              </a:rPr>
              <a:t>if and only if</a:t>
            </a:r>
            <a:r>
              <a:rPr dirty="0" sz="2600" spc="5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either</a:t>
            </a:r>
            <a:endParaRPr sz="2600">
              <a:latin typeface="Arial"/>
              <a:cs typeface="Arial"/>
            </a:endParaRPr>
          </a:p>
          <a:p>
            <a:pPr lvl="3" marL="1155700" indent="-228600">
              <a:lnSpc>
                <a:spcPct val="100000"/>
              </a:lnSpc>
              <a:spcBef>
                <a:spcPts val="29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The f.d.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((R1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∩ R2) </a:t>
            </a:r>
            <a:r>
              <a:rPr dirty="0" sz="240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dirty="0" sz="24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(R1-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R2)) is in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dirty="0" baseline="24305" sz="2400" spc="-7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dirty="0" sz="2400" spc="-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lvl="3" marL="1155700" indent="-228600">
              <a:lnSpc>
                <a:spcPct val="100000"/>
              </a:lnSpc>
              <a:spcBef>
                <a:spcPts val="2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400" spc="10">
                <a:solidFill>
                  <a:srgbClr val="333399"/>
                </a:solidFill>
                <a:latin typeface="Arial"/>
                <a:cs typeface="Arial"/>
              </a:rPr>
              <a:t>f.d.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((R1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∩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R2) </a:t>
            </a:r>
            <a:r>
              <a:rPr dirty="0" sz="240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dirty="0" sz="24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(R2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- R1))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is in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dirty="0" baseline="24305" sz="2400" spc="-7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5487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Properties of Relational Decompositions  </a:t>
            </a:r>
            <a:r>
              <a:rPr dirty="0" spc="-10"/>
              <a:t>(12)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1234"/>
            <a:ext cx="8187690" cy="465709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lvl="1" marL="520700" indent="-508000">
              <a:lnSpc>
                <a:spcPct val="100000"/>
              </a:lnSpc>
              <a:spcBef>
                <a:spcPts val="680"/>
              </a:spcBef>
              <a:buAutoNum type="arabicPeriod" startAt="5"/>
              <a:tabLst>
                <a:tab pos="521334" algn="l"/>
              </a:tabLst>
            </a:pP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Successive Non-additive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dirty="0" sz="2400" spc="-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Decomposition:</a:t>
            </a:r>
            <a:endParaRPr sz="2400">
              <a:latin typeface="Arial"/>
              <a:cs typeface="Arial"/>
            </a:endParaRPr>
          </a:p>
          <a:p>
            <a:pPr lvl="2" marL="756285" marR="993775" indent="-286385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 b="1">
                <a:solidFill>
                  <a:srgbClr val="800000"/>
                </a:solidFill>
                <a:latin typeface="Arial"/>
                <a:cs typeface="Arial"/>
              </a:rPr>
              <a:t>Claim 2 </a:t>
            </a: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(Preservation </a:t>
            </a:r>
            <a:r>
              <a:rPr dirty="0" sz="2600" spc="-5" b="1">
                <a:solidFill>
                  <a:srgbClr val="800000"/>
                </a:solidFill>
                <a:latin typeface="Arial"/>
                <a:cs typeface="Arial"/>
              </a:rPr>
              <a:t>of non-additivity in  </a:t>
            </a: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successive</a:t>
            </a:r>
            <a:r>
              <a:rPr dirty="0" sz="2600" spc="10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800000"/>
                </a:solidFill>
                <a:latin typeface="Arial"/>
                <a:cs typeface="Arial"/>
              </a:rPr>
              <a:t>decompositions):</a:t>
            </a:r>
            <a:endParaRPr sz="2600">
              <a:latin typeface="Arial"/>
              <a:cs typeface="Arial"/>
            </a:endParaRPr>
          </a:p>
          <a:p>
            <a:pPr lvl="3" marL="1155700" marR="5080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decomposition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=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{R1,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R2, ..., Rm} of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has  the lossless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(non-additive)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join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property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respect  to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set of functional dependencies F on</a:t>
            </a:r>
            <a:r>
              <a:rPr dirty="0" sz="2400" spc="-18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R,</a:t>
            </a:r>
            <a:endParaRPr sz="2400">
              <a:latin typeface="Arial"/>
              <a:cs typeface="Arial"/>
            </a:endParaRPr>
          </a:p>
          <a:p>
            <a:pPr lvl="3" marL="1155700" marR="379095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and if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decomposition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Di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= {Q1, Q2, ..., Qk} of</a:t>
            </a:r>
            <a:r>
              <a:rPr dirty="0" sz="2400" spc="-1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Ri 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has the lossless (non-additive) join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property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with 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respect to the projection of F on</a:t>
            </a:r>
            <a:r>
              <a:rPr dirty="0" sz="2400" spc="-8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Ri,</a:t>
            </a:r>
            <a:endParaRPr sz="2400">
              <a:latin typeface="Arial"/>
              <a:cs typeface="Arial"/>
            </a:endParaRPr>
          </a:p>
          <a:p>
            <a:pPr lvl="4" marL="1613535" marR="50165" indent="-229235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1614170" algn="l"/>
              </a:tabLst>
            </a:pP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then the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decomposition D2 = {R1, R2, ..., 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Ri-1,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Q1, Q2, ...,  </a:t>
            </a:r>
            <a:r>
              <a:rPr dirty="0" sz="2000" spc="10">
                <a:solidFill>
                  <a:srgbClr val="800000"/>
                </a:solidFill>
                <a:latin typeface="Arial"/>
                <a:cs typeface="Arial"/>
              </a:rPr>
              <a:t>Qk,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Ri+1,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..., </a:t>
            </a:r>
            <a:r>
              <a:rPr dirty="0" sz="2000" spc="5">
                <a:solidFill>
                  <a:srgbClr val="800000"/>
                </a:solidFill>
                <a:latin typeface="Arial"/>
                <a:cs typeface="Arial"/>
              </a:rPr>
              <a:t>Rm}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R has the non-additive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join property  </a:t>
            </a:r>
            <a:r>
              <a:rPr dirty="0" sz="2000" spc="-15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respect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dirty="0" sz="2000" spc="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800000"/>
                </a:solidFill>
                <a:latin typeface="Arial"/>
                <a:cs typeface="Arial"/>
              </a:rPr>
              <a:t>F.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72338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Algorithms for Relational</a:t>
            </a:r>
            <a:r>
              <a:rPr dirty="0" spc="-215"/>
              <a:t> </a:t>
            </a:r>
            <a:r>
              <a:rPr dirty="0" spc="-5"/>
              <a:t>Database  Schema Design</a:t>
            </a:r>
            <a:r>
              <a:rPr dirty="0" spc="-30"/>
              <a:t> </a:t>
            </a:r>
            <a:r>
              <a:rPr dirty="0" spc="-5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66176"/>
            <a:ext cx="8207375" cy="459930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Design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3NF</a:t>
            </a:r>
            <a:r>
              <a:rPr dirty="0" sz="2000" spc="2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Schemas: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240"/>
              </a:spcBef>
            </a:pPr>
            <a:r>
              <a:rPr dirty="0" sz="2000" spc="-15" b="1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15.4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Relational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Synthesis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into 3NF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dirty="0" sz="2000" spc="17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Dependency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Preservation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Non-Additive (Lossless)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dirty="0" sz="2000" spc="22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ts val="228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Input: A universal 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R and a 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set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dirty="0" sz="2000" spc="-8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functional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dependencies F on the attributes of</a:t>
            </a:r>
            <a:r>
              <a:rPr dirty="0" sz="2000" spc="4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  <a:p>
            <a:pPr marL="292735" indent="-280035">
              <a:lnSpc>
                <a:spcPct val="100000"/>
              </a:lnSpc>
              <a:buClr>
                <a:srgbClr val="800000"/>
              </a:buClr>
              <a:buFont typeface="Arial"/>
              <a:buAutoNum type="arabicPeriod"/>
              <a:tabLst>
                <a:tab pos="293370" algn="l"/>
              </a:tabLst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Find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minimal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cover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G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 (use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Algorithm</a:t>
            </a:r>
            <a:r>
              <a:rPr dirty="0" sz="2000" spc="-5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15.0).</a:t>
            </a:r>
            <a:endParaRPr sz="2000">
              <a:latin typeface="Arial"/>
              <a:cs typeface="Arial"/>
            </a:endParaRPr>
          </a:p>
          <a:p>
            <a:pPr marL="293370" marR="209550" indent="-293370">
              <a:lnSpc>
                <a:spcPts val="2160"/>
              </a:lnSpc>
              <a:spcBef>
                <a:spcPts val="515"/>
              </a:spcBef>
              <a:buClr>
                <a:srgbClr val="800000"/>
              </a:buClr>
              <a:buFont typeface="Arial"/>
              <a:buAutoNum type="arabicPeriod"/>
              <a:tabLst>
                <a:tab pos="293370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For each left-hand-side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of 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functional dependency that appears in  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G,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280"/>
              </a:lnSpc>
              <a:spcBef>
                <a:spcPts val="210"/>
              </a:spcBef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create 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 D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attributes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{X υ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{A1}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υ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{A2}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...</a:t>
            </a:r>
            <a:r>
              <a:rPr dirty="0" sz="2000" spc="26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υ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280"/>
              </a:lnSpc>
            </a:pP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{Ak}},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280"/>
              </a:lnSpc>
              <a:spcBef>
                <a:spcPts val="240"/>
              </a:spcBef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where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000" spc="-5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dirty="0" sz="2000" spc="-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A1,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000" spc="-5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dirty="0" sz="2000" spc="-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A2,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..., X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–&gt;Ak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are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the only dependencies</a:t>
            </a:r>
            <a:r>
              <a:rPr dirty="0" sz="2000" spc="2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280"/>
              </a:lnSpc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G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as left-hand-side (X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key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this</a:t>
            </a:r>
            <a:r>
              <a:rPr dirty="0" sz="2000" spc="10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relation).</a:t>
            </a:r>
            <a:endParaRPr sz="2000">
              <a:latin typeface="Arial"/>
              <a:cs typeface="Arial"/>
            </a:endParaRPr>
          </a:p>
          <a:p>
            <a:pPr marL="293370" marR="23495" indent="-293370">
              <a:lnSpc>
                <a:spcPct val="90100"/>
              </a:lnSpc>
              <a:spcBef>
                <a:spcPts val="480"/>
              </a:spcBef>
              <a:buClr>
                <a:srgbClr val="800000"/>
              </a:buClr>
              <a:buFont typeface="Arial"/>
              <a:buAutoNum type="arabicPeriod" startAt="3"/>
              <a:tabLst>
                <a:tab pos="293370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none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the relation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schemas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contains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key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of R,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then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create 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one 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more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 D that contains attributes that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form a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key 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of R.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(Use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Algorithm 15.4a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find the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key of</a:t>
            </a:r>
            <a:r>
              <a:rPr dirty="0" sz="2000" spc="2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30491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Algorithms for Relational Database  Schema Design</a:t>
            </a:r>
            <a:r>
              <a:rPr dirty="0" spc="-20"/>
              <a:t> </a:t>
            </a:r>
            <a:r>
              <a:rPr dirty="0" spc="-5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66176"/>
            <a:ext cx="8098155" cy="459930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Design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r>
              <a:rPr dirty="0" sz="2000" spc="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Schemas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240"/>
              </a:spcBef>
            </a:pPr>
            <a:r>
              <a:rPr dirty="0" sz="2000" spc="-15" b="1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15.5: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Relational Decomposition into BCNF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dirty="0" sz="2000" spc="20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Lossless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(non-additive) join</a:t>
            </a:r>
            <a:r>
              <a:rPr dirty="0" sz="2000" spc="-4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ts val="228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Input: A universal 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R and a 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set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dirty="0" sz="2000" spc="-8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functional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dependencies F on the attributes of</a:t>
            </a:r>
            <a:r>
              <a:rPr dirty="0" sz="2000" spc="4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  <a:p>
            <a:pPr marL="292735" indent="-280035">
              <a:lnSpc>
                <a:spcPct val="100000"/>
              </a:lnSpc>
              <a:spcBef>
                <a:spcPts val="240"/>
              </a:spcBef>
              <a:buClr>
                <a:srgbClr val="800000"/>
              </a:buClr>
              <a:buFont typeface="Arial"/>
              <a:buAutoNum type="arabicPeriod"/>
              <a:tabLst>
                <a:tab pos="293370" algn="l"/>
              </a:tabLst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D :=</a:t>
            </a:r>
            <a:r>
              <a:rPr dirty="0" sz="2000" spc="1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{R};</a:t>
            </a:r>
            <a:endParaRPr sz="2000">
              <a:latin typeface="Arial"/>
              <a:cs typeface="Arial"/>
            </a:endParaRPr>
          </a:p>
          <a:p>
            <a:pPr marL="292735" indent="-280035">
              <a:lnSpc>
                <a:spcPct val="100000"/>
              </a:lnSpc>
              <a:spcBef>
                <a:spcPts val="245"/>
              </a:spcBef>
              <a:buClr>
                <a:srgbClr val="800000"/>
              </a:buClr>
              <a:buFont typeface="Arial"/>
              <a:buAutoNum type="arabicPeriod"/>
              <a:tabLst>
                <a:tab pos="293370" algn="l"/>
              </a:tabLst>
            </a:pP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While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there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Q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D that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dirty="0" sz="2000" spc="1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do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choose 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Q in D that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dirty="0" sz="2000" spc="1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BCNF;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find a functional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000" spc="-5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dirty="0" sz="2000" spc="-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Q that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violates</a:t>
            </a:r>
            <a:r>
              <a:rPr dirty="0" sz="2000" spc="18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BCNF;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45"/>
              </a:spcBef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replace Q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by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schemas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(Q - </a:t>
            </a:r>
            <a:r>
              <a:rPr dirty="0" sz="2000" spc="-25">
                <a:solidFill>
                  <a:srgbClr val="333399"/>
                </a:solidFill>
                <a:latin typeface="Arial"/>
                <a:cs typeface="Arial"/>
              </a:rPr>
              <a:t>Y)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(X υ</a:t>
            </a:r>
            <a:r>
              <a:rPr dirty="0" sz="2000" spc="18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Y);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Assumption: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No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null values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are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allowed for the join</a:t>
            </a:r>
            <a:r>
              <a:rPr dirty="0" sz="2000" spc="29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attributes.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595693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 Problems </a:t>
            </a:r>
            <a:r>
              <a:rPr dirty="0" spc="-10"/>
              <a:t>with </a:t>
            </a:r>
            <a:r>
              <a:rPr dirty="0" spc="-5"/>
              <a:t>Null </a:t>
            </a:r>
            <a:r>
              <a:rPr dirty="0" spc="-40"/>
              <a:t>Values </a:t>
            </a:r>
            <a:r>
              <a:rPr dirty="0" spc="-5"/>
              <a:t>and  Dangling </a:t>
            </a:r>
            <a:r>
              <a:rPr dirty="0" spc="-25"/>
              <a:t>Tuples</a:t>
            </a:r>
            <a:r>
              <a:rPr dirty="0" spc="-60"/>
              <a:t> </a:t>
            </a:r>
            <a:r>
              <a:rPr dirty="0" spc="-5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66176"/>
            <a:ext cx="8200390" cy="511746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4.1 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Problems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NULL</a:t>
            </a:r>
            <a:r>
              <a:rPr dirty="0" sz="200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marL="356870" marR="5080" indent="-344170">
              <a:lnSpc>
                <a:spcPct val="90100"/>
              </a:lnSpc>
              <a:spcBef>
                <a:spcPts val="48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when 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some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tuples have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NULL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values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attributes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be used to  join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individual relations in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 decomposition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may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lead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to  incomplete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results.</a:t>
            </a:r>
            <a:endParaRPr sz="2000">
              <a:latin typeface="Arial"/>
              <a:cs typeface="Arial"/>
            </a:endParaRPr>
          </a:p>
          <a:p>
            <a:pPr marL="356870" marR="17145" indent="-34417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E.g.,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see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Figure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15.2(a),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where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relations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EMPLOYEE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and  </a:t>
            </a:r>
            <a:r>
              <a:rPr dirty="0" sz="2000" spc="-30">
                <a:solidFill>
                  <a:srgbClr val="333399"/>
                </a:solidFill>
                <a:latin typeface="Arial"/>
                <a:cs typeface="Arial"/>
              </a:rPr>
              <a:t>DEPARTMENT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are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shown.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last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employee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tuples—‘Berger’ 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and ‘Benitez’—represent newly hired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employees who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have not </a:t>
            </a:r>
            <a:r>
              <a:rPr dirty="0" sz="2000" spc="-30">
                <a:solidFill>
                  <a:srgbClr val="333399"/>
                </a:solidFill>
                <a:latin typeface="Arial"/>
                <a:cs typeface="Arial"/>
              </a:rPr>
              <a:t>yet 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been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assigned to a department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(assume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that this does not violate any  integrity</a:t>
            </a:r>
            <a:r>
              <a:rPr dirty="0" sz="2000" spc="4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constraints).</a:t>
            </a:r>
            <a:endParaRPr sz="2000">
              <a:latin typeface="Arial"/>
              <a:cs typeface="Arial"/>
            </a:endParaRPr>
          </a:p>
          <a:p>
            <a:pPr marL="356870" marR="18415" indent="-344170">
              <a:lnSpc>
                <a:spcPct val="90000"/>
              </a:lnSpc>
              <a:spcBef>
                <a:spcPts val="484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000" spc="-2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want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retrieve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list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(Ename, Dname)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values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 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employees.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000" spc="-2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apply the </a:t>
            </a:r>
            <a:r>
              <a:rPr dirty="0" sz="2000" spc="-25">
                <a:solidFill>
                  <a:srgbClr val="333399"/>
                </a:solidFill>
                <a:latin typeface="Arial"/>
                <a:cs typeface="Arial"/>
              </a:rPr>
              <a:t>NATURAL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JOIN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operation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EMPLOYEE 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000" spc="-30">
                <a:solidFill>
                  <a:srgbClr val="333399"/>
                </a:solidFill>
                <a:latin typeface="Arial"/>
                <a:cs typeface="Arial"/>
              </a:rPr>
              <a:t>DEPARTMENT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(Figure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15.2(b)),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aforementioned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tuples 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appear in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2000" spc="15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result.</a:t>
            </a:r>
            <a:endParaRPr sz="2000">
              <a:latin typeface="Arial"/>
              <a:cs typeface="Arial"/>
            </a:endParaRPr>
          </a:p>
          <a:p>
            <a:pPr marL="356870" marR="86360" indent="-344170">
              <a:lnSpc>
                <a:spcPts val="2160"/>
              </a:lnSpc>
              <a:spcBef>
                <a:spcPts val="51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In such cases,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LEFT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OUTER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JOIN 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be used.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result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dirty="0" sz="2000" spc="-9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shown 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 Figure 15.2</a:t>
            </a:r>
            <a:r>
              <a:rPr dirty="0" sz="2000" spc="4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(c).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2312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Problems </a:t>
            </a:r>
            <a:r>
              <a:rPr dirty="0" spc="-10"/>
              <a:t>with </a:t>
            </a:r>
            <a:r>
              <a:rPr dirty="0" spc="-5"/>
              <a:t>Null </a:t>
            </a:r>
            <a:r>
              <a:rPr dirty="0" spc="-40"/>
              <a:t>Values </a:t>
            </a:r>
            <a:r>
              <a:rPr dirty="0" spc="-5"/>
              <a:t>and Dangling  </a:t>
            </a:r>
            <a:r>
              <a:rPr dirty="0" spc="-25"/>
              <a:t>Tuples</a:t>
            </a:r>
            <a:r>
              <a:rPr dirty="0" spc="5"/>
              <a:t> </a:t>
            </a:r>
            <a:r>
              <a:rPr dirty="0" spc="-5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20482" y="2205989"/>
            <a:ext cx="1118235" cy="1535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Verdana"/>
                <a:cs typeface="Verdana"/>
              </a:rPr>
              <a:t>Figure </a:t>
            </a:r>
            <a:r>
              <a:rPr dirty="0" sz="1100" spc="5" b="1">
                <a:latin typeface="Verdana"/>
                <a:cs typeface="Verdana"/>
              </a:rPr>
              <a:t>15.2  </a:t>
            </a:r>
            <a:r>
              <a:rPr dirty="0" sz="1100" spc="-10">
                <a:latin typeface="Verdana"/>
                <a:cs typeface="Verdana"/>
              </a:rPr>
              <a:t>Issues </a:t>
            </a:r>
            <a:r>
              <a:rPr dirty="0" sz="1100" spc="-5">
                <a:latin typeface="Verdana"/>
                <a:cs typeface="Verdana"/>
              </a:rPr>
              <a:t>with  </a:t>
            </a:r>
            <a:r>
              <a:rPr dirty="0" sz="1100">
                <a:latin typeface="Verdana"/>
                <a:cs typeface="Verdana"/>
              </a:rPr>
              <a:t>NULL-value  </a:t>
            </a:r>
            <a:r>
              <a:rPr dirty="0" sz="1100" spc="-5">
                <a:latin typeface="Verdana"/>
                <a:cs typeface="Verdana"/>
              </a:rPr>
              <a:t>joins. </a:t>
            </a:r>
            <a:r>
              <a:rPr dirty="0" sz="1100">
                <a:latin typeface="Verdana"/>
                <a:cs typeface="Verdana"/>
              </a:rPr>
              <a:t>(a)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Some  EMPLOYEE</a:t>
            </a:r>
            <a:endParaRPr sz="1100">
              <a:latin typeface="Verdana"/>
              <a:cs typeface="Verdana"/>
            </a:endParaRPr>
          </a:p>
          <a:p>
            <a:pPr marL="12700" marR="181610">
              <a:lnSpc>
                <a:spcPct val="100000"/>
              </a:lnSpc>
            </a:pPr>
            <a:r>
              <a:rPr dirty="0" sz="1100" spc="-5">
                <a:latin typeface="Verdana"/>
                <a:cs typeface="Verdana"/>
              </a:rPr>
              <a:t>tuples have  </a:t>
            </a:r>
            <a:r>
              <a:rPr dirty="0" sz="1100">
                <a:latin typeface="Verdana"/>
                <a:cs typeface="Verdana"/>
              </a:rPr>
              <a:t>NULL for </a:t>
            </a:r>
            <a:r>
              <a:rPr dirty="0" sz="1100" spc="-5">
                <a:latin typeface="Verdana"/>
                <a:cs typeface="Verdana"/>
              </a:rPr>
              <a:t>the  join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attribute  </a:t>
            </a:r>
            <a:r>
              <a:rPr dirty="0" sz="1100" spc="-5">
                <a:latin typeface="Verdana"/>
                <a:cs typeface="Verdana"/>
              </a:rPr>
              <a:t>Dnum.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913" y="1752618"/>
            <a:ext cx="6257712" cy="4573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2312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Problems </a:t>
            </a:r>
            <a:r>
              <a:rPr dirty="0" spc="-10"/>
              <a:t>with </a:t>
            </a:r>
            <a:r>
              <a:rPr dirty="0" spc="-5"/>
              <a:t>Null </a:t>
            </a:r>
            <a:r>
              <a:rPr dirty="0" spc="-40"/>
              <a:t>Values </a:t>
            </a:r>
            <a:r>
              <a:rPr dirty="0" spc="-5"/>
              <a:t>and Dangling  </a:t>
            </a:r>
            <a:r>
              <a:rPr dirty="0" spc="-25"/>
              <a:t>Tuples</a:t>
            </a:r>
            <a:r>
              <a:rPr dirty="0" spc="5"/>
              <a:t> </a:t>
            </a:r>
            <a:r>
              <a:rPr dirty="0" spc="-5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3953" y="1862708"/>
            <a:ext cx="1325245" cy="2374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Verdana"/>
                <a:cs typeface="Verdana"/>
              </a:rPr>
              <a:t>Figure </a:t>
            </a:r>
            <a:r>
              <a:rPr dirty="0" sz="1100" spc="5" b="1">
                <a:latin typeface="Verdana"/>
                <a:cs typeface="Verdana"/>
              </a:rPr>
              <a:t>15.2  </a:t>
            </a:r>
            <a:r>
              <a:rPr dirty="0" sz="1100" spc="-10">
                <a:latin typeface="Verdana"/>
                <a:cs typeface="Verdana"/>
              </a:rPr>
              <a:t>Issues </a:t>
            </a:r>
            <a:r>
              <a:rPr dirty="0" sz="1100" spc="-5">
                <a:latin typeface="Verdana"/>
                <a:cs typeface="Verdana"/>
              </a:rPr>
              <a:t>with </a:t>
            </a:r>
            <a:r>
              <a:rPr dirty="0" sz="1100">
                <a:latin typeface="Verdana"/>
                <a:cs typeface="Verdana"/>
              </a:rPr>
              <a:t>NULL-  </a:t>
            </a:r>
            <a:r>
              <a:rPr dirty="0" sz="1100" spc="-5">
                <a:latin typeface="Verdana"/>
                <a:cs typeface="Verdana"/>
              </a:rPr>
              <a:t>value </a:t>
            </a:r>
            <a:r>
              <a:rPr dirty="0" sz="1100">
                <a:latin typeface="Verdana"/>
                <a:cs typeface="Verdana"/>
              </a:rPr>
              <a:t>joins.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AutoNum type="alphaLcParenBoth" startAt="2"/>
              <a:tabLst>
                <a:tab pos="274955" algn="l"/>
              </a:tabLst>
            </a:pPr>
            <a:r>
              <a:rPr dirty="0" sz="1100" spc="-5">
                <a:latin typeface="Verdana"/>
                <a:cs typeface="Verdana"/>
              </a:rPr>
              <a:t>Result </a:t>
            </a:r>
            <a:r>
              <a:rPr dirty="0" sz="1100">
                <a:latin typeface="Verdana"/>
                <a:cs typeface="Verdana"/>
              </a:rPr>
              <a:t>of  </a:t>
            </a:r>
            <a:r>
              <a:rPr dirty="0" sz="1100" spc="-5">
                <a:latin typeface="Verdana"/>
                <a:cs typeface="Verdana"/>
              </a:rPr>
              <a:t>applying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NATURAL  </a:t>
            </a:r>
            <a:r>
              <a:rPr dirty="0" sz="1100" spc="-10">
                <a:latin typeface="Verdana"/>
                <a:cs typeface="Verdana"/>
              </a:rPr>
              <a:t>JOIN </a:t>
            </a:r>
            <a:r>
              <a:rPr dirty="0" sz="1100">
                <a:latin typeface="Verdana"/>
                <a:cs typeface="Verdana"/>
              </a:rPr>
              <a:t>to the  EMPLOYEE and  </a:t>
            </a:r>
            <a:r>
              <a:rPr dirty="0" sz="1100" spc="-5">
                <a:latin typeface="Verdana"/>
                <a:cs typeface="Verdana"/>
              </a:rPr>
              <a:t>DEPARTMENT  relations.</a:t>
            </a:r>
            <a:endParaRPr sz="1100">
              <a:latin typeface="Verdana"/>
              <a:cs typeface="Verdana"/>
            </a:endParaRPr>
          </a:p>
          <a:p>
            <a:pPr marL="12700" marR="247015">
              <a:lnSpc>
                <a:spcPct val="100000"/>
              </a:lnSpc>
              <a:spcBef>
                <a:spcPts val="5"/>
              </a:spcBef>
              <a:buAutoNum type="alphaLcParenBoth" startAt="2"/>
              <a:tabLst>
                <a:tab pos="262890" algn="l"/>
              </a:tabLst>
            </a:pPr>
            <a:r>
              <a:rPr dirty="0" sz="1100" spc="-5">
                <a:latin typeface="Verdana"/>
                <a:cs typeface="Verdana"/>
              </a:rPr>
              <a:t>Result </a:t>
            </a:r>
            <a:r>
              <a:rPr dirty="0" sz="1100">
                <a:latin typeface="Verdana"/>
                <a:cs typeface="Verdana"/>
              </a:rPr>
              <a:t>of  </a:t>
            </a:r>
            <a:r>
              <a:rPr dirty="0" sz="1100" spc="-5">
                <a:latin typeface="Verdana"/>
                <a:cs typeface="Verdana"/>
              </a:rPr>
              <a:t>applying LEFT  OUTER </a:t>
            </a:r>
            <a:r>
              <a:rPr dirty="0" sz="1100" spc="-10">
                <a:latin typeface="Verdana"/>
                <a:cs typeface="Verdana"/>
              </a:rPr>
              <a:t>JOIN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  </a:t>
            </a:r>
            <a:r>
              <a:rPr dirty="0" sz="1100">
                <a:latin typeface="Verdana"/>
                <a:cs typeface="Verdana"/>
              </a:rPr>
              <a:t>EMPLOYEE</a:t>
            </a:r>
            <a:r>
              <a:rPr dirty="0" sz="1100" spc="-10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  </a:t>
            </a:r>
            <a:r>
              <a:rPr dirty="0" sz="1100" spc="-5">
                <a:latin typeface="Verdana"/>
                <a:cs typeface="Verdana"/>
              </a:rPr>
              <a:t>DEPARTMENT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678" y="3849709"/>
            <a:ext cx="6406055" cy="2288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6707" y="1755648"/>
            <a:ext cx="6561075" cy="1985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286893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Chapter</a:t>
            </a:r>
            <a:r>
              <a:rPr dirty="0" spc="-65"/>
              <a:t> </a:t>
            </a:r>
            <a:r>
              <a:rPr dirty="0" spc="-5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6773" y="6602965"/>
            <a:ext cx="106045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400" spc="-10" b="1">
                <a:solidFill>
                  <a:srgbClr val="990033"/>
                </a:solidFill>
                <a:latin typeface="Arial"/>
                <a:cs typeface="Arial"/>
              </a:rPr>
              <a:t>Slide 15 </a:t>
            </a:r>
            <a:r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dirty="0" sz="1400" spc="-40" b="1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8044815" cy="3693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marR="33020" indent="-344170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5. Multivalued Dependencies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Fourth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Normal 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Form – further</a:t>
            </a:r>
            <a:r>
              <a:rPr dirty="0" sz="28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discussion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6.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Other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Dependencies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dirty="0" sz="2800" spc="-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Forms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6.1 Join</a:t>
            </a:r>
            <a:r>
              <a:rPr dirty="0" sz="2600" spc="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Dependencies</a:t>
            </a:r>
            <a:endParaRPr sz="2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6.2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Inclusion</a:t>
            </a:r>
            <a:r>
              <a:rPr dirty="0" sz="2600" spc="9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Dependencies</a:t>
            </a:r>
            <a:endParaRPr sz="26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  <a:tab pos="139954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6.3	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based on Arithmetic Functions  and</a:t>
            </a:r>
            <a:r>
              <a:rPr dirty="0" sz="2600" spc="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Procedures</a:t>
            </a:r>
            <a:endParaRPr sz="2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6.2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Domain-Key Normal</a:t>
            </a:r>
            <a:r>
              <a:rPr dirty="0" sz="2600" spc="10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2312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Problems </a:t>
            </a:r>
            <a:r>
              <a:rPr dirty="0" spc="-10"/>
              <a:t>with </a:t>
            </a:r>
            <a:r>
              <a:rPr dirty="0" spc="-5"/>
              <a:t>Null </a:t>
            </a:r>
            <a:r>
              <a:rPr dirty="0" spc="-40"/>
              <a:t>Values </a:t>
            </a:r>
            <a:r>
              <a:rPr dirty="0" spc="-5"/>
              <a:t>and Dangling  </a:t>
            </a:r>
            <a:r>
              <a:rPr dirty="0" spc="-25"/>
              <a:t>Tuples</a:t>
            </a:r>
            <a:r>
              <a:rPr dirty="0" spc="5"/>
              <a:t> </a:t>
            </a:r>
            <a:r>
              <a:rPr dirty="0" spc="-5"/>
              <a:t>(4)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97532"/>
            <a:ext cx="8232775" cy="42017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Problems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Dangling </a:t>
            </a:r>
            <a:r>
              <a:rPr dirty="0" sz="2000" spc="-25" b="1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indent="-344170">
              <a:lnSpc>
                <a:spcPts val="228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Consider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 decomposition of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EMPLOYEE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into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EMPLOYEE_1</a:t>
            </a:r>
            <a:r>
              <a:rPr dirty="0" sz="2000" spc="3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280"/>
              </a:lnSpc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EMPLOYEE_2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as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shown in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Figure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15.3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(a)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!5.3</a:t>
            </a:r>
            <a:r>
              <a:rPr dirty="0" sz="2000" spc="17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(b).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ts val="2280"/>
              </a:lnSpc>
              <a:spcBef>
                <a:spcPts val="24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Their </a:t>
            </a:r>
            <a:r>
              <a:rPr dirty="0" sz="2000" spc="-25">
                <a:solidFill>
                  <a:srgbClr val="333399"/>
                </a:solidFill>
                <a:latin typeface="Arial"/>
                <a:cs typeface="Arial"/>
              </a:rPr>
              <a:t>NATURAL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JOIN </a:t>
            </a:r>
            <a:r>
              <a:rPr dirty="0" sz="2000" spc="-20">
                <a:solidFill>
                  <a:srgbClr val="333399"/>
                </a:solidFill>
                <a:latin typeface="Arial"/>
                <a:cs typeface="Arial"/>
              </a:rPr>
              <a:t>yields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original relation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EMPLOYEE</a:t>
            </a:r>
            <a:r>
              <a:rPr dirty="0" sz="2000" spc="3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280"/>
              </a:lnSpc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Figure</a:t>
            </a:r>
            <a:r>
              <a:rPr dirty="0" sz="2000" spc="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15.2(a).</a:t>
            </a:r>
            <a:endParaRPr sz="2000">
              <a:latin typeface="Arial"/>
              <a:cs typeface="Arial"/>
            </a:endParaRPr>
          </a:p>
          <a:p>
            <a:pPr marL="356870" marR="5080" indent="-344170">
              <a:lnSpc>
                <a:spcPct val="90000"/>
              </a:lnSpc>
              <a:spcBef>
                <a:spcPts val="484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1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use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the alternative representation, shown in Figure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15.3(c), 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where </a:t>
            </a:r>
            <a:r>
              <a:rPr dirty="0" sz="2000" spc="-2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do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not include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tuple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 EMPLOYEE_3 if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employee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has 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not been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assigned a department (instead of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including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tuple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with 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NULL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Dnum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as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dirty="0" sz="2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EMPLOYEE_2).</a:t>
            </a:r>
            <a:endParaRPr sz="2000">
              <a:latin typeface="Arial"/>
              <a:cs typeface="Arial"/>
            </a:endParaRPr>
          </a:p>
          <a:p>
            <a:pPr marL="356870" marR="104139" indent="-344170">
              <a:lnSpc>
                <a:spcPct val="90100"/>
              </a:lnSpc>
              <a:spcBef>
                <a:spcPts val="47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426720" algn="l"/>
                <a:tab pos="427355" algn="l"/>
              </a:tabLst>
            </a:pPr>
            <a:r>
              <a:rPr dirty="0"/>
              <a:t>	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000" spc="-2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use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EMPLOYEE_3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instead of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EMPLOYEE_2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apply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 </a:t>
            </a:r>
            <a:r>
              <a:rPr dirty="0" sz="2000" spc="-25">
                <a:solidFill>
                  <a:srgbClr val="333399"/>
                </a:solidFill>
                <a:latin typeface="Arial"/>
                <a:cs typeface="Arial"/>
              </a:rPr>
              <a:t>NATURAL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JOIN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EMPLOYEE_1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EMPLOYEE_3,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tuples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Berger and Benitez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not appear in the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result; these are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called 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dangling tuples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dirty="0" sz="2000" spc="5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EMPLOYEE</a:t>
            </a:r>
            <a:r>
              <a:rPr dirty="0" sz="2000" spc="-15" i="1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2312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Problems </a:t>
            </a:r>
            <a:r>
              <a:rPr dirty="0" spc="-10"/>
              <a:t>with </a:t>
            </a:r>
            <a:r>
              <a:rPr dirty="0" spc="-5"/>
              <a:t>Null </a:t>
            </a:r>
            <a:r>
              <a:rPr dirty="0" spc="-40"/>
              <a:t>Values </a:t>
            </a:r>
            <a:r>
              <a:rPr dirty="0" spc="-5"/>
              <a:t>and Dangling  </a:t>
            </a:r>
            <a:r>
              <a:rPr dirty="0" spc="-25"/>
              <a:t>Tuples</a:t>
            </a:r>
            <a:r>
              <a:rPr dirty="0" spc="5"/>
              <a:t> </a:t>
            </a:r>
            <a:r>
              <a:rPr dirty="0" spc="-5"/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8298" y="1653032"/>
            <a:ext cx="2095500" cy="2374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Verdana"/>
                <a:cs typeface="Verdana"/>
              </a:rPr>
              <a:t>Figure</a:t>
            </a:r>
            <a:r>
              <a:rPr dirty="0" sz="1100" spc="-35" b="1">
                <a:latin typeface="Verdana"/>
                <a:cs typeface="Verdana"/>
              </a:rPr>
              <a:t> </a:t>
            </a:r>
            <a:r>
              <a:rPr dirty="0" sz="1100" spc="5" b="1">
                <a:latin typeface="Verdana"/>
                <a:cs typeface="Verdana"/>
              </a:rPr>
              <a:t>15.3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Verdana"/>
                <a:cs typeface="Verdana"/>
              </a:rPr>
              <a:t>The dangling tuple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problem.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100">
                <a:latin typeface="Verdana"/>
                <a:cs typeface="Verdana"/>
              </a:rPr>
              <a:t>(a) </a:t>
            </a:r>
            <a:r>
              <a:rPr dirty="0" sz="1100" spc="-5">
                <a:latin typeface="Verdana"/>
                <a:cs typeface="Verdana"/>
              </a:rPr>
              <a:t>The relation EMPLOYEE_1  (includes all attributes </a:t>
            </a:r>
            <a:r>
              <a:rPr dirty="0" sz="1100">
                <a:latin typeface="Verdana"/>
                <a:cs typeface="Verdana"/>
              </a:rPr>
              <a:t>of  EMPLOYEE from </a:t>
            </a:r>
            <a:r>
              <a:rPr dirty="0" sz="1100" spc="-5">
                <a:latin typeface="Verdana"/>
                <a:cs typeface="Verdana"/>
              </a:rPr>
              <a:t>Figure  15.2(a) except Dnum). </a:t>
            </a:r>
            <a:r>
              <a:rPr dirty="0" sz="1100">
                <a:latin typeface="Verdana"/>
                <a:cs typeface="Verdana"/>
              </a:rPr>
              <a:t>(b)  </a:t>
            </a:r>
            <a:r>
              <a:rPr dirty="0" sz="1100" spc="-5">
                <a:latin typeface="Verdana"/>
                <a:cs typeface="Verdana"/>
              </a:rPr>
              <a:t>The relation EMPLOYEE_2  (includes Dnum attribute  with </a:t>
            </a:r>
            <a:r>
              <a:rPr dirty="0" sz="1100">
                <a:latin typeface="Verdana"/>
                <a:cs typeface="Verdana"/>
              </a:rPr>
              <a:t>NULL </a:t>
            </a:r>
            <a:r>
              <a:rPr dirty="0" sz="1100" spc="-5">
                <a:latin typeface="Verdana"/>
                <a:cs typeface="Verdana"/>
              </a:rPr>
              <a:t>values). </a:t>
            </a:r>
            <a:r>
              <a:rPr dirty="0" sz="1100">
                <a:latin typeface="Verdana"/>
                <a:cs typeface="Verdana"/>
              </a:rPr>
              <a:t>(c) </a:t>
            </a:r>
            <a:r>
              <a:rPr dirty="0" sz="1100" spc="-5">
                <a:latin typeface="Verdana"/>
                <a:cs typeface="Verdana"/>
              </a:rPr>
              <a:t>The  relation EMPLOYEE_3  (includes Dnum attribute </a:t>
            </a:r>
            <a:r>
              <a:rPr dirty="0" sz="1100">
                <a:latin typeface="Verdana"/>
                <a:cs typeface="Verdana"/>
              </a:rPr>
              <a:t>but  does not </a:t>
            </a:r>
            <a:r>
              <a:rPr dirty="0" sz="1100" spc="-5">
                <a:latin typeface="Verdana"/>
                <a:cs typeface="Verdana"/>
              </a:rPr>
              <a:t>include tuples </a:t>
            </a:r>
            <a:r>
              <a:rPr dirty="0" sz="1100">
                <a:latin typeface="Verdana"/>
                <a:cs typeface="Verdana"/>
              </a:rPr>
              <a:t>for  </a:t>
            </a:r>
            <a:r>
              <a:rPr dirty="0" sz="1100" spc="-5">
                <a:latin typeface="Verdana"/>
                <a:cs typeface="Verdana"/>
              </a:rPr>
              <a:t>which Dnum </a:t>
            </a:r>
            <a:r>
              <a:rPr dirty="0" sz="1100">
                <a:latin typeface="Verdana"/>
                <a:cs typeface="Verdana"/>
              </a:rPr>
              <a:t>has NULL  </a:t>
            </a:r>
            <a:r>
              <a:rPr dirty="0" sz="1100" spc="-5">
                <a:latin typeface="Verdana"/>
                <a:cs typeface="Verdana"/>
              </a:rPr>
              <a:t>values).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447800"/>
            <a:ext cx="4800600" cy="5123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569468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About Normalization</a:t>
            </a:r>
            <a:r>
              <a:rPr dirty="0" spc="-180"/>
              <a:t> </a:t>
            </a:r>
            <a:r>
              <a:rPr dirty="0" spc="-5"/>
              <a:t>Algorithms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131"/>
            <a:ext cx="8064500" cy="4415155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4.2 Discussion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Normalization</a:t>
            </a:r>
            <a:r>
              <a:rPr dirty="0" sz="2800" spc="-16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33399"/>
                </a:solidFill>
                <a:latin typeface="Arial"/>
                <a:cs typeface="Arial"/>
              </a:rPr>
              <a:t>Algorithms: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Problems:</a:t>
            </a:r>
            <a:endParaRPr sz="2800">
              <a:latin typeface="Arial"/>
              <a:cs typeface="Arial"/>
            </a:endParaRPr>
          </a:p>
          <a:p>
            <a:pPr lvl="1" marL="756285" marR="386715" indent="-286385">
              <a:lnSpc>
                <a:spcPct val="9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database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designer must first specify </a:t>
            </a:r>
            <a:r>
              <a:rPr dirty="0" sz="2600" spc="-5" i="1">
                <a:solidFill>
                  <a:srgbClr val="800000"/>
                </a:solidFill>
                <a:latin typeface="Arial"/>
                <a:cs typeface="Arial"/>
              </a:rPr>
              <a:t>all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the 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relevant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functional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dependencies among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the  database</a:t>
            </a:r>
            <a:r>
              <a:rPr dirty="0" sz="2600" spc="5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attributes.</a:t>
            </a:r>
            <a:endParaRPr sz="2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1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"/>
                <a:cs typeface="Arial"/>
              </a:rPr>
              <a:t>These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algorithms are </a:t>
            </a:r>
            <a:r>
              <a:rPr dirty="0" sz="2600" spc="-5" i="1">
                <a:solidFill>
                  <a:srgbClr val="800000"/>
                </a:solidFill>
                <a:latin typeface="Arial"/>
                <a:cs typeface="Arial"/>
              </a:rPr>
              <a:t>not deterministic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dirty="0" sz="2600" spc="1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general.</a:t>
            </a:r>
            <a:endParaRPr sz="2600">
              <a:latin typeface="Arial"/>
              <a:cs typeface="Arial"/>
            </a:endParaRPr>
          </a:p>
          <a:p>
            <a:pPr lvl="1" marL="756285" marR="5080" indent="-286385">
              <a:lnSpc>
                <a:spcPct val="9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It is not </a:t>
            </a:r>
            <a:r>
              <a:rPr dirty="0" sz="2600" spc="-15">
                <a:solidFill>
                  <a:srgbClr val="800000"/>
                </a:solidFill>
                <a:latin typeface="Arial"/>
                <a:cs typeface="Arial"/>
              </a:rPr>
              <a:t>always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possible to find a decomposition  into relation schemas that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preserves  dependencies and </a:t>
            </a:r>
            <a:r>
              <a:rPr dirty="0" sz="2600" spc="-15">
                <a:solidFill>
                  <a:srgbClr val="800000"/>
                </a:solidFill>
                <a:latin typeface="Arial"/>
                <a:cs typeface="Arial"/>
              </a:rPr>
              <a:t>allows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each relation schema in 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the decomposition to be in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BCNF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(instead of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3NF 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as in Algorithm</a:t>
            </a:r>
            <a:r>
              <a:rPr dirty="0" sz="2600" spc="-8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15.5).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728459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Summary of Algorithms for</a:t>
            </a:r>
            <a:r>
              <a:rPr dirty="0" spc="-180"/>
              <a:t> </a:t>
            </a:r>
            <a:r>
              <a:rPr dirty="0" spc="-5"/>
              <a:t>Relational  Database Schema Design</a:t>
            </a:r>
            <a:r>
              <a:rPr dirty="0" spc="-35"/>
              <a:t> </a:t>
            </a:r>
            <a:r>
              <a:rPr dirty="0" spc="-5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401629" y="1798320"/>
            <a:ext cx="8104167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7322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Summary of Algorithms for</a:t>
            </a:r>
            <a:r>
              <a:rPr dirty="0" spc="-140"/>
              <a:t> </a:t>
            </a:r>
            <a:r>
              <a:rPr dirty="0" spc="-5"/>
              <a:t>Relational  Database Schema Design</a:t>
            </a:r>
            <a:r>
              <a:rPr dirty="0" spc="-35"/>
              <a:t> </a:t>
            </a:r>
            <a:r>
              <a:rPr dirty="0" spc="-5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457289" y="1828800"/>
            <a:ext cx="8010357" cy="3285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5. Multivalued Dependencies and</a:t>
            </a:r>
            <a:r>
              <a:rPr dirty="0" spc="-60"/>
              <a:t> </a:t>
            </a:r>
            <a:r>
              <a:rPr dirty="0" spc="-10"/>
              <a:t>Fourth  </a:t>
            </a:r>
            <a:r>
              <a:rPr dirty="0" spc="-5"/>
              <a:t>Normal </a:t>
            </a:r>
            <a:r>
              <a:rPr dirty="0" spc="-10"/>
              <a:t>Form </a:t>
            </a:r>
            <a:r>
              <a:rPr dirty="0" spc="-5"/>
              <a:t>– </a:t>
            </a:r>
            <a:r>
              <a:rPr dirty="0" spc="-10"/>
              <a:t>Further </a:t>
            </a:r>
            <a:r>
              <a:rPr dirty="0"/>
              <a:t>Discussion</a:t>
            </a:r>
            <a:r>
              <a:rPr dirty="0" spc="-30"/>
              <a:t> </a:t>
            </a:r>
            <a:r>
              <a:rPr dirty="0" spc="-5"/>
              <a:t>(1)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1571701"/>
            <a:ext cx="128079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000" spc="-5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43" y="2066035"/>
            <a:ext cx="139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543" y="1903018"/>
            <a:ext cx="768604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100"/>
              </a:lnSpc>
              <a:spcBef>
                <a:spcPts val="100"/>
              </a:spcBef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multivalued dependency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MVD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000" spc="-15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&gt;&gt;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specified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relation 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, where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are both subsets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, specifies the 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following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constraint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dirty="0" sz="2000" spc="10">
                <a:solidFill>
                  <a:srgbClr val="333399"/>
                </a:solidFill>
                <a:latin typeface="Arial"/>
                <a:cs typeface="Arial"/>
              </a:rPr>
              <a:t>any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relation state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dirty="0" sz="2000" spc="-2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tuples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baseline="-24691" sz="2025" spc="-7">
                <a:solidFill>
                  <a:srgbClr val="333399"/>
                </a:solidFill>
                <a:latin typeface="Arial"/>
                <a:cs typeface="Arial"/>
              </a:rPr>
              <a:t>1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and 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baseline="-24691" sz="2025" spc="-7">
                <a:solidFill>
                  <a:srgbClr val="333399"/>
                </a:solidFill>
                <a:latin typeface="Arial"/>
                <a:cs typeface="Arial"/>
              </a:rPr>
              <a:t>2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exist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such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[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]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=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[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], then two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tuples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3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4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should  also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exist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following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properties,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where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we use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Z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to 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denote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2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υ</a:t>
            </a:r>
            <a:r>
              <a:rPr dirty="0" sz="2000" spc="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)):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143" y="4334332"/>
            <a:ext cx="13081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43" y="5545023"/>
            <a:ext cx="1397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143" y="4097948"/>
            <a:ext cx="7830820" cy="1950720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615950">
              <a:lnSpc>
                <a:spcPct val="100000"/>
              </a:lnSpc>
              <a:spcBef>
                <a:spcPts val="1065"/>
              </a:spcBef>
            </a:pP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baseline="-24691" sz="2025" spc="-15">
                <a:solidFill>
                  <a:srgbClr val="800000"/>
                </a:solidFill>
                <a:latin typeface="Arial"/>
                <a:cs typeface="Arial"/>
              </a:rPr>
              <a:t>3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baseline="-24691" sz="2025" spc="-15">
                <a:solidFill>
                  <a:srgbClr val="800000"/>
                </a:solidFill>
                <a:latin typeface="Arial"/>
                <a:cs typeface="Arial"/>
              </a:rPr>
              <a:t>4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baseline="-24691" sz="2025" spc="-15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dirty="0" sz="20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baseline="-24691" sz="2025" spc="-15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].</a:t>
            </a:r>
            <a:endParaRPr sz="20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96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546100" algn="l"/>
                <a:tab pos="546735" algn="l"/>
              </a:tabLst>
            </a:pP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baseline="-24691" sz="2025" spc="-15">
                <a:solidFill>
                  <a:srgbClr val="800000"/>
                </a:solidFill>
                <a:latin typeface="Arial"/>
                <a:cs typeface="Arial"/>
              </a:rPr>
              <a:t>3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baseline="-24691" sz="2025" spc="-15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] and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baseline="-24691" sz="2025" spc="-15">
                <a:solidFill>
                  <a:srgbClr val="800000"/>
                </a:solidFill>
                <a:latin typeface="Arial"/>
                <a:cs typeface="Arial"/>
              </a:rPr>
              <a:t>4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dirty="0" sz="2000" spc="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baseline="-24691" sz="2025" spc="-15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].</a:t>
            </a:r>
            <a:endParaRPr sz="20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96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546100" algn="l"/>
                <a:tab pos="546735" algn="l"/>
              </a:tabLst>
            </a:pP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baseline="-24691" sz="2025" spc="-7">
                <a:solidFill>
                  <a:srgbClr val="800000"/>
                </a:solidFill>
                <a:latin typeface="Arial"/>
                <a:cs typeface="Arial"/>
              </a:rPr>
              <a:t>3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] = 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baseline="-24691" sz="2025" spc="-7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baseline="-24691" sz="2025" spc="-7">
                <a:solidFill>
                  <a:srgbClr val="800000"/>
                </a:solidFill>
                <a:latin typeface="Arial"/>
                <a:cs typeface="Arial"/>
              </a:rPr>
              <a:t>4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] =</a:t>
            </a:r>
            <a:r>
              <a:rPr dirty="0" sz="2000" spc="-4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baseline="-24691" sz="2025" spc="-15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].</a:t>
            </a:r>
            <a:endParaRPr sz="2000">
              <a:latin typeface="Arial"/>
              <a:cs typeface="Arial"/>
            </a:endParaRPr>
          </a:p>
          <a:p>
            <a:pPr marL="164465">
              <a:lnSpc>
                <a:spcPts val="2280"/>
              </a:lnSpc>
              <a:spcBef>
                <a:spcPts val="505"/>
              </a:spcBef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</a:t>
            </a:r>
            <a:r>
              <a:rPr dirty="0" sz="2000" spc="8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MVD</a:t>
            </a:r>
            <a:r>
              <a:rPr dirty="0" sz="2000" spc="9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dirty="0" sz="2000" spc="5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&gt;&gt;</a:t>
            </a:r>
            <a:r>
              <a:rPr dirty="0" sz="1800" spc="1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dirty="0" sz="2000" spc="8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dirty="0" sz="2000" spc="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000" spc="9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dirty="0" sz="2000" spc="7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called</a:t>
            </a:r>
            <a:r>
              <a:rPr dirty="0" sz="2000" spc="7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000" spc="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trivial</a:t>
            </a:r>
            <a:r>
              <a:rPr dirty="0" sz="2000" spc="7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MVD</a:t>
            </a:r>
            <a:r>
              <a:rPr dirty="0" sz="2000" spc="7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if</a:t>
            </a:r>
            <a:r>
              <a:rPr dirty="0" sz="2000" spc="9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(a)</a:t>
            </a:r>
            <a:r>
              <a:rPr dirty="0" sz="2000" spc="7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dirty="0" sz="2000" spc="8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dirty="0" sz="2000" spc="8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000" spc="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subset</a:t>
            </a:r>
            <a:r>
              <a:rPr dirty="0" sz="2000" spc="7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64465">
              <a:lnSpc>
                <a:spcPts val="2280"/>
              </a:lnSpc>
            </a:pP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, or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(b)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υ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z="2000" spc="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Multivalued Dependencies and </a:t>
            </a:r>
            <a:r>
              <a:rPr dirty="0" spc="-10"/>
              <a:t>Fourth</a:t>
            </a:r>
            <a:r>
              <a:rPr dirty="0" spc="-50"/>
              <a:t> </a:t>
            </a:r>
            <a:r>
              <a:rPr dirty="0" spc="-5"/>
              <a:t>Normal  </a:t>
            </a:r>
            <a:r>
              <a:rPr dirty="0" spc="-10"/>
              <a:t>Form</a:t>
            </a:r>
            <a:r>
              <a:rPr dirty="0" spc="-5"/>
              <a:t> (2)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63726"/>
            <a:ext cx="839851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622300" marR="5080" indent="-609600">
              <a:lnSpc>
                <a:spcPts val="2590"/>
              </a:lnSpc>
              <a:spcBef>
                <a:spcPts val="42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622300" algn="l"/>
                <a:tab pos="622935" algn="l"/>
                <a:tab pos="2753360" algn="l"/>
                <a:tab pos="4351020" algn="l"/>
                <a:tab pos="5528310" algn="l"/>
                <a:tab pos="7842250" algn="l"/>
              </a:tabLst>
            </a:pP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Infe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Ru</a:t>
            </a:r>
            <a:r>
              <a:rPr dirty="0" sz="2400" spc="-30" b="1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	f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	Functional	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nd 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Multivalued</a:t>
            </a:r>
            <a:r>
              <a:rPr dirty="0" sz="2400" spc="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Dependencies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44" y="2943225"/>
            <a:ext cx="1301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3278885"/>
            <a:ext cx="1301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4510227"/>
            <a:ext cx="13081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44" y="5135321"/>
            <a:ext cx="13081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644" y="5474309"/>
            <a:ext cx="1301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44" y="2050669"/>
            <a:ext cx="7938134" cy="391477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32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IR1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reflexive 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rule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for FDs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): If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100" spc="-80" i="1">
                <a:solidFill>
                  <a:srgbClr val="800000"/>
                </a:solidFill>
                <a:latin typeface="Symbol"/>
                <a:cs typeface="Symbol"/>
              </a:rPr>
              <a:t></a:t>
            </a:r>
            <a:r>
              <a:rPr dirty="0" sz="2100" spc="-80" i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, then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dirty="0" sz="2000" spc="17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46100" marR="953135" indent="-533400">
              <a:lnSpc>
                <a:spcPts val="2740"/>
              </a:lnSpc>
              <a:spcBef>
                <a:spcPts val="459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IR2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augmentation 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rule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for FDs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): {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dirty="0" sz="2000" spc="-10">
                <a:solidFill>
                  <a:srgbClr val="800000"/>
                </a:solidFill>
                <a:latin typeface="Symbol"/>
                <a:cs typeface="Symbol"/>
              </a:rPr>
              <a:t></a:t>
            </a:r>
            <a:r>
              <a:rPr dirty="0" sz="2000" spc="-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000" spc="-15" i="1">
                <a:solidFill>
                  <a:srgbClr val="800000"/>
                </a:solidFill>
                <a:latin typeface="Arial"/>
                <a:cs typeface="Arial"/>
              </a:rPr>
              <a:t>XZ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YZ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. 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IR3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transitive rule for FDs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): {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dirty="0" sz="2000" spc="-5">
                <a:solidFill>
                  <a:srgbClr val="800000"/>
                </a:solidFill>
                <a:latin typeface="Symbol"/>
                <a:cs typeface="Symbol"/>
              </a:rPr>
              <a:t></a:t>
            </a:r>
            <a:r>
              <a:rPr dirty="0" sz="2000" spc="-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dirty="0" sz="2000" spc="1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46100" marR="7620">
              <a:lnSpc>
                <a:spcPts val="2260"/>
              </a:lnSpc>
              <a:spcBef>
                <a:spcPts val="285"/>
              </a:spcBef>
            </a:pP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IR4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complementation rule for </a:t>
            </a:r>
            <a:r>
              <a:rPr dirty="0" sz="2000" b="1">
                <a:solidFill>
                  <a:srgbClr val="800000"/>
                </a:solidFill>
                <a:latin typeface="Arial"/>
                <a:cs typeface="Arial"/>
              </a:rPr>
              <a:t>MVDs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):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000" spc="-15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dirty="0" sz="2000" spc="-15">
                <a:solidFill>
                  <a:srgbClr val="800000"/>
                </a:solidFill>
                <a:latin typeface="Arial"/>
                <a:cs typeface="Arial"/>
              </a:rPr>
              <a:t>&gt;&gt;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dirty="0" sz="2000" spc="-5">
                <a:solidFill>
                  <a:srgbClr val="800000"/>
                </a:solidFill>
                <a:latin typeface="Symbol"/>
                <a:cs typeface="Symbol"/>
              </a:rPr>
              <a:t></a:t>
            </a:r>
            <a:r>
              <a:rPr dirty="0" sz="2000" spc="-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000" spc="-15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dirty="0" sz="2000" spc="-15">
                <a:solidFill>
                  <a:srgbClr val="800000"/>
                </a:solidFill>
                <a:latin typeface="Arial"/>
                <a:cs typeface="Arial"/>
              </a:rPr>
              <a:t>&gt;&gt;  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dirty="0" sz="2000" spc="-5">
                <a:solidFill>
                  <a:srgbClr val="800000"/>
                </a:solidFill>
                <a:latin typeface="Times New Roman"/>
                <a:cs typeface="Times New Roman"/>
              </a:rPr>
              <a:t>–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100" spc="5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dirty="0" sz="2100" spc="5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))}.</a:t>
            </a:r>
            <a:endParaRPr sz="2000">
              <a:latin typeface="Arial"/>
              <a:cs typeface="Arial"/>
            </a:endParaRPr>
          </a:p>
          <a:p>
            <a:pPr marL="546100" indent="-533400">
              <a:lnSpc>
                <a:spcPts val="2390"/>
              </a:lnSpc>
              <a:spcBef>
                <a:spcPts val="8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545465" algn="l"/>
                <a:tab pos="546100" algn="l"/>
                <a:tab pos="1067435" algn="l"/>
                <a:tab pos="2945765" algn="l"/>
                <a:tab pos="3536950" algn="l"/>
                <a:tab pos="4006215" algn="l"/>
                <a:tab pos="4997450" algn="l"/>
                <a:tab pos="5269230" algn="l"/>
                <a:tab pos="6537325" algn="l"/>
                <a:tab pos="7089140" algn="l"/>
                <a:tab pos="7461250" algn="l"/>
                <a:tab pos="7769225" algn="l"/>
              </a:tabLst>
            </a:pP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5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au</a:t>
            </a:r>
            <a:r>
              <a:rPr dirty="0" sz="2000" b="1">
                <a:solidFill>
                  <a:srgbClr val="800000"/>
                </a:solidFill>
                <a:latin typeface="Arial"/>
                <a:cs typeface="Arial"/>
              </a:rPr>
              <a:t>g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me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000" b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ati</a:t>
            </a:r>
            <a:r>
              <a:rPr dirty="0" sz="2000" b="1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0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000" spc="-15" b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le</a:t>
            </a:r>
            <a:r>
              <a:rPr dirty="0" sz="20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000" spc="20" b="1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0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000" spc="35" b="1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dirty="0" sz="2000" spc="-20" b="1">
                <a:solidFill>
                  <a:srgbClr val="800000"/>
                </a:solidFill>
                <a:latin typeface="Arial"/>
                <a:cs typeface="Arial"/>
              </a:rPr>
              <a:t>V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)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: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If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14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dirty="0" sz="2000" spc="-15">
                <a:solidFill>
                  <a:srgbClr val="800000"/>
                </a:solidFill>
                <a:latin typeface="Arial"/>
                <a:cs typeface="Arial"/>
              </a:rPr>
              <a:t>&gt;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&gt;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000" spc="1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nd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W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100" spc="-80" i="1">
                <a:solidFill>
                  <a:srgbClr val="800000"/>
                </a:solidFill>
                <a:latin typeface="Symbol"/>
                <a:cs typeface="Symbol"/>
              </a:rPr>
              <a:t></a:t>
            </a:r>
            <a:r>
              <a:rPr dirty="0" sz="210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  <a:p>
            <a:pPr marL="546100">
              <a:lnSpc>
                <a:spcPts val="2270"/>
              </a:lnSpc>
            </a:pP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then </a:t>
            </a:r>
            <a:r>
              <a:rPr dirty="0" sz="2000" spc="10" i="1">
                <a:solidFill>
                  <a:srgbClr val="800000"/>
                </a:solidFill>
                <a:latin typeface="Arial"/>
                <a:cs typeface="Arial"/>
              </a:rPr>
              <a:t>WX </a:t>
            </a:r>
            <a:r>
              <a:rPr dirty="0" sz="2000" spc="-15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dirty="0" sz="2000" spc="-15">
                <a:solidFill>
                  <a:srgbClr val="800000"/>
                </a:solidFill>
                <a:latin typeface="Arial"/>
                <a:cs typeface="Arial"/>
              </a:rPr>
              <a:t>&gt;&gt;</a:t>
            </a:r>
            <a:r>
              <a:rPr dirty="0" sz="2000" spc="-4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YZ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46100">
              <a:lnSpc>
                <a:spcPts val="2295"/>
              </a:lnSpc>
              <a:spcBef>
                <a:spcPts val="240"/>
              </a:spcBef>
            </a:pP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IR6</a:t>
            </a:r>
            <a:r>
              <a:rPr dirty="0" sz="2000" spc="1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transitive</a:t>
            </a:r>
            <a:r>
              <a:rPr dirty="0" sz="2000" spc="114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rule</a:t>
            </a:r>
            <a:r>
              <a:rPr dirty="0" sz="2000" spc="114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dirty="0" sz="2000" spc="9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MVDs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):</a:t>
            </a:r>
            <a:r>
              <a:rPr dirty="0" sz="2000" spc="1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sz="2000" spc="10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dirty="0" sz="2000" spc="-15">
                <a:solidFill>
                  <a:srgbClr val="800000"/>
                </a:solidFill>
                <a:latin typeface="Arial"/>
                <a:cs typeface="Arial"/>
              </a:rPr>
              <a:t>&gt;&gt;</a:t>
            </a:r>
            <a:r>
              <a:rPr dirty="0" sz="2000" spc="1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dirty="0" sz="2000" spc="1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10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&gt;&gt;</a:t>
            </a:r>
            <a:r>
              <a:rPr dirty="0" sz="2000" spc="10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5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2000" spc="5">
                <a:solidFill>
                  <a:srgbClr val="800000"/>
                </a:solidFill>
                <a:latin typeface="Arial"/>
                <a:cs typeface="Arial"/>
              </a:rPr>
              <a:t>}</a:t>
            </a:r>
            <a:r>
              <a:rPr dirty="0" sz="2000" spc="1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Symbol"/>
                <a:cs typeface="Symbol"/>
              </a:rPr>
              <a:t></a:t>
            </a:r>
            <a:r>
              <a:rPr dirty="0" sz="2000" spc="18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sz="2000" spc="10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dirty="0" sz="2000" spc="-20">
                <a:solidFill>
                  <a:srgbClr val="800000"/>
                </a:solidFill>
                <a:latin typeface="Arial"/>
                <a:cs typeface="Arial"/>
              </a:rPr>
              <a:t>&gt;&gt;</a:t>
            </a:r>
            <a:endParaRPr sz="2000">
              <a:latin typeface="Arial"/>
              <a:cs typeface="Arial"/>
            </a:endParaRPr>
          </a:p>
          <a:p>
            <a:pPr marL="546100">
              <a:lnSpc>
                <a:spcPts val="2295"/>
              </a:lnSpc>
            </a:pP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Z 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-</a:t>
            </a:r>
            <a:r>
              <a:rPr dirty="0" sz="2000" spc="-2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235"/>
              </a:spcBef>
            </a:pP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IR7 (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replication 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rule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for FD to </a:t>
            </a:r>
            <a:r>
              <a:rPr dirty="0" sz="2000" b="1">
                <a:solidFill>
                  <a:srgbClr val="800000"/>
                </a:solidFill>
                <a:latin typeface="Arial"/>
                <a:cs typeface="Arial"/>
              </a:rPr>
              <a:t>MVD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):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100" spc="5">
                <a:solidFill>
                  <a:srgbClr val="800000"/>
                </a:solidFill>
                <a:latin typeface="Times New Roman"/>
                <a:cs typeface="Times New Roman"/>
              </a:rPr>
              <a:t>–</a:t>
            </a:r>
            <a:r>
              <a:rPr dirty="0" sz="2100" spc="5">
                <a:solidFill>
                  <a:srgbClr val="800000"/>
                </a:solidFill>
                <a:latin typeface="Arial"/>
                <a:cs typeface="Arial"/>
              </a:rPr>
              <a:t>&gt; </a:t>
            </a:r>
            <a:r>
              <a:rPr dirty="0" sz="2000" spc="-15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15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dirty="0" sz="2000" spc="-10">
                <a:solidFill>
                  <a:srgbClr val="800000"/>
                </a:solidFill>
                <a:latin typeface="Symbol"/>
                <a:cs typeface="Symbol"/>
              </a:rPr>
              <a:t></a:t>
            </a:r>
            <a:r>
              <a:rPr dirty="0" sz="2000" spc="-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000" spc="-15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dirty="0" sz="2000" spc="-15">
                <a:solidFill>
                  <a:srgbClr val="800000"/>
                </a:solidFill>
                <a:latin typeface="Arial"/>
                <a:cs typeface="Arial"/>
              </a:rPr>
              <a:t>&gt;&gt;</a:t>
            </a:r>
            <a:r>
              <a:rPr dirty="0" sz="2000" spc="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46100">
              <a:lnSpc>
                <a:spcPts val="2280"/>
              </a:lnSpc>
              <a:spcBef>
                <a:spcPts val="250"/>
              </a:spcBef>
            </a:pP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IR8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coalescence 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rule </a:t>
            </a:r>
            <a:r>
              <a:rPr dirty="0" sz="2000" spc="5" b="1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dirty="0" sz="2000" spc="-10" b="1">
                <a:solidFill>
                  <a:srgbClr val="800000"/>
                </a:solidFill>
                <a:latin typeface="Arial"/>
                <a:cs typeface="Arial"/>
              </a:rPr>
              <a:t>FDs </a:t>
            </a:r>
            <a:r>
              <a:rPr dirty="0" sz="2000" spc="-5" b="1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000" b="1">
                <a:solidFill>
                  <a:srgbClr val="800000"/>
                </a:solidFill>
                <a:latin typeface="Arial"/>
                <a:cs typeface="Arial"/>
              </a:rPr>
              <a:t>MVDs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):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000" spc="-1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&gt;&gt;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000" spc="12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546100">
              <a:lnSpc>
                <a:spcPts val="2280"/>
              </a:lnSpc>
            </a:pP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there exists </a:t>
            </a:r>
            <a:r>
              <a:rPr dirty="0" sz="2000" spc="-10" i="1">
                <a:solidFill>
                  <a:srgbClr val="800000"/>
                </a:solidFill>
                <a:latin typeface="Arial"/>
                <a:cs typeface="Arial"/>
              </a:rPr>
              <a:t>W </a:t>
            </a:r>
            <a:r>
              <a:rPr dirty="0" sz="2000" spc="-15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properties</a:t>
            </a:r>
            <a:r>
              <a:rPr dirty="0" sz="2000" spc="1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844" y="5971438"/>
            <a:ext cx="66294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469900" algn="l"/>
                <a:tab pos="470534" algn="l"/>
                <a:tab pos="5857240" algn="l"/>
              </a:tabLst>
            </a:pP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(a) </a:t>
            </a:r>
            <a:r>
              <a:rPr dirty="0" sz="1800" i="1">
                <a:solidFill>
                  <a:srgbClr val="800000"/>
                </a:solidFill>
                <a:latin typeface="Arial"/>
                <a:cs typeface="Arial"/>
              </a:rPr>
              <a:t>W </a:t>
            </a:r>
            <a:r>
              <a:rPr dirty="0" sz="1800">
                <a:solidFill>
                  <a:srgbClr val="800000"/>
                </a:solidFill>
                <a:latin typeface="Symbol"/>
                <a:cs typeface="Symbol"/>
              </a:rPr>
              <a:t></a:t>
            </a:r>
            <a:r>
              <a:rPr dirty="0" sz="180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dirty="0" sz="1800" spc="-25">
                <a:solidFill>
                  <a:srgbClr val="800000"/>
                </a:solidFill>
                <a:latin typeface="Arial"/>
                <a:cs typeface="Arial"/>
              </a:rPr>
              <a:t>empty,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(b) </a:t>
            </a:r>
            <a:r>
              <a:rPr dirty="0" sz="1800" i="1">
                <a:solidFill>
                  <a:srgbClr val="800000"/>
                </a:solidFill>
                <a:latin typeface="Arial"/>
                <a:cs typeface="Arial"/>
              </a:rPr>
              <a:t>W </a:t>
            </a:r>
            <a:r>
              <a:rPr dirty="0" sz="2000">
                <a:solidFill>
                  <a:srgbClr val="800000"/>
                </a:solidFill>
                <a:latin typeface="Times New Roman"/>
                <a:cs typeface="Times New Roman"/>
              </a:rPr>
              <a:t>–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&gt; </a:t>
            </a:r>
            <a:r>
              <a:rPr dirty="0" sz="1800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, and (c) </a:t>
            </a:r>
            <a:r>
              <a:rPr dirty="0" sz="1800" i="1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dirty="0" sz="1900" spc="-75" i="1">
                <a:solidFill>
                  <a:srgbClr val="800000"/>
                </a:solidFill>
                <a:latin typeface="Symbol"/>
                <a:cs typeface="Symbol"/>
              </a:rPr>
              <a:t></a:t>
            </a:r>
            <a:r>
              <a:rPr dirty="0" sz="1900" spc="15" i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dirty="0" sz="1800" spc="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then	</a:t>
            </a:r>
            <a:r>
              <a:rPr dirty="0" sz="1800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000">
                <a:solidFill>
                  <a:srgbClr val="800000"/>
                </a:solidFill>
                <a:latin typeface="Times New Roman"/>
                <a:cs typeface="Times New Roman"/>
              </a:rPr>
              <a:t>–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&gt;</a:t>
            </a:r>
            <a:r>
              <a:rPr dirty="0" sz="2000" spc="-1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180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Multivalued Dependencies and </a:t>
            </a:r>
            <a:r>
              <a:rPr dirty="0" spc="-10"/>
              <a:t>Fourth</a:t>
            </a:r>
            <a:r>
              <a:rPr dirty="0" spc="-50"/>
              <a:t> </a:t>
            </a:r>
            <a:r>
              <a:rPr dirty="0" spc="-5"/>
              <a:t>Normal  </a:t>
            </a:r>
            <a:r>
              <a:rPr dirty="0" spc="-10"/>
              <a:t>Form</a:t>
            </a:r>
            <a:r>
              <a:rPr dirty="0" spc="-5"/>
              <a:t> (3)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1526880"/>
            <a:ext cx="8143875" cy="214757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u="heavy" sz="2400" spc="-5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Definition:</a:t>
            </a:r>
            <a:endParaRPr sz="2400">
              <a:latin typeface="Arial"/>
              <a:cs typeface="Arial"/>
            </a:endParaRPr>
          </a:p>
          <a:p>
            <a:pPr algn="just" marL="622300" marR="5080" indent="-609600">
              <a:lnSpc>
                <a:spcPct val="9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622300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 relation schema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dirty="0" sz="2400" spc="-15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4NF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respect to a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dirty="0" sz="2400" spc="-20">
                <a:solidFill>
                  <a:srgbClr val="333399"/>
                </a:solidFill>
                <a:latin typeface="Arial"/>
                <a:cs typeface="Arial"/>
              </a:rPr>
              <a:t>of 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dependencies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(that includes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functional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dependencies  </a:t>
            </a: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multivalued dependencies)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if,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nontrivial 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multivalued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180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&gt;&gt;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dirty="0" baseline="24305" sz="2400" spc="-7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is a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superkey  </a:t>
            </a:r>
            <a:r>
              <a:rPr dirty="0" sz="2400" spc="1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dirty="0" sz="2400" spc="-5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973" y="3597021"/>
            <a:ext cx="30480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16414" sz="3300" spc="-7" i="1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sz="1450" spc="5">
                <a:solidFill>
                  <a:srgbClr val="800000"/>
                </a:solidFill>
                <a:latin typeface="Arial"/>
                <a:cs typeface="Arial"/>
              </a:rPr>
              <a:t>+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143" y="3682365"/>
            <a:ext cx="7684134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546100" algn="l"/>
                <a:tab pos="546735" algn="l"/>
                <a:tab pos="1868805" algn="l"/>
                <a:tab pos="2280920" algn="l"/>
                <a:tab pos="2881630" algn="l"/>
                <a:tab pos="4415155" algn="l"/>
                <a:tab pos="5000625" algn="l"/>
                <a:tab pos="5442585" algn="l"/>
                <a:tab pos="5930265" algn="l"/>
              </a:tabLst>
            </a:pP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Note:	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is	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the	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(complete)	set	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of	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all	dependencies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3847" y="3983812"/>
            <a:ext cx="7151370" cy="966469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just" marL="12700" marR="5080">
              <a:lnSpc>
                <a:spcPct val="90100"/>
              </a:lnSpc>
              <a:spcBef>
                <a:spcPts val="370"/>
              </a:spcBef>
            </a:pP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(functional or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multivalued)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will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hold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every relation  state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dirty="0" sz="2200" spc="5" i="1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satisfies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.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It is also called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closure </a:t>
            </a:r>
            <a:r>
              <a:rPr dirty="0" sz="2200" spc="-30">
                <a:solidFill>
                  <a:srgbClr val="800000"/>
                </a:solidFill>
                <a:latin typeface="Arial"/>
                <a:cs typeface="Arial"/>
              </a:rPr>
              <a:t>of 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523" y="1601724"/>
            <a:ext cx="7467600" cy="1201420"/>
          </a:xfrm>
          <a:prstGeom prst="rect">
            <a:avLst/>
          </a:prstGeom>
          <a:solidFill>
            <a:srgbClr val="FFFF00"/>
          </a:solidFill>
          <a:ln w="9144">
            <a:solidFill>
              <a:srgbClr val="FF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Fig. 15.4 Decomposing 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relation state of </a:t>
            </a:r>
            <a:r>
              <a:rPr dirty="0" sz="1800" spc="-15">
                <a:solidFill>
                  <a:srgbClr val="333399"/>
                </a:solidFill>
                <a:latin typeface="Arial"/>
                <a:cs typeface="Arial"/>
              </a:rPr>
              <a:t>EMP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that is not in</a:t>
            </a:r>
            <a:r>
              <a:rPr dirty="0" sz="1800" spc="-2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333399"/>
                </a:solidFill>
                <a:latin typeface="Arial"/>
                <a:cs typeface="Arial"/>
              </a:rPr>
              <a:t>4NF.</a:t>
            </a:r>
            <a:endParaRPr sz="1800">
              <a:latin typeface="Arial"/>
              <a:cs typeface="Arial"/>
            </a:endParaRPr>
          </a:p>
          <a:p>
            <a:pPr marL="433705" indent="-343535">
              <a:lnSpc>
                <a:spcPct val="100000"/>
              </a:lnSpc>
              <a:buAutoNum type="alphaLcParenBoth"/>
              <a:tabLst>
                <a:tab pos="434340" algn="l"/>
              </a:tabLst>
            </a:pPr>
            <a:r>
              <a:rPr dirty="0" sz="1800" spc="-15">
                <a:solidFill>
                  <a:srgbClr val="333399"/>
                </a:solidFill>
                <a:latin typeface="Arial"/>
                <a:cs typeface="Arial"/>
              </a:rPr>
              <a:t>EMP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additional</a:t>
            </a:r>
            <a:r>
              <a:rPr dirty="0" sz="1800" spc="-10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tuples.</a:t>
            </a:r>
            <a:endParaRPr sz="1800">
              <a:latin typeface="Arial"/>
              <a:cs typeface="Arial"/>
            </a:endParaRPr>
          </a:p>
          <a:p>
            <a:pPr marL="90170" marR="1330325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428625" algn="l"/>
              </a:tabLst>
            </a:pPr>
            <a:r>
              <a:rPr dirty="0" sz="1800" spc="-55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corresponding 4NF relations 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EMP_PROJECTS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and  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EMP_DEPENDENTS.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2200" y="2907937"/>
            <a:ext cx="4276578" cy="366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Multivalued Dependencies and </a:t>
            </a:r>
            <a:r>
              <a:rPr dirty="0" spc="-10"/>
              <a:t>Fourth</a:t>
            </a:r>
            <a:r>
              <a:rPr dirty="0" spc="-50"/>
              <a:t> </a:t>
            </a:r>
            <a:r>
              <a:rPr dirty="0" spc="-5"/>
              <a:t>Normal  </a:t>
            </a:r>
            <a:r>
              <a:rPr dirty="0" spc="-10"/>
              <a:t>Form</a:t>
            </a:r>
            <a:r>
              <a:rPr dirty="0" spc="-5"/>
              <a:t> (4)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943" y="1672843"/>
            <a:ext cx="6558280" cy="1392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1665" marR="5080" indent="-609600">
              <a:lnSpc>
                <a:spcPct val="100000"/>
              </a:lnSpc>
              <a:spcBef>
                <a:spcPts val="105"/>
              </a:spcBef>
            </a:pPr>
            <a:r>
              <a:rPr dirty="0" sz="2800" spc="5" b="1">
                <a:solidFill>
                  <a:srgbClr val="333399"/>
                </a:solidFill>
                <a:latin typeface="Arial"/>
                <a:cs typeface="Arial"/>
              </a:rPr>
              <a:t>5.3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Non-additive(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Lossless) Join  Decomposition into 4NF</a:t>
            </a:r>
            <a:r>
              <a:rPr dirty="0" sz="2800" spc="-4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Relations:</a:t>
            </a:r>
            <a:endParaRPr sz="28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r>
              <a:rPr dirty="0" sz="2800" spc="-10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NJB’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143" y="3115183"/>
            <a:ext cx="4142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546100" algn="l"/>
                <a:tab pos="546735" algn="l"/>
                <a:tab pos="1241425" algn="l"/>
                <a:tab pos="2409190" algn="l"/>
                <a:tab pos="3796665" algn="l"/>
              </a:tabLst>
            </a:pPr>
            <a:r>
              <a:rPr dirty="0" sz="2400" spc="15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sz="2400" spc="-20">
                <a:solidFill>
                  <a:srgbClr val="800000"/>
                </a:solidFill>
                <a:latin typeface="Arial"/>
                <a:cs typeface="Arial"/>
              </a:rPr>
              <a:t>h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rela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ti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	sc</a:t>
            </a:r>
            <a:r>
              <a:rPr dirty="0" sz="2400" spc="5">
                <a:solidFill>
                  <a:srgbClr val="800000"/>
                </a:solidFill>
                <a:latin typeface="Arial"/>
                <a:cs typeface="Arial"/>
              </a:rPr>
              <a:t>h</a:t>
            </a:r>
            <a:r>
              <a:rPr dirty="0" sz="2400" spc="-2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2400" spc="1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s	</a:t>
            </a:r>
            <a:r>
              <a:rPr dirty="0" sz="2400" spc="-1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baseline="-24305" sz="2400">
                <a:solidFill>
                  <a:srgbClr val="800000"/>
                </a:solidFill>
                <a:latin typeface="Arial"/>
                <a:cs typeface="Arial"/>
              </a:rPr>
              <a:t>1</a:t>
            </a:r>
            <a:endParaRPr baseline="-24305"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4158" y="3115183"/>
            <a:ext cx="1035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8975" algn="l"/>
              </a:tabLst>
            </a:pP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400" spc="-1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baseline="-24305" sz="2400">
                <a:solidFill>
                  <a:srgbClr val="800000"/>
                </a:solidFill>
                <a:latin typeface="Arial"/>
                <a:cs typeface="Arial"/>
              </a:rPr>
              <a:t>2</a:t>
            </a:r>
            <a:endParaRPr baseline="-24305"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7891" y="3115183"/>
            <a:ext cx="2226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3115" algn="l"/>
                <a:tab pos="1128395" algn="l"/>
              </a:tabLst>
            </a:pPr>
            <a:r>
              <a:rPr dirty="0" sz="2400" spc="25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2400" spc="-3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m	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lossl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3847" y="3480638"/>
            <a:ext cx="71501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2314" algn="l"/>
                <a:tab pos="2622550" algn="l"/>
                <a:tab pos="4723130" algn="l"/>
                <a:tab pos="5110480" algn="l"/>
                <a:tab pos="5464175" algn="l"/>
                <a:tab pos="6137910" algn="l"/>
              </a:tabLst>
            </a:pPr>
            <a:r>
              <a:rPr dirty="0" sz="2400" spc="-1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no</a:t>
            </a:r>
            <a:r>
              <a:rPr dirty="0" sz="2400" spc="15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400" spc="-10">
                <a:solidFill>
                  <a:srgbClr val="800000"/>
                </a:solidFill>
                <a:latin typeface="Arial"/>
                <a:cs typeface="Arial"/>
              </a:rPr>
              <a:t>-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add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iti</a:t>
            </a:r>
            <a:r>
              <a:rPr dirty="0" sz="2400" spc="-35">
                <a:solidFill>
                  <a:srgbClr val="800000"/>
                </a:solidFill>
                <a:latin typeface="Arial"/>
                <a:cs typeface="Arial"/>
              </a:rPr>
              <a:t>v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)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join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de</a:t>
            </a:r>
            <a:r>
              <a:rPr dirty="0" sz="2400" spc="-25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2400" spc="1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po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sit</a:t>
            </a:r>
            <a:r>
              <a:rPr dirty="0" sz="2400" spc="-1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400" spc="-2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400" spc="-2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4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400" i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400" spc="-35">
                <a:solidFill>
                  <a:srgbClr val="800000"/>
                </a:solidFill>
                <a:latin typeface="Arial"/>
                <a:cs typeface="Arial"/>
              </a:rPr>
              <a:t>w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ith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400" spc="-1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esp</a:t>
            </a:r>
            <a:r>
              <a:rPr dirty="0" sz="2400" spc="1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2400" spc="-25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847" y="3846957"/>
            <a:ext cx="4383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5475" algn="l"/>
                <a:tab pos="1152525" algn="l"/>
                <a:tab pos="1915160" algn="l"/>
                <a:tab pos="2454910" algn="l"/>
                <a:tab pos="3061335" algn="l"/>
              </a:tabLst>
            </a:pP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to	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400" spc="-25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400" spc="-15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f	f</a:t>
            </a:r>
            <a:r>
              <a:rPr dirty="0" sz="2400" spc="1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ct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io</a:t>
            </a:r>
            <a:r>
              <a:rPr dirty="0" sz="2400" spc="-2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7579" y="3846957"/>
            <a:ext cx="2432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8205" algn="l"/>
              </a:tabLst>
            </a:pPr>
            <a:r>
              <a:rPr dirty="0" sz="2400" i="1">
                <a:solidFill>
                  <a:srgbClr val="800000"/>
                </a:solidFill>
                <a:latin typeface="Arial"/>
                <a:cs typeface="Arial"/>
              </a:rPr>
              <a:t>and	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multivalued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143" y="4135980"/>
            <a:ext cx="4415155" cy="170243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705"/>
              </a:spcBef>
            </a:pP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dirty="0" sz="2400" spc="5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only</a:t>
            </a:r>
            <a:r>
              <a:rPr dirty="0" sz="2400" spc="-1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49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927100" algn="l"/>
                <a:tab pos="927735" algn="l"/>
                <a:tab pos="1640205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691" sz="2025" spc="-7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dirty="0" baseline="-24691" sz="2025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∩	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dirty="0" sz="2000" spc="-15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&gt;&gt;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691" sz="2025" spc="-7">
                <a:solidFill>
                  <a:srgbClr val="333399"/>
                </a:solidFill>
                <a:latin typeface="Arial"/>
                <a:cs typeface="Arial"/>
              </a:rPr>
              <a:t>1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-</a:t>
            </a:r>
            <a:r>
              <a:rPr dirty="0" sz="2000" spc="-19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56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546100" algn="l"/>
                <a:tab pos="546735" algn="l"/>
              </a:tabLst>
            </a:pP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or by </a:t>
            </a:r>
            <a:r>
              <a:rPr dirty="0" sz="2400" spc="-25">
                <a:solidFill>
                  <a:srgbClr val="800000"/>
                </a:solidFill>
                <a:latin typeface="Arial"/>
                <a:cs typeface="Arial"/>
              </a:rPr>
              <a:t>symmetry,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and only</a:t>
            </a:r>
            <a:r>
              <a:rPr dirty="0" sz="2400" spc="-6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spcBef>
                <a:spcPts val="9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691" sz="2025" spc="-7">
                <a:solidFill>
                  <a:srgbClr val="333399"/>
                </a:solidFill>
                <a:latin typeface="Arial"/>
                <a:cs typeface="Arial"/>
              </a:rPr>
              <a:t>1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∩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691" sz="2025" spc="-7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dirty="0" sz="2000" spc="-15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&gt;&gt;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691" sz="2025" spc="-7">
                <a:solidFill>
                  <a:srgbClr val="333399"/>
                </a:solidFill>
                <a:latin typeface="Arial"/>
                <a:cs typeface="Arial"/>
              </a:rPr>
              <a:t>2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-</a:t>
            </a:r>
            <a:r>
              <a:rPr dirty="0" sz="2000" spc="-35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691" sz="2025" spc="-7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)).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Multivalued Dependencies and </a:t>
            </a:r>
            <a:r>
              <a:rPr dirty="0" spc="-10"/>
              <a:t>Fourth</a:t>
            </a:r>
            <a:r>
              <a:rPr dirty="0" spc="-50"/>
              <a:t> </a:t>
            </a:r>
            <a:r>
              <a:rPr dirty="0" spc="-5"/>
              <a:t>Normal  </a:t>
            </a:r>
            <a:r>
              <a:rPr dirty="0" spc="-10"/>
              <a:t>Form </a:t>
            </a:r>
            <a:r>
              <a:rPr dirty="0" spc="-5"/>
              <a:t>(5)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09295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1. Functional Dependencies : Inference  </a:t>
            </a:r>
            <a:r>
              <a:rPr dirty="0"/>
              <a:t>Rules, Equivalence </a:t>
            </a:r>
            <a:r>
              <a:rPr dirty="0" spc="-5"/>
              <a:t>and Minimal</a:t>
            </a:r>
            <a:r>
              <a:rPr dirty="0" spc="-90"/>
              <a:t> </a:t>
            </a:r>
            <a:r>
              <a:rPr dirty="0" spc="-5"/>
              <a:t>Cover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6773" y="6602965"/>
            <a:ext cx="106045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400" spc="-10" b="1">
                <a:solidFill>
                  <a:srgbClr val="990033"/>
                </a:solidFill>
                <a:latin typeface="Arial"/>
                <a:cs typeface="Arial"/>
              </a:rPr>
              <a:t>Slide 15 </a:t>
            </a:r>
            <a:r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dirty="0" sz="1400" spc="-40" b="1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8220075" cy="41255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marR="73660" indent="-344170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discussed functional dependencies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2800" spc="-2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last  </a:t>
            </a:r>
            <a:r>
              <a:rPr dirty="0" sz="2800" spc="-15">
                <a:solidFill>
                  <a:srgbClr val="333399"/>
                </a:solidFill>
                <a:latin typeface="Arial"/>
                <a:cs typeface="Arial"/>
              </a:rPr>
              <a:t>chapter.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spc="-16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 recollect: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  <a:tabLst>
                <a:tab pos="7040245" algn="l"/>
              </a:tabLst>
            </a:pP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 set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attributes X</a:t>
            </a:r>
            <a:r>
              <a:rPr dirty="0" sz="2800" spc="-229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 i="1">
                <a:solidFill>
                  <a:srgbClr val="333399"/>
                </a:solidFill>
                <a:latin typeface="Arial"/>
                <a:cs typeface="Arial"/>
              </a:rPr>
              <a:t>functionally</a:t>
            </a:r>
            <a:r>
              <a:rPr dirty="0" sz="2800" spc="-4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determines	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 set</a:t>
            </a:r>
            <a:r>
              <a:rPr dirty="0" sz="2800" spc="-1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 attributes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value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determines a unique 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value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dirty="0" sz="28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385">
                <a:solidFill>
                  <a:srgbClr val="333399"/>
                </a:solidFill>
                <a:latin typeface="Arial"/>
                <a:cs typeface="Arial"/>
              </a:rPr>
              <a:t>Y.</a:t>
            </a:r>
            <a:endParaRPr sz="2800">
              <a:latin typeface="Arial"/>
              <a:cs typeface="Arial"/>
            </a:endParaRPr>
          </a:p>
          <a:p>
            <a:pPr marL="356870" marR="15494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Our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goal here is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determine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properties of 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functional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dependencies and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find out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2800" spc="-1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333399"/>
                </a:solidFill>
                <a:latin typeface="Arial"/>
                <a:cs typeface="Arial"/>
              </a:rPr>
              <a:t>ways 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 manipulating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99691"/>
            <a:ext cx="81661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0"/>
              </a:spcBef>
              <a:tabLst>
                <a:tab pos="1698625" algn="l"/>
                <a:tab pos="2649855" algn="l"/>
                <a:tab pos="4357370" algn="l"/>
                <a:tab pos="6769100" algn="l"/>
                <a:tab pos="7577455" algn="l"/>
              </a:tabLst>
            </a:pPr>
            <a:r>
              <a:rPr dirty="0" sz="2400" spc="-60" b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400" spc="25" b="1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gor</a:t>
            </a:r>
            <a:r>
              <a:rPr dirty="0" sz="2400" spc="5" b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thm	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dirty="0" sz="2400" spc="5" b="1">
                <a:solidFill>
                  <a:srgbClr val="333399"/>
                </a:solidFill>
                <a:latin typeface="Arial"/>
                <a:cs typeface="Arial"/>
              </a:rPr>
              <a:t>5</a:t>
            </a:r>
            <a:r>
              <a:rPr dirty="0" sz="2400" spc="5" b="1">
                <a:solidFill>
                  <a:srgbClr val="333399"/>
                </a:solidFill>
                <a:latin typeface="Arial"/>
                <a:cs typeface="Arial"/>
              </a:rPr>
              <a:t>.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7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:	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2400" spc="-20" b="1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tion</a:t>
            </a:r>
            <a:r>
              <a:rPr dirty="0" sz="2400" spc="5" b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l	d</a:t>
            </a:r>
            <a:r>
              <a:rPr dirty="0" sz="2400" spc="-25" b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ompo</a:t>
            </a:r>
            <a:r>
              <a:rPr dirty="0" sz="2400" spc="-25" b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it</a:t>
            </a:r>
            <a:r>
              <a:rPr dirty="0" sz="2400" spc="-30" b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on	into	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4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NF 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relations </a:t>
            </a:r>
            <a:r>
              <a:rPr dirty="0" sz="2400" spc="10" b="1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non-additive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dirty="0" sz="2400" spc="-9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2934665"/>
            <a:ext cx="1397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59" y="2834081"/>
            <a:ext cx="404177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240" algn="l"/>
                <a:tab pos="1021715" algn="l"/>
                <a:tab pos="1363345" algn="l"/>
                <a:tab pos="1902460" algn="l"/>
                <a:tab pos="2317750" algn="l"/>
                <a:tab pos="3604260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dirty="0" sz="2000" spc="1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nd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et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dirty="0" sz="2000" spc="1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dirty="0" sz="2000" spc="-35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nct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2000" spc="1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2834081"/>
            <a:ext cx="33375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0750" algn="l"/>
                <a:tab pos="1275080" algn="l"/>
                <a:tab pos="2491105" algn="l"/>
              </a:tabLst>
            </a:pP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Input:	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	universal	relation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multivalued dependencies</a:t>
            </a:r>
            <a:r>
              <a:rPr dirty="0" sz="2000" spc="1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333399"/>
                </a:solidFill>
                <a:latin typeface="Arial"/>
                <a:cs typeface="Arial"/>
              </a:rPr>
              <a:t>F.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809541"/>
            <a:ext cx="7661909" cy="222059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Set D :=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{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000" spc="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While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there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Q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is not in 4NF do</a:t>
            </a:r>
            <a:r>
              <a:rPr dirty="0" sz="2000" spc="1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 marR="762000">
              <a:lnSpc>
                <a:spcPct val="120100"/>
              </a:lnSpc>
              <a:spcBef>
                <a:spcPts val="5"/>
              </a:spcBef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choose 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Q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4NF;  find 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nontrivial MVD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180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&gt;&gt;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Q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that violates</a:t>
            </a:r>
            <a:r>
              <a:rPr dirty="0" sz="2000" spc="2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4NF;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replace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Q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by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schemas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Q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- </a:t>
            </a:r>
            <a:r>
              <a:rPr dirty="0" sz="2000" spc="-15" i="1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000" spc="-5">
                <a:solidFill>
                  <a:srgbClr val="333399"/>
                </a:solidFill>
                <a:latin typeface="Symbol"/>
                <a:cs typeface="Symbol"/>
              </a:rPr>
              <a:t></a:t>
            </a:r>
            <a:r>
              <a:rPr dirty="0" sz="2000" spc="17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Multivalued Dependencies and </a:t>
            </a:r>
            <a:r>
              <a:rPr dirty="0" spc="-10"/>
              <a:t>Fourth</a:t>
            </a:r>
            <a:r>
              <a:rPr dirty="0" spc="-50"/>
              <a:t> </a:t>
            </a:r>
            <a:r>
              <a:rPr dirty="0" spc="-5"/>
              <a:t>Normal  </a:t>
            </a:r>
            <a:r>
              <a:rPr dirty="0" spc="-10"/>
              <a:t>Form</a:t>
            </a:r>
            <a:r>
              <a:rPr dirty="0" spc="-5"/>
              <a:t> (6)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43" y="803859"/>
            <a:ext cx="766953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6. </a:t>
            </a:r>
            <a:r>
              <a:rPr dirty="0" spc="-10"/>
              <a:t>Other </a:t>
            </a:r>
            <a:r>
              <a:rPr dirty="0" spc="-5"/>
              <a:t>Dependencies and Normal</a:t>
            </a:r>
            <a:r>
              <a:rPr dirty="0" spc="5"/>
              <a:t> </a:t>
            </a:r>
            <a:r>
              <a:rPr dirty="0" spc="-10"/>
              <a:t>Forms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26917"/>
            <a:ext cx="8244840" cy="5093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752600">
              <a:lnSpc>
                <a:spcPct val="120000"/>
              </a:lnSpc>
              <a:spcBef>
                <a:spcPts val="95"/>
              </a:spcBef>
            </a:pPr>
            <a:r>
              <a:rPr dirty="0" u="heavy" sz="2400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Join Dependency </a:t>
            </a:r>
            <a:r>
              <a:rPr dirty="0" u="heavy" sz="2400" spc="15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was </a:t>
            </a:r>
            <a:r>
              <a:rPr dirty="0" u="heavy" sz="2400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defined in </a:t>
            </a:r>
            <a:r>
              <a:rPr dirty="0" u="heavy" sz="2400" spc="-5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Chapter</a:t>
            </a:r>
            <a:r>
              <a:rPr dirty="0" u="heavy" sz="2400" spc="-175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14: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u="heavy" sz="2400" spc="-5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Definition:</a:t>
            </a:r>
            <a:endParaRPr sz="2400">
              <a:latin typeface="Arial"/>
              <a:cs typeface="Arial"/>
            </a:endParaRPr>
          </a:p>
          <a:p>
            <a:pPr algn="just" marL="622300" marR="5080" indent="-609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62293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join dependency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JD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), denoted by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JD(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305" sz="2400" spc="-7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305" sz="2400" spc="-7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, ..., </a:t>
            </a:r>
            <a:r>
              <a:rPr dirty="0" sz="2400" spc="-1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305" sz="2400" spc="-15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), 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specified on relation schema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, specifies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constraint 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on the states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z="2400" spc="-8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algn="just" lvl="1" marL="1003935" marR="5080" indent="-534035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03300" algn="l"/>
                <a:tab pos="1003935" algn="l"/>
              </a:tabLst>
            </a:pP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constraint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states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that every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legal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state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dirty="0" sz="2200" spc="5" i="1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should  have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non-additive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join decomposition into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baseline="-24904" sz="2175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baseline="-24904" sz="2175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..., </a:t>
            </a:r>
            <a:r>
              <a:rPr dirty="0" sz="2200" spc="-1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baseline="-24904" sz="2175" spc="-15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 spc="-10">
                <a:solidFill>
                  <a:srgbClr val="800000"/>
                </a:solidFill>
                <a:latin typeface="Arial"/>
                <a:cs typeface="Arial"/>
              </a:rPr>
              <a:t>; 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is, </a:t>
            </a:r>
            <a:r>
              <a:rPr dirty="0" sz="2200" spc="1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such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we</a:t>
            </a:r>
            <a:r>
              <a:rPr dirty="0" sz="2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have</a:t>
            </a:r>
            <a:endParaRPr sz="2200">
              <a:latin typeface="Arial"/>
              <a:cs typeface="Arial"/>
            </a:endParaRPr>
          </a:p>
          <a:p>
            <a:pPr marL="2757170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* (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dirty="0" baseline="-24904" sz="2175" i="1">
                <a:solidFill>
                  <a:srgbClr val="800000"/>
                </a:solidFill>
                <a:latin typeface="Arial"/>
                <a:cs typeface="Arial"/>
              </a:rPr>
              <a:t>R1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),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dirty="0" baseline="-24904" sz="2175" i="1">
                <a:solidFill>
                  <a:srgbClr val="800000"/>
                </a:solidFill>
                <a:latin typeface="Arial"/>
                <a:cs typeface="Arial"/>
              </a:rPr>
              <a:t>R2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),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...,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dirty="0" baseline="-24904" sz="2175" i="1">
                <a:solidFill>
                  <a:srgbClr val="800000"/>
                </a:solidFill>
                <a:latin typeface="Arial"/>
                <a:cs typeface="Arial"/>
              </a:rPr>
              <a:t>Rn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))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dirty="0" sz="2200" spc="-6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2400" spc="-5" b="1" i="1">
                <a:solidFill>
                  <a:srgbClr val="333399"/>
                </a:solidFill>
                <a:latin typeface="Arial"/>
                <a:cs typeface="Arial"/>
              </a:rPr>
              <a:t>Note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MVD is a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special case of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a JD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where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n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z="2400" spc="-1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algn="just" marL="622300" marR="5715" indent="-6096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62293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 join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JD(</a:t>
            </a:r>
            <a:r>
              <a:rPr dirty="0" sz="2400" spc="-1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305" sz="2400" spc="-15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305" sz="2400" spc="-7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, ..., </a:t>
            </a:r>
            <a:r>
              <a:rPr dirty="0" sz="2400" spc="-1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305" sz="2400" spc="-15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),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specified </a:t>
            </a:r>
            <a:r>
              <a:rPr dirty="0" sz="2400" spc="-15">
                <a:solidFill>
                  <a:srgbClr val="333399"/>
                </a:solidFill>
                <a:latin typeface="Arial"/>
                <a:cs typeface="Arial"/>
              </a:rPr>
              <a:t>on 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relation schema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, is a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trivial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JD </a:t>
            </a:r>
            <a:r>
              <a:rPr dirty="0" sz="2400" spc="-15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one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of the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relation  schemas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305" sz="2400" spc="-7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in JD(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305" sz="2400" spc="-7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305" sz="2400" spc="-7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...,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305" sz="2400" spc="-7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) is equal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dirty="0" sz="2400" spc="-2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43" y="803859"/>
            <a:ext cx="764794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Join Dependencies and Fifth Normal</a:t>
            </a:r>
            <a:r>
              <a:rPr dirty="0" spc="-10"/>
              <a:t> Form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52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1512895"/>
            <a:ext cx="8294370" cy="487362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u="heavy" sz="2800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 </a:t>
            </a:r>
            <a:r>
              <a:rPr dirty="0" u="heavy" sz="2800" spc="-5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of</a:t>
            </a:r>
            <a:r>
              <a:rPr dirty="0" u="heavy" sz="2800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5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5NF:</a:t>
            </a:r>
            <a:endParaRPr sz="2800">
              <a:latin typeface="Arial"/>
              <a:cs typeface="Arial"/>
            </a:endParaRPr>
          </a:p>
          <a:p>
            <a:pPr algn="just" marL="622300" marR="5080" indent="-6096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622300" algn="l"/>
              </a:tabLst>
            </a:pP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relation schema </a:t>
            </a:r>
            <a:r>
              <a:rPr dirty="0" sz="2800" spc="5" i="1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is in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fifth normal form 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5NF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(or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Project-Join Normal Form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PJNF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))  with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respect to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dirty="0" sz="2800" spc="-15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functional,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multivalued, 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and join dependencies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if,</a:t>
            </a:r>
            <a:endParaRPr sz="2800">
              <a:latin typeface="Arial"/>
              <a:cs typeface="Arial"/>
            </a:endParaRPr>
          </a:p>
          <a:p>
            <a:pPr lvl="1" marL="1003300" indent="-53340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1003300" algn="l"/>
                <a:tab pos="1003935" algn="l"/>
              </a:tabLst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dirty="0" sz="2600">
                <a:solidFill>
                  <a:srgbClr val="800000"/>
                </a:solidFill>
                <a:latin typeface="Arial"/>
                <a:cs typeface="Arial"/>
              </a:rPr>
              <a:t>every nontrivial </a:t>
            </a:r>
            <a:r>
              <a:rPr dirty="0" sz="2600" spc="5">
                <a:solidFill>
                  <a:srgbClr val="800000"/>
                </a:solidFill>
                <a:latin typeface="Arial"/>
                <a:cs typeface="Arial"/>
              </a:rPr>
              <a:t>join </a:t>
            </a:r>
            <a:r>
              <a:rPr dirty="0" sz="2600">
                <a:solidFill>
                  <a:srgbClr val="800000"/>
                </a:solidFill>
                <a:latin typeface="Arial"/>
                <a:cs typeface="Arial"/>
              </a:rPr>
              <a:t>dependency JD(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baseline="-24509" sz="255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dirty="0" sz="260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baseline="-24509" sz="255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dirty="0" sz="260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dirty="0" sz="2600" spc="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800000"/>
                </a:solidFill>
                <a:latin typeface="Arial"/>
                <a:cs typeface="Arial"/>
              </a:rPr>
              <a:t>...,</a:t>
            </a:r>
            <a:endParaRPr sz="26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</a:pP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baseline="-24509" sz="255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600">
                <a:solidFill>
                  <a:srgbClr val="800000"/>
                </a:solidFill>
                <a:latin typeface="Arial"/>
                <a:cs typeface="Arial"/>
              </a:rPr>
              <a:t>)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z="2600" spc="5" i="1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baseline="26143" sz="2550" spc="7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(that is, implied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by</a:t>
            </a:r>
            <a:r>
              <a:rPr dirty="0" sz="2600" spc="-1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 i="1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),</a:t>
            </a:r>
            <a:endParaRPr sz="2600">
              <a:latin typeface="Arial"/>
              <a:cs typeface="Arial"/>
            </a:endParaRPr>
          </a:p>
          <a:p>
            <a:pPr lvl="2" marL="1384300" indent="-4572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384300" algn="l"/>
                <a:tab pos="1384935" algn="l"/>
              </a:tabLst>
            </a:pP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4305" sz="2400" spc="-7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 superkey of</a:t>
            </a:r>
            <a:r>
              <a:rPr dirty="0" sz="2400" spc="-2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algn="just" marL="585470" marR="5080" indent="-457200">
              <a:lnSpc>
                <a:spcPct val="99800"/>
              </a:lnSpc>
              <a:spcBef>
                <a:spcPts val="585"/>
              </a:spcBef>
              <a:buSzPct val="60416"/>
              <a:buFont typeface="Wingdings"/>
              <a:buChar char=""/>
              <a:tabLst>
                <a:tab pos="586105" algn="l"/>
              </a:tabLst>
            </a:pPr>
            <a:r>
              <a:rPr dirty="0" sz="2400" spc="-5">
                <a:solidFill>
                  <a:srgbClr val="990033"/>
                </a:solidFill>
                <a:latin typeface="Arial"/>
                <a:cs typeface="Arial"/>
              </a:rPr>
              <a:t>Discovering join </a:t>
            </a:r>
            <a:r>
              <a:rPr dirty="0" sz="2400">
                <a:solidFill>
                  <a:srgbClr val="990033"/>
                </a:solidFill>
                <a:latin typeface="Arial"/>
                <a:cs typeface="Arial"/>
              </a:rPr>
              <a:t>dependencies </a:t>
            </a:r>
            <a:r>
              <a:rPr dirty="0" sz="2400" spc="-5">
                <a:solidFill>
                  <a:srgbClr val="990033"/>
                </a:solidFill>
                <a:latin typeface="Arial"/>
                <a:cs typeface="Arial"/>
              </a:rPr>
              <a:t>in practical databases  with </a:t>
            </a:r>
            <a:r>
              <a:rPr dirty="0" sz="2400">
                <a:solidFill>
                  <a:srgbClr val="990033"/>
                </a:solidFill>
                <a:latin typeface="Arial"/>
                <a:cs typeface="Arial"/>
              </a:rPr>
              <a:t>hundreds </a:t>
            </a:r>
            <a:r>
              <a:rPr dirty="0" sz="2400" spc="-10">
                <a:solidFill>
                  <a:srgbClr val="990033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990033"/>
                </a:solidFill>
                <a:latin typeface="Arial"/>
                <a:cs typeface="Arial"/>
              </a:rPr>
              <a:t>relations is </a:t>
            </a:r>
            <a:r>
              <a:rPr dirty="0" sz="2400" spc="-10">
                <a:solidFill>
                  <a:srgbClr val="990033"/>
                </a:solidFill>
                <a:latin typeface="Arial"/>
                <a:cs typeface="Arial"/>
              </a:rPr>
              <a:t>next </a:t>
            </a:r>
            <a:r>
              <a:rPr dirty="0" sz="2400">
                <a:solidFill>
                  <a:srgbClr val="990033"/>
                </a:solidFill>
                <a:latin typeface="Arial"/>
                <a:cs typeface="Arial"/>
              </a:rPr>
              <a:t>to impossible.  </a:t>
            </a:r>
            <a:r>
              <a:rPr dirty="0" sz="2400" spc="5">
                <a:solidFill>
                  <a:srgbClr val="990033"/>
                </a:solidFill>
                <a:latin typeface="Arial"/>
                <a:cs typeface="Arial"/>
              </a:rPr>
              <a:t>Therefore, </a:t>
            </a:r>
            <a:r>
              <a:rPr dirty="0" sz="2400">
                <a:solidFill>
                  <a:srgbClr val="990033"/>
                </a:solidFill>
                <a:latin typeface="Arial"/>
                <a:cs typeface="Arial"/>
              </a:rPr>
              <a:t>5NF </a:t>
            </a:r>
            <a:r>
              <a:rPr dirty="0" sz="2400" spc="-5">
                <a:solidFill>
                  <a:srgbClr val="990033"/>
                </a:solidFill>
                <a:latin typeface="Arial"/>
                <a:cs typeface="Arial"/>
              </a:rPr>
              <a:t>is rarely </a:t>
            </a:r>
            <a:r>
              <a:rPr dirty="0" sz="2400">
                <a:solidFill>
                  <a:srgbClr val="990033"/>
                </a:solidFill>
                <a:latin typeface="Arial"/>
                <a:cs typeface="Arial"/>
              </a:rPr>
              <a:t>used </a:t>
            </a:r>
            <a:r>
              <a:rPr dirty="0" sz="2400" spc="-5">
                <a:solidFill>
                  <a:srgbClr val="990033"/>
                </a:solidFill>
                <a:latin typeface="Arial"/>
                <a:cs typeface="Arial"/>
              </a:rPr>
              <a:t>in</a:t>
            </a:r>
            <a:r>
              <a:rPr dirty="0" sz="2400" spc="-10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90033"/>
                </a:solidFill>
                <a:latin typeface="Arial"/>
                <a:cs typeface="Arial"/>
              </a:rPr>
              <a:t>practice</a:t>
            </a:r>
            <a:r>
              <a:rPr dirty="0" sz="2800">
                <a:solidFill>
                  <a:srgbClr val="99003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43" y="803859"/>
            <a:ext cx="494093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Inclusion Dependencies</a:t>
            </a:r>
            <a:r>
              <a:rPr dirty="0" spc="-70"/>
              <a:t> </a:t>
            </a:r>
            <a:r>
              <a:rPr dirty="0" spc="-5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52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602740"/>
            <a:ext cx="8373109" cy="474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b="1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Definition:</a:t>
            </a:r>
            <a:endParaRPr sz="2400">
              <a:latin typeface="Arial"/>
              <a:cs typeface="Arial"/>
            </a:endParaRPr>
          </a:p>
          <a:p>
            <a:pPr algn="just" marL="622300" marR="6350" indent="-609600">
              <a:lnSpc>
                <a:spcPct val="8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62293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inclusion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.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&lt;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.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between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sets 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attributes</a:t>
            </a:r>
            <a:r>
              <a:rPr dirty="0" sz="2400" spc="-5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relation schema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, and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relation 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2400" spc="-5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specifies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constraint that,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at any specific  time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when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 relation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state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s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state 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2400" spc="-2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must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  <a:p>
            <a:pPr algn="ctr" marL="447040">
              <a:lnSpc>
                <a:spcPts val="2635"/>
              </a:lnSpc>
              <a:spcBef>
                <a:spcPts val="5"/>
              </a:spcBef>
            </a:pPr>
            <a:r>
              <a:rPr dirty="0" sz="2200" spc="-5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dirty="0" baseline="-24904" sz="2175" spc="-7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(r(R)) </a:t>
            </a:r>
            <a:r>
              <a:rPr dirty="0" sz="2100" spc="-80" i="1">
                <a:solidFill>
                  <a:srgbClr val="800000"/>
                </a:solidFill>
                <a:latin typeface="Symbol"/>
                <a:cs typeface="Symbol"/>
              </a:rPr>
              <a:t></a:t>
            </a:r>
            <a:r>
              <a:rPr dirty="0" sz="2100" spc="85" i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dirty="0" baseline="-24904" sz="2175" spc="-7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(s(S))</a:t>
            </a:r>
            <a:endParaRPr sz="2200">
              <a:latin typeface="Arial"/>
              <a:cs typeface="Arial"/>
            </a:endParaRPr>
          </a:p>
          <a:p>
            <a:pPr marL="622300" indent="-609600">
              <a:lnSpc>
                <a:spcPts val="283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622300" algn="l"/>
                <a:tab pos="622935" algn="l"/>
              </a:tabLst>
            </a:pP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Note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algn="just" lvl="1" marL="1003935" marR="5080" indent="-534035">
              <a:lnSpc>
                <a:spcPct val="80000"/>
              </a:lnSpc>
              <a:spcBef>
                <a:spcPts val="55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03300" algn="l"/>
                <a:tab pos="1003935" algn="l"/>
              </a:tabLst>
            </a:pP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2500" spc="-75" i="1">
                <a:solidFill>
                  <a:srgbClr val="800000"/>
                </a:solidFill>
                <a:latin typeface="Symbol"/>
                <a:cs typeface="Symbol"/>
              </a:rPr>
              <a:t></a:t>
            </a:r>
            <a:r>
              <a:rPr dirty="0" sz="2500" spc="-75" i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(subset)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relationship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does not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necessarily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have </a:t>
            </a:r>
            <a:r>
              <a:rPr dirty="0" sz="2200" spc="1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dirty="0" sz="2200" spc="6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be a proper</a:t>
            </a:r>
            <a:r>
              <a:rPr dirty="0" sz="22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subset.</a:t>
            </a:r>
            <a:endParaRPr sz="2200">
              <a:latin typeface="Arial"/>
              <a:cs typeface="Arial"/>
            </a:endParaRPr>
          </a:p>
          <a:p>
            <a:pPr algn="just" lvl="1" marL="1003935" marR="6985" indent="-534035">
              <a:lnSpc>
                <a:spcPct val="8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03300" algn="l"/>
                <a:tab pos="1003935" algn="l"/>
              </a:tabLst>
            </a:pPr>
            <a:r>
              <a:rPr dirty="0" sz="2200" spc="1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sets 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attributes on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which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inclusion dependency 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is 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specified</a:t>
            </a:r>
            <a:r>
              <a:rPr dirty="0" sz="220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dirty="0" sz="2200" spc="58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5" i="1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200" spc="5" i="1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of 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dirty="0" sz="2200" spc="-5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must have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same 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number of</a:t>
            </a:r>
            <a:r>
              <a:rPr dirty="0" sz="2200" spc="-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attributes.</a:t>
            </a:r>
            <a:endParaRPr sz="2200">
              <a:latin typeface="Arial"/>
              <a:cs typeface="Arial"/>
            </a:endParaRPr>
          </a:p>
          <a:p>
            <a:pPr lvl="1" marL="1003935" indent="-534035">
              <a:lnSpc>
                <a:spcPts val="2375"/>
              </a:lnSpc>
              <a:spcBef>
                <a:spcPts val="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03300" algn="l"/>
                <a:tab pos="1003935" algn="l"/>
                <a:tab pos="1390650" algn="l"/>
                <a:tab pos="2597785" algn="l"/>
                <a:tab pos="3137535" algn="l"/>
                <a:tab pos="4345305" algn="l"/>
                <a:tab pos="4826635" algn="l"/>
                <a:tab pos="5586095" algn="l"/>
                <a:tab pos="6202045" algn="l"/>
                <a:tab pos="6586220" algn="l"/>
              </a:tabLst>
            </a:pP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In	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addition,	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the	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domains	</a:t>
            </a:r>
            <a:r>
              <a:rPr dirty="0" sz="2200" spc="10">
                <a:solidFill>
                  <a:srgbClr val="800000"/>
                </a:solidFill>
                <a:latin typeface="Arial"/>
                <a:cs typeface="Arial"/>
              </a:rPr>
              <a:t>for	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each	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pair	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of	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corresponding</a:t>
            </a:r>
            <a:endParaRPr sz="2200">
              <a:latin typeface="Arial"/>
              <a:cs typeface="Arial"/>
            </a:endParaRPr>
          </a:p>
          <a:p>
            <a:pPr marL="1003935">
              <a:lnSpc>
                <a:spcPts val="2375"/>
              </a:lnSpc>
            </a:pP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attributes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should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dirty="0" sz="22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compatible.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51" y="638632"/>
            <a:ext cx="505714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dirty="0" spc="-5"/>
              <a:t>Inclusion	Dependencies</a:t>
            </a:r>
            <a:r>
              <a:rPr dirty="0" spc="-65"/>
              <a:t> </a:t>
            </a:r>
            <a:r>
              <a:rPr dirty="0" spc="-10"/>
              <a:t>(2)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85643"/>
            <a:ext cx="8420735" cy="318452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45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622300" algn="l"/>
                <a:tab pos="622935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Objective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Inclusion</a:t>
            </a:r>
            <a:r>
              <a:rPr dirty="0" sz="2800" spc="-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Dependencies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1003300" indent="-533400">
              <a:lnSpc>
                <a:spcPts val="2510"/>
              </a:lnSpc>
              <a:spcBef>
                <a:spcPts val="29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03300" algn="l"/>
                <a:tab pos="1003935" algn="l"/>
                <a:tab pos="2689225" algn="l"/>
                <a:tab pos="3250565" algn="l"/>
                <a:tab pos="4046220" algn="l"/>
                <a:tab pos="4408805" algn="l"/>
                <a:tab pos="6214110" algn="l"/>
                <a:tab pos="7696200" algn="l"/>
              </a:tabLst>
            </a:pPr>
            <a:r>
              <a:rPr dirty="0" sz="2200" spc="-215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2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dirty="0" sz="2200" spc="1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2200" spc="-2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200" spc="-2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sz="2200" spc="-30">
                <a:solidFill>
                  <a:srgbClr val="800000"/>
                </a:solidFill>
                <a:latin typeface="Arial"/>
                <a:cs typeface="Arial"/>
              </a:rPr>
              <a:t>w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sz="2200" spc="-2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dirty="0" sz="2200" spc="-1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nter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2200" spc="-2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dirty="0" sz="2200" spc="-25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dirty="0" sz="2200" spc="-1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al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const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200" spc="-25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nts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-35">
                <a:solidFill>
                  <a:srgbClr val="800000"/>
                </a:solidFill>
                <a:latin typeface="Arial"/>
                <a:cs typeface="Arial"/>
              </a:rPr>
              <a:t>w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h</a:t>
            </a:r>
            <a:r>
              <a:rPr dirty="0" sz="2200" spc="-2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ch</a:t>
            </a:r>
            <a:endParaRPr sz="2200">
              <a:latin typeface="Arial"/>
              <a:cs typeface="Arial"/>
            </a:endParaRPr>
          </a:p>
          <a:p>
            <a:pPr marL="1003300">
              <a:lnSpc>
                <a:spcPts val="2510"/>
              </a:lnSpc>
            </a:pP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cannot be expressed using </a:t>
            </a:r>
            <a:r>
              <a:rPr dirty="0" sz="2200" spc="-45">
                <a:solidFill>
                  <a:srgbClr val="800000"/>
                </a:solidFill>
                <a:latin typeface="Arial"/>
                <a:cs typeface="Arial"/>
              </a:rPr>
              <a:t>F.D.s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dirty="0" sz="2200" spc="-10">
                <a:solidFill>
                  <a:srgbClr val="800000"/>
                </a:solidFill>
                <a:latin typeface="Arial"/>
                <a:cs typeface="Arial"/>
              </a:rPr>
              <a:t> MVDs:</a:t>
            </a:r>
            <a:endParaRPr sz="2200">
              <a:latin typeface="Arial"/>
              <a:cs typeface="Arial"/>
            </a:endParaRPr>
          </a:p>
          <a:p>
            <a:pPr lvl="2" marL="1384935" indent="-457834">
              <a:lnSpc>
                <a:spcPct val="100000"/>
              </a:lnSpc>
              <a:spcBef>
                <a:spcPts val="2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384300" algn="l"/>
                <a:tab pos="138493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Referential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integrity</a:t>
            </a:r>
            <a:r>
              <a:rPr dirty="0" sz="24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lvl="2" marL="1384935" indent="-457834">
              <a:lnSpc>
                <a:spcPct val="100000"/>
              </a:lnSpc>
              <a:spcBef>
                <a:spcPts val="2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384300" algn="l"/>
                <a:tab pos="138493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Class/subclass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relationships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32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622300" algn="l"/>
                <a:tab pos="622935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Inclusion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inference</a:t>
            </a:r>
            <a:r>
              <a:rPr dirty="0" sz="2800" spc="-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rules</a:t>
            </a:r>
            <a:endParaRPr sz="2800">
              <a:latin typeface="Arial"/>
              <a:cs typeface="Arial"/>
            </a:endParaRPr>
          </a:p>
          <a:p>
            <a:pPr lvl="1" marL="1003300" indent="-53340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03300" algn="l"/>
                <a:tab pos="1003935" algn="l"/>
              </a:tabLst>
            </a:pP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IDIR1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reflexivity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):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&lt;</a:t>
            </a:r>
            <a:r>
              <a:rPr dirty="0" sz="2200" spc="-6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lvl="1" marL="1003300" indent="-533400">
              <a:lnSpc>
                <a:spcPct val="100000"/>
              </a:lnSpc>
              <a:spcBef>
                <a:spcPts val="27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03300" algn="l"/>
                <a:tab pos="1003935" algn="l"/>
              </a:tabLst>
            </a:pP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IDIR2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200" spc="5" b="1">
                <a:solidFill>
                  <a:srgbClr val="800000"/>
                </a:solidFill>
                <a:latin typeface="Arial"/>
                <a:cs typeface="Arial"/>
              </a:rPr>
              <a:t>attribute 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correspondence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):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&lt;</a:t>
            </a:r>
            <a:r>
              <a:rPr dirty="0" sz="2200" spc="-10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0550" y="4776673"/>
            <a:ext cx="44386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{</a:t>
            </a:r>
            <a:r>
              <a:rPr dirty="0" sz="2000" spc="-15" i="1">
                <a:solidFill>
                  <a:srgbClr val="333399"/>
                </a:solidFill>
                <a:latin typeface="Arial"/>
                <a:cs typeface="Arial"/>
              </a:rPr>
              <a:t>B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4776673"/>
            <a:ext cx="6808470" cy="603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ts val="2280"/>
              </a:lnSpc>
              <a:spcBef>
                <a:spcPts val="9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469900" algn="l"/>
                <a:tab pos="470534" algn="l"/>
                <a:tab pos="1512570" algn="l"/>
                <a:tab pos="2033905" algn="l"/>
                <a:tab pos="2534285" algn="l"/>
                <a:tab pos="3305175" algn="l"/>
                <a:tab pos="3881754" algn="l"/>
                <a:tab pos="4585970" algn="l"/>
                <a:tab pos="5284470" algn="l"/>
                <a:tab pos="6058535" algn="l"/>
                <a:tab pos="6577330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where	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X	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=	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{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,	</a:t>
            </a:r>
            <a:r>
              <a:rPr dirty="0" sz="2000" spc="-15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baseline="-24691" sz="2025" spc="-22">
                <a:solidFill>
                  <a:srgbClr val="333399"/>
                </a:solidFill>
                <a:latin typeface="Arial"/>
                <a:cs typeface="Arial"/>
              </a:rPr>
              <a:t>2	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,...,	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}	and	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Y	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280"/>
              </a:lnSpc>
            </a:pP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B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, ...,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B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} and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Corresponds-to B</a:t>
            </a:r>
            <a:r>
              <a:rPr dirty="0" baseline="-24691" sz="2025" spc="-7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then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.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&lt;</a:t>
            </a:r>
            <a:r>
              <a:rPr dirty="0" sz="2000" spc="-254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.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B</a:t>
            </a:r>
            <a:r>
              <a:rPr dirty="0" baseline="-24691" sz="2025" spc="-15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baseline="-24691" sz="202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5357674"/>
            <a:ext cx="7964805" cy="10287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927100" indent="-457200">
              <a:lnSpc>
                <a:spcPct val="100000"/>
              </a:lnSpc>
              <a:spcBef>
                <a:spcPts val="32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927100" algn="l"/>
                <a:tab pos="927735" algn="l"/>
                <a:tab pos="1768475" algn="l"/>
              </a:tabLst>
            </a:pP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dirty="0" sz="2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1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≤	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≤</a:t>
            </a:r>
            <a:r>
              <a:rPr dirty="0" sz="1800" spc="5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46100" indent="-533400">
              <a:lnSpc>
                <a:spcPts val="2510"/>
              </a:lnSpc>
              <a:spcBef>
                <a:spcPts val="259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IDIR3</a:t>
            </a:r>
            <a:r>
              <a:rPr dirty="0" sz="2200" spc="5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200" spc="-5" b="1">
                <a:solidFill>
                  <a:srgbClr val="800000"/>
                </a:solidFill>
                <a:latin typeface="Arial"/>
                <a:cs typeface="Arial"/>
              </a:rPr>
              <a:t>transitivity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):</a:t>
            </a:r>
            <a:r>
              <a:rPr dirty="0" sz="2200" spc="7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If</a:t>
            </a:r>
            <a:r>
              <a:rPr dirty="0" sz="2200" spc="10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15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dirty="0" sz="2200" spc="-15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sz="2200" spc="5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&lt;</a:t>
            </a:r>
            <a:r>
              <a:rPr dirty="0" sz="2200" spc="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200" spc="5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dirty="0" sz="2200" spc="6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dirty="0" sz="2200" spc="5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&lt;</a:t>
            </a:r>
            <a:r>
              <a:rPr dirty="0" sz="2200" spc="6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dirty="0" sz="2200" spc="7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then</a:t>
            </a:r>
            <a:r>
              <a:rPr dirty="0" sz="2200" spc="6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sz="2200" spc="5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&lt;</a:t>
            </a:r>
            <a:endParaRPr sz="2200">
              <a:latin typeface="Arial"/>
              <a:cs typeface="Arial"/>
            </a:endParaRPr>
          </a:p>
          <a:p>
            <a:pPr marL="2298700">
              <a:lnSpc>
                <a:spcPts val="2510"/>
              </a:lnSpc>
            </a:pP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51" y="151256"/>
            <a:ext cx="8391525" cy="10001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2108835" algn="l"/>
              </a:tabLst>
            </a:pPr>
            <a:r>
              <a:rPr dirty="0" spc="-5"/>
              <a:t>Functional	Dependencies based on</a:t>
            </a:r>
            <a:r>
              <a:rPr dirty="0" spc="-235"/>
              <a:t> </a:t>
            </a:r>
            <a:r>
              <a:rPr dirty="0" spc="-5"/>
              <a:t>Arithmetic  functions and procedures</a:t>
            </a:r>
            <a:r>
              <a:rPr dirty="0" spc="-50"/>
              <a:t> </a:t>
            </a:r>
            <a:r>
              <a:rPr dirty="0" spc="-5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52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99233"/>
            <a:ext cx="8169909" cy="455612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Arithmetic</a:t>
            </a:r>
            <a:r>
              <a:rPr dirty="0" sz="2400" spc="-5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0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As long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as 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unique value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associated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2000" spc="-2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can</a:t>
            </a:r>
            <a:r>
              <a:rPr dirty="0" sz="2000" spc="39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still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consider that the FD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000" spc="-1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dirty="0" sz="2000" spc="17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exists.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For example,consider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2000" spc="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relation: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ORDER_LINE (Order#,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Item#, </a:t>
            </a:r>
            <a:r>
              <a:rPr dirty="0" sz="2000" spc="-30">
                <a:solidFill>
                  <a:srgbClr val="333399"/>
                </a:solidFill>
                <a:latin typeface="Arial"/>
                <a:cs typeface="Arial"/>
              </a:rPr>
              <a:t>Quantity,</a:t>
            </a:r>
            <a:r>
              <a:rPr dirty="0" sz="2000" spc="9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Unit_price,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Extended_price,</a:t>
            </a:r>
            <a:r>
              <a:rPr dirty="0" sz="2000" spc="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Discounted_price)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each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tuple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represents an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item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an order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particular</a:t>
            </a:r>
            <a:r>
              <a:rPr dirty="0" sz="2000" spc="18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333399"/>
                </a:solidFill>
                <a:latin typeface="Arial"/>
                <a:cs typeface="Arial"/>
              </a:rPr>
              <a:t>quantity,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and the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price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per unit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item.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this</a:t>
            </a:r>
            <a:r>
              <a:rPr dirty="0" sz="2000" spc="4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relation,</a:t>
            </a:r>
            <a:endParaRPr sz="20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484"/>
              </a:spcBef>
            </a:pPr>
            <a:r>
              <a:rPr dirty="0" sz="2000" spc="-30">
                <a:solidFill>
                  <a:srgbClr val="333399"/>
                </a:solidFill>
                <a:latin typeface="Arial"/>
                <a:cs typeface="Arial"/>
              </a:rPr>
              <a:t>(Quantity,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Unit_price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dirty="0" sz="2000" spc="-1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Extended_price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by the</a:t>
            </a:r>
            <a:r>
              <a:rPr dirty="0" sz="2000" spc="3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formula</a:t>
            </a:r>
            <a:endParaRPr sz="20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Extended_price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=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Quantity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*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Unit_price</a:t>
            </a:r>
            <a:r>
              <a:rPr dirty="0" sz="2000" spc="17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6870" marR="629285" indent="-344170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Hence, there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000" spc="-15">
                <a:solidFill>
                  <a:srgbClr val="333399"/>
                </a:solidFill>
                <a:latin typeface="Arial"/>
                <a:cs typeface="Arial"/>
              </a:rPr>
              <a:t>unique value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Extended_price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every pair  </a:t>
            </a:r>
            <a:r>
              <a:rPr dirty="0" sz="2000" spc="-30">
                <a:solidFill>
                  <a:srgbClr val="333399"/>
                </a:solidFill>
                <a:latin typeface="Arial"/>
                <a:cs typeface="Arial"/>
              </a:rPr>
              <a:t>(Quantity,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Unit_price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),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thus it </a:t>
            </a:r>
            <a:r>
              <a:rPr dirty="0" sz="2000" spc="5">
                <a:solidFill>
                  <a:srgbClr val="333399"/>
                </a:solidFill>
                <a:latin typeface="Arial"/>
                <a:cs typeface="Arial"/>
              </a:rPr>
              <a:t>conforms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to the </a:t>
            </a: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definition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of  functional</a:t>
            </a:r>
            <a:r>
              <a:rPr dirty="0" sz="2000" spc="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333399"/>
                </a:solidFill>
                <a:latin typeface="Arial"/>
                <a:cs typeface="Arial"/>
              </a:rPr>
              <a:t>dependency.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51" y="151256"/>
            <a:ext cx="8391525" cy="10001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2108835" algn="l"/>
              </a:tabLst>
            </a:pPr>
            <a:r>
              <a:rPr dirty="0" spc="-5"/>
              <a:t>Functional	Dependencies based on</a:t>
            </a:r>
            <a:r>
              <a:rPr dirty="0" spc="-235"/>
              <a:t> </a:t>
            </a:r>
            <a:r>
              <a:rPr dirty="0" spc="-5"/>
              <a:t>Arithmetic  functions and procedures</a:t>
            </a:r>
            <a:r>
              <a:rPr dirty="0" spc="-50"/>
              <a:t> </a:t>
            </a:r>
            <a:r>
              <a:rPr dirty="0" spc="-5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52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03117"/>
            <a:ext cx="8141334" cy="287909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Procedures: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There may be a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procedure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that takes into account the 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quantity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discounts, the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type </a:t>
            </a: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item, and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so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on and  computes a discounted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price </a:t>
            </a:r>
            <a:r>
              <a:rPr dirty="0" sz="2400" spc="1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the total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quantity</a:t>
            </a:r>
            <a:r>
              <a:rPr dirty="0" sz="2400" spc="-21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ordered  </a:t>
            </a:r>
            <a:r>
              <a:rPr dirty="0" sz="2400" spc="1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that item. </a:t>
            </a: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Therefore, </a:t>
            </a:r>
            <a:r>
              <a:rPr dirty="0" sz="2400" spc="-2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can</a:t>
            </a:r>
            <a:r>
              <a:rPr dirty="0" sz="2400" spc="-229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say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(Item#, </a:t>
            </a:r>
            <a:r>
              <a:rPr dirty="0" sz="2400" spc="-20">
                <a:solidFill>
                  <a:srgbClr val="333399"/>
                </a:solidFill>
                <a:latin typeface="Arial"/>
                <a:cs typeface="Arial"/>
              </a:rPr>
              <a:t>Quantity,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Unit_price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Discounted_price, or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(Item#, </a:t>
            </a:r>
            <a:r>
              <a:rPr dirty="0" sz="2400" spc="-20">
                <a:solidFill>
                  <a:srgbClr val="333399"/>
                </a:solidFill>
                <a:latin typeface="Arial"/>
                <a:cs typeface="Arial"/>
              </a:rPr>
              <a:t>Quantity,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Extended_price)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dirty="0" sz="2400" spc="-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Discounted_price.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43" y="315925"/>
            <a:ext cx="721550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Other </a:t>
            </a:r>
            <a:r>
              <a:rPr dirty="0" spc="-5"/>
              <a:t>Dependencies and Normal </a:t>
            </a:r>
            <a:r>
              <a:rPr dirty="0" spc="-10"/>
              <a:t>Forms  </a:t>
            </a:r>
            <a:r>
              <a:rPr dirty="0" spc="-5"/>
              <a:t>(3)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52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1563115"/>
            <a:ext cx="5527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6.4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Domain-Key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Normal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r>
              <a:rPr dirty="0" sz="2400" spc="-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(DKNF):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43" y="2062988"/>
            <a:ext cx="139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143" y="2410713"/>
            <a:ext cx="1301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43" y="3556838"/>
            <a:ext cx="1397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43" y="4441697"/>
            <a:ext cx="139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943" y="5599887"/>
            <a:ext cx="1397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pc="-5"/>
              <a:t>Definition:</a:t>
            </a:r>
          </a:p>
          <a:p>
            <a:pPr algn="just" marL="393700" marR="5080">
              <a:lnSpc>
                <a:spcPct val="90000"/>
              </a:lnSpc>
              <a:spcBef>
                <a:spcPts val="484"/>
              </a:spcBef>
            </a:pPr>
            <a:r>
              <a:rPr dirty="0" spc="-10" b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b="0">
                <a:solidFill>
                  <a:srgbClr val="800000"/>
                </a:solidFill>
                <a:latin typeface="Arial"/>
                <a:cs typeface="Arial"/>
              </a:rPr>
              <a:t>relation schema </a:t>
            </a:r>
            <a:r>
              <a:rPr dirty="0" spc="-15" b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dirty="0" spc="-10" b="0">
                <a:solidFill>
                  <a:srgbClr val="800000"/>
                </a:solidFill>
                <a:latin typeface="Arial"/>
                <a:cs typeface="Arial"/>
              </a:rPr>
              <a:t>said to be </a:t>
            </a:r>
            <a:r>
              <a:rPr dirty="0" spc="-15" b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pc="-10">
                <a:solidFill>
                  <a:srgbClr val="800000"/>
                </a:solidFill>
              </a:rPr>
              <a:t>DKNF </a:t>
            </a:r>
            <a:r>
              <a:rPr dirty="0" spc="-10" b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dirty="0" spc="-5" b="0">
                <a:solidFill>
                  <a:srgbClr val="800000"/>
                </a:solidFill>
                <a:latin typeface="Arial"/>
                <a:cs typeface="Arial"/>
              </a:rPr>
              <a:t>all constraints </a:t>
            </a:r>
            <a:r>
              <a:rPr dirty="0" spc="-10" b="0">
                <a:solidFill>
                  <a:srgbClr val="800000"/>
                </a:solidFill>
                <a:latin typeface="Arial"/>
                <a:cs typeface="Arial"/>
              </a:rPr>
              <a:t>and  </a:t>
            </a:r>
            <a:r>
              <a:rPr dirty="0" spc="-5" b="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dirty="0" spc="-10" b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dirty="0" b="0">
                <a:solidFill>
                  <a:srgbClr val="800000"/>
                </a:solidFill>
                <a:latin typeface="Arial"/>
                <a:cs typeface="Arial"/>
              </a:rPr>
              <a:t>should </a:t>
            </a:r>
            <a:r>
              <a:rPr dirty="0" spc="-5" b="0">
                <a:solidFill>
                  <a:srgbClr val="800000"/>
                </a:solidFill>
                <a:latin typeface="Arial"/>
                <a:cs typeface="Arial"/>
              </a:rPr>
              <a:t>hold </a:t>
            </a:r>
            <a:r>
              <a:rPr dirty="0" spc="5" b="0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dirty="0" b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pc="-5" b="0">
                <a:solidFill>
                  <a:srgbClr val="800000"/>
                </a:solidFill>
                <a:latin typeface="Arial"/>
                <a:cs typeface="Arial"/>
              </a:rPr>
              <a:t>valid relation states can </a:t>
            </a:r>
            <a:r>
              <a:rPr dirty="0" spc="-10" b="0">
                <a:solidFill>
                  <a:srgbClr val="800000"/>
                </a:solidFill>
                <a:latin typeface="Arial"/>
                <a:cs typeface="Arial"/>
              </a:rPr>
              <a:t>be  </a:t>
            </a:r>
            <a:r>
              <a:rPr dirty="0" spc="-5" b="0">
                <a:solidFill>
                  <a:srgbClr val="800000"/>
                </a:solidFill>
                <a:latin typeface="Arial"/>
                <a:cs typeface="Arial"/>
              </a:rPr>
              <a:t>enforced </a:t>
            </a:r>
            <a:r>
              <a:rPr dirty="0" b="0">
                <a:solidFill>
                  <a:srgbClr val="800000"/>
                </a:solidFill>
                <a:latin typeface="Arial"/>
                <a:cs typeface="Arial"/>
              </a:rPr>
              <a:t>simply </a:t>
            </a:r>
            <a:r>
              <a:rPr dirty="0" spc="15" b="0">
                <a:solidFill>
                  <a:srgbClr val="800000"/>
                </a:solidFill>
                <a:latin typeface="Arial"/>
                <a:cs typeface="Arial"/>
              </a:rPr>
              <a:t>by </a:t>
            </a:r>
            <a:r>
              <a:rPr dirty="0" spc="-5" b="0">
                <a:solidFill>
                  <a:srgbClr val="800000"/>
                </a:solidFill>
                <a:latin typeface="Arial"/>
                <a:cs typeface="Arial"/>
              </a:rPr>
              <a:t>enforcing </a:t>
            </a:r>
            <a:r>
              <a:rPr dirty="0" b="0">
                <a:solidFill>
                  <a:srgbClr val="800000"/>
                </a:solidFill>
                <a:latin typeface="Arial"/>
                <a:cs typeface="Arial"/>
              </a:rPr>
              <a:t>the domain </a:t>
            </a:r>
            <a:r>
              <a:rPr dirty="0" spc="-5" b="0">
                <a:solidFill>
                  <a:srgbClr val="800000"/>
                </a:solidFill>
                <a:latin typeface="Arial"/>
                <a:cs typeface="Arial"/>
              </a:rPr>
              <a:t>constraints </a:t>
            </a:r>
            <a:r>
              <a:rPr dirty="0" spc="-10" b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pc="10" b="0">
                <a:solidFill>
                  <a:srgbClr val="800000"/>
                </a:solidFill>
                <a:latin typeface="Arial"/>
                <a:cs typeface="Arial"/>
              </a:rPr>
              <a:t>key  </a:t>
            </a:r>
            <a:r>
              <a:rPr dirty="0" spc="-5" b="0">
                <a:solidFill>
                  <a:srgbClr val="800000"/>
                </a:solidFill>
                <a:latin typeface="Arial"/>
                <a:cs typeface="Arial"/>
              </a:rPr>
              <a:t>constraints </a:t>
            </a:r>
            <a:r>
              <a:rPr dirty="0" spc="-10" b="0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dirty="0" spc="-5" b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pc="45" b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800000"/>
                </a:solidFill>
                <a:latin typeface="Arial"/>
                <a:cs typeface="Arial"/>
              </a:rPr>
              <a:t>relation.</a:t>
            </a:r>
          </a:p>
          <a:p>
            <a:pPr algn="just" marL="12700" marR="5715">
              <a:lnSpc>
                <a:spcPct val="90000"/>
              </a:lnSpc>
              <a:spcBef>
                <a:spcPts val="480"/>
              </a:spcBef>
            </a:pPr>
            <a:r>
              <a:rPr dirty="0" spc="5" b="0">
                <a:latin typeface="Arial"/>
                <a:cs typeface="Arial"/>
              </a:rPr>
              <a:t>The </a:t>
            </a:r>
            <a:r>
              <a:rPr dirty="0" spc="-5"/>
              <a:t>idea </a:t>
            </a:r>
            <a:r>
              <a:rPr dirty="0" spc="-10" b="0">
                <a:latin typeface="Arial"/>
                <a:cs typeface="Arial"/>
              </a:rPr>
              <a:t>is </a:t>
            </a:r>
            <a:r>
              <a:rPr dirty="0" spc="-5" b="0">
                <a:latin typeface="Arial"/>
                <a:cs typeface="Arial"/>
              </a:rPr>
              <a:t>to </a:t>
            </a:r>
            <a:r>
              <a:rPr dirty="0" spc="5" b="0">
                <a:latin typeface="Arial"/>
                <a:cs typeface="Arial"/>
              </a:rPr>
              <a:t>specify </a:t>
            </a:r>
            <a:r>
              <a:rPr dirty="0" spc="-15" b="0">
                <a:latin typeface="Arial"/>
                <a:cs typeface="Arial"/>
              </a:rPr>
              <a:t>(theoretically, </a:t>
            </a:r>
            <a:r>
              <a:rPr dirty="0" spc="-5" b="0">
                <a:latin typeface="Arial"/>
                <a:cs typeface="Arial"/>
              </a:rPr>
              <a:t>at least) </a:t>
            </a:r>
            <a:r>
              <a:rPr dirty="0" spc="-10" b="0">
                <a:latin typeface="Arial"/>
                <a:cs typeface="Arial"/>
              </a:rPr>
              <a:t>the </a:t>
            </a:r>
            <a:r>
              <a:rPr dirty="0" spc="-5" b="0">
                <a:latin typeface="Times New Roman"/>
                <a:cs typeface="Times New Roman"/>
              </a:rPr>
              <a:t>“</a:t>
            </a:r>
            <a:r>
              <a:rPr dirty="0" spc="-5" b="0" i="1">
                <a:solidFill>
                  <a:srgbClr val="800000"/>
                </a:solidFill>
                <a:latin typeface="Arial"/>
                <a:cs typeface="Arial"/>
              </a:rPr>
              <a:t>ultimate </a:t>
            </a:r>
            <a:r>
              <a:rPr dirty="0" b="0" i="1">
                <a:solidFill>
                  <a:srgbClr val="800000"/>
                </a:solidFill>
                <a:latin typeface="Arial"/>
                <a:cs typeface="Arial"/>
              </a:rPr>
              <a:t>normal  </a:t>
            </a:r>
            <a:r>
              <a:rPr dirty="0" spc="-5" b="0" i="1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r>
              <a:rPr dirty="0" spc="-5" b="0">
                <a:latin typeface="Times New Roman"/>
                <a:cs typeface="Times New Roman"/>
              </a:rPr>
              <a:t>” </a:t>
            </a:r>
            <a:r>
              <a:rPr dirty="0" spc="-10" b="0">
                <a:latin typeface="Arial"/>
                <a:cs typeface="Arial"/>
              </a:rPr>
              <a:t>that </a:t>
            </a:r>
            <a:r>
              <a:rPr dirty="0" b="0">
                <a:latin typeface="Arial"/>
                <a:cs typeface="Arial"/>
              </a:rPr>
              <a:t>takes </a:t>
            </a:r>
            <a:r>
              <a:rPr dirty="0" spc="-10" b="0">
                <a:latin typeface="Arial"/>
                <a:cs typeface="Arial"/>
              </a:rPr>
              <a:t>into </a:t>
            </a:r>
            <a:r>
              <a:rPr dirty="0" spc="-5" b="0">
                <a:latin typeface="Arial"/>
                <a:cs typeface="Arial"/>
              </a:rPr>
              <a:t>account all possible </a:t>
            </a:r>
            <a:r>
              <a:rPr dirty="0" spc="-10" b="0">
                <a:latin typeface="Arial"/>
                <a:cs typeface="Arial"/>
              </a:rPr>
              <a:t>types of </a:t>
            </a:r>
            <a:r>
              <a:rPr dirty="0" spc="-5" b="0">
                <a:latin typeface="Arial"/>
                <a:cs typeface="Arial"/>
              </a:rPr>
              <a:t>dependencies </a:t>
            </a:r>
            <a:r>
              <a:rPr dirty="0" spc="-10" b="0">
                <a:latin typeface="Arial"/>
                <a:cs typeface="Arial"/>
              </a:rPr>
              <a:t>and  </a:t>
            </a:r>
            <a:r>
              <a:rPr dirty="0" spc="-5" b="0">
                <a:latin typeface="Arial"/>
                <a:cs typeface="Arial"/>
              </a:rPr>
              <a:t>constraints.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.</a:t>
            </a:r>
          </a:p>
          <a:p>
            <a:pPr algn="just" marL="12700" marR="7620">
              <a:lnSpc>
                <a:spcPct val="90000"/>
              </a:lnSpc>
              <a:spcBef>
                <a:spcPts val="480"/>
              </a:spcBef>
            </a:pPr>
            <a:r>
              <a:rPr dirty="0" spc="-5" b="0">
                <a:latin typeface="Arial"/>
                <a:cs typeface="Arial"/>
              </a:rPr>
              <a:t>For a relation </a:t>
            </a:r>
            <a:r>
              <a:rPr dirty="0" b="0">
                <a:latin typeface="Arial"/>
                <a:cs typeface="Arial"/>
              </a:rPr>
              <a:t>in </a:t>
            </a:r>
            <a:r>
              <a:rPr dirty="0" spc="-45" b="0">
                <a:latin typeface="Arial"/>
                <a:cs typeface="Arial"/>
              </a:rPr>
              <a:t>DKNF, </a:t>
            </a:r>
            <a:r>
              <a:rPr dirty="0" spc="-10" b="0">
                <a:latin typeface="Arial"/>
                <a:cs typeface="Arial"/>
              </a:rPr>
              <a:t>it </a:t>
            </a:r>
            <a:r>
              <a:rPr dirty="0" b="0">
                <a:latin typeface="Arial"/>
                <a:cs typeface="Arial"/>
              </a:rPr>
              <a:t>becomes </a:t>
            </a:r>
            <a:r>
              <a:rPr dirty="0" spc="-5" b="0">
                <a:latin typeface="Arial"/>
                <a:cs typeface="Arial"/>
              </a:rPr>
              <a:t>very straightforward </a:t>
            </a:r>
            <a:r>
              <a:rPr dirty="0" spc="-10" b="0">
                <a:latin typeface="Arial"/>
                <a:cs typeface="Arial"/>
              </a:rPr>
              <a:t>to </a:t>
            </a:r>
            <a:r>
              <a:rPr dirty="0" spc="-5" b="0">
                <a:latin typeface="Arial"/>
                <a:cs typeface="Arial"/>
              </a:rPr>
              <a:t>enforce </a:t>
            </a:r>
            <a:r>
              <a:rPr dirty="0" spc="-10" b="0">
                <a:latin typeface="Arial"/>
                <a:cs typeface="Arial"/>
              </a:rPr>
              <a:t>all  </a:t>
            </a:r>
            <a:r>
              <a:rPr dirty="0" spc="-5" b="0">
                <a:latin typeface="Arial"/>
                <a:cs typeface="Arial"/>
              </a:rPr>
              <a:t>database constraints </a:t>
            </a:r>
            <a:r>
              <a:rPr dirty="0" spc="15" b="0">
                <a:latin typeface="Arial"/>
                <a:cs typeface="Arial"/>
              </a:rPr>
              <a:t>by </a:t>
            </a:r>
            <a:r>
              <a:rPr dirty="0" spc="5" b="0">
                <a:latin typeface="Arial"/>
                <a:cs typeface="Arial"/>
              </a:rPr>
              <a:t>simply </a:t>
            </a:r>
            <a:r>
              <a:rPr dirty="0" b="0">
                <a:latin typeface="Arial"/>
                <a:cs typeface="Arial"/>
              </a:rPr>
              <a:t>checking </a:t>
            </a:r>
            <a:r>
              <a:rPr dirty="0" spc="-10" b="0">
                <a:latin typeface="Arial"/>
                <a:cs typeface="Arial"/>
              </a:rPr>
              <a:t>that </a:t>
            </a:r>
            <a:r>
              <a:rPr dirty="0" spc="-5" b="0">
                <a:latin typeface="Arial"/>
                <a:cs typeface="Arial"/>
              </a:rPr>
              <a:t>each </a:t>
            </a:r>
            <a:r>
              <a:rPr dirty="0" spc="-10" b="0">
                <a:latin typeface="Arial"/>
                <a:cs typeface="Arial"/>
              </a:rPr>
              <a:t>attribute </a:t>
            </a:r>
            <a:r>
              <a:rPr dirty="0" spc="-5" b="0">
                <a:latin typeface="Arial"/>
                <a:cs typeface="Arial"/>
              </a:rPr>
              <a:t>value </a:t>
            </a:r>
            <a:r>
              <a:rPr dirty="0" spc="-15" b="0">
                <a:latin typeface="Arial"/>
                <a:cs typeface="Arial"/>
              </a:rPr>
              <a:t>in </a:t>
            </a:r>
            <a:r>
              <a:rPr dirty="0" spc="-5" b="0">
                <a:latin typeface="Arial"/>
                <a:cs typeface="Arial"/>
              </a:rPr>
              <a:t>a  tuple </a:t>
            </a:r>
            <a:r>
              <a:rPr dirty="0" spc="-10" b="0">
                <a:latin typeface="Arial"/>
                <a:cs typeface="Arial"/>
              </a:rPr>
              <a:t>is </a:t>
            </a:r>
            <a:r>
              <a:rPr dirty="0" spc="-5" b="0">
                <a:latin typeface="Arial"/>
                <a:cs typeface="Arial"/>
              </a:rPr>
              <a:t>of </a:t>
            </a:r>
            <a:r>
              <a:rPr dirty="0" spc="-10" b="0">
                <a:latin typeface="Arial"/>
                <a:cs typeface="Arial"/>
              </a:rPr>
              <a:t>the </a:t>
            </a:r>
            <a:r>
              <a:rPr dirty="0" b="0">
                <a:latin typeface="Arial"/>
                <a:cs typeface="Arial"/>
              </a:rPr>
              <a:t>appropriate </a:t>
            </a:r>
            <a:r>
              <a:rPr dirty="0" spc="-5" b="0">
                <a:latin typeface="Arial"/>
                <a:cs typeface="Arial"/>
              </a:rPr>
              <a:t>domain and </a:t>
            </a:r>
            <a:r>
              <a:rPr dirty="0" b="0">
                <a:latin typeface="Arial"/>
                <a:cs typeface="Arial"/>
              </a:rPr>
              <a:t>that every </a:t>
            </a:r>
            <a:r>
              <a:rPr dirty="0" spc="10" b="0">
                <a:latin typeface="Arial"/>
                <a:cs typeface="Arial"/>
              </a:rPr>
              <a:t>key </a:t>
            </a:r>
            <a:r>
              <a:rPr dirty="0" spc="-5" b="0">
                <a:latin typeface="Arial"/>
                <a:cs typeface="Arial"/>
              </a:rPr>
              <a:t>constraint </a:t>
            </a:r>
            <a:r>
              <a:rPr dirty="0" spc="-20" b="0">
                <a:latin typeface="Arial"/>
                <a:cs typeface="Arial"/>
              </a:rPr>
              <a:t>is  </a:t>
            </a:r>
            <a:r>
              <a:rPr dirty="0" spc="-5" b="0">
                <a:latin typeface="Arial"/>
                <a:cs typeface="Arial"/>
              </a:rPr>
              <a:t>enforced.</a:t>
            </a:r>
          </a:p>
          <a:p>
            <a:pPr algn="just" marL="12700">
              <a:lnSpc>
                <a:spcPct val="100000"/>
              </a:lnSpc>
              <a:spcBef>
                <a:spcPts val="240"/>
              </a:spcBef>
            </a:pPr>
            <a:r>
              <a:rPr dirty="0" spc="5" b="0">
                <a:latin typeface="Arial"/>
                <a:cs typeface="Arial"/>
              </a:rPr>
              <a:t>The </a:t>
            </a:r>
            <a:r>
              <a:rPr dirty="0" spc="-5" b="0">
                <a:latin typeface="Arial"/>
                <a:cs typeface="Arial"/>
              </a:rPr>
              <a:t>practical </a:t>
            </a:r>
            <a:r>
              <a:rPr dirty="0" spc="-10" b="0">
                <a:latin typeface="Arial"/>
                <a:cs typeface="Arial"/>
              </a:rPr>
              <a:t>utility </a:t>
            </a:r>
            <a:r>
              <a:rPr dirty="0" spc="-5" b="0">
                <a:latin typeface="Arial"/>
                <a:cs typeface="Arial"/>
              </a:rPr>
              <a:t>of </a:t>
            </a:r>
            <a:r>
              <a:rPr dirty="0" spc="-10" b="0">
                <a:latin typeface="Arial"/>
                <a:cs typeface="Arial"/>
              </a:rPr>
              <a:t>DKNF is</a:t>
            </a:r>
            <a:r>
              <a:rPr dirty="0" spc="110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limited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11995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Re</a:t>
            </a:r>
            <a:r>
              <a:rPr dirty="0" spc="10"/>
              <a:t>c</a:t>
            </a:r>
            <a:r>
              <a:rPr dirty="0" spc="-5"/>
              <a:t>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pc="-10"/>
              <a:t>Slide 15-</a:t>
            </a:r>
            <a:r>
              <a:rPr dirty="0" spc="-40"/>
              <a:t> </a:t>
            </a:r>
            <a:fld id="{81D60167-4931-47E6-BA6A-407CBD079E47}" type="slidenum">
              <a:rPr dirty="0" spc="-5"/>
              <a:t>52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095"/>
            <a:ext cx="7625080" cy="395351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Functional Dependencies</a:t>
            </a:r>
            <a:r>
              <a:rPr dirty="0" sz="28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Revisited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Designing a Set of Relations by</a:t>
            </a:r>
            <a:r>
              <a:rPr dirty="0" sz="28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Synthesis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Properties of Relational</a:t>
            </a:r>
            <a:r>
              <a:rPr dirty="0" sz="28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Decompositions</a:t>
            </a:r>
            <a:endParaRPr sz="2800">
              <a:latin typeface="Arial"/>
              <a:cs typeface="Arial"/>
            </a:endParaRPr>
          </a:p>
          <a:p>
            <a:pPr marL="356870" marR="341630" indent="-34417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Algorithms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Relational Database Schema  Design in 3Nf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dirty="0" sz="2800" spc="-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endParaRPr sz="28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Multivalued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Dependencies and Fourth Normal  Form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Other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Dependencies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dirty="0" sz="2800" spc="-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Forms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621220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Defining Functional 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6773" y="6602965"/>
            <a:ext cx="106045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400" spc="-10" b="1">
                <a:solidFill>
                  <a:srgbClr val="990033"/>
                </a:solidFill>
                <a:latin typeface="Arial"/>
                <a:cs typeface="Arial"/>
              </a:rPr>
              <a:t>Slide 15 </a:t>
            </a:r>
            <a:r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dirty="0" sz="1400" spc="-40" b="1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965"/>
            <a:ext cx="8211820" cy="427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172720" indent="-34417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X → Y holds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if whenever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tuples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same</a:t>
            </a:r>
            <a:r>
              <a:rPr dirty="0" sz="2400" spc="-2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value  </a:t>
            </a:r>
            <a:r>
              <a:rPr dirty="0" sz="2400" spc="1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X,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they </a:t>
            </a:r>
            <a:r>
              <a:rPr dirty="0" sz="2400" spc="-10" i="1">
                <a:solidFill>
                  <a:srgbClr val="333399"/>
                </a:solidFill>
                <a:latin typeface="Arial"/>
                <a:cs typeface="Arial"/>
              </a:rPr>
              <a:t>must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the same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value </a:t>
            </a:r>
            <a:r>
              <a:rPr dirty="0" sz="2400" spc="1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dirty="0" sz="2400" spc="-1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For any </a:t>
            </a:r>
            <a:r>
              <a:rPr dirty="0" sz="2200" spc="-10">
                <a:solidFill>
                  <a:srgbClr val="800000"/>
                </a:solidFill>
                <a:latin typeface="Arial"/>
                <a:cs typeface="Arial"/>
              </a:rPr>
              <a:t>two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tuples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t1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t2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any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relation instance r(R):</a:t>
            </a:r>
            <a:r>
              <a:rPr dirty="0" sz="2200" spc="-13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If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t1[X]=t2[X],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then</a:t>
            </a:r>
            <a:r>
              <a:rPr dirty="0" sz="2200" spc="-9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t1[Y]=t2[Y]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6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X → Y in R specifies a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constraint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on all relation</a:t>
            </a:r>
            <a:r>
              <a:rPr dirty="0" sz="2400" spc="-18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r(R)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  <a:tab pos="1878964" algn="l"/>
                <a:tab pos="6504940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Written as X →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Y;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can be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displayed graphically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on a  relation schema as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in Figures in</a:t>
            </a:r>
            <a:r>
              <a:rPr dirty="0" sz="2400" spc="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dirty="0" sz="2400" spc="-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14.	( denoted</a:t>
            </a:r>
            <a:r>
              <a:rPr dirty="0" sz="2400" spc="-1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by  the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arrow:	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FDs are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derived </a:t>
            </a: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real-world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constraints on</a:t>
            </a:r>
            <a:r>
              <a:rPr dirty="0" sz="2400" spc="-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559498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1.1 Inference Rules for </a:t>
            </a:r>
            <a:r>
              <a:rPr dirty="0" spc="-10"/>
              <a:t>FDs</a:t>
            </a:r>
            <a:r>
              <a:rPr dirty="0" spc="-40"/>
              <a:t> </a:t>
            </a:r>
            <a:r>
              <a:rPr dirty="0" spc="-5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6773" y="6602965"/>
            <a:ext cx="106045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400" spc="-10" b="1">
                <a:solidFill>
                  <a:srgbClr val="990033"/>
                </a:solidFill>
                <a:latin typeface="Arial"/>
                <a:cs typeface="Arial"/>
              </a:rPr>
              <a:t>Slide 15 </a:t>
            </a:r>
            <a:r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dirty="0" sz="1400" spc="-40" b="1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965"/>
            <a:ext cx="8044180" cy="2623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Definition: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FD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inferred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implied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by 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set of dependencies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specified on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holds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in 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legal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relation state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;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that is,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whenever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r 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satisfies all the dependencies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also holds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dirty="0" sz="24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0033"/>
              </a:buClr>
              <a:buFont typeface="Wingdings"/>
              <a:buChar char=""/>
            </a:pPr>
            <a:endParaRPr sz="3250">
              <a:latin typeface="Times New Roman"/>
              <a:cs typeface="Times New Roman"/>
            </a:endParaRPr>
          </a:p>
          <a:p>
            <a:pPr marL="356870" marR="410209" indent="-344170">
              <a:lnSpc>
                <a:spcPts val="259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Given a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set of FDs </a:t>
            </a:r>
            <a:r>
              <a:rPr dirty="0" sz="2400" spc="-135">
                <a:solidFill>
                  <a:srgbClr val="333399"/>
                </a:solidFill>
                <a:latin typeface="Arial"/>
                <a:cs typeface="Arial"/>
              </a:rPr>
              <a:t>F, </a:t>
            </a:r>
            <a:r>
              <a:rPr dirty="0" sz="2400" spc="-2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infer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additional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that  hold </a:t>
            </a:r>
            <a:r>
              <a:rPr dirty="0" sz="2400" spc="-10">
                <a:solidFill>
                  <a:srgbClr val="333399"/>
                </a:solidFill>
                <a:latin typeface="Arial"/>
                <a:cs typeface="Arial"/>
              </a:rPr>
              <a:t>whenever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in F</a:t>
            </a:r>
            <a:r>
              <a:rPr dirty="0" sz="24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hold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49206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Inference Rules for FDs</a:t>
            </a:r>
            <a:r>
              <a:rPr dirty="0" spc="-35"/>
              <a:t> </a:t>
            </a:r>
            <a:r>
              <a:rPr dirty="0" spc="-5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6773" y="6602965"/>
            <a:ext cx="106045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400" spc="-10" b="1">
                <a:solidFill>
                  <a:srgbClr val="990033"/>
                </a:solidFill>
                <a:latin typeface="Arial"/>
                <a:cs typeface="Arial"/>
              </a:rPr>
              <a:t>Slide 15 </a:t>
            </a:r>
            <a:r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dirty="0" sz="1400" spc="-40" b="1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955033"/>
            <a:ext cx="7691120" cy="367601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Armstrong's inference</a:t>
            </a:r>
            <a:r>
              <a:rPr dirty="0" sz="2400" spc="-7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rules: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7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IR1. (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Reflexive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)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If Y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subset-of </a:t>
            </a:r>
            <a:r>
              <a:rPr dirty="0" sz="2200" spc="10">
                <a:solidFill>
                  <a:srgbClr val="800000"/>
                </a:solidFill>
                <a:latin typeface="Arial"/>
                <a:cs typeface="Arial"/>
              </a:rPr>
              <a:t>X,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then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dirty="0" sz="2000" spc="-20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IR2.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200" spc="-5" b="1">
                <a:solidFill>
                  <a:srgbClr val="800000"/>
                </a:solidFill>
                <a:latin typeface="Arial"/>
                <a:cs typeface="Arial"/>
              </a:rPr>
              <a:t>Augmentation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)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If X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dirty="0" sz="2200" spc="-150">
                <a:solidFill>
                  <a:srgbClr val="800000"/>
                </a:solidFill>
                <a:latin typeface="Arial"/>
                <a:cs typeface="Arial"/>
              </a:rPr>
              <a:t>Y,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then </a:t>
            </a:r>
            <a:r>
              <a:rPr dirty="0" sz="2200" spc="10">
                <a:solidFill>
                  <a:srgbClr val="800000"/>
                </a:solidFill>
                <a:latin typeface="Arial"/>
                <a:cs typeface="Arial"/>
              </a:rPr>
              <a:t>XZ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dirty="0" sz="2000" spc="-37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YZ</a:t>
            </a:r>
            <a:endParaRPr sz="22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5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333399"/>
                </a:solidFill>
                <a:latin typeface="Arial"/>
                <a:cs typeface="Arial"/>
              </a:rPr>
              <a:t>(Notation: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XZ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stands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X U</a:t>
            </a:r>
            <a:r>
              <a:rPr dirty="0" sz="2000" spc="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"/>
                <a:cs typeface="Arial"/>
              </a:rPr>
              <a:t>Z)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54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IR3. 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dirty="0" sz="2200" spc="-15" b="1">
                <a:solidFill>
                  <a:srgbClr val="800000"/>
                </a:solidFill>
                <a:latin typeface="Arial"/>
                <a:cs typeface="Arial"/>
              </a:rPr>
              <a:t>Transitive</a:t>
            </a:r>
            <a:r>
              <a:rPr dirty="0" sz="2200" spc="-15">
                <a:solidFill>
                  <a:srgbClr val="800000"/>
                </a:solidFill>
                <a:latin typeface="Arial"/>
                <a:cs typeface="Arial"/>
              </a:rPr>
              <a:t>)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If X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Z, then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000" spc="-1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dirty="0" sz="2000" spc="-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Z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99"/>
              </a:buClr>
              <a:buFont typeface="Wingdings"/>
              <a:buChar char=""/>
            </a:pPr>
            <a:endParaRPr sz="3250">
              <a:latin typeface="Times New Roman"/>
              <a:cs typeface="Times New Roman"/>
            </a:endParaRPr>
          </a:p>
          <a:p>
            <a:pPr marL="356870" marR="771525" indent="-344170">
              <a:lnSpc>
                <a:spcPts val="2590"/>
              </a:lnSpc>
              <a:spcBef>
                <a:spcPts val="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IR1, IR2, IR3 </a:t>
            </a:r>
            <a:r>
              <a:rPr dirty="0" sz="2400" spc="5">
                <a:solidFill>
                  <a:srgbClr val="333399"/>
                </a:solidFill>
                <a:latin typeface="Arial"/>
                <a:cs typeface="Arial"/>
              </a:rPr>
              <a:t>form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sound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complete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set</a:t>
            </a:r>
            <a:r>
              <a:rPr dirty="0" sz="2400" spc="-17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of  inference</a:t>
            </a:r>
            <a:r>
              <a:rPr dirty="0" sz="2400" spc="-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rules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ts val="2510"/>
              </a:lnSpc>
              <a:spcBef>
                <a:spcPts val="2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5">
                <a:solidFill>
                  <a:srgbClr val="800000"/>
                </a:solidFill>
                <a:latin typeface="Arial"/>
                <a:cs typeface="Arial"/>
              </a:rPr>
              <a:t>These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are rules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hold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all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other rules that </a:t>
            </a:r>
            <a:r>
              <a:rPr dirty="0" sz="2200" spc="-5">
                <a:solidFill>
                  <a:srgbClr val="800000"/>
                </a:solidFill>
                <a:latin typeface="Arial"/>
                <a:cs typeface="Arial"/>
              </a:rPr>
              <a:t>hold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can</a:t>
            </a:r>
            <a:r>
              <a:rPr dirty="0" sz="2200" spc="-5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deduced </a:t>
            </a:r>
            <a:r>
              <a:rPr dirty="0" sz="2200" spc="10">
                <a:solidFill>
                  <a:srgbClr val="800000"/>
                </a:solidFill>
                <a:latin typeface="Arial"/>
                <a:cs typeface="Arial"/>
              </a:rPr>
              <a:t>from</a:t>
            </a:r>
            <a:r>
              <a:rPr dirty="0" sz="2200" spc="-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"/>
                <a:cs typeface="Arial"/>
              </a:rPr>
              <a:t>these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49206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Inference Rules for FDs</a:t>
            </a:r>
            <a:r>
              <a:rPr dirty="0" spc="-35"/>
              <a:t> </a:t>
            </a:r>
            <a:r>
              <a:rPr dirty="0" spc="-5"/>
              <a:t>(3)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6773" y="6602965"/>
            <a:ext cx="106045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400" spc="-10" b="1">
                <a:solidFill>
                  <a:srgbClr val="990033"/>
                </a:solidFill>
                <a:latin typeface="Arial"/>
                <a:cs typeface="Arial"/>
              </a:rPr>
              <a:t>Slide 15 </a:t>
            </a:r>
            <a:r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-</a:t>
            </a:r>
            <a:r>
              <a:rPr dirty="0" sz="1400" spc="-40" b="1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1400" spc="-5" b="1">
                <a:solidFill>
                  <a:srgbClr val="990033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dirty="0" spc="-50"/>
              <a:t> </a:t>
            </a:r>
            <a:r>
              <a:rPr dirty="0" spc="5"/>
              <a:t>©</a:t>
            </a:r>
            <a:r>
              <a:rPr dirty="0" spc="-10"/>
              <a:t> </a:t>
            </a:r>
            <a:r>
              <a:rPr dirty="0"/>
              <a:t>2016</a:t>
            </a:r>
            <a:r>
              <a:rPr dirty="0" spc="-10"/>
              <a:t> </a:t>
            </a:r>
            <a:r>
              <a:rPr dirty="0"/>
              <a:t>Ramez</a:t>
            </a:r>
            <a:r>
              <a:rPr dirty="0" spc="-35"/>
              <a:t> </a:t>
            </a:r>
            <a:r>
              <a:rPr dirty="0" spc="5"/>
              <a:t>Elmasri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5"/>
              <a:t>Shamkant</a:t>
            </a:r>
            <a:r>
              <a:rPr dirty="0" spc="-70"/>
              <a:t> </a:t>
            </a:r>
            <a:r>
              <a:rPr dirty="0"/>
              <a:t>B.</a:t>
            </a:r>
            <a:r>
              <a:rPr dirty="0" spc="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131"/>
            <a:ext cx="8108950" cy="435356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39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Some additional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inference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rules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are</a:t>
            </a:r>
            <a:r>
              <a:rPr dirty="0" sz="2800" spc="-6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useful: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ts val="3210"/>
              </a:lnSpc>
              <a:spcBef>
                <a:spcPts val="3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 b="1">
                <a:solidFill>
                  <a:srgbClr val="800000"/>
                </a:solidFill>
                <a:latin typeface="Arial"/>
                <a:cs typeface="Arial"/>
              </a:rPr>
              <a:t>Decomposition: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dirty="0" sz="2600" spc="-15">
                <a:solidFill>
                  <a:srgbClr val="800000"/>
                </a:solidFill>
                <a:latin typeface="Arial"/>
                <a:cs typeface="Arial"/>
              </a:rPr>
              <a:t>YZ,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then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dirty="0" sz="2600" spc="-4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→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ts val="2970"/>
              </a:lnSpc>
            </a:pP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Z</a:t>
            </a:r>
            <a:endParaRPr sz="2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5" b="1">
                <a:solidFill>
                  <a:srgbClr val="800000"/>
                </a:solidFill>
                <a:latin typeface="Arial"/>
                <a:cs typeface="Arial"/>
              </a:rPr>
              <a:t>Union: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Z, then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dirty="0" sz="2800" spc="-17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30">
                <a:solidFill>
                  <a:srgbClr val="800000"/>
                </a:solidFill>
                <a:latin typeface="Arial"/>
                <a:cs typeface="Arial"/>
              </a:rPr>
              <a:t>YZ</a:t>
            </a:r>
            <a:endParaRPr sz="2600">
              <a:latin typeface="Arial"/>
              <a:cs typeface="Arial"/>
            </a:endParaRPr>
          </a:p>
          <a:p>
            <a:pPr lvl="1" marL="756285" marR="200025" indent="-286385">
              <a:lnSpc>
                <a:spcPts val="3020"/>
              </a:lnSpc>
              <a:spcBef>
                <a:spcPts val="7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Psuedotransitivity: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dirty="0" sz="2600" spc="-1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dirty="0" sz="2600" spc="25">
                <a:solidFill>
                  <a:srgbClr val="800000"/>
                </a:solidFill>
                <a:latin typeface="Arial"/>
                <a:cs typeface="Arial"/>
              </a:rPr>
              <a:t>WY </a:t>
            </a:r>
            <a:r>
              <a:rPr dirty="0" sz="2800" spc="5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Z,</a:t>
            </a:r>
            <a:r>
              <a:rPr dirty="0" sz="2600" spc="-1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then  </a:t>
            </a:r>
            <a:r>
              <a:rPr dirty="0" sz="2600" spc="25">
                <a:solidFill>
                  <a:srgbClr val="800000"/>
                </a:solidFill>
                <a:latin typeface="Arial"/>
                <a:cs typeface="Arial"/>
              </a:rPr>
              <a:t>WX </a:t>
            </a:r>
            <a:r>
              <a:rPr dirty="0" sz="2800" spc="1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dirty="0" sz="2800" spc="-14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"/>
                <a:cs typeface="Arial"/>
              </a:rPr>
              <a:t>Z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Wingdings"/>
              <a:buChar char=""/>
            </a:pPr>
            <a:endParaRPr sz="3750">
              <a:latin typeface="Times New Roman"/>
              <a:cs typeface="Times New Roman"/>
            </a:endParaRPr>
          </a:p>
          <a:p>
            <a:pPr marL="356870" marR="193040" indent="-344170">
              <a:lnSpc>
                <a:spcPct val="9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last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three inference rules, as </a:t>
            </a:r>
            <a:r>
              <a:rPr dirty="0" sz="2800" spc="-10">
                <a:solidFill>
                  <a:srgbClr val="333399"/>
                </a:solidFill>
                <a:latin typeface="Arial"/>
                <a:cs typeface="Arial"/>
              </a:rPr>
              <a:t>well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as any 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other inference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rules,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can be deduced from</a:t>
            </a:r>
            <a:r>
              <a:rPr dirty="0" sz="2800" spc="-18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IR1,  IR2, and IR3 </a:t>
            </a:r>
            <a:r>
              <a:rPr dirty="0" sz="2800" spc="5">
                <a:solidFill>
                  <a:srgbClr val="333399"/>
                </a:solidFill>
                <a:latin typeface="Arial"/>
                <a:cs typeface="Arial"/>
              </a:rPr>
              <a:t>(completeness</a:t>
            </a:r>
            <a:r>
              <a:rPr dirty="0" sz="2800" spc="-7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property)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2020-05-05T13:02:23Z</dcterms:created>
  <dcterms:modified xsi:type="dcterms:W3CDTF">2020-05-05T13:02:23Z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2020-05-05T00:00:00Z</vt:filetime>
  </property>
</Properties>
</file>