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64" r:id="rId5"/>
    <p:sldId id="261" r:id="rId6"/>
    <p:sldId id="260" r:id="rId7"/>
    <p:sldId id="259" r:id="rId8"/>
    <p:sldId id="289" r:id="rId9"/>
    <p:sldId id="298" r:id="rId10"/>
    <p:sldId id="258" r:id="rId11"/>
    <p:sldId id="266" r:id="rId12"/>
    <p:sldId id="257" r:id="rId13"/>
    <p:sldId id="287" r:id="rId14"/>
    <p:sldId id="297" r:id="rId15"/>
    <p:sldId id="279" r:id="rId16"/>
    <p:sldId id="288" r:id="rId17"/>
    <p:sldId id="281" r:id="rId18"/>
    <p:sldId id="282" r:id="rId19"/>
    <p:sldId id="283" r:id="rId20"/>
    <p:sldId id="267" r:id="rId21"/>
    <p:sldId id="26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GI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SIMULATION OF</a:t>
            </a:r>
            <a:r>
              <a:rPr lang="en-IN" altLang="en-US"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BINARY</a:t>
            </a:r>
            <a:r>
              <a:rPr lang="en-US"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MULTIPLIER</a:t>
            </a:r>
            <a:endParaRPr lang="en-US"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9415145" y="5523865"/>
            <a:ext cx="2513965" cy="799465"/>
          </a:xfrm>
        </p:spPr>
        <p:txBody>
          <a:bodyPr/>
          <a:lstStyle/>
          <a:p>
            <a:r>
              <a:rPr lang="en-IN" alt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2K19/CO/319</a:t>
            </a:r>
            <a:endParaRPr lang="en-IN" alt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en-IN" alt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RITIK SINGH</a:t>
            </a:r>
            <a:endParaRPr lang="en-IN" alt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4" name="Text Box 3"/>
          <p:cNvSpPr txBox="1"/>
          <p:nvPr/>
        </p:nvSpPr>
        <p:spPr>
          <a:xfrm>
            <a:off x="624205" y="1703705"/>
            <a:ext cx="6298565" cy="398780"/>
          </a:xfrm>
          <a:prstGeom prst="rect">
            <a:avLst/>
          </a:prstGeom>
          <a:noFill/>
        </p:spPr>
        <p:txBody>
          <a:bodyPr wrap="square" rtlCol="0">
            <a:spAutoFit/>
          </a:bodyPr>
          <a:p>
            <a:r>
              <a:rPr lang="en-IN" altLang="en-US" sz="2000"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INNOVATIVE PROJECT REPORT</a:t>
            </a:r>
            <a:endParaRPr lang="en-IN" altLang="en-US" sz="2000"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45440"/>
            <a:ext cx="10972800" cy="702945"/>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Example:</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609600" y="1243330"/>
            <a:ext cx="10972800" cy="5108575"/>
          </a:xfrm>
        </p:spPr>
        <p:txBody>
          <a:bodyPr/>
          <a:p>
            <a:r>
              <a:rPr lang="en-US" sz="2400">
                <a:latin typeface="Times New Roman" panose="02020603050405020304" charset="0"/>
                <a:cs typeface="Times New Roman" panose="02020603050405020304" charset="0"/>
              </a:rPr>
              <a:t>Let us take an example of multiplying two binary numbers as follows. The process is similar to multiplying two decimal numbers, with a difference that the resulting numbers are all binary.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110   =  6</a:t>
            </a:r>
            <a:endParaRPr lang="en-US" sz="2400" b="1">
              <a:latin typeface="Times New Roman" panose="02020603050405020304" charset="0"/>
              <a:cs typeface="Times New Roman" panose="02020603050405020304" charset="0"/>
            </a:endParaRPr>
          </a:p>
          <a:p>
            <a:pPr marL="0" indent="0">
              <a:buNone/>
            </a:pPr>
            <a:r>
              <a:rPr lang="en-IN" altLang="en-US" sz="2400" b="1">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X </a:t>
            </a:r>
            <a:r>
              <a:rPr lang="en-IN" altLang="en-US" sz="2400" b="1">
                <a:latin typeface="Times New Roman" panose="02020603050405020304" charset="0"/>
                <a:cs typeface="Times New Roman" panose="02020603050405020304" charset="0"/>
              </a:rPr>
              <a:t>  0</a:t>
            </a:r>
            <a:r>
              <a:rPr lang="en-US" sz="2400" b="1">
                <a:latin typeface="Times New Roman" panose="02020603050405020304" charset="0"/>
                <a:cs typeface="Times New Roman" panose="02020603050405020304" charset="0"/>
              </a:rPr>
              <a:t>11  =  3</a:t>
            </a:r>
            <a:endParaRPr lang="en-US" sz="2400" b="1">
              <a:latin typeface="Times New Roman" panose="02020603050405020304" charset="0"/>
              <a:cs typeface="Times New Roman" panose="02020603050405020304" charset="0"/>
            </a:endParaRPr>
          </a:p>
          <a:p>
            <a:pPr marL="0" indent="0">
              <a:buNone/>
            </a:pPr>
            <a:r>
              <a:rPr lang="en-IN" altLang="en-US" sz="2400" b="1">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a:t>
            </a:r>
            <a:endParaRPr lang="en-US" sz="2400" b="1">
              <a:latin typeface="Times New Roman" panose="02020603050405020304" charset="0"/>
              <a:cs typeface="Times New Roman" panose="02020603050405020304" charset="0"/>
            </a:endParaRPr>
          </a:p>
          <a:p>
            <a:pPr marL="0" indent="0">
              <a:buNone/>
            </a:pPr>
            <a:r>
              <a:rPr lang="en-US" sz="2400" b="1">
                <a:latin typeface="Times New Roman" panose="02020603050405020304" charset="0"/>
                <a:cs typeface="Times New Roman" panose="02020603050405020304" charset="0"/>
              </a:rPr>
              <a:t>                        1 1 0                 ; 110 X 1 (Shifted one position left)</a:t>
            </a:r>
            <a:endParaRPr lang="en-US" sz="2400" b="1">
              <a:latin typeface="Times New Roman" panose="02020603050405020304" charset="0"/>
              <a:cs typeface="Times New Roman" panose="02020603050405020304" charset="0"/>
            </a:endParaRPr>
          </a:p>
          <a:p>
            <a:pPr marL="0" indent="0">
              <a:buNone/>
            </a:pPr>
            <a:r>
              <a:rPr lang="en-US" sz="2400" b="1">
                <a:latin typeface="Times New Roman" panose="02020603050405020304" charset="0"/>
                <a:cs typeface="Times New Roman" panose="02020603050405020304" charset="0"/>
              </a:rPr>
              <a:t>                    </a:t>
            </a:r>
            <a:r>
              <a:rPr lang="en-IN" altLang="en-US" sz="2400" b="1">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1 1 0 x                 ; 110 X 1 (Shifted one position left)</a:t>
            </a:r>
            <a:endParaRPr lang="en-US" sz="2400" b="1">
              <a:latin typeface="Times New Roman" panose="02020603050405020304" charset="0"/>
              <a:cs typeface="Times New Roman" panose="02020603050405020304" charset="0"/>
            </a:endParaRPr>
          </a:p>
          <a:p>
            <a:pPr marL="0" indent="0">
              <a:buNone/>
            </a:pPr>
            <a:r>
              <a:rPr lang="en-US" sz="2400" b="1">
                <a:latin typeface="Times New Roman" panose="02020603050405020304" charset="0"/>
                <a:cs typeface="Times New Roman" panose="02020603050405020304" charset="0"/>
              </a:rPr>
              <a:t>                  0 0 0 x x                 ; 110 X 0 (Shifted one position left)</a:t>
            </a:r>
            <a:endParaRPr lang="en-US" sz="2400" b="1">
              <a:latin typeface="Times New Roman" panose="02020603050405020304" charset="0"/>
              <a:cs typeface="Times New Roman" panose="02020603050405020304" charset="0"/>
            </a:endParaRPr>
          </a:p>
          <a:p>
            <a:pPr marL="0" indent="0">
              <a:buNone/>
            </a:pPr>
            <a:r>
              <a:rPr lang="en-US" sz="2400" b="1">
                <a:latin typeface="Times New Roman" panose="02020603050405020304" charset="0"/>
                <a:cs typeface="Times New Roman" panose="02020603050405020304" charset="0"/>
              </a:rPr>
              <a:t> </a:t>
            </a:r>
            <a:r>
              <a:rPr lang="en-IN" altLang="en-US" sz="2400" b="1">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a:t>
            </a:r>
            <a:endParaRPr lang="en-US" sz="2400" b="1">
              <a:latin typeface="Times New Roman" panose="02020603050405020304" charset="0"/>
              <a:cs typeface="Times New Roman" panose="02020603050405020304" charset="0"/>
            </a:endParaRPr>
          </a:p>
          <a:p>
            <a:pPr marL="0" indent="0">
              <a:buNone/>
            </a:pPr>
            <a:r>
              <a:rPr lang="en-US" sz="2400" b="1">
                <a:latin typeface="Times New Roman" panose="02020603050405020304" charset="0"/>
                <a:cs typeface="Times New Roman" panose="02020603050405020304" charset="0"/>
              </a:rPr>
              <a:t> </a:t>
            </a:r>
            <a:r>
              <a:rPr lang="en-IN" altLang="en-US" sz="2400" b="1">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1 0 0 1 0  = 18</a:t>
            </a:r>
            <a:endParaRPr lang="en-US" sz="2400" b="1">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16585" y="421005"/>
            <a:ext cx="11077575" cy="645160"/>
          </a:xfrm>
          <a:prstGeom prst="rect">
            <a:avLst/>
          </a:prstGeom>
          <a:noFill/>
        </p:spPr>
        <p:txBody>
          <a:bodyPr wrap="square" rtlCol="0">
            <a:spAutoFit/>
          </a:bodyPr>
          <a:p>
            <a:r>
              <a:rPr lang="en-US" sz="3600"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Booths Algorithm for Multiplication</a:t>
            </a:r>
            <a:endParaRPr lang="en-US" sz="3600"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pic>
        <p:nvPicPr>
          <p:cNvPr id="7" name="Content Placeholder 6" descr="booths algo"/>
          <p:cNvPicPr>
            <a:picLocks noChangeAspect="1"/>
          </p:cNvPicPr>
          <p:nvPr>
            <p:ph idx="1"/>
          </p:nvPr>
        </p:nvPicPr>
        <p:blipFill>
          <a:blip r:embed="rId1"/>
          <a:stretch>
            <a:fillRect/>
          </a:stretch>
        </p:blipFill>
        <p:spPr>
          <a:xfrm>
            <a:off x="262890" y="1250315"/>
            <a:ext cx="3978910" cy="4605020"/>
          </a:xfrm>
          <a:prstGeom prst="rect">
            <a:avLst/>
          </a:prstGeom>
        </p:spPr>
      </p:pic>
      <p:sp>
        <p:nvSpPr>
          <p:cNvPr id="9" name="Text Box 8"/>
          <p:cNvSpPr txBox="1"/>
          <p:nvPr/>
        </p:nvSpPr>
        <p:spPr>
          <a:xfrm>
            <a:off x="4160520" y="1334770"/>
            <a:ext cx="7367270" cy="3969385"/>
          </a:xfrm>
          <a:prstGeom prst="rect">
            <a:avLst/>
          </a:prstGeom>
          <a:noFill/>
        </p:spPr>
        <p:txBody>
          <a:bodyPr wrap="square" rtlCol="0">
            <a:spAutoFit/>
          </a:bodyPr>
          <a:p>
            <a:r>
              <a:rPr lang="en-US" b="1">
                <a:latin typeface="Times New Roman" panose="02020603050405020304" charset="0"/>
                <a:cs typeface="Times New Roman" panose="02020603050405020304" charset="0"/>
              </a:rPr>
              <a:t>A :</a:t>
            </a:r>
            <a:r>
              <a:rPr lang="en-US">
                <a:latin typeface="Times New Roman" panose="02020603050405020304" charset="0"/>
                <a:cs typeface="Times New Roman" panose="02020603050405020304" charset="0"/>
              </a:rPr>
              <a:t> It represents the Accumulator which stores the partial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product, It is initialized with Zero (0)</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M:</a:t>
            </a:r>
            <a:r>
              <a:rPr lang="en-US">
                <a:latin typeface="Times New Roman" panose="02020603050405020304" charset="0"/>
                <a:cs typeface="Times New Roman" panose="02020603050405020304" charset="0"/>
              </a:rPr>
              <a:t> It represents the multiplicand</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Q:</a:t>
            </a:r>
            <a:r>
              <a:rPr lang="en-US">
                <a:latin typeface="Times New Roman" panose="02020603050405020304" charset="0"/>
                <a:cs typeface="Times New Roman" panose="02020603050405020304" charset="0"/>
              </a:rPr>
              <a:t> It represents the multiplier, </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Q</a:t>
            </a:r>
            <a:r>
              <a:rPr lang="en-US" b="1" baseline="-25000">
                <a:latin typeface="Times New Roman" panose="02020603050405020304" charset="0"/>
                <a:cs typeface="Times New Roman" panose="02020603050405020304" charset="0"/>
              </a:rPr>
              <a:t>0</a:t>
            </a:r>
            <a:r>
              <a:rPr lang="en-US" b="1">
                <a:latin typeface="Times New Roman" panose="02020603050405020304" charset="0"/>
                <a:cs typeface="Times New Roman" panose="02020603050405020304" charset="0"/>
              </a:rPr>
              <a:t>:</a:t>
            </a:r>
            <a:r>
              <a:rPr lang="en-US">
                <a:latin typeface="Times New Roman" panose="02020603050405020304" charset="0"/>
                <a:cs typeface="Times New Roman" panose="02020603050405020304" charset="0"/>
              </a:rPr>
              <a:t> it represents the LSB of Q</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Q</a:t>
            </a:r>
            <a:r>
              <a:rPr lang="en-US" b="1" baseline="-25000">
                <a:latin typeface="Times New Roman" panose="02020603050405020304" charset="0"/>
                <a:cs typeface="Times New Roman" panose="02020603050405020304" charset="0"/>
              </a:rPr>
              <a:t>−1 </a:t>
            </a:r>
            <a:r>
              <a:rPr lang="en-US" b="1">
                <a:latin typeface="Times New Roman" panose="02020603050405020304" charset="0"/>
                <a:cs typeface="Times New Roman" panose="02020603050405020304" charset="0"/>
              </a:rPr>
              <a:t>:</a:t>
            </a:r>
            <a:r>
              <a:rPr lang="en-US">
                <a:latin typeface="Times New Roman" panose="02020603050405020304" charset="0"/>
                <a:cs typeface="Times New Roman" panose="02020603050405020304" charset="0"/>
              </a:rPr>
              <a:t> It represents a Flip Flop which is initialized with Zero(0)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Count: It represents the counter(number of bits in M or Q)</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b="1">
                <a:solidFill>
                  <a:srgbClr val="FF0000"/>
                </a:solidFill>
                <a:latin typeface="Times New Roman" panose="02020603050405020304" charset="0"/>
                <a:cs typeface="Times New Roman" panose="02020603050405020304" charset="0"/>
              </a:rPr>
              <a:t>Note: In Arithmetic Shift Right, We copy the sign bit of the </a:t>
            </a:r>
            <a:endParaRPr lang="en-US" b="1">
              <a:solidFill>
                <a:srgbClr val="FF0000"/>
              </a:solidFill>
              <a:latin typeface="Times New Roman" panose="02020603050405020304" charset="0"/>
              <a:cs typeface="Times New Roman" panose="02020603050405020304" charset="0"/>
            </a:endParaRPr>
          </a:p>
          <a:p>
            <a:r>
              <a:rPr lang="en-US" b="1">
                <a:solidFill>
                  <a:srgbClr val="FF0000"/>
                </a:solidFill>
                <a:latin typeface="Times New Roman" panose="02020603050405020304" charset="0"/>
                <a:cs typeface="Times New Roman" panose="02020603050405020304" charset="0"/>
              </a:rPr>
              <a:t>number in MSB</a:t>
            </a:r>
            <a:endParaRPr lang="en-US" b="1">
              <a:solidFill>
                <a:srgbClr val="FF0000"/>
              </a:solidFill>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83540"/>
            <a:ext cx="10972800" cy="582613"/>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Working on the Booth Algorithm</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buAutoNum type="arabicPeriod"/>
            </a:pPr>
            <a:r>
              <a:rPr lang="en-US" sz="1800">
                <a:latin typeface="Times New Roman" panose="02020603050405020304" charset="0"/>
                <a:cs typeface="Times New Roman" panose="02020603050405020304" charset="0"/>
              </a:rPr>
              <a:t>Set the Multiplicand and Multiplier binary bits as M and Q, respectively.</a:t>
            </a:r>
            <a:endParaRPr lang="en-US" sz="1800">
              <a:latin typeface="Times New Roman" panose="02020603050405020304" charset="0"/>
              <a:cs typeface="Times New Roman" panose="02020603050405020304" charset="0"/>
            </a:endParaRPr>
          </a:p>
          <a:p>
            <a:pPr>
              <a:buAutoNum type="arabicPeriod"/>
            </a:pPr>
            <a:r>
              <a:rPr lang="en-US" sz="1800">
                <a:latin typeface="Times New Roman" panose="02020603050405020304" charset="0"/>
                <a:cs typeface="Times New Roman" panose="02020603050405020304" charset="0"/>
              </a:rPr>
              <a:t>Initially, we set the AC and Q</a:t>
            </a:r>
            <a:r>
              <a:rPr lang="en-US" sz="1800" baseline="-25000">
                <a:latin typeface="Times New Roman" panose="02020603050405020304" charset="0"/>
                <a:cs typeface="Times New Roman" panose="02020603050405020304" charset="0"/>
              </a:rPr>
              <a:t>n + 1</a:t>
            </a:r>
            <a:r>
              <a:rPr lang="en-US" sz="1800">
                <a:latin typeface="Times New Roman" panose="02020603050405020304" charset="0"/>
                <a:cs typeface="Times New Roman" panose="02020603050405020304" charset="0"/>
              </a:rPr>
              <a:t> registers value to 0.</a:t>
            </a:r>
            <a:endParaRPr lang="en-US" sz="1800">
              <a:latin typeface="Times New Roman" panose="02020603050405020304" charset="0"/>
              <a:cs typeface="Times New Roman" panose="02020603050405020304" charset="0"/>
            </a:endParaRPr>
          </a:p>
          <a:p>
            <a:pPr>
              <a:buAutoNum type="arabicPeriod"/>
            </a:pPr>
            <a:r>
              <a:rPr lang="en-US" sz="1800">
                <a:latin typeface="Times New Roman" panose="02020603050405020304" charset="0"/>
                <a:cs typeface="Times New Roman" panose="02020603050405020304" charset="0"/>
              </a:rPr>
              <a:t>SC represents the number of Multiplier bits (Q), and it is a sequence counter that is continuously decremented till equal to the number of bits (n) or reached to 0.</a:t>
            </a:r>
            <a:endParaRPr lang="en-US" sz="1800">
              <a:latin typeface="Times New Roman" panose="02020603050405020304" charset="0"/>
              <a:cs typeface="Times New Roman" panose="02020603050405020304" charset="0"/>
            </a:endParaRPr>
          </a:p>
          <a:p>
            <a:pPr>
              <a:buAutoNum type="arabicPeriod"/>
            </a:pPr>
            <a:r>
              <a:rPr lang="en-US" sz="1800">
                <a:latin typeface="Times New Roman" panose="02020603050405020304" charset="0"/>
                <a:cs typeface="Times New Roman" panose="02020603050405020304" charset="0"/>
              </a:rPr>
              <a:t>A Q</a:t>
            </a:r>
            <a:r>
              <a:rPr lang="en-US" sz="1800" baseline="-25000">
                <a:latin typeface="Times New Roman" panose="02020603050405020304" charset="0"/>
                <a:cs typeface="Times New Roman" panose="02020603050405020304" charset="0"/>
              </a:rPr>
              <a:t>n</a:t>
            </a:r>
            <a:r>
              <a:rPr lang="en-US" sz="1800">
                <a:latin typeface="Times New Roman" panose="02020603050405020304" charset="0"/>
                <a:cs typeface="Times New Roman" panose="02020603050405020304" charset="0"/>
              </a:rPr>
              <a:t> represents the last bit of the Q, and the Q</a:t>
            </a:r>
            <a:r>
              <a:rPr lang="en-US" sz="1800" baseline="-25000">
                <a:latin typeface="Times New Roman" panose="02020603050405020304" charset="0"/>
                <a:cs typeface="Times New Roman" panose="02020603050405020304" charset="0"/>
              </a:rPr>
              <a:t>n+1</a:t>
            </a:r>
            <a:r>
              <a:rPr lang="en-US" sz="1800">
                <a:latin typeface="Times New Roman" panose="02020603050405020304" charset="0"/>
                <a:cs typeface="Times New Roman" panose="02020603050405020304" charset="0"/>
              </a:rPr>
              <a:t> shows the incremented bit of Q</a:t>
            </a:r>
            <a:r>
              <a:rPr lang="en-US" sz="1800" baseline="-25000">
                <a:latin typeface="Times New Roman" panose="02020603050405020304" charset="0"/>
                <a:cs typeface="Times New Roman" panose="02020603050405020304" charset="0"/>
              </a:rPr>
              <a:t>n</a:t>
            </a:r>
            <a:r>
              <a:rPr lang="en-US" sz="1800">
                <a:latin typeface="Times New Roman" panose="02020603050405020304" charset="0"/>
                <a:cs typeface="Times New Roman" panose="02020603050405020304" charset="0"/>
              </a:rPr>
              <a:t> by 1.</a:t>
            </a:r>
            <a:endParaRPr lang="en-US" sz="1800">
              <a:latin typeface="Times New Roman" panose="02020603050405020304" charset="0"/>
              <a:cs typeface="Times New Roman" panose="02020603050405020304" charset="0"/>
            </a:endParaRPr>
          </a:p>
          <a:p>
            <a:pPr>
              <a:buAutoNum type="arabicPeriod"/>
            </a:pPr>
            <a:r>
              <a:rPr lang="en-US" sz="1800">
                <a:latin typeface="Times New Roman" panose="02020603050405020304" charset="0"/>
                <a:cs typeface="Times New Roman" panose="02020603050405020304" charset="0"/>
              </a:rPr>
              <a:t>On each cycle of the booth algorithm, Q</a:t>
            </a:r>
            <a:r>
              <a:rPr lang="en-US" sz="1800" baseline="-25000">
                <a:latin typeface="Times New Roman" panose="02020603050405020304" charset="0"/>
                <a:cs typeface="Times New Roman" panose="02020603050405020304" charset="0"/>
              </a:rPr>
              <a:t>n</a:t>
            </a:r>
            <a:r>
              <a:rPr lang="en-US" sz="1800">
                <a:latin typeface="Times New Roman" panose="02020603050405020304" charset="0"/>
                <a:cs typeface="Times New Roman" panose="02020603050405020304" charset="0"/>
              </a:rPr>
              <a:t> and Q</a:t>
            </a:r>
            <a:r>
              <a:rPr lang="en-US" sz="1800" baseline="-25000">
                <a:latin typeface="Times New Roman" panose="02020603050405020304" charset="0"/>
                <a:cs typeface="Times New Roman" panose="02020603050405020304" charset="0"/>
              </a:rPr>
              <a:t>n + 1</a:t>
            </a:r>
            <a:r>
              <a:rPr lang="en-US" sz="1800">
                <a:latin typeface="Times New Roman" panose="02020603050405020304" charset="0"/>
                <a:cs typeface="Times New Roman" panose="02020603050405020304" charset="0"/>
              </a:rPr>
              <a:t> bits will be checked on the following parameters as follows:</a:t>
            </a:r>
            <a:endParaRPr lang="en-US" sz="1800">
              <a:latin typeface="Times New Roman" panose="02020603050405020304" charset="0"/>
              <a:cs typeface="Times New Roman" panose="02020603050405020304" charset="0"/>
            </a:endParaRPr>
          </a:p>
          <a:p>
            <a:pPr marL="0" indent="0">
              <a:buFont typeface="+mj-lt"/>
              <a:buNone/>
            </a:pPr>
            <a:r>
              <a:rPr lang="en-IN" altLang="en-US" sz="1800">
                <a:latin typeface="Times New Roman" panose="02020603050405020304" charset="0"/>
                <a:cs typeface="Times New Roman" panose="02020603050405020304" charset="0"/>
              </a:rPr>
              <a:t>      i.  </a:t>
            </a:r>
            <a:r>
              <a:rPr lang="en-US" sz="1800">
                <a:latin typeface="Times New Roman" panose="02020603050405020304" charset="0"/>
                <a:cs typeface="Times New Roman" panose="02020603050405020304" charset="0"/>
              </a:rPr>
              <a:t>When two bits Q</a:t>
            </a:r>
            <a:r>
              <a:rPr lang="en-US" sz="1800" baseline="-25000">
                <a:latin typeface="Times New Roman" panose="02020603050405020304" charset="0"/>
                <a:cs typeface="Times New Roman" panose="02020603050405020304" charset="0"/>
              </a:rPr>
              <a:t>n</a:t>
            </a:r>
            <a:r>
              <a:rPr lang="en-US" sz="1800">
                <a:latin typeface="Times New Roman" panose="02020603050405020304" charset="0"/>
                <a:cs typeface="Times New Roman" panose="02020603050405020304" charset="0"/>
              </a:rPr>
              <a:t> and Q</a:t>
            </a:r>
            <a:r>
              <a:rPr lang="en-US" sz="1800" baseline="-25000">
                <a:latin typeface="Times New Roman" panose="02020603050405020304" charset="0"/>
                <a:cs typeface="Times New Roman" panose="02020603050405020304" charset="0"/>
              </a:rPr>
              <a:t>n + 1</a:t>
            </a:r>
            <a:r>
              <a:rPr lang="en-US" sz="1800">
                <a:latin typeface="Times New Roman" panose="02020603050405020304" charset="0"/>
                <a:cs typeface="Times New Roman" panose="02020603050405020304" charset="0"/>
              </a:rPr>
              <a:t> are 00 or 11, we simply perform the arithmetic shift right operation (ashr) to the </a:t>
            </a:r>
            <a:r>
              <a:rPr lang="en-IN" altLang="en-US" sz="1800">
                <a:latin typeface="Times New Roman" panose="02020603050405020304" charset="0"/>
                <a:cs typeface="Times New Roman" panose="02020603050405020304" charset="0"/>
              </a:rPr>
              <a:t>      </a:t>
            </a:r>
            <a:r>
              <a:rPr lang="en-US" sz="1800">
                <a:latin typeface="Times New Roman" panose="02020603050405020304" charset="0"/>
                <a:cs typeface="Times New Roman" panose="02020603050405020304" charset="0"/>
              </a:rPr>
              <a:t>partial product AC. And the bits of Q</a:t>
            </a:r>
            <a:r>
              <a:rPr lang="en-US" sz="1800" baseline="-25000">
                <a:latin typeface="Times New Roman" panose="02020603050405020304" charset="0"/>
                <a:cs typeface="Times New Roman" panose="02020603050405020304" charset="0"/>
              </a:rPr>
              <a:t>n</a:t>
            </a:r>
            <a:r>
              <a:rPr lang="en-US" sz="1800">
                <a:latin typeface="Times New Roman" panose="02020603050405020304" charset="0"/>
                <a:cs typeface="Times New Roman" panose="02020603050405020304" charset="0"/>
              </a:rPr>
              <a:t> and Q</a:t>
            </a:r>
            <a:r>
              <a:rPr lang="en-US" sz="1800" baseline="-25000">
                <a:latin typeface="Times New Roman" panose="02020603050405020304" charset="0"/>
                <a:cs typeface="Times New Roman" panose="02020603050405020304" charset="0"/>
              </a:rPr>
              <a:t>n + 1</a:t>
            </a:r>
            <a:r>
              <a:rPr lang="en-US" sz="1800">
                <a:latin typeface="Times New Roman" panose="02020603050405020304" charset="0"/>
                <a:cs typeface="Times New Roman" panose="02020603050405020304" charset="0"/>
              </a:rPr>
              <a:t> is incremented by 1 bit.</a:t>
            </a:r>
            <a:endParaRPr lang="en-US" sz="1800">
              <a:latin typeface="Times New Roman" panose="02020603050405020304" charset="0"/>
              <a:cs typeface="Times New Roman" panose="02020603050405020304" charset="0"/>
            </a:endParaRPr>
          </a:p>
          <a:p>
            <a:pPr marL="0" indent="0">
              <a:buNone/>
            </a:pPr>
            <a:r>
              <a:rPr lang="en-IN" altLang="en-US" sz="1800">
                <a:latin typeface="Times New Roman" panose="02020603050405020304" charset="0"/>
                <a:cs typeface="Times New Roman" panose="02020603050405020304" charset="0"/>
              </a:rPr>
              <a:t>      ii. </a:t>
            </a:r>
            <a:r>
              <a:rPr lang="en-US" sz="1800">
                <a:latin typeface="Times New Roman" panose="02020603050405020304" charset="0"/>
                <a:cs typeface="Times New Roman" panose="02020603050405020304" charset="0"/>
              </a:rPr>
              <a:t>If the bits of Q</a:t>
            </a:r>
            <a:r>
              <a:rPr lang="en-US" sz="1800" baseline="-25000">
                <a:latin typeface="Times New Roman" panose="02020603050405020304" charset="0"/>
                <a:cs typeface="Times New Roman" panose="02020603050405020304" charset="0"/>
              </a:rPr>
              <a:t>n</a:t>
            </a:r>
            <a:r>
              <a:rPr lang="en-US" sz="1800">
                <a:latin typeface="Times New Roman" panose="02020603050405020304" charset="0"/>
                <a:cs typeface="Times New Roman" panose="02020603050405020304" charset="0"/>
              </a:rPr>
              <a:t> and Q</a:t>
            </a:r>
            <a:r>
              <a:rPr lang="en-US" sz="1800" baseline="-25000">
                <a:latin typeface="Times New Roman" panose="02020603050405020304" charset="0"/>
                <a:cs typeface="Times New Roman" panose="02020603050405020304" charset="0"/>
              </a:rPr>
              <a:t>n + 1 </a:t>
            </a:r>
            <a:r>
              <a:rPr lang="en-US" sz="1800">
                <a:latin typeface="Times New Roman" panose="02020603050405020304" charset="0"/>
                <a:cs typeface="Times New Roman" panose="02020603050405020304" charset="0"/>
              </a:rPr>
              <a:t>is shows to 01, the multiplicand bits (M) will be added to the AC (Accumulator register). After that, we perform the right shift operation to the AC and QR bits by 1.</a:t>
            </a:r>
            <a:endParaRPr lang="en-US" sz="1800">
              <a:latin typeface="Times New Roman" panose="02020603050405020304" charset="0"/>
              <a:cs typeface="Times New Roman" panose="02020603050405020304" charset="0"/>
            </a:endParaRPr>
          </a:p>
          <a:p>
            <a:pPr marL="0" indent="0">
              <a:buNone/>
            </a:pPr>
            <a:r>
              <a:rPr lang="en-IN" altLang="en-US" sz="1800">
                <a:latin typeface="Times New Roman" panose="02020603050405020304" charset="0"/>
                <a:cs typeface="Times New Roman" panose="02020603050405020304" charset="0"/>
              </a:rPr>
              <a:t>      iii. </a:t>
            </a:r>
            <a:r>
              <a:rPr lang="en-US" sz="1800">
                <a:latin typeface="Times New Roman" panose="02020603050405020304" charset="0"/>
                <a:cs typeface="Times New Roman" panose="02020603050405020304" charset="0"/>
              </a:rPr>
              <a:t>If the bits of Q</a:t>
            </a:r>
            <a:r>
              <a:rPr lang="en-US" sz="1800" baseline="-25000">
                <a:latin typeface="Times New Roman" panose="02020603050405020304" charset="0"/>
                <a:cs typeface="Times New Roman" panose="02020603050405020304" charset="0"/>
              </a:rPr>
              <a:t>n</a:t>
            </a:r>
            <a:r>
              <a:rPr lang="en-US" sz="1800">
                <a:latin typeface="Times New Roman" panose="02020603050405020304" charset="0"/>
                <a:cs typeface="Times New Roman" panose="02020603050405020304" charset="0"/>
              </a:rPr>
              <a:t> and Q</a:t>
            </a:r>
            <a:r>
              <a:rPr lang="en-US" sz="1800" baseline="-25000">
                <a:latin typeface="Times New Roman" panose="02020603050405020304" charset="0"/>
                <a:cs typeface="Times New Roman" panose="02020603050405020304" charset="0"/>
              </a:rPr>
              <a:t>n + 1</a:t>
            </a:r>
            <a:r>
              <a:rPr lang="en-US" sz="1800">
                <a:latin typeface="Times New Roman" panose="02020603050405020304" charset="0"/>
                <a:cs typeface="Times New Roman" panose="02020603050405020304" charset="0"/>
              </a:rPr>
              <a:t> is shows to 10, the multiplicand bits (M) will be subtracted from the AC (Accumulator register). After that, we perform the right shift operation to the AC and QR bits by 1.</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The operation continuously works till we reached n - 1 bit in the booth algorithm.</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Results of the Multiplication binary bits will be stored in the AC and QR registers.</a:t>
            </a:r>
            <a:endParaRPr lang="en-US" sz="18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447040" y="374015"/>
            <a:ext cx="11135360" cy="796290"/>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Example: Booths Algorithm for Signed Multiplication</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pic>
        <p:nvPicPr>
          <p:cNvPr id="4" name="Content Placeholder 3" descr="booths algo eg"/>
          <p:cNvPicPr>
            <a:picLocks noChangeAspect="1"/>
          </p:cNvPicPr>
          <p:nvPr>
            <p:ph idx="1"/>
          </p:nvPr>
        </p:nvPicPr>
        <p:blipFill>
          <a:blip r:embed="rId1"/>
          <a:stretch>
            <a:fillRect/>
          </a:stretch>
        </p:blipFill>
        <p:spPr>
          <a:xfrm>
            <a:off x="3749040" y="1386205"/>
            <a:ext cx="7129780" cy="4405630"/>
          </a:xfrm>
          <a:prstGeom prst="rect">
            <a:avLst/>
          </a:prstGeom>
        </p:spPr>
      </p:pic>
      <p:sp>
        <p:nvSpPr>
          <p:cNvPr id="6" name="Text Box 5"/>
          <p:cNvSpPr txBox="1"/>
          <p:nvPr/>
        </p:nvSpPr>
        <p:spPr>
          <a:xfrm>
            <a:off x="447040" y="1386205"/>
            <a:ext cx="9113520" cy="521970"/>
          </a:xfrm>
          <a:prstGeom prst="rect">
            <a:avLst/>
          </a:prstGeom>
          <a:noFill/>
        </p:spPr>
        <p:txBody>
          <a:bodyPr wrap="square" rtlCol="0">
            <a:spAutoFit/>
          </a:bodyPr>
          <a:p>
            <a:r>
              <a:rPr lang="en-IN" altLang="en-US" sz="2800" b="1">
                <a:latin typeface="Times New Roman" panose="02020603050405020304" charset="0"/>
                <a:cs typeface="Times New Roman" panose="02020603050405020304" charset="0"/>
              </a:rPr>
              <a:t>Perform (7) x (3)</a:t>
            </a:r>
            <a:endParaRPr lang="en-IN" altLang="en-US" sz="2800" b="1">
              <a:latin typeface="Times New Roman" panose="02020603050405020304" charset="0"/>
              <a:cs typeface="Times New Roman" panose="02020603050405020304" charset="0"/>
            </a:endParaRPr>
          </a:p>
        </p:txBody>
      </p:sp>
      <p:sp>
        <p:nvSpPr>
          <p:cNvPr id="8" name="Text Box 7"/>
          <p:cNvSpPr txBox="1"/>
          <p:nvPr/>
        </p:nvSpPr>
        <p:spPr>
          <a:xfrm>
            <a:off x="522605" y="1962785"/>
            <a:ext cx="2242185" cy="829945"/>
          </a:xfrm>
          <a:prstGeom prst="rect">
            <a:avLst/>
          </a:prstGeom>
          <a:noFill/>
        </p:spPr>
        <p:txBody>
          <a:bodyPr wrap="square" rtlCol="0">
            <a:spAutoFit/>
          </a:bodyPr>
          <a:p>
            <a:r>
              <a:rPr lang="en-IN" altLang="en-US" sz="2400" b="1">
                <a:latin typeface="Times New Roman" panose="02020603050405020304" charset="0"/>
                <a:cs typeface="Times New Roman" panose="02020603050405020304" charset="0"/>
              </a:rPr>
              <a:t> M       </a:t>
            </a:r>
            <a:r>
              <a:rPr lang="en-US" sz="2400" b="1">
                <a:latin typeface="Times New Roman" panose="02020603050405020304" charset="0"/>
                <a:cs typeface="Times New Roman" panose="02020603050405020304" charset="0"/>
              </a:rPr>
              <a:t>7: 0111</a:t>
            </a:r>
            <a:endParaRPr lang="en-US" sz="2400" b="1">
              <a:latin typeface="Times New Roman" panose="02020603050405020304" charset="0"/>
              <a:cs typeface="Times New Roman" panose="02020603050405020304" charset="0"/>
            </a:endParaRPr>
          </a:p>
          <a:p>
            <a:r>
              <a:rPr lang="en-IN" altLang="en-US" sz="2400" b="1">
                <a:latin typeface="Times New Roman" panose="02020603050405020304" charset="0"/>
                <a:cs typeface="Times New Roman" panose="02020603050405020304" charset="0"/>
              </a:rPr>
              <a:t>AC      </a:t>
            </a:r>
            <a:r>
              <a:rPr lang="en-US" sz="2400" b="1">
                <a:latin typeface="Times New Roman" panose="02020603050405020304" charset="0"/>
                <a:cs typeface="Times New Roman" panose="02020603050405020304" charset="0"/>
              </a:rPr>
              <a:t>3: 0011</a:t>
            </a:r>
            <a:endParaRPr lang="en-US" sz="2400" b="1">
              <a:latin typeface="Times New Roman" panose="02020603050405020304" charset="0"/>
              <a:cs typeface="Times New Roman" panose="02020603050405020304" charset="0"/>
            </a:endParaRPr>
          </a:p>
        </p:txBody>
      </p:sp>
      <p:cxnSp>
        <p:nvCxnSpPr>
          <p:cNvPr id="9" name="Straight Arrow Connector 8"/>
          <p:cNvCxnSpPr/>
          <p:nvPr/>
        </p:nvCxnSpPr>
        <p:spPr>
          <a:xfrm>
            <a:off x="1099820" y="2195195"/>
            <a:ext cx="234315"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0" name="Straight Arrow Connector 9"/>
          <p:cNvCxnSpPr/>
          <p:nvPr/>
        </p:nvCxnSpPr>
        <p:spPr>
          <a:xfrm>
            <a:off x="1099820" y="2586990"/>
            <a:ext cx="234315"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10515"/>
            <a:ext cx="10972800" cy="747395"/>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Array Multiplier</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An array multiplier is a digital combinational circuit used for multiplying two binary numbers by employing an array of full adders and half adders.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This array is used for the nearly simultaneous addition of the various product terms involved.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To form the various product terms, an array of AND gates is used before the Adder array.</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8965" y="414020"/>
            <a:ext cx="10972800" cy="582613"/>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Array Multiplier</a:t>
            </a:r>
            <a:endParaRPr lang="en-US"/>
          </a:p>
        </p:txBody>
      </p:sp>
      <p:pic>
        <p:nvPicPr>
          <p:cNvPr id="4" name="Content Placeholder 3" descr="array multipplier"/>
          <p:cNvPicPr>
            <a:picLocks noChangeAspect="1"/>
          </p:cNvPicPr>
          <p:nvPr>
            <p:ph idx="1"/>
          </p:nvPr>
        </p:nvPicPr>
        <p:blipFill>
          <a:blip r:embed="rId1"/>
          <a:stretch>
            <a:fillRect/>
          </a:stretch>
        </p:blipFill>
        <p:spPr>
          <a:xfrm>
            <a:off x="1045845" y="1181100"/>
            <a:ext cx="9304655" cy="47459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93370"/>
            <a:ext cx="10972800" cy="778510"/>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Advantages of </a:t>
            </a:r>
            <a:r>
              <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 </a:t>
            </a:r>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Array Multiplier</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p>
            <a:pPr>
              <a:buFont typeface="Arial" panose="020B0604020202020204" pitchFamily="34" charset="0"/>
              <a:buChar char="•"/>
            </a:pPr>
            <a:r>
              <a:rPr lang="en-US"/>
              <a:t>The advantages of array multiplier are,</a:t>
            </a:r>
            <a:endParaRPr lang="en-US"/>
          </a:p>
          <a:p>
            <a:endParaRPr lang="en-US"/>
          </a:p>
          <a:p>
            <a:pPr>
              <a:buFont typeface="Wingdings" panose="05000000000000000000" charset="0"/>
              <a:buChar char="v"/>
            </a:pPr>
            <a:r>
              <a:rPr lang="en-US"/>
              <a:t>Minimum complexity</a:t>
            </a:r>
            <a:endParaRPr lang="en-US"/>
          </a:p>
          <a:p>
            <a:pPr>
              <a:buFont typeface="Wingdings" panose="05000000000000000000" charset="0"/>
              <a:buChar char="v"/>
            </a:pPr>
            <a:r>
              <a:rPr lang="en-US"/>
              <a:t>Easily scalable</a:t>
            </a:r>
            <a:endParaRPr lang="en-US"/>
          </a:p>
          <a:p>
            <a:pPr>
              <a:buFont typeface="Wingdings" panose="05000000000000000000" charset="0"/>
              <a:buChar char="v"/>
            </a:pPr>
            <a:r>
              <a:rPr lang="en-US"/>
              <a:t>Easily pipelined</a:t>
            </a:r>
            <a:endParaRPr lang="en-US"/>
          </a:p>
          <a:p>
            <a:pPr>
              <a:buFont typeface="Wingdings" panose="05000000000000000000" charset="0"/>
              <a:buChar char="v"/>
            </a:pPr>
            <a:r>
              <a:rPr lang="en-US"/>
              <a:t>Regular shape, easy to place and route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20040"/>
            <a:ext cx="10972800" cy="772160"/>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Disadvantages of Array Multiplier</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p>
            <a:r>
              <a:rPr lang="en-US"/>
              <a:t>The disadvantages of array multiplier are as follows,</a:t>
            </a:r>
            <a:endParaRPr lang="en-US"/>
          </a:p>
          <a:p>
            <a:endParaRPr lang="en-US"/>
          </a:p>
          <a:p>
            <a:r>
              <a:rPr lang="en-US"/>
              <a:t>High power consumption</a:t>
            </a:r>
            <a:endParaRPr lang="en-US"/>
          </a:p>
          <a:p>
            <a:r>
              <a:rPr lang="en-US"/>
              <a:t>More digital gates resulting in large areas.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09575"/>
            <a:ext cx="10972800" cy="617855"/>
          </a:xfrm>
        </p:spPr>
        <p:txBody>
          <a:bodyPr/>
          <a:p>
            <a:r>
              <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APPLICATIONS OF MULTIPLIERS</a:t>
            </a:r>
            <a:endPar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800">
                <a:latin typeface="Times New Roman" panose="02020603050405020304" charset="0"/>
                <a:cs typeface="Times New Roman" panose="02020603050405020304" charset="0"/>
              </a:rPr>
              <a:t>These are most commonly used in various applications especially in the field of digital signal processing to perform the various algorithms.</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Array multiplier is used to perform the arithmetic operation, like filtering, Fourier transform, image coding.</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Commercial applications like computers, mobiles, high speed calculators and some general purpose processors require binary multipliers.</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High-speed operation.</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19405"/>
            <a:ext cx="10972800" cy="721360"/>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OUTPUT:</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r>
              <a:rPr lang="en-IN" altLang="en-US" sz="2000">
                <a:latin typeface="Times New Roman" panose="02020603050405020304" charset="0"/>
                <a:cs typeface="Times New Roman" panose="02020603050405020304" charset="0"/>
              </a:rPr>
              <a:t>CODE IN THE WORD FILE.</a:t>
            </a:r>
            <a:endParaRPr lang="en-IN" altLang="en-US" sz="2000">
              <a:latin typeface="Times New Roman" panose="02020603050405020304" charset="0"/>
              <a:cs typeface="Times New Roman" panose="02020603050405020304" charset="0"/>
            </a:endParaRPr>
          </a:p>
          <a:p>
            <a:endParaRPr lang="en-IN" altLang="en-US" sz="2000">
              <a:latin typeface="Times New Roman" panose="02020603050405020304" charset="0"/>
              <a:cs typeface="Times New Roman" panose="02020603050405020304" charset="0"/>
            </a:endParaRPr>
          </a:p>
        </p:txBody>
      </p:sp>
      <p:pic>
        <p:nvPicPr>
          <p:cNvPr id="12" name="Picture 12" descr="Screenshot (84)"/>
          <p:cNvPicPr>
            <a:picLocks noChangeAspect="1"/>
          </p:cNvPicPr>
          <p:nvPr>
            <p:ph sz="half" idx="2"/>
          </p:nvPr>
        </p:nvPicPr>
        <p:blipFill>
          <a:blip r:embed="rId1"/>
          <a:stretch>
            <a:fillRect/>
          </a:stretch>
        </p:blipFill>
        <p:spPr>
          <a:xfrm>
            <a:off x="6384290" y="2037080"/>
            <a:ext cx="5198110" cy="2924175"/>
          </a:xfrm>
          <a:prstGeom prst="rect">
            <a:avLst/>
          </a:prstGeom>
          <a:ln w="28575">
            <a:solidFill>
              <a:schemeClr val="accent2"/>
            </a:solidFill>
          </a:ln>
        </p:spPr>
      </p:pic>
      <p:pic>
        <p:nvPicPr>
          <p:cNvPr id="14" name="Picture 14" descr="Screenshot (87)"/>
          <p:cNvPicPr>
            <a:picLocks noChangeAspect="1"/>
          </p:cNvPicPr>
          <p:nvPr/>
        </p:nvPicPr>
        <p:blipFill>
          <a:blip r:embed="rId2"/>
          <a:stretch>
            <a:fillRect/>
          </a:stretch>
        </p:blipFill>
        <p:spPr>
          <a:xfrm>
            <a:off x="706755" y="2040255"/>
            <a:ext cx="5191125" cy="2921000"/>
          </a:xfrm>
          <a:prstGeom prst="rect">
            <a:avLst/>
          </a:prstGeom>
          <a:ln w="28575">
            <a:solidFill>
              <a:schemeClr val="accent2"/>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18770"/>
            <a:ext cx="10972800" cy="855980"/>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Introduction</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174750"/>
            <a:ext cx="10972800" cy="4798060"/>
          </a:xfrm>
        </p:spPr>
        <p:txBody>
          <a:bodyPr/>
          <a:p>
            <a:r>
              <a:rPr lang="en-US" sz="2600">
                <a:latin typeface="Times New Roman" panose="02020603050405020304" charset="0"/>
                <a:cs typeface="Times New Roman" panose="02020603050405020304" charset="0"/>
              </a:rPr>
              <a:t>A binary multiplier is </a:t>
            </a:r>
            <a:r>
              <a:rPr lang="en-IN" altLang="en-US" sz="2600">
                <a:latin typeface="Times New Roman" panose="02020603050405020304" charset="0"/>
                <a:cs typeface="Times New Roman" panose="02020603050405020304" charset="0"/>
              </a:rPr>
              <a:t>a combinational logic circuit or digital device used for multiplying two binary mubers</a:t>
            </a:r>
            <a:r>
              <a:rPr lang="en-US" sz="2600">
                <a:latin typeface="Times New Roman" panose="02020603050405020304" charset="0"/>
                <a:cs typeface="Times New Roman" panose="02020603050405020304" charset="0"/>
              </a:rPr>
              <a:t> used in digital electronics, such as a computer</a:t>
            </a:r>
            <a:r>
              <a:rPr lang="en-IN" altLang="en-US" sz="2600">
                <a:latin typeface="Times New Roman" panose="02020603050405020304" charset="0"/>
                <a:cs typeface="Times New Roman" panose="02020603050405020304" charset="0"/>
              </a:rPr>
              <a:t>.</a:t>
            </a:r>
            <a:endParaRPr lang="en-US" sz="2600">
              <a:latin typeface="Times New Roman" panose="02020603050405020304" charset="0"/>
              <a:cs typeface="Times New Roman" panose="02020603050405020304" charset="0"/>
            </a:endParaRPr>
          </a:p>
          <a:p>
            <a:r>
              <a:rPr lang="en-US" sz="2600">
                <a:latin typeface="Times New Roman" panose="02020603050405020304" charset="0"/>
                <a:cs typeface="Times New Roman" panose="02020603050405020304" charset="0"/>
              </a:rPr>
              <a:t>The two numbers are more specifically known as multiplicand and multiplier and the result is known as a product.</a:t>
            </a:r>
            <a:endParaRPr lang="en-US" sz="2600">
              <a:latin typeface="Times New Roman" panose="02020603050405020304" charset="0"/>
              <a:cs typeface="Times New Roman" panose="02020603050405020304" charset="0"/>
            </a:endParaRPr>
          </a:p>
          <a:p>
            <a:r>
              <a:rPr lang="en-IN" altLang="en-US" sz="2600">
                <a:latin typeface="Times New Roman" panose="02020603050405020304" charset="0"/>
                <a:cs typeface="Times New Roman" panose="02020603050405020304" charset="0"/>
              </a:rPr>
              <a:t>The multiplicand &amp; multiplier can be of various bit size. The product’s bit size depends on the bit size of the multiplicand &amp; multiplier. The bit size of the product is equal to the sum of the bit size of multiplier &amp; multiplicand.</a:t>
            </a:r>
            <a:endParaRPr lang="en-US" sz="2600">
              <a:latin typeface="Times New Roman" panose="02020603050405020304" charset="0"/>
              <a:cs typeface="Times New Roman" panose="02020603050405020304" charset="0"/>
            </a:endParaRPr>
          </a:p>
          <a:p>
            <a:r>
              <a:rPr lang="en-US" sz="2600">
                <a:latin typeface="Times New Roman" panose="02020603050405020304" charset="0"/>
                <a:cs typeface="Times New Roman" panose="02020603050405020304" charset="0"/>
              </a:rPr>
              <a:t> It is built using binary adders. </a:t>
            </a:r>
            <a:endParaRPr lang="en-US" sz="2600">
              <a:latin typeface="Times New Roman" panose="02020603050405020304" charset="0"/>
              <a:cs typeface="Times New Roman" panose="02020603050405020304" charset="0"/>
            </a:endParaRPr>
          </a:p>
          <a:p>
            <a:r>
              <a:rPr lang="en-US" sz="2600">
                <a:latin typeface="Times New Roman" panose="02020603050405020304" charset="0"/>
                <a:cs typeface="Times New Roman" panose="02020603050405020304" charset="0"/>
              </a:rPr>
              <a:t>Most techniques involve computing a set of partial products, and then summing the partial products together.</a:t>
            </a:r>
            <a:endParaRPr lang="en-US" sz="26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22275"/>
            <a:ext cx="10972800" cy="583565"/>
          </a:xfrm>
        </p:spPr>
        <p:txBody>
          <a:bodyPr>
            <a:scene3d>
              <a:camera prst="orthographicFront"/>
              <a:lightRig rig="threePt" dir="t"/>
            </a:scene3d>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Bibliography:</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1600">
                <a:latin typeface="Times New Roman" panose="02020603050405020304" charset="0"/>
                <a:cs typeface="Times New Roman" panose="02020603050405020304" charset="0"/>
              </a:rPr>
              <a:t>https://en.wikipedia.org/wiki/Binary_multiplier#:~:text=A%20binary%20multiplier%20is%20an,to%20implement%20a%20digital%20multiplier.</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https://en.wikipedia.org/wiki/Multiplication_algorithm</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https://vlsiuniverse.blogspot.com/2013/05/binary-multiplier.html#:~:text=Binary%20multiplication%20process%3A%20A%20Binary,provide%20the%20result%20as%20output.&amp;text=The%20two%20numbers%20A1A0%20and,a%204%2Dbit%20output%20P3P2P1P0.</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https://www.cs.columbia.edu/~martha/courses/3827/sp11/slides/2bit_multiplier_soln.pdf</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https://www.electricaltechnology.org/2018/05/binary-multiplier-types-binary-multiplication-calculator.html</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https://technobyte.org/multiplier-2-bit-3-bit-digital/</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https://electronics.stackexchange.com/questions/99813/3-bit-multipliers-how-do-they-work/99837</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https://inst.eecs.berkeley.edu/~eecs151/sp18/files/Lecture21.pdf</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https://www.electronicshub.org/binary-multiplication/</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https://www.sciencedirect.com/topics/engineering/binary-multiplication</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https://en.wikipedia.org/wiki/Binary_multiplier</a:t>
            </a:r>
            <a:endParaRPr lang="en-US" sz="1600">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22700" y="2292350"/>
            <a:ext cx="4546600" cy="1436370"/>
          </a:xfrm>
        </p:spPr>
        <p:txBody>
          <a:bodyPr/>
          <a:p>
            <a:pPr algn="ctr"/>
            <a:r>
              <a:rPr lang="en-IN" altLang="en-US" sz="4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THANK YOU</a:t>
            </a:r>
            <a:endParaRPr lang="en-IN" altLang="en-US" sz="4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31800"/>
            <a:ext cx="10972800" cy="823595"/>
          </a:xfrm>
        </p:spPr>
        <p:txBody>
          <a:bodyPr>
            <a:scene3d>
              <a:camera prst="orthographicFront"/>
              <a:lightRig rig="threePt" dir="t"/>
            </a:scene3d>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Objective:</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255395"/>
            <a:ext cx="10559415" cy="4539615"/>
          </a:xfrm>
        </p:spPr>
        <p:txBody>
          <a:bodyPr/>
          <a:p>
            <a:r>
              <a:rPr lang="en-IN" altLang="en-US" sz="2800">
                <a:latin typeface="Times New Roman" panose="02020603050405020304" charset="0"/>
                <a:cs typeface="Times New Roman" panose="02020603050405020304" charset="0"/>
                <a:sym typeface="+mn-ea"/>
              </a:rPr>
              <a:t>T</a:t>
            </a:r>
            <a:r>
              <a:rPr lang="en-US" sz="2800">
                <a:latin typeface="Times New Roman" panose="02020603050405020304" charset="0"/>
                <a:cs typeface="Times New Roman" panose="02020603050405020304" charset="0"/>
                <a:sym typeface="+mn-ea"/>
              </a:rPr>
              <a:t>h</a:t>
            </a:r>
            <a:r>
              <a:rPr lang="en-IN" altLang="en-US" sz="2800">
                <a:latin typeface="Times New Roman" panose="02020603050405020304" charset="0"/>
                <a:cs typeface="Times New Roman" panose="02020603050405020304" charset="0"/>
                <a:sym typeface="+mn-ea"/>
              </a:rPr>
              <a:t>e</a:t>
            </a:r>
            <a:r>
              <a:rPr lang="en-US" sz="2800">
                <a:latin typeface="Times New Roman" panose="02020603050405020304" charset="0"/>
                <a:cs typeface="Times New Roman" panose="02020603050405020304" charset="0"/>
                <a:sym typeface="+mn-ea"/>
              </a:rPr>
              <a:t> project is </a:t>
            </a:r>
            <a:r>
              <a:rPr lang="en-IN" altLang="en-US" sz="2800">
                <a:latin typeface="Times New Roman" panose="02020603050405020304" charset="0"/>
                <a:cs typeface="Times New Roman" panose="02020603050405020304" charset="0"/>
                <a:sym typeface="+mn-ea"/>
              </a:rPr>
              <a:t>about simulating </a:t>
            </a:r>
            <a:r>
              <a:rPr lang="en-US" sz="2800">
                <a:latin typeface="Times New Roman" panose="02020603050405020304" charset="0"/>
                <a:cs typeface="Times New Roman" panose="02020603050405020304" charset="0"/>
                <a:sym typeface="+mn-ea"/>
              </a:rPr>
              <a:t>a </a:t>
            </a:r>
            <a:r>
              <a:rPr lang="en-IN" altLang="en-US" sz="2800">
                <a:latin typeface="Times New Roman" panose="02020603050405020304" charset="0"/>
                <a:cs typeface="Times New Roman" panose="02020603050405020304" charset="0"/>
                <a:sym typeface="+mn-ea"/>
              </a:rPr>
              <a:t>binary multiplier which are used for reducing partial products and computing faster results using adders.</a:t>
            </a:r>
            <a:endParaRPr lang="en-IN" altLang="en-US" sz="2800">
              <a:latin typeface="Times New Roman" panose="02020603050405020304" charset="0"/>
              <a:cs typeface="Times New Roman" panose="02020603050405020304" charset="0"/>
              <a:sym typeface="+mn-ea"/>
            </a:endParaRPr>
          </a:p>
          <a:p>
            <a:r>
              <a:rPr lang="en-IN" altLang="en-US" sz="2800">
                <a:latin typeface="Times New Roman" panose="02020603050405020304" charset="0"/>
                <a:cs typeface="Times New Roman" panose="02020603050405020304" charset="0"/>
                <a:sym typeface="+mn-ea"/>
              </a:rPr>
              <a:t>The architecture of the multiplier is divided into three stages- a partial product generation stage, a partial product addition stage and final addition stage. </a:t>
            </a:r>
            <a:endParaRPr lang="en-IN" altLang="en-US" sz="2800">
              <a:latin typeface="Times New Roman" panose="02020603050405020304" charset="0"/>
              <a:cs typeface="Times New Roman" panose="02020603050405020304" charset="0"/>
              <a:sym typeface="+mn-ea"/>
            </a:endParaRPr>
          </a:p>
          <a:p>
            <a:endParaRPr lang="en-IN" altLang="en-US" sz="2800">
              <a:latin typeface="Times New Roman" panose="02020603050405020304" charset="0"/>
              <a:cs typeface="Times New Roman" panose="0202060305040502030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62585"/>
            <a:ext cx="10972800" cy="858520"/>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a:t>
            </a:r>
            <a:r>
              <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DDERS</a:t>
            </a:r>
            <a:endPar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406525"/>
            <a:ext cx="10972800" cy="4755515"/>
          </a:xfrm>
        </p:spPr>
        <p:txBody>
          <a:bodyPr/>
          <a:p>
            <a:r>
              <a:rPr lang="en-US" sz="3000">
                <a:latin typeface="Times New Roman" panose="02020603050405020304" charset="0"/>
                <a:cs typeface="Times New Roman" panose="02020603050405020304" charset="0"/>
              </a:rPr>
              <a:t>In electronics, an adder is a digital circuit that performs addition of two or more numbers. </a:t>
            </a:r>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Adders can be constructed for many numerical representations, such as Binary-coded decimal or excess-3 </a:t>
            </a:r>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Adders are different types in generally</a:t>
            </a:r>
            <a:endParaRPr lang="en-US" sz="3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27660"/>
            <a:ext cx="10972800" cy="847725"/>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HALF ADDER </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a:xfrm>
            <a:off x="609600" y="1174750"/>
            <a:ext cx="10570845" cy="2212340"/>
          </a:xfrm>
        </p:spPr>
        <p:txBody>
          <a:bodyPr/>
          <a:p>
            <a:r>
              <a:rPr lang="en-US"/>
              <a:t>The half adder adds two single binary digits A and B.  </a:t>
            </a:r>
            <a:endParaRPr lang="en-US"/>
          </a:p>
          <a:p>
            <a:r>
              <a:rPr lang="en-US"/>
              <a:t>It has two outputs, sum (S) and carry (C). </a:t>
            </a:r>
            <a:endParaRPr lang="en-US"/>
          </a:p>
        </p:txBody>
      </p:sp>
      <p:pic>
        <p:nvPicPr>
          <p:cNvPr id="4" name="Picture 1" descr="IMG_256"/>
          <p:cNvPicPr>
            <a:picLocks noChangeAspect="1"/>
          </p:cNvPicPr>
          <p:nvPr>
            <p:ph sz="half" idx="2"/>
          </p:nvPr>
        </p:nvPicPr>
        <p:blipFill>
          <a:blip r:embed="rId1"/>
          <a:stretch>
            <a:fillRect/>
          </a:stretch>
        </p:blipFill>
        <p:spPr>
          <a:xfrm>
            <a:off x="2682240" y="3001010"/>
            <a:ext cx="6684645" cy="2256155"/>
          </a:xfrm>
          <a:prstGeom prst="rect">
            <a:avLst/>
          </a:prstGeom>
          <a:noFill/>
          <a:ln w="28575">
            <a:solidFill>
              <a:schemeClr val="accent2"/>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85115"/>
            <a:ext cx="10972800" cy="832485"/>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FULL ADDER</a:t>
            </a:r>
            <a:r>
              <a:rPr lang="en-US" sz="3000"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 </a:t>
            </a:r>
            <a:r>
              <a:rPr lang="en-US">
                <a:sym typeface="+mn-ea"/>
              </a:rPr>
              <a:t></a:t>
            </a:r>
            <a:endParaRPr lang="en-IN" altLang="en-US"/>
          </a:p>
        </p:txBody>
      </p:sp>
      <p:sp>
        <p:nvSpPr>
          <p:cNvPr id="3" name="Content Placeholder 2"/>
          <p:cNvSpPr>
            <a:spLocks noGrp="1"/>
          </p:cNvSpPr>
          <p:nvPr>
            <p:ph sz="half" idx="1"/>
          </p:nvPr>
        </p:nvSpPr>
        <p:spPr/>
        <p:txBody>
          <a:bodyPr/>
          <a:p>
            <a:r>
              <a:rPr lang="en-IN" altLang="en-US"/>
              <a:t> </a:t>
            </a:r>
            <a:r>
              <a:rPr lang="en-US"/>
              <a:t>A full adder adds three one-bit numbers, often written as A, B, and Cin.  </a:t>
            </a:r>
            <a:endParaRPr lang="en-US"/>
          </a:p>
          <a:p>
            <a:r>
              <a:rPr lang="en-US"/>
              <a:t>A and B are the operands, and Cin is a bit carried in from the previous less significant stage.</a:t>
            </a:r>
            <a:endParaRPr lang="en-US"/>
          </a:p>
        </p:txBody>
      </p:sp>
      <p:pic>
        <p:nvPicPr>
          <p:cNvPr id="6" name="Content Placeholder 5" descr="IMG_256"/>
          <p:cNvPicPr>
            <a:picLocks noChangeAspect="1"/>
          </p:cNvPicPr>
          <p:nvPr>
            <p:ph sz="half" idx="2"/>
          </p:nvPr>
        </p:nvPicPr>
        <p:blipFill>
          <a:blip r:embed="rId1"/>
          <a:stretch>
            <a:fillRect/>
          </a:stretch>
        </p:blipFill>
        <p:spPr>
          <a:xfrm>
            <a:off x="7562215" y="1040130"/>
            <a:ext cx="3163570" cy="2109470"/>
          </a:xfrm>
          <a:prstGeom prst="rect">
            <a:avLst/>
          </a:prstGeom>
          <a:noFill/>
          <a:ln w="28575">
            <a:solidFill>
              <a:srgbClr val="FF0000"/>
            </a:solidFill>
          </a:ln>
        </p:spPr>
      </p:pic>
      <p:pic>
        <p:nvPicPr>
          <p:cNvPr id="7" name="Picture 6" descr="IMG_256"/>
          <p:cNvPicPr>
            <a:picLocks noChangeAspect="1"/>
          </p:cNvPicPr>
          <p:nvPr/>
        </p:nvPicPr>
        <p:blipFill>
          <a:blip r:embed="rId2"/>
          <a:stretch>
            <a:fillRect/>
          </a:stretch>
        </p:blipFill>
        <p:spPr>
          <a:xfrm>
            <a:off x="7562850" y="3514090"/>
            <a:ext cx="3162935" cy="2477135"/>
          </a:xfrm>
          <a:prstGeom prst="rect">
            <a:avLst/>
          </a:prstGeom>
          <a:noFill/>
          <a:ln w="28575">
            <a:solidFill>
              <a:srgbClr val="FF0000"/>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A</a:t>
            </a:r>
            <a:r>
              <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dder Example</a:t>
            </a:r>
            <a:endPar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a:xfrm>
            <a:off x="609600" y="1174750"/>
            <a:ext cx="10831830" cy="2651760"/>
          </a:xfrm>
        </p:spPr>
        <p:txBody>
          <a:bodyPr/>
          <a:p>
            <a:pPr marL="0" indent="0">
              <a:buNone/>
            </a:pPr>
            <a:r>
              <a:rPr lang="en-US" sz="2000" b="1">
                <a:latin typeface="Times New Roman" panose="02020603050405020304" charset="0"/>
                <a:cs typeface="Times New Roman" panose="02020603050405020304" charset="0"/>
              </a:rPr>
              <a:t>Example</a:t>
            </a:r>
            <a:r>
              <a:rPr lang="en-IN" alt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Consider an example of multiplication of two numbers, say A and B (2 bits each), C</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a:t>
            </a:r>
            <a:r>
              <a:rPr lang="en-US" sz="2000" b="1">
                <a:latin typeface="Times New Roman" panose="02020603050405020304" charset="0"/>
                <a:cs typeface="Times New Roman" panose="02020603050405020304" charset="0"/>
              </a:rPr>
              <a:t>A x B. </a:t>
            </a: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The first partial product is formed by multiplying the B</a:t>
            </a:r>
            <a:r>
              <a:rPr lang="en-US" sz="2000" baseline="-25000">
                <a:latin typeface="Times New Roman" panose="02020603050405020304" charset="0"/>
                <a:cs typeface="Times New Roman" panose="02020603050405020304" charset="0"/>
              </a:rPr>
              <a:t>1</a:t>
            </a:r>
            <a:r>
              <a:rPr lang="en-US" sz="2000">
                <a:latin typeface="Times New Roman" panose="02020603050405020304" charset="0"/>
                <a:cs typeface="Times New Roman" panose="02020603050405020304" charset="0"/>
              </a:rPr>
              <a:t>B</a:t>
            </a:r>
            <a:r>
              <a:rPr lang="en-US" sz="2000" baseline="-25000">
                <a:latin typeface="Times New Roman" panose="02020603050405020304" charset="0"/>
                <a:cs typeface="Times New Roman" panose="02020603050405020304" charset="0"/>
              </a:rPr>
              <a:t>0</a:t>
            </a:r>
            <a:r>
              <a:rPr lang="en-US" sz="2000">
                <a:latin typeface="Times New Roman" panose="02020603050405020304" charset="0"/>
                <a:cs typeface="Times New Roman" panose="02020603050405020304" charset="0"/>
              </a:rPr>
              <a:t> by A</a:t>
            </a:r>
            <a:r>
              <a:rPr lang="en-US" sz="2000" baseline="-25000">
                <a:latin typeface="Times New Roman" panose="02020603050405020304" charset="0"/>
                <a:cs typeface="Times New Roman" panose="02020603050405020304" charset="0"/>
              </a:rPr>
              <a:t>0</a:t>
            </a:r>
            <a:r>
              <a:rPr lang="en-US" sz="2000">
                <a:latin typeface="Times New Roman" panose="02020603050405020304" charset="0"/>
                <a:cs typeface="Times New Roman" panose="02020603050405020304" charset="0"/>
              </a:rPr>
              <a:t>. The multiplication of two</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bits such as A</a:t>
            </a:r>
            <a:r>
              <a:rPr lang="en-US" sz="2000" baseline="-25000">
                <a:latin typeface="Times New Roman" panose="02020603050405020304" charset="0"/>
                <a:cs typeface="Times New Roman" panose="02020603050405020304" charset="0"/>
              </a:rPr>
              <a:t>0</a:t>
            </a:r>
            <a:r>
              <a:rPr lang="en-US" sz="2000">
                <a:latin typeface="Times New Roman" panose="02020603050405020304" charset="0"/>
                <a:cs typeface="Times New Roman" panose="02020603050405020304" charset="0"/>
              </a:rPr>
              <a:t> and B</a:t>
            </a:r>
            <a:r>
              <a:rPr lang="en-US" sz="2000" baseline="-25000">
                <a:latin typeface="Times New Roman" panose="02020603050405020304" charset="0"/>
                <a:cs typeface="Times New Roman" panose="02020603050405020304" charset="0"/>
              </a:rPr>
              <a:t>0</a:t>
            </a:r>
            <a:r>
              <a:rPr lang="en-US" sz="2000">
                <a:latin typeface="Times New Roman" panose="02020603050405020304" charset="0"/>
                <a:cs typeface="Times New Roman" panose="02020603050405020304" charset="0"/>
              </a:rPr>
              <a:t> produces a 1 if both bits are 1; otherwise it produces a 0 like an</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AND operation. So the partial products can be implemented with AND gates.</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The second partial product is formed by multiplying the B</a:t>
            </a:r>
            <a:r>
              <a:rPr lang="en-US" sz="2000" baseline="-25000">
                <a:latin typeface="Times New Roman" panose="02020603050405020304" charset="0"/>
                <a:cs typeface="Times New Roman" panose="02020603050405020304" charset="0"/>
              </a:rPr>
              <a:t>1</a:t>
            </a:r>
            <a:r>
              <a:rPr lang="en-US" sz="2000">
                <a:latin typeface="Times New Roman" panose="02020603050405020304" charset="0"/>
                <a:cs typeface="Times New Roman" panose="02020603050405020304" charset="0"/>
              </a:rPr>
              <a:t>B</a:t>
            </a:r>
            <a:r>
              <a:rPr lang="en-US" sz="2000" baseline="-25000">
                <a:latin typeface="Times New Roman" panose="02020603050405020304" charset="0"/>
                <a:cs typeface="Times New Roman" panose="02020603050405020304" charset="0"/>
              </a:rPr>
              <a:t>0</a:t>
            </a:r>
            <a:r>
              <a:rPr lang="en-US" sz="2000">
                <a:latin typeface="Times New Roman" panose="02020603050405020304" charset="0"/>
                <a:cs typeface="Times New Roman" panose="02020603050405020304" charset="0"/>
              </a:rPr>
              <a:t> by A</a:t>
            </a:r>
            <a:r>
              <a:rPr lang="en-US" sz="2000" baseline="-25000">
                <a:latin typeface="Times New Roman" panose="02020603050405020304" charset="0"/>
                <a:cs typeface="Times New Roman" panose="02020603050405020304" charset="0"/>
              </a:rPr>
              <a:t>1</a:t>
            </a:r>
            <a:r>
              <a:rPr lang="en-US" sz="2000">
                <a:latin typeface="Times New Roman" panose="02020603050405020304" charset="0"/>
                <a:cs typeface="Times New Roman" panose="02020603050405020304" charset="0"/>
              </a:rPr>
              <a:t> and is shifted one</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position to the left.</a:t>
            </a:r>
            <a:endParaRPr lang="en-US" sz="2000">
              <a:latin typeface="Times New Roman" panose="02020603050405020304" charset="0"/>
              <a:cs typeface="Times New Roman" panose="02020603050405020304" charset="0"/>
            </a:endParaRPr>
          </a:p>
        </p:txBody>
      </p:sp>
      <p:pic>
        <p:nvPicPr>
          <p:cNvPr id="4" name="Content Placeholder 3"/>
          <p:cNvPicPr>
            <a:picLocks noChangeAspect="1"/>
          </p:cNvPicPr>
          <p:nvPr>
            <p:ph sz="half" idx="2"/>
          </p:nvPr>
        </p:nvPicPr>
        <p:blipFill>
          <a:blip r:embed="rId1"/>
          <a:stretch>
            <a:fillRect/>
          </a:stretch>
        </p:blipFill>
        <p:spPr>
          <a:xfrm>
            <a:off x="4345940" y="3826510"/>
            <a:ext cx="2650490" cy="18256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397510"/>
            <a:ext cx="10972800" cy="582613"/>
          </a:xfrm>
        </p:spPr>
        <p:txBody>
          <a:bodyPr/>
          <a:p>
            <a:r>
              <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Adder Example</a:t>
            </a:r>
            <a:endPar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pic>
        <p:nvPicPr>
          <p:cNvPr id="4" name="Content Placeholder 3" descr="array multi"/>
          <p:cNvPicPr>
            <a:picLocks noChangeAspect="1"/>
          </p:cNvPicPr>
          <p:nvPr>
            <p:ph idx="1"/>
          </p:nvPr>
        </p:nvPicPr>
        <p:blipFill>
          <a:blip r:embed="rId1"/>
          <a:srcRect t="501"/>
          <a:stretch>
            <a:fillRect/>
          </a:stretch>
        </p:blipFill>
        <p:spPr>
          <a:xfrm>
            <a:off x="1531620" y="1088390"/>
            <a:ext cx="8612505" cy="50399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67970"/>
            <a:ext cx="10972800" cy="988060"/>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MULTIPLICATION </a:t>
            </a:r>
            <a:endPar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09600" y="1562100"/>
            <a:ext cx="5384800" cy="4565650"/>
          </a:xfrm>
        </p:spPr>
        <p:txBody>
          <a:bodyPr/>
          <a:p>
            <a:r>
              <a:rPr sz="2800">
                <a:latin typeface="Times New Roman" panose="02020603050405020304" charset="0"/>
                <a:cs typeface="Times New Roman" panose="02020603050405020304" charset="0"/>
              </a:rPr>
              <a:t>Multiplication process has three main steps:</a:t>
            </a:r>
            <a:endParaRPr sz="2800">
              <a:latin typeface="Times New Roman" panose="02020603050405020304" charset="0"/>
              <a:cs typeface="Times New Roman" panose="02020603050405020304" charset="0"/>
            </a:endParaRPr>
          </a:p>
          <a:p>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Partial product generation</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Partial product reduction</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Final addition.</a:t>
            </a:r>
            <a:endParaRPr sz="2800">
              <a:latin typeface="Times New Roman" panose="02020603050405020304" charset="0"/>
              <a:cs typeface="Times New Roman" panose="02020603050405020304" charset="0"/>
            </a:endParaRPr>
          </a:p>
          <a:p>
            <a:r>
              <a:rPr sz="2800">
                <a:latin typeface="Times New Roman" panose="02020603050405020304" charset="0"/>
                <a:cs typeface="Times New Roman" panose="02020603050405020304" charset="0"/>
              </a:rPr>
              <a:t>The common multiplication method is the “add and shift “algorithm.</a:t>
            </a:r>
            <a:endParaRPr sz="2800">
              <a:latin typeface="Times New Roman" panose="02020603050405020304" charset="0"/>
              <a:cs typeface="Times New Roman" panose="02020603050405020304" charset="0"/>
            </a:endParaRPr>
          </a:p>
        </p:txBody>
      </p:sp>
      <p:pic>
        <p:nvPicPr>
          <p:cNvPr id="4" name="Content Placeholder 3" descr="coa"/>
          <p:cNvPicPr>
            <a:picLocks noChangeAspect="1"/>
          </p:cNvPicPr>
          <p:nvPr>
            <p:ph sz="half" idx="2"/>
          </p:nvPr>
        </p:nvPicPr>
        <p:blipFill>
          <a:blip r:embed="rId1"/>
          <a:stretch>
            <a:fillRect/>
          </a:stretch>
        </p:blipFill>
        <p:spPr>
          <a:xfrm>
            <a:off x="6197600" y="1933575"/>
            <a:ext cx="5384800" cy="2762885"/>
          </a:xfrm>
          <a:prstGeom prst="rect">
            <a:avLst/>
          </a:prstGeom>
        </p:spPr>
      </p:pic>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6870</Words>
  <Application>WPS Presentation</Application>
  <PresentationFormat>Widescreen</PresentationFormat>
  <Paragraphs>160</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Times New Roman</vt:lpstr>
      <vt:lpstr>Microsoft YaHei</vt:lpstr>
      <vt:lpstr>Arial Unicode MS</vt:lpstr>
      <vt:lpstr>Calibri</vt:lpstr>
      <vt:lpstr>Wingdings</vt:lpstr>
      <vt:lpstr>Orange Waves</vt:lpstr>
      <vt:lpstr>SIMULATION OF BINARY MULTIPLIER</vt:lpstr>
      <vt:lpstr>Introduction</vt:lpstr>
      <vt:lpstr>Objective:</vt:lpstr>
      <vt:lpstr>ADDERS</vt:lpstr>
      <vt:lpstr>HALF ADDER </vt:lpstr>
      <vt:lpstr>FULL ADDER </vt:lpstr>
      <vt:lpstr>Adder Example</vt:lpstr>
      <vt:lpstr>Adder Example</vt:lpstr>
      <vt:lpstr>MULTIPLICATION </vt:lpstr>
      <vt:lpstr>Example:</vt:lpstr>
      <vt:lpstr>PowerPoint 演示文稿</vt:lpstr>
      <vt:lpstr>Working on the Booth Algorithm</vt:lpstr>
      <vt:lpstr>Example: Booths Algorithm for Signed Multiplication</vt:lpstr>
      <vt:lpstr>Array Multiplier</vt:lpstr>
      <vt:lpstr>Array Multiplier</vt:lpstr>
      <vt:lpstr>Advantages of  Array Multiplier</vt:lpstr>
      <vt:lpstr>Disadvantages of Array Multiplier</vt:lpstr>
      <vt:lpstr>APPLICATIONS OF MULTIPLIERS</vt:lpstr>
      <vt:lpstr>OUTPUT:</vt:lpstr>
      <vt:lpstr>Bibliography: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OF WORD MULTIPLIER</dc:title>
  <dc:creator/>
  <cp:lastModifiedBy>ritik</cp:lastModifiedBy>
  <cp:revision>22</cp:revision>
  <dcterms:created xsi:type="dcterms:W3CDTF">2021-05-10T18:59:00Z</dcterms:created>
  <dcterms:modified xsi:type="dcterms:W3CDTF">2021-05-26T16:05:59Z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