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1" r:id="rId6"/>
    <p:sldId id="260" r:id="rId7"/>
    <p:sldId id="259" r:id="rId8"/>
    <p:sldId id="258" r:id="rId9"/>
    <p:sldId id="266" r:id="rId10"/>
    <p:sldId id="257" r:id="rId11"/>
    <p:sldId id="287" r:id="rId12"/>
    <p:sldId id="279" r:id="rId13"/>
    <p:sldId id="281" r:id="rId14"/>
    <p:sldId id="282" r:id="rId15"/>
    <p:sldId id="283"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SIMULATION OF</a:t>
            </a:r>
            <a:r>
              <a:rPr lang="en-IN" alt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BINARY</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MULTIPLIER</a:t>
            </a:r>
            <a:endPar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415145" y="5523865"/>
            <a:ext cx="2513965" cy="799465"/>
          </a:xfrm>
        </p:spPr>
        <p:txBody>
          <a:bodyPr/>
          <a:lstStyle/>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2K19/CO/319</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RITIK SINGH</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a:off x="624205" y="1703705"/>
            <a:ext cx="6298565" cy="398780"/>
          </a:xfrm>
          <a:prstGeom prst="rect">
            <a:avLst/>
          </a:prstGeom>
          <a:noFill/>
        </p:spPr>
        <p:txBody>
          <a:bodyPr wrap="square" rtlCol="0">
            <a:spAutoFit/>
          </a:bodyPr>
          <a:p>
            <a:r>
              <a:rPr lang="en-IN" altLang="en-US" sz="2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INNOVATIVE PROJECT REPORT</a:t>
            </a:r>
            <a:endParaRPr lang="en-IN" altLang="en-US" sz="2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3540"/>
            <a:ext cx="10972800" cy="582613"/>
          </a:xfrm>
        </p:spPr>
        <p:txBody>
          <a:bodyPr/>
          <a:p>
            <a:r>
              <a:rPr 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Working on the Booth Algorithm</a:t>
            </a:r>
            <a:endParaRPr lang="en-US"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AutoNum type="arabicPeriod"/>
            </a:pPr>
            <a:r>
              <a:rPr lang="en-US" sz="1800">
                <a:latin typeface="Times New Roman" panose="02020603050405020304" charset="0"/>
                <a:cs typeface="Times New Roman" panose="02020603050405020304" charset="0"/>
              </a:rPr>
              <a:t>Set the Multiplicand and Multiplier binary bits as M and Q, respectively.</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Initially, we set the AC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registers value to 0.</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SC represents the number of Multiplier bits (Q), and it is a sequence counter that is continuously decremented till equal to the number of bits (n) or reached to 0.</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A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represents the last bit of the Q, and the Q</a:t>
            </a:r>
            <a:r>
              <a:rPr lang="en-US" sz="1800" baseline="-25000">
                <a:latin typeface="Times New Roman" panose="02020603050405020304" charset="0"/>
                <a:cs typeface="Times New Roman" panose="02020603050405020304" charset="0"/>
              </a:rPr>
              <a:t>n+1</a:t>
            </a:r>
            <a:r>
              <a:rPr lang="en-US" sz="1800">
                <a:latin typeface="Times New Roman" panose="02020603050405020304" charset="0"/>
                <a:cs typeface="Times New Roman" panose="02020603050405020304" charset="0"/>
              </a:rPr>
              <a:t> shows the incremented bit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by 1.</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On each cycle of the booth algorithm,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bits will be checked on the following parameters as follows:</a:t>
            </a:r>
            <a:endParaRPr lang="en-US" sz="1800">
              <a:latin typeface="Times New Roman" panose="02020603050405020304" charset="0"/>
              <a:cs typeface="Times New Roman" panose="02020603050405020304" charset="0"/>
            </a:endParaRPr>
          </a:p>
          <a:p>
            <a:pPr marL="0" indent="0">
              <a:buFont typeface="+mj-lt"/>
              <a:buNone/>
            </a:pPr>
            <a:r>
              <a:rPr lang="en-IN" altLang="en-US" sz="1800">
                <a:latin typeface="Times New Roman" panose="02020603050405020304" charset="0"/>
                <a:cs typeface="Times New Roman" panose="02020603050405020304" charset="0"/>
              </a:rPr>
              <a:t>      i.  </a:t>
            </a:r>
            <a:r>
              <a:rPr lang="en-US" sz="1800">
                <a:latin typeface="Times New Roman" panose="02020603050405020304" charset="0"/>
                <a:cs typeface="Times New Roman" panose="02020603050405020304" charset="0"/>
              </a:rPr>
              <a:t>When two bits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are 00 or 11, we simply perform the arithmetic shift right operation (ashr) to the </a:t>
            </a:r>
            <a:r>
              <a:rPr lang="en-IN" alt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rPr>
              <a:t>partial product AC. And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is incremented by 1 bit.</a:t>
            </a:r>
            <a:endParaRPr 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      ii. </a:t>
            </a:r>
            <a:r>
              <a:rPr lang="en-US" sz="1800">
                <a:latin typeface="Times New Roman" panose="02020603050405020304" charset="0"/>
                <a:cs typeface="Times New Roman" panose="02020603050405020304" charset="0"/>
              </a:rPr>
              <a:t>If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 </a:t>
            </a:r>
            <a:r>
              <a:rPr lang="en-US" sz="1800">
                <a:latin typeface="Times New Roman" panose="02020603050405020304" charset="0"/>
                <a:cs typeface="Times New Roman" panose="02020603050405020304" charset="0"/>
              </a:rPr>
              <a:t>is shows to 01, the multiplicand bits (M) will be added to the AC (Accumulator register). After that, we perform the right shift operation to the AC and QR bits by 1.</a:t>
            </a:r>
            <a:endParaRPr 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      iii. </a:t>
            </a:r>
            <a:r>
              <a:rPr lang="en-US" sz="1800">
                <a:latin typeface="Times New Roman" panose="02020603050405020304" charset="0"/>
                <a:cs typeface="Times New Roman" panose="02020603050405020304" charset="0"/>
              </a:rPr>
              <a:t>If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is shows to 10, the multiplicand bits (M) will be subtracted from the AC (Accumulator register). After that, we perform the right shift operation to the AC and QR bits by 1.</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operation continuously works till we reached n - 1 bit in the booth algorithm.</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Results of the Multiplication binary bits will be stored in the AC and QR registers.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0515"/>
            <a:ext cx="10972800" cy="74739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Array Multiplier</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Multiplication of binary numbers is performed in the same way as with</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decimal numbers.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multiplicand is multiplied by each bit of the multiplier, starting from</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the least significant bit.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result of each such multiplication forms a partial product.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Successive partial products are shifted one bit to the left.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product is obtained by adding these shifted partial products.</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3370"/>
            <a:ext cx="10972800" cy="77851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Advantages of </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a:t>
            </a:r>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Array Multiplier</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a:buFont typeface="Arial" panose="020B0604020202020204" pitchFamily="34" charset="0"/>
              <a:buChar char="•"/>
            </a:pPr>
            <a:r>
              <a:rPr lang="en-US"/>
              <a:t>The advantages of array multiplier are,</a:t>
            </a:r>
            <a:endParaRPr lang="en-US"/>
          </a:p>
          <a:p>
            <a:endParaRPr lang="en-US"/>
          </a:p>
          <a:p>
            <a:pPr>
              <a:buFont typeface="Wingdings" panose="05000000000000000000" charset="0"/>
              <a:buChar char="v"/>
            </a:pPr>
            <a:r>
              <a:rPr lang="en-US"/>
              <a:t>Minimum complexity</a:t>
            </a:r>
            <a:endParaRPr lang="en-US"/>
          </a:p>
          <a:p>
            <a:pPr>
              <a:buFont typeface="Wingdings" panose="05000000000000000000" charset="0"/>
              <a:buChar char="v"/>
            </a:pPr>
            <a:r>
              <a:rPr lang="en-US"/>
              <a:t>Easily scalable</a:t>
            </a:r>
            <a:endParaRPr lang="en-US"/>
          </a:p>
          <a:p>
            <a:pPr>
              <a:buFont typeface="Wingdings" panose="05000000000000000000" charset="0"/>
              <a:buChar char="v"/>
            </a:pPr>
            <a:r>
              <a:rPr lang="en-US"/>
              <a:t>Easily pipelined</a:t>
            </a:r>
            <a:endParaRPr lang="en-US"/>
          </a:p>
          <a:p>
            <a:pPr>
              <a:buFont typeface="Wingdings" panose="05000000000000000000" charset="0"/>
              <a:buChar char="v"/>
            </a:pPr>
            <a:r>
              <a:rPr lang="en-US"/>
              <a:t>Regular shape, easy to place and route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0040"/>
            <a:ext cx="10972800" cy="7721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Disadvantages of Array Multiplier</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a:t>The disadvantages of array multiplier are as follows,</a:t>
            </a:r>
            <a:endParaRPr lang="en-US"/>
          </a:p>
          <a:p>
            <a:endParaRPr lang="en-US"/>
          </a:p>
          <a:p>
            <a:r>
              <a:rPr lang="en-US"/>
              <a:t>High power consumption</a:t>
            </a:r>
            <a:endParaRPr lang="en-US"/>
          </a:p>
          <a:p>
            <a:r>
              <a:rPr lang="en-US"/>
              <a:t>More digital gates resulting in large areas.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41300"/>
            <a:ext cx="10972800" cy="730250"/>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APPLICATIONS</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These are most commonly used in various applications especially in the field of digital signal processing to perform the various algorithms.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Array multiplier is used to perform the arithmetic operation, like filtering, Fourier transform, image coding.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Commercial applications like computers, mobiles, high speed calculators and some general purpose processors require binary multipliers.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High-speed operation.</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9405"/>
            <a:ext cx="10972800" cy="7213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OUTPUT:</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IN" altLang="en-US" sz="2000">
                <a:latin typeface="Times New Roman" panose="02020603050405020304" charset="0"/>
                <a:cs typeface="Times New Roman" panose="02020603050405020304" charset="0"/>
              </a:rPr>
              <a:t>CODE IN THE WORD FILE.</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p:txBody>
      </p:sp>
      <p:pic>
        <p:nvPicPr>
          <p:cNvPr id="12" name="Picture 12" descr="Screenshot (84)"/>
          <p:cNvPicPr>
            <a:picLocks noChangeAspect="1"/>
          </p:cNvPicPr>
          <p:nvPr>
            <p:ph sz="half" idx="2"/>
          </p:nvPr>
        </p:nvPicPr>
        <p:blipFill>
          <a:blip r:embed="rId1"/>
          <a:stretch>
            <a:fillRect/>
          </a:stretch>
        </p:blipFill>
        <p:spPr>
          <a:xfrm>
            <a:off x="6384290" y="2037080"/>
            <a:ext cx="5198110" cy="2924175"/>
          </a:xfrm>
          <a:prstGeom prst="rect">
            <a:avLst/>
          </a:prstGeom>
          <a:ln w="28575">
            <a:solidFill>
              <a:schemeClr val="accent2"/>
            </a:solidFill>
          </a:ln>
        </p:spPr>
      </p:pic>
      <p:pic>
        <p:nvPicPr>
          <p:cNvPr id="14" name="Picture 14" descr="Screenshot (87)"/>
          <p:cNvPicPr>
            <a:picLocks noChangeAspect="1"/>
          </p:cNvPicPr>
          <p:nvPr/>
        </p:nvPicPr>
        <p:blipFill>
          <a:blip r:embed="rId2"/>
          <a:stretch>
            <a:fillRect/>
          </a:stretch>
        </p:blipFill>
        <p:spPr>
          <a:xfrm>
            <a:off x="706755" y="2040255"/>
            <a:ext cx="5191125" cy="2921000"/>
          </a:xfrm>
          <a:prstGeom prst="rect">
            <a:avLst/>
          </a:prstGeom>
          <a:ln w="28575">
            <a:solidFill>
              <a:schemeClr val="accent2"/>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2275"/>
            <a:ext cx="10972800" cy="583565"/>
          </a:xfrm>
        </p:spPr>
        <p:txBody>
          <a:bodyPr>
            <a:scene3d>
              <a:camera prst="orthographicFront"/>
              <a:lightRig rig="threePt" dir="t"/>
            </a:scene3d>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Bibliography:</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1600">
                <a:latin typeface="Times New Roman" panose="02020603050405020304" charset="0"/>
                <a:cs typeface="Times New Roman" panose="02020603050405020304" charset="0"/>
              </a:rPr>
              <a:t>https://en.wikipedia.org/wiki/Binary_multiplier#:~:text=A%20binary%20multiplier%20is%20an,to%20implement%20a%20digital%20multiplier.</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https://en.wikipedia.org/wiki/Multiplication_algorithm</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https://vlsiuniverse.blogspot.com/2013/05/binary-multiplier.html#:~:text=Binary%20multiplication%20process%3A%20A%20Binary,provide%20the%20result%20as%20output.&amp;text=The%20two%20numbers%20A1A0%20and,a%204%2Dbit%20output%20P3P2P1P0.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https://www.cs.columbia.edu/~martha/courses/3827/sp11/slides/2bit_multiplier_soln.pdf</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https://www.electricaltechnology.org/2018/05/binary-multiplier-types-binary-multiplication-calculator.html</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https://technobyte.org/multiplier-2-bit-3-bit-digital/</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https://electronics.stackexchange.com/questions/99813/3-bit-multipliers-how-do-they-work/99837</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https://inst.eecs.berkeley.edu/~eecs151/sp18/files/Lecture21.pdf</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https://www.electronicshub.org/binary-multiplication/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https://www.sciencedirect.com/topics/engineering/binary-multiplication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https://en.wikipedia.org/wiki/Binary_multiplier</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2700" y="2292350"/>
            <a:ext cx="4546600" cy="1436370"/>
          </a:xfrm>
        </p:spPr>
        <p:txBody>
          <a:bodyPr/>
          <a:p>
            <a:pPr algn="ctr"/>
            <a:r>
              <a:rPr lang="en-IN" alt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endParaRPr lang="en-IN" alt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8770"/>
            <a:ext cx="10972800" cy="85598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Introduction</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4798060"/>
          </a:xfrm>
        </p:spPr>
        <p:txBody>
          <a:bodyPr/>
          <a:p>
            <a:r>
              <a:rPr lang="en-US" sz="3000">
                <a:latin typeface="Times New Roman" panose="02020603050405020304" charset="0"/>
                <a:cs typeface="Times New Roman" panose="02020603050405020304" charset="0"/>
              </a:rPr>
              <a:t>A binary multiplier is an electronic circuit used in digital electronics, such as a computer, to multiply two binary numbers.</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The two numbers are more specifically known as multiplicand and multiplier and the result is known as a product.</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It is built using binary adders.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A variety of computer arithmetic techniques can be used to implement a digital multiplier.</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Most techniques involve computing a set of partial products, and then summing the partial products together.</a:t>
            </a:r>
            <a:endParaRPr lang="en-US" sz="3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1800"/>
            <a:ext cx="10972800" cy="823595"/>
          </a:xfrm>
        </p:spPr>
        <p:txBody>
          <a:bodyPr>
            <a:scene3d>
              <a:camera prst="orthographicFront"/>
              <a:lightRig rig="threePt" dir="t"/>
            </a:scene3d>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Objective:</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255395"/>
            <a:ext cx="10559415" cy="4539615"/>
          </a:xfrm>
        </p:spPr>
        <p:txBody>
          <a:bodyPr/>
          <a:p>
            <a:r>
              <a:rPr lang="en-IN" altLang="en-US" sz="2800">
                <a:latin typeface="Times New Roman" panose="02020603050405020304" charset="0"/>
                <a:cs typeface="Times New Roman" panose="02020603050405020304" charset="0"/>
                <a:sym typeface="+mn-ea"/>
              </a:rPr>
              <a:t>T</a:t>
            </a:r>
            <a:r>
              <a:rPr lang="en-US" sz="2800">
                <a:latin typeface="Times New Roman" panose="02020603050405020304" charset="0"/>
                <a:cs typeface="Times New Roman" panose="02020603050405020304" charset="0"/>
                <a:sym typeface="+mn-ea"/>
              </a:rPr>
              <a:t>h</a:t>
            </a:r>
            <a:r>
              <a:rPr lang="en-IN" altLang="en-US" sz="2800">
                <a:latin typeface="Times New Roman" panose="02020603050405020304" charset="0"/>
                <a:cs typeface="Times New Roman" panose="02020603050405020304" charset="0"/>
                <a:sym typeface="+mn-ea"/>
              </a:rPr>
              <a:t>e</a:t>
            </a:r>
            <a:r>
              <a:rPr lang="en-US" sz="2800">
                <a:latin typeface="Times New Roman" panose="02020603050405020304" charset="0"/>
                <a:cs typeface="Times New Roman" panose="02020603050405020304" charset="0"/>
                <a:sym typeface="+mn-ea"/>
              </a:rPr>
              <a:t> project is </a:t>
            </a:r>
            <a:r>
              <a:rPr lang="en-IN" altLang="en-US" sz="2800">
                <a:latin typeface="Times New Roman" panose="02020603050405020304" charset="0"/>
                <a:cs typeface="Times New Roman" panose="02020603050405020304" charset="0"/>
                <a:sym typeface="+mn-ea"/>
              </a:rPr>
              <a:t>about simulating </a:t>
            </a:r>
            <a:r>
              <a:rPr lang="en-US" sz="2800">
                <a:latin typeface="Times New Roman" panose="02020603050405020304" charset="0"/>
                <a:cs typeface="Times New Roman" panose="02020603050405020304" charset="0"/>
                <a:sym typeface="+mn-ea"/>
              </a:rPr>
              <a:t>a </a:t>
            </a:r>
            <a:r>
              <a:rPr lang="en-IN" altLang="en-US" sz="2800">
                <a:latin typeface="Times New Roman" panose="02020603050405020304" charset="0"/>
                <a:cs typeface="Times New Roman" panose="02020603050405020304" charset="0"/>
                <a:sym typeface="+mn-ea"/>
              </a:rPr>
              <a:t>binary multiplier which are used for reducing partial products and computing faster results using adders.</a:t>
            </a:r>
            <a:endParaRPr lang="en-IN" altLang="en-US" sz="2800">
              <a:latin typeface="Times New Roman" panose="02020603050405020304" charset="0"/>
              <a:cs typeface="Times New Roman" panose="02020603050405020304" charset="0"/>
              <a:sym typeface="+mn-ea"/>
            </a:endParaRPr>
          </a:p>
          <a:p>
            <a:r>
              <a:rPr lang="en-IN" altLang="en-US" sz="2800">
                <a:latin typeface="Times New Roman" panose="02020603050405020304" charset="0"/>
                <a:cs typeface="Times New Roman" panose="02020603050405020304" charset="0"/>
                <a:sym typeface="+mn-ea"/>
              </a:rPr>
              <a:t>The architecture of the multiplier is divided into three stages- a partial product generation stage, a partial product addition stage and final addition stage. </a:t>
            </a:r>
            <a:endParaRPr lang="en-IN" alt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Arithmetic and Logic Unit (ALU) is a critical element in a CPU and multiplier is one of the important element in the ALU.</a:t>
            </a:r>
            <a:endParaRPr lang="en-IN" altLang="en-US" sz="2800">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585"/>
            <a:ext cx="10972800" cy="85852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DDERS</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06525"/>
            <a:ext cx="10972800" cy="4755515"/>
          </a:xfrm>
        </p:spPr>
        <p:txBody>
          <a:bodyPr/>
          <a:p>
            <a:r>
              <a:rPr lang="en-US" sz="3000">
                <a:latin typeface="Times New Roman" panose="02020603050405020304" charset="0"/>
                <a:cs typeface="Times New Roman" panose="02020603050405020304" charset="0"/>
              </a:rPr>
              <a:t>In electronics, an adder is a digital circuit that performs addition of two or more numbers.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Adders can be constructed for many numerical representations, such as Binary-coded decimal or excess-3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Adders are different types in generally</a:t>
            </a:r>
            <a:endParaRPr lang="en-US" sz="3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7660"/>
            <a:ext cx="10972800" cy="84772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HALF ADDER </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09600" y="1174750"/>
            <a:ext cx="10570845" cy="2212340"/>
          </a:xfrm>
        </p:spPr>
        <p:txBody>
          <a:bodyPr/>
          <a:p>
            <a:r>
              <a:rPr lang="en-US"/>
              <a:t>The half adder adds two single binary digits A and B.  </a:t>
            </a:r>
            <a:endParaRPr lang="en-US"/>
          </a:p>
          <a:p>
            <a:r>
              <a:rPr lang="en-US"/>
              <a:t>It has two outputs, sum (S) and carry (C). </a:t>
            </a:r>
            <a:endParaRPr lang="en-US"/>
          </a:p>
        </p:txBody>
      </p:sp>
      <p:pic>
        <p:nvPicPr>
          <p:cNvPr id="4" name="Picture 1" descr="IMG_256"/>
          <p:cNvPicPr>
            <a:picLocks noChangeAspect="1"/>
          </p:cNvPicPr>
          <p:nvPr>
            <p:ph sz="half" idx="2"/>
          </p:nvPr>
        </p:nvPicPr>
        <p:blipFill>
          <a:blip r:embed="rId1"/>
          <a:stretch>
            <a:fillRect/>
          </a:stretch>
        </p:blipFill>
        <p:spPr>
          <a:xfrm>
            <a:off x="2682240" y="3001010"/>
            <a:ext cx="6684645" cy="2256155"/>
          </a:xfrm>
          <a:prstGeom prst="rect">
            <a:avLst/>
          </a:prstGeom>
          <a:noFill/>
          <a:ln w="28575">
            <a:solidFill>
              <a:schemeClr val="accent2"/>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5115"/>
            <a:ext cx="10972800" cy="83248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FULL ADDER</a:t>
            </a:r>
            <a:r>
              <a:rPr lang="en-US" sz="3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a:t>
            </a:r>
            <a:r>
              <a:rPr lang="en-US">
                <a:sym typeface="+mn-ea"/>
              </a:rPr>
              <a:t></a:t>
            </a:r>
            <a:endParaRPr lang="en-IN" altLang="en-US"/>
          </a:p>
        </p:txBody>
      </p:sp>
      <p:sp>
        <p:nvSpPr>
          <p:cNvPr id="3" name="Content Placeholder 2"/>
          <p:cNvSpPr>
            <a:spLocks noGrp="1"/>
          </p:cNvSpPr>
          <p:nvPr>
            <p:ph sz="half" idx="1"/>
          </p:nvPr>
        </p:nvSpPr>
        <p:spPr/>
        <p:txBody>
          <a:bodyPr/>
          <a:p>
            <a:r>
              <a:rPr lang="en-IN" altLang="en-US"/>
              <a:t> </a:t>
            </a:r>
            <a:r>
              <a:rPr lang="en-US"/>
              <a:t>A full adder adds three one-bit numbers, often written as A, B, and Cin.  </a:t>
            </a:r>
            <a:endParaRPr lang="en-US"/>
          </a:p>
          <a:p>
            <a:r>
              <a:rPr lang="en-US"/>
              <a:t>A and B are the operands, and Cin is a bit carried in from the previous less significant stage.</a:t>
            </a:r>
            <a:endParaRPr lang="en-US"/>
          </a:p>
        </p:txBody>
      </p:sp>
      <p:pic>
        <p:nvPicPr>
          <p:cNvPr id="6" name="Content Placeholder 5" descr="IMG_256"/>
          <p:cNvPicPr>
            <a:picLocks noChangeAspect="1"/>
          </p:cNvPicPr>
          <p:nvPr>
            <p:ph sz="half" idx="2"/>
          </p:nvPr>
        </p:nvPicPr>
        <p:blipFill>
          <a:blip r:embed="rId1"/>
          <a:stretch>
            <a:fillRect/>
          </a:stretch>
        </p:blipFill>
        <p:spPr>
          <a:xfrm>
            <a:off x="7562215" y="1040130"/>
            <a:ext cx="3163570" cy="2109470"/>
          </a:xfrm>
          <a:prstGeom prst="rect">
            <a:avLst/>
          </a:prstGeom>
          <a:noFill/>
          <a:ln w="28575">
            <a:solidFill>
              <a:srgbClr val="FF0000"/>
            </a:solidFill>
          </a:ln>
        </p:spPr>
      </p:pic>
      <p:pic>
        <p:nvPicPr>
          <p:cNvPr id="7" name="Picture 6" descr="IMG_256"/>
          <p:cNvPicPr>
            <a:picLocks noChangeAspect="1"/>
          </p:cNvPicPr>
          <p:nvPr/>
        </p:nvPicPr>
        <p:blipFill>
          <a:blip r:embed="rId2"/>
          <a:stretch>
            <a:fillRect/>
          </a:stretch>
        </p:blipFill>
        <p:spPr>
          <a:xfrm>
            <a:off x="7562850" y="3514090"/>
            <a:ext cx="3162935" cy="2477135"/>
          </a:xfrm>
          <a:prstGeom prst="rect">
            <a:avLst/>
          </a:prstGeom>
          <a:noFill/>
          <a:ln w="28575">
            <a:solidFill>
              <a:srgbClr val="FF000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7970"/>
            <a:ext cx="10972800" cy="9880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MULTIPLICATION </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562100"/>
            <a:ext cx="5384800" cy="4565650"/>
          </a:xfrm>
        </p:spPr>
        <p:txBody>
          <a:bodyPr/>
          <a:p>
            <a:r>
              <a:rPr sz="2800">
                <a:latin typeface="Times New Roman" panose="02020603050405020304" charset="0"/>
                <a:cs typeface="Times New Roman" panose="02020603050405020304" charset="0"/>
              </a:rPr>
              <a:t>Multiplication process has three main steps:</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Partial product generation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Partial product reduction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Final addition.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The common multiplication method is the “add and shift “algorithm.</a:t>
            </a:r>
            <a:endParaRPr sz="2800">
              <a:latin typeface="Times New Roman" panose="02020603050405020304" charset="0"/>
              <a:cs typeface="Times New Roman" panose="02020603050405020304" charset="0"/>
            </a:endParaRPr>
          </a:p>
        </p:txBody>
      </p:sp>
      <p:pic>
        <p:nvPicPr>
          <p:cNvPr id="4" name="Content Placeholder 3" descr="coa"/>
          <p:cNvPicPr>
            <a:picLocks noChangeAspect="1"/>
          </p:cNvPicPr>
          <p:nvPr>
            <p:ph sz="half" idx="2"/>
          </p:nvPr>
        </p:nvPicPr>
        <p:blipFill>
          <a:blip r:embed="rId1"/>
          <a:stretch>
            <a:fillRect/>
          </a:stretch>
        </p:blipFill>
        <p:spPr>
          <a:xfrm>
            <a:off x="6197600" y="1933575"/>
            <a:ext cx="5384800" cy="2762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45440"/>
            <a:ext cx="10972800" cy="70294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Example:</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09600" y="1243330"/>
            <a:ext cx="10972800" cy="5108575"/>
          </a:xfrm>
        </p:spPr>
        <p:txBody>
          <a:bodyPr/>
          <a:p>
            <a:r>
              <a:rPr lang="en-US" sz="2400">
                <a:latin typeface="Times New Roman" panose="02020603050405020304" charset="0"/>
                <a:cs typeface="Times New Roman" panose="02020603050405020304" charset="0"/>
              </a:rPr>
              <a:t>Let us take an example of multiplying two binary numbers as follows. The process is similar to multiplying two decimal numbers, with a difference that the resulting numbers are all binary.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110   =  6</a:t>
            </a:r>
            <a:endParaRPr lang="en-US" sz="2400" b="1">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X </a:t>
            </a:r>
            <a:r>
              <a:rPr lang="en-IN" altLang="en-US" sz="2400" b="1">
                <a:latin typeface="Times New Roman" panose="02020603050405020304" charset="0"/>
                <a:cs typeface="Times New Roman" panose="02020603050405020304" charset="0"/>
              </a:rPr>
              <a:t>  0</a:t>
            </a:r>
            <a:r>
              <a:rPr lang="en-US" sz="2400" b="1">
                <a:latin typeface="Times New Roman" panose="02020603050405020304" charset="0"/>
                <a:cs typeface="Times New Roman" panose="02020603050405020304" charset="0"/>
              </a:rPr>
              <a:t>11  =  3</a:t>
            </a:r>
            <a:endParaRPr lang="en-US" sz="2400" b="1">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1 1 0                 ; 110 X 1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 1 0 x                 ; 110 X 1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0 0 0 x x                 ; 110 X 0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 0 0 1 0  = 18</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6585" y="421005"/>
            <a:ext cx="11077575" cy="645160"/>
          </a:xfrm>
          <a:prstGeom prst="rect">
            <a:avLst/>
          </a:prstGeom>
          <a:noFill/>
        </p:spPr>
        <p:txBody>
          <a:bodyPr wrap="square" rtlCol="0">
            <a:spAutoFit/>
          </a:bodyPr>
          <a:p>
            <a:r>
              <a:rPr lang="en-US" sz="3600"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Booths Algorithm for Multiplication</a:t>
            </a:r>
            <a:endParaRPr lang="en-US" sz="3600"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7" name="Content Placeholder 6" descr="booths algo"/>
          <p:cNvPicPr>
            <a:picLocks noChangeAspect="1"/>
          </p:cNvPicPr>
          <p:nvPr>
            <p:ph idx="1"/>
          </p:nvPr>
        </p:nvPicPr>
        <p:blipFill>
          <a:blip r:embed="rId1"/>
          <a:stretch>
            <a:fillRect/>
          </a:stretch>
        </p:blipFill>
        <p:spPr>
          <a:xfrm>
            <a:off x="262890" y="1250315"/>
            <a:ext cx="3978910" cy="4605020"/>
          </a:xfrm>
          <a:prstGeom prst="rect">
            <a:avLst/>
          </a:prstGeom>
        </p:spPr>
      </p:pic>
      <p:sp>
        <p:nvSpPr>
          <p:cNvPr id="9" name="Text Box 8"/>
          <p:cNvSpPr txBox="1"/>
          <p:nvPr/>
        </p:nvSpPr>
        <p:spPr>
          <a:xfrm>
            <a:off x="4160520" y="1334770"/>
            <a:ext cx="7367270" cy="3969385"/>
          </a:xfrm>
          <a:prstGeom prst="rect">
            <a:avLst/>
          </a:prstGeom>
          <a:noFill/>
        </p:spPr>
        <p:txBody>
          <a:bodyPr wrap="square" rtlCol="0">
            <a:spAutoFit/>
          </a:bodyPr>
          <a:p>
            <a:r>
              <a:rPr lang="en-US" b="1">
                <a:latin typeface="Times New Roman" panose="02020603050405020304" charset="0"/>
                <a:cs typeface="Times New Roman" panose="02020603050405020304" charset="0"/>
              </a:rPr>
              <a:t>A :</a:t>
            </a:r>
            <a:r>
              <a:rPr lang="en-US">
                <a:latin typeface="Times New Roman" panose="02020603050405020304" charset="0"/>
                <a:cs typeface="Times New Roman" panose="02020603050405020304" charset="0"/>
              </a:rPr>
              <a:t> It represents the Accumulator which stores the partial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product, It is initialized with Zero (0)</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 It represents the multiplicand</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a:latin typeface="Times New Roman" panose="02020603050405020304" charset="0"/>
                <a:cs typeface="Times New Roman" panose="02020603050405020304" charset="0"/>
              </a:rPr>
              <a:t> It represents the multiplier, </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b="1" baseline="-25000">
                <a:latin typeface="Times New Roman" panose="02020603050405020304" charset="0"/>
                <a:cs typeface="Times New Roman" panose="02020603050405020304" charset="0"/>
              </a:rPr>
              <a:t>0</a:t>
            </a:r>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represents the LSB of Q</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b="1" baseline="-25000">
                <a:latin typeface="Times New Roman" panose="02020603050405020304" charset="0"/>
                <a:cs typeface="Times New Roman" panose="02020603050405020304" charset="0"/>
              </a:rPr>
              <a:t>−1 </a:t>
            </a:r>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represents a Flip Flop which is initialized with Zero(0)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Count: It represents the counter(number of bits in M or Q)</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solidFill>
                  <a:srgbClr val="FF0000"/>
                </a:solidFill>
                <a:latin typeface="Times New Roman" panose="02020603050405020304" charset="0"/>
                <a:cs typeface="Times New Roman" panose="02020603050405020304" charset="0"/>
              </a:rPr>
              <a:t>Note: In Arithmetic Shift Right, We copy the sign bit of the </a:t>
            </a:r>
            <a:endParaRPr lang="en-US" b="1">
              <a:solidFill>
                <a:srgbClr val="FF0000"/>
              </a:solidFill>
              <a:latin typeface="Times New Roman" panose="02020603050405020304" charset="0"/>
              <a:cs typeface="Times New Roman" panose="02020603050405020304" charset="0"/>
            </a:endParaRPr>
          </a:p>
          <a:p>
            <a:r>
              <a:rPr lang="en-US" b="1">
                <a:solidFill>
                  <a:srgbClr val="FF0000"/>
                </a:solidFill>
                <a:latin typeface="Times New Roman" panose="02020603050405020304" charset="0"/>
                <a:cs typeface="Times New Roman" panose="02020603050405020304" charset="0"/>
              </a:rPr>
              <a:t>number in MSB</a:t>
            </a:r>
            <a:endParaRPr lang="en-US" b="1">
              <a:solidFill>
                <a:srgbClr val="FF0000"/>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6242</Words>
  <Application>WPS Presentation</Application>
  <PresentationFormat>Widescreen</PresentationFormat>
  <Paragraphs>141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Wingdings</vt:lpstr>
      <vt:lpstr>Microsoft YaHei</vt:lpstr>
      <vt:lpstr>Arial Unicode MS</vt:lpstr>
      <vt:lpstr>Calibri</vt:lpstr>
      <vt:lpstr>Malgun Gothic Semilight</vt:lpstr>
      <vt:lpstr>Orange Waves</vt:lpstr>
      <vt:lpstr>SIMULATION OF BINARY MULTIPLIER</vt:lpstr>
      <vt:lpstr>Introduction</vt:lpstr>
      <vt:lpstr>Objective:</vt:lpstr>
      <vt:lpstr>ADDERS</vt:lpstr>
      <vt:lpstr>HALF ADDER </vt:lpstr>
      <vt:lpstr>FULL ADDER </vt:lpstr>
      <vt:lpstr>MULTIPLICATION ALGORITHM</vt:lpstr>
      <vt:lpstr>Example:</vt:lpstr>
      <vt:lpstr>PowerPoint 演示文稿</vt:lpstr>
      <vt:lpstr>PowerPoint 演示文稿</vt:lpstr>
      <vt:lpstr>Array Multiplier</vt:lpstr>
      <vt:lpstr>Advantages of  Array Multiplier</vt:lpstr>
      <vt:lpstr>Disadvantages of Array Multiplier</vt:lpstr>
      <vt:lpstr>APPLICATIONS</vt:lpstr>
      <vt:lpstr>OUTPUT:</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WORD MULTIPLIER</dc:title>
  <dc:creator/>
  <cp:lastModifiedBy>ritik singh</cp:lastModifiedBy>
  <cp:revision>11</cp:revision>
  <dcterms:created xsi:type="dcterms:W3CDTF">2021-05-10T18:59:00Z</dcterms:created>
  <dcterms:modified xsi:type="dcterms:W3CDTF">2021-05-15T14:05:24Z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