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59" r:id="rId7"/>
    <p:sldId id="261" r:id="rId8"/>
    <p:sldId id="265" r:id="rId9"/>
    <p:sldId id="266" r:id="rId10"/>
    <p:sldId id="267" r:id="rId11"/>
    <p:sldId id="262" r:id="rId12"/>
    <p:sldId id="260" r:id="rId13"/>
    <p:sldId id="268" r:id="rId14"/>
    <p:sldId id="269" r:id="rId15"/>
    <p:sldId id="270" r:id="rId16"/>
    <p:sldId id="271" r:id="rId17"/>
    <p:sldId id="273" r:id="rId18"/>
    <p:sldId id="275" r:id="rId19"/>
    <p:sldId id="272" r:id="rId20"/>
    <p:sldId id="274" r:id="rId21"/>
    <p:sldId id="276" r:id="rId22"/>
    <p:sldId id="277" r:id="rId23"/>
    <p:sldId id="278" r:id="rId24"/>
    <p:sldId id="27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6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fld id="{5E63141B-D37C-4856-B38E-8FD9D38776D1}" type="datetimeFigureOut">
              <a:rPr lang="en-US" smtClean="0"/>
              <a:pPr/>
              <a:t>18-Feb-21</a:t>
            </a:fld>
            <a:endParaRPr lang="en-US"/>
          </a:p>
        </p:txBody>
      </p:sp>
      <p:sp>
        <p:nvSpPr>
          <p:cNvPr id="17" name="Footer Placeholder 16"/>
          <p:cNvSpPr>
            <a:spLocks noGrp="1"/>
          </p:cNvSpPr>
          <p:nvPr>
            <p:ph type="ftr" sz="quarter" idx="11"/>
          </p:nvPr>
        </p:nvSpPr>
        <p:spPr>
          <a:xfrm>
            <a:off x="2898648" y="4766310"/>
            <a:ext cx="3474720" cy="274320"/>
          </a:xfrm>
        </p:spPr>
        <p:txBody>
          <a:bodyPr/>
          <a:lstStyle/>
          <a:p>
            <a:endParaRPr lang="en-US"/>
          </a:p>
        </p:txBody>
      </p:sp>
      <p:sp>
        <p:nvSpPr>
          <p:cNvPr id="29" name="Slide Number Placeholder 28"/>
          <p:cNvSpPr>
            <a:spLocks noGrp="1"/>
          </p:cNvSpPr>
          <p:nvPr>
            <p:ph type="sldNum" sz="quarter" idx="12"/>
          </p:nvPr>
        </p:nvSpPr>
        <p:spPr>
          <a:xfrm>
            <a:off x="1216152" y="4766310"/>
            <a:ext cx="1219200" cy="274320"/>
          </a:xfrm>
        </p:spPr>
        <p:txBody>
          <a:bodyPr/>
          <a:lstStyle/>
          <a:p>
            <a:fld id="{3A351135-7E0A-430C-914D-D4A62C9E9386}" type="slidenum">
              <a:rPr lang="en-US" smtClean="0"/>
              <a:pPr/>
              <a:t>‹#›</a:t>
            </a:fld>
            <a:endParaRPr 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63141B-D37C-4856-B38E-8FD9D38776D1}"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51135-7E0A-430C-914D-D4A62C9E93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63141B-D37C-4856-B38E-8FD9D38776D1}"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51135-7E0A-430C-914D-D4A62C9E9386}" type="slidenum">
              <a:rPr lang="en-US" smtClean="0"/>
              <a:pPr/>
              <a:t>‹#›</a:t>
            </a:fld>
            <a:endParaRPr 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E63141B-D37C-4856-B38E-8FD9D38776D1}"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51135-7E0A-430C-914D-D4A62C9E9386}" type="slidenum">
              <a:rPr lang="en-US" smtClean="0"/>
              <a:pPr/>
              <a:t>‹#›</a:t>
            </a:fld>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fld id="{5E63141B-D37C-4856-B38E-8FD9D38776D1}" type="datetimeFigureOut">
              <a:rPr lang="en-US" smtClean="0"/>
              <a:pPr/>
              <a:t>18-Feb-21</a:t>
            </a:fld>
            <a:endParaRPr lang="en-US"/>
          </a:p>
        </p:txBody>
      </p:sp>
      <p:sp>
        <p:nvSpPr>
          <p:cNvPr id="5" name="Footer Placeholder 4"/>
          <p:cNvSpPr>
            <a:spLocks noGrp="1"/>
          </p:cNvSpPr>
          <p:nvPr>
            <p:ph type="ftr" sz="quarter" idx="11"/>
          </p:nvPr>
        </p:nvSpPr>
        <p:spPr>
          <a:xfrm>
            <a:off x="2898648" y="4766310"/>
            <a:ext cx="3474720" cy="274320"/>
          </a:xfrm>
        </p:spPr>
        <p:txBody>
          <a:bodyPr/>
          <a:lstStyle/>
          <a:p>
            <a:endParaRPr lang="en-US"/>
          </a:p>
        </p:txBody>
      </p:sp>
      <p:sp>
        <p:nvSpPr>
          <p:cNvPr id="6" name="Slide Number Placeholder 5"/>
          <p:cNvSpPr>
            <a:spLocks noGrp="1"/>
          </p:cNvSpPr>
          <p:nvPr>
            <p:ph type="sldNum" sz="quarter" idx="12"/>
          </p:nvPr>
        </p:nvSpPr>
        <p:spPr>
          <a:xfrm>
            <a:off x="1069848" y="4766310"/>
            <a:ext cx="1520952" cy="274320"/>
          </a:xfrm>
        </p:spPr>
        <p:txBody>
          <a:bodyPr/>
          <a:lstStyle/>
          <a:p>
            <a:fld id="{3A351135-7E0A-430C-914D-D4A62C9E9386}" type="slidenum">
              <a:rPr lang="en-US" smtClean="0"/>
              <a:pPr/>
              <a:t>‹#›</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63141B-D37C-4856-B38E-8FD9D38776D1}"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51135-7E0A-430C-914D-D4A62C9E9386}" type="slidenum">
              <a:rPr lang="en-US" smtClean="0"/>
              <a:pPr/>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E63141B-D37C-4856-B38E-8FD9D38776D1}" type="datetimeFigureOut">
              <a:rPr lang="en-US" smtClean="0"/>
              <a:pPr/>
              <a:t>18-Feb-21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51135-7E0A-430C-914D-D4A62C9E9386}" type="slidenum">
              <a:rPr lang="en-US" smtClean="0"/>
              <a:pPr/>
              <a:t>‹#›</a:t>
            </a:fld>
            <a:endParaRPr 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E63141B-D37C-4856-B38E-8FD9D38776D1}" type="datetimeFigureOut">
              <a:rPr lang="en-US" smtClean="0"/>
              <a:pPr/>
              <a:t>18-Feb-21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51135-7E0A-430C-914D-D4A62C9E9386}"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3141B-D37C-4856-B38E-8FD9D38776D1}" type="datetimeFigureOut">
              <a:rPr lang="en-US" smtClean="0"/>
              <a:pPr/>
              <a:t>18-Feb-21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51135-7E0A-430C-914D-D4A62C9E9386}" type="slidenum">
              <a:rPr lang="en-US" smtClean="0"/>
              <a:pPr/>
              <a:t>‹#›</a:t>
            </a:fld>
            <a:endParaRPr 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63141B-D37C-4856-B38E-8FD9D38776D1}"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51135-7E0A-430C-914D-D4A62C9E9386}"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63141B-D37C-4856-B38E-8FD9D38776D1}"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51135-7E0A-430C-914D-D4A62C9E9386}"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fld id="{5E63141B-D37C-4856-B38E-8FD9D38776D1}" type="datetimeFigureOut">
              <a:rPr lang="en-US" smtClean="0"/>
              <a:pPr/>
              <a:t>18-Feb-21</a:t>
            </a:fld>
            <a:endParaRPr lang="en-US"/>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fld id="{3A351135-7E0A-430C-914D-D4A62C9E9386}" type="slidenum">
              <a:rPr lang="en-US" smtClean="0"/>
              <a:pPr/>
              <a:t>‹#›</a:t>
            </a:fld>
            <a:endParaRPr 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Decoder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600200" y="361950"/>
            <a:ext cx="5195887" cy="384175"/>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505200" y="1352550"/>
            <a:ext cx="5421312" cy="3057855"/>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a:srcRect/>
          <a:stretch>
            <a:fillRect/>
          </a:stretch>
        </p:blipFill>
        <p:spPr bwMode="auto">
          <a:xfrm>
            <a:off x="228600" y="3562350"/>
            <a:ext cx="301625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0" y="285750"/>
            <a:ext cx="5353049" cy="533400"/>
          </a:xfrm>
          <a:prstGeom prst="rect">
            <a:avLst/>
          </a:prstGeom>
          <a:noFill/>
          <a:ln w="9525">
            <a:noFill/>
            <a:miter lim="800000"/>
            <a:headEnd/>
            <a:tailEnd/>
          </a:ln>
          <a:effectLst/>
        </p:spPr>
      </p:pic>
      <p:sp>
        <p:nvSpPr>
          <p:cNvPr id="3" name="Rectangle 2"/>
          <p:cNvSpPr/>
          <p:nvPr/>
        </p:nvSpPr>
        <p:spPr>
          <a:xfrm>
            <a:off x="457200" y="1047750"/>
            <a:ext cx="3581400" cy="1754326"/>
          </a:xfrm>
          <a:prstGeom prst="rect">
            <a:avLst/>
          </a:prstGeom>
        </p:spPr>
        <p:txBody>
          <a:bodyPr wrap="square">
            <a:spAutoFit/>
          </a:bodyPr>
          <a:lstStyle/>
          <a:p>
            <a:pPr algn="just"/>
            <a:r>
              <a:rPr lang="en-US" dirty="0"/>
              <a:t>The BCD-to-decimal decoder converts each BCD code (8421 code) into one of ten possible </a:t>
            </a:r>
            <a:r>
              <a:rPr lang="en-US" dirty="0" smtClean="0"/>
              <a:t>decimal digit </a:t>
            </a:r>
            <a:r>
              <a:rPr lang="en-US" dirty="0"/>
              <a:t>indications</a:t>
            </a:r>
            <a:r>
              <a:rPr lang="en-US" dirty="0" smtClean="0"/>
              <a:t>.</a:t>
            </a:r>
          </a:p>
          <a:p>
            <a:pPr algn="just"/>
            <a:endParaRPr lang="en-US" dirty="0" smtClean="0"/>
          </a:p>
          <a:p>
            <a:pPr algn="just"/>
            <a:r>
              <a:rPr lang="en-US" dirty="0"/>
              <a:t>There are six don’t-care conditions</a:t>
            </a:r>
          </a:p>
        </p:txBody>
      </p:sp>
      <p:pic>
        <p:nvPicPr>
          <p:cNvPr id="4099" name="Picture 3"/>
          <p:cNvPicPr>
            <a:picLocks noChangeAspect="1" noChangeArrowheads="1"/>
          </p:cNvPicPr>
          <p:nvPr/>
        </p:nvPicPr>
        <p:blipFill>
          <a:blip r:embed="rId3"/>
          <a:srcRect/>
          <a:stretch>
            <a:fillRect/>
          </a:stretch>
        </p:blipFill>
        <p:spPr bwMode="auto">
          <a:xfrm>
            <a:off x="4419600" y="1562100"/>
            <a:ext cx="4162425" cy="35814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762000" y="2800350"/>
            <a:ext cx="2717800" cy="221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3429000" y="209550"/>
            <a:ext cx="1621502" cy="457200"/>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r>
              <a:rPr lang="en-US" dirty="0" smtClean="0"/>
              <a:t>An </a:t>
            </a:r>
            <a:r>
              <a:rPr lang="en-US" b="1" dirty="0" smtClean="0"/>
              <a:t>encoder is a combinational logic circuit that essentially performs a “reverse” decoder </a:t>
            </a:r>
            <a:r>
              <a:rPr lang="en-US" dirty="0" smtClean="0"/>
              <a:t>function.</a:t>
            </a:r>
          </a:p>
          <a:p>
            <a:r>
              <a:rPr lang="en-US" dirty="0" smtClean="0"/>
              <a:t>An encoder has 2</a:t>
            </a:r>
            <a:r>
              <a:rPr lang="en-US" i="1" baseline="30000" dirty="0" smtClean="0"/>
              <a:t>n</a:t>
            </a:r>
            <a:r>
              <a:rPr lang="en-US" i="1" dirty="0" smtClean="0"/>
              <a:t> (or less) input lines and n output lines.</a:t>
            </a:r>
          </a:p>
          <a:p>
            <a:r>
              <a:rPr lang="en-US" dirty="0" smtClean="0"/>
              <a:t>The output lines generate the binary code for the 2</a:t>
            </a:r>
            <a:r>
              <a:rPr lang="en-US" i="1" baseline="30000" dirty="0" smtClean="0"/>
              <a:t>n</a:t>
            </a:r>
            <a:r>
              <a:rPr lang="en-US" i="1" dirty="0" smtClean="0"/>
              <a:t> input variables.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81000" y="0"/>
            <a:ext cx="2352619" cy="3810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4145892" y="209550"/>
            <a:ext cx="4998108" cy="213360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0" y="2419350"/>
            <a:ext cx="4468813" cy="1965325"/>
          </a:xfrm>
          <a:prstGeom prst="rect">
            <a:avLst/>
          </a:prstGeom>
          <a:noFill/>
          <a:ln w="9525">
            <a:noFill/>
            <a:miter lim="800000"/>
            <a:headEnd/>
            <a:tailEnd/>
          </a:ln>
          <a:effectLst/>
        </p:spPr>
      </p:pic>
      <p:sp>
        <p:nvSpPr>
          <p:cNvPr id="5" name="Rectangle 4"/>
          <p:cNvSpPr/>
          <p:nvPr/>
        </p:nvSpPr>
        <p:spPr>
          <a:xfrm>
            <a:off x="4572000" y="3028950"/>
            <a:ext cx="4572000" cy="1200329"/>
          </a:xfrm>
          <a:prstGeom prst="rect">
            <a:avLst/>
          </a:prstGeom>
        </p:spPr>
        <p:txBody>
          <a:bodyPr>
            <a:spAutoFit/>
          </a:bodyPr>
          <a:lstStyle/>
          <a:p>
            <a:pPr algn="just">
              <a:buClr>
                <a:schemeClr val="accent5">
                  <a:lumMod val="75000"/>
                </a:schemeClr>
              </a:buClr>
              <a:buFont typeface="Wingdings" pitchFamily="2" charset="2"/>
              <a:buChar char="Ø"/>
            </a:pPr>
            <a:r>
              <a:rPr lang="en-US" dirty="0"/>
              <a:t>The encoder </a:t>
            </a:r>
            <a:r>
              <a:rPr lang="en-US" dirty="0" smtClean="0"/>
              <a:t>has </a:t>
            </a:r>
            <a:r>
              <a:rPr lang="en-US" dirty="0"/>
              <a:t>the limitation that only one input can be </a:t>
            </a:r>
            <a:r>
              <a:rPr lang="en-US" dirty="0" smtClean="0"/>
              <a:t>active at </a:t>
            </a:r>
            <a:r>
              <a:rPr lang="en-US" dirty="0"/>
              <a:t>any given time. </a:t>
            </a:r>
            <a:endParaRPr lang="en-US" dirty="0" smtClean="0"/>
          </a:p>
          <a:p>
            <a:pPr algn="just">
              <a:buClr>
                <a:schemeClr val="accent5">
                  <a:lumMod val="75000"/>
                </a:schemeClr>
              </a:buClr>
              <a:buFont typeface="Wingdings" pitchFamily="2" charset="2"/>
              <a:buChar char="Ø"/>
            </a:pPr>
            <a:r>
              <a:rPr lang="en-US" dirty="0" smtClean="0"/>
              <a:t>If </a:t>
            </a:r>
            <a:r>
              <a:rPr lang="en-US" dirty="0"/>
              <a:t>two inputs are active simultaneously, the output produces an </a:t>
            </a:r>
            <a:r>
              <a:rPr lang="en-US" dirty="0" smtClean="0"/>
              <a:t>undefined combination</a:t>
            </a:r>
            <a:r>
              <a:rPr lang="en-US"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457200" y="285750"/>
            <a:ext cx="1828800" cy="298450"/>
          </a:xfrm>
          <a:prstGeom prst="rect">
            <a:avLst/>
          </a:prstGeom>
          <a:noFill/>
          <a:ln w="9525">
            <a:noFill/>
            <a:miter lim="800000"/>
            <a:headEnd/>
            <a:tailEnd/>
          </a:ln>
          <a:effectLst/>
        </p:spPr>
      </p:pic>
      <p:sp>
        <p:nvSpPr>
          <p:cNvPr id="4" name="Rectangle 3"/>
          <p:cNvSpPr/>
          <p:nvPr/>
        </p:nvSpPr>
        <p:spPr>
          <a:xfrm>
            <a:off x="381000" y="1047750"/>
            <a:ext cx="8458200" cy="2031325"/>
          </a:xfrm>
          <a:prstGeom prst="rect">
            <a:avLst/>
          </a:prstGeom>
        </p:spPr>
        <p:txBody>
          <a:bodyPr wrap="square">
            <a:spAutoFit/>
          </a:bodyPr>
          <a:lstStyle/>
          <a:p>
            <a:r>
              <a:rPr lang="en-US" dirty="0"/>
              <a:t>The </a:t>
            </a:r>
            <a:r>
              <a:rPr lang="en-US" b="1" dirty="0"/>
              <a:t>Priority Encoder</a:t>
            </a:r>
            <a:r>
              <a:rPr lang="en-US" dirty="0"/>
              <a:t> solves the problems </a:t>
            </a:r>
            <a:r>
              <a:rPr lang="en-US" dirty="0" smtClean="0"/>
              <a:t>by </a:t>
            </a:r>
            <a:r>
              <a:rPr lang="en-US" dirty="0"/>
              <a:t>allocating a priority level to each input. </a:t>
            </a:r>
            <a:endParaRPr lang="en-US" dirty="0" smtClean="0"/>
          </a:p>
          <a:p>
            <a:endParaRPr lang="en-US" dirty="0"/>
          </a:p>
          <a:p>
            <a:r>
              <a:rPr lang="en-US" dirty="0"/>
              <a:t>The </a:t>
            </a:r>
            <a:r>
              <a:rPr lang="en-US" i="1" dirty="0"/>
              <a:t>priority encoders</a:t>
            </a:r>
            <a:r>
              <a:rPr lang="en-US" dirty="0"/>
              <a:t> output corresponds to the currently active input which has the highest priority</a:t>
            </a:r>
            <a:r>
              <a:rPr lang="en-US" dirty="0" smtClean="0"/>
              <a:t>.</a:t>
            </a:r>
          </a:p>
          <a:p>
            <a:endParaRPr lang="en-US" dirty="0"/>
          </a:p>
          <a:p>
            <a:r>
              <a:rPr lang="en-US" dirty="0"/>
              <a:t>So when an input with a higher priority is present, all other inputs with a lower priority will be ignored.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5486400" y="285750"/>
            <a:ext cx="2939413" cy="27432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838200" y="438150"/>
            <a:ext cx="2971800" cy="2384293"/>
          </a:xfrm>
          <a:prstGeom prst="rect">
            <a:avLst/>
          </a:prstGeom>
          <a:noFill/>
          <a:ln w="9525">
            <a:noFill/>
            <a:miter lim="800000"/>
            <a:headEnd/>
            <a:tailEnd/>
          </a:ln>
          <a:effectLst/>
        </p:spPr>
      </p:pic>
      <p:sp>
        <p:nvSpPr>
          <p:cNvPr id="4" name="Rectangle 3"/>
          <p:cNvSpPr/>
          <p:nvPr/>
        </p:nvSpPr>
        <p:spPr>
          <a:xfrm>
            <a:off x="6248400" y="3105150"/>
            <a:ext cx="1550617" cy="369332"/>
          </a:xfrm>
          <a:prstGeom prst="rect">
            <a:avLst/>
          </a:prstGeom>
        </p:spPr>
        <p:txBody>
          <a:bodyPr wrap="none">
            <a:spAutoFit/>
          </a:bodyPr>
          <a:lstStyle/>
          <a:p>
            <a:r>
              <a:rPr lang="en-US" dirty="0"/>
              <a:t>X </a:t>
            </a:r>
            <a:r>
              <a:rPr lang="en-US" dirty="0" smtClean="0"/>
              <a:t>= don’t </a:t>
            </a:r>
            <a:r>
              <a:rPr lang="en-US" dirty="0"/>
              <a:t>care</a:t>
            </a:r>
          </a:p>
        </p:txBody>
      </p:sp>
      <p:pic>
        <p:nvPicPr>
          <p:cNvPr id="27652" name="Picture 4"/>
          <p:cNvPicPr>
            <a:picLocks noChangeAspect="1" noChangeArrowheads="1"/>
          </p:cNvPicPr>
          <p:nvPr/>
        </p:nvPicPr>
        <p:blipFill>
          <a:blip r:embed="rId4"/>
          <a:srcRect/>
          <a:stretch>
            <a:fillRect/>
          </a:stretch>
        </p:blipFill>
        <p:spPr bwMode="auto">
          <a:xfrm>
            <a:off x="1" y="2952750"/>
            <a:ext cx="4960892" cy="200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1828800" y="1962150"/>
            <a:ext cx="6307139"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8305800" cy="685800"/>
          </a:xfrm>
        </p:spPr>
        <p:style>
          <a:lnRef idx="1">
            <a:schemeClr val="accent2"/>
          </a:lnRef>
          <a:fillRef idx="2">
            <a:schemeClr val="accent2"/>
          </a:fillRef>
          <a:effectRef idx="1">
            <a:schemeClr val="accent2"/>
          </a:effectRef>
          <a:fontRef idx="minor">
            <a:schemeClr val="dk1"/>
          </a:fontRef>
        </p:style>
        <p:txBody>
          <a:bodyPr/>
          <a:lstStyle/>
          <a:p>
            <a:pPr algn="ctr"/>
            <a:r>
              <a:rPr lang="en-US" dirty="0" smtClean="0"/>
              <a:t>Gray </a:t>
            </a:r>
            <a:r>
              <a:rPr lang="en-US" dirty="0" smtClean="0"/>
              <a:t>Code</a:t>
            </a:r>
            <a:endParaRPr lang="en-US" dirty="0"/>
          </a:p>
        </p:txBody>
      </p:sp>
      <p:pic>
        <p:nvPicPr>
          <p:cNvPr id="2050" name="Picture 2"/>
          <p:cNvPicPr>
            <a:picLocks noChangeAspect="1" noChangeArrowheads="1"/>
          </p:cNvPicPr>
          <p:nvPr/>
        </p:nvPicPr>
        <p:blipFill>
          <a:blip r:embed="rId2"/>
          <a:srcRect/>
          <a:stretch>
            <a:fillRect/>
          </a:stretch>
        </p:blipFill>
        <p:spPr bwMode="auto">
          <a:xfrm>
            <a:off x="6248400" y="1123950"/>
            <a:ext cx="2457450" cy="3448050"/>
          </a:xfrm>
          <a:prstGeom prst="rect">
            <a:avLst/>
          </a:prstGeom>
          <a:noFill/>
          <a:ln w="9525">
            <a:noFill/>
            <a:miter lim="800000"/>
            <a:headEnd/>
            <a:tailEnd/>
          </a:ln>
          <a:effectLst/>
        </p:spPr>
      </p:pic>
      <p:sp>
        <p:nvSpPr>
          <p:cNvPr id="4" name="Rectangle 3"/>
          <p:cNvSpPr/>
          <p:nvPr/>
        </p:nvSpPr>
        <p:spPr>
          <a:xfrm>
            <a:off x="304800" y="1504950"/>
            <a:ext cx="4572000" cy="2585323"/>
          </a:xfrm>
          <a:prstGeom prst="rect">
            <a:avLst/>
          </a:prstGeom>
        </p:spPr>
        <p:txBody>
          <a:bodyPr>
            <a:spAutoFit/>
          </a:bodyPr>
          <a:lstStyle/>
          <a:p>
            <a:pPr algn="just"/>
            <a:r>
              <a:rPr lang="en-US" dirty="0" smtClean="0"/>
              <a:t>Gray code is an ordering of the binary numeral system such that two successive values differ in only one bit (binary digit).</a:t>
            </a:r>
          </a:p>
          <a:p>
            <a:pPr algn="just"/>
            <a:endParaRPr lang="en-US" dirty="0" smtClean="0"/>
          </a:p>
          <a:p>
            <a:pPr algn="just"/>
            <a:r>
              <a:rPr lang="en-US" dirty="0" smtClean="0"/>
              <a:t>The Gray code is used in applications in which the normal sequence of binary numbers generated by the hardware may produce an error or ambiguity during the transition from one number to the next.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m.eet.com/media/1062047/max-gc-03.gif"/>
          <p:cNvPicPr>
            <a:picLocks noChangeAspect="1" noChangeArrowheads="1"/>
          </p:cNvPicPr>
          <p:nvPr/>
        </p:nvPicPr>
        <p:blipFill>
          <a:blip r:embed="rId2"/>
          <a:srcRect/>
          <a:stretch>
            <a:fillRect/>
          </a:stretch>
        </p:blipFill>
        <p:spPr bwMode="auto">
          <a:xfrm>
            <a:off x="3733800" y="514350"/>
            <a:ext cx="4953000" cy="4159007"/>
          </a:xfrm>
          <a:prstGeom prst="rect">
            <a:avLst/>
          </a:prstGeom>
          <a:noFill/>
        </p:spPr>
      </p:pic>
      <p:sp>
        <p:nvSpPr>
          <p:cNvPr id="3" name="Rectangle 2"/>
          <p:cNvSpPr/>
          <p:nvPr/>
        </p:nvSpPr>
        <p:spPr>
          <a:xfrm>
            <a:off x="76200" y="1047750"/>
            <a:ext cx="3276600" cy="923330"/>
          </a:xfrm>
          <a:prstGeom prst="rect">
            <a:avLst/>
          </a:prstGeom>
        </p:spPr>
        <p:txBody>
          <a:bodyPr wrap="square">
            <a:spAutoFit/>
          </a:bodyPr>
          <a:lstStyle/>
          <a:p>
            <a:r>
              <a:rPr lang="en-US" dirty="0" smtClean="0"/>
              <a:t>Gray code is not weighted that means it does not depends on positional value of digit.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105400" y="1276350"/>
            <a:ext cx="4038600" cy="30670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457200" y="1581150"/>
            <a:ext cx="4724400" cy="2659390"/>
          </a:xfrm>
          <a:prstGeom prst="rect">
            <a:avLst/>
          </a:prstGeom>
          <a:noFill/>
          <a:ln w="9525">
            <a:noFill/>
            <a:miter lim="800000"/>
            <a:headEnd/>
            <a:tailEnd/>
          </a:ln>
          <a:effectLst/>
        </p:spPr>
      </p:pic>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Binary to Grey Code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A decoder is a combinational circuit that decodes the information on n input lines to a maximum of 2</a:t>
            </a:r>
            <a:r>
              <a:rPr lang="en-US" baseline="30000" dirty="0" smtClean="0"/>
              <a:t>n</a:t>
            </a:r>
            <a:r>
              <a:rPr lang="en-US" dirty="0" smtClean="0"/>
              <a:t> unique output lines.</a:t>
            </a:r>
          </a:p>
          <a:p>
            <a:r>
              <a:rPr lang="en-US" dirty="0" smtClean="0"/>
              <a:t>Various Decoders: 2-to-4, 3-to-8 and 4-to-16</a:t>
            </a:r>
          </a:p>
          <a:p>
            <a:r>
              <a:rPr lang="en-US" dirty="0" smtClean="0"/>
              <a:t>A </a:t>
            </a:r>
            <a:r>
              <a:rPr lang="en-US" i="1" dirty="0" smtClean="0"/>
              <a:t>decoder is a </a:t>
            </a:r>
            <a:r>
              <a:rPr lang="en-US" dirty="0" smtClean="0"/>
              <a:t>special case of a </a:t>
            </a:r>
            <a:r>
              <a:rPr lang="en-US" dirty="0" err="1" smtClean="0"/>
              <a:t>demultiplexer</a:t>
            </a:r>
            <a:r>
              <a:rPr lang="en-US" dirty="0" smtClean="0"/>
              <a:t> without the input line.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4800600" y="1123950"/>
            <a:ext cx="3990975" cy="33623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81000" y="1428750"/>
            <a:ext cx="3857625" cy="2600325"/>
          </a:xfrm>
          <a:prstGeom prst="rect">
            <a:avLst/>
          </a:prstGeom>
          <a:noFill/>
          <a:ln w="9525">
            <a:noFill/>
            <a:miter lim="800000"/>
            <a:headEnd/>
            <a:tailEnd/>
          </a:ln>
          <a:effectLst/>
        </p:spPr>
      </p:pic>
      <p:sp>
        <p:nvSpPr>
          <p:cNvPr id="5" name="Title 4"/>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Grey Code to Binary Number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Excess 3 code</a:t>
            </a:r>
            <a:endParaRPr lang="en-US" dirty="0"/>
          </a:p>
        </p:txBody>
      </p:sp>
      <p:sp>
        <p:nvSpPr>
          <p:cNvPr id="3" name="Rectangle 2"/>
          <p:cNvSpPr/>
          <p:nvPr/>
        </p:nvSpPr>
        <p:spPr>
          <a:xfrm>
            <a:off x="533400" y="1200150"/>
            <a:ext cx="4572000" cy="3662541"/>
          </a:xfrm>
          <a:prstGeom prst="rect">
            <a:avLst/>
          </a:prstGeom>
        </p:spPr>
        <p:txBody>
          <a:bodyPr>
            <a:spAutoFit/>
          </a:bodyPr>
          <a:lstStyle/>
          <a:p>
            <a:pPr algn="just"/>
            <a:r>
              <a:rPr lang="en-US" sz="1600" dirty="0" smtClean="0"/>
              <a:t>The excess-3 code (or XS3) is a non-weighted code</a:t>
            </a:r>
          </a:p>
          <a:p>
            <a:pPr algn="just"/>
            <a:endParaRPr lang="en-US" sz="1600" dirty="0" smtClean="0"/>
          </a:p>
          <a:p>
            <a:pPr algn="just"/>
            <a:r>
              <a:rPr lang="en-US" sz="1600" dirty="0" smtClean="0"/>
              <a:t>It is a self-complementary binary coded decimal (BCD) code</a:t>
            </a:r>
          </a:p>
          <a:p>
            <a:pPr algn="just"/>
            <a:endParaRPr lang="en-US" sz="1600" dirty="0" smtClean="0"/>
          </a:p>
          <a:p>
            <a:pPr algn="just"/>
            <a:r>
              <a:rPr lang="en-US" sz="1600" dirty="0" smtClean="0"/>
              <a:t>It is particularly significant for arithmetic operations as it overcomes shortcoming encountered while using 8421 BCD code to add two decimal digits whose sum exceeds 9. </a:t>
            </a:r>
          </a:p>
          <a:p>
            <a:pPr algn="just"/>
            <a:endParaRPr lang="en-US" sz="1600" dirty="0" smtClean="0"/>
          </a:p>
          <a:p>
            <a:pPr algn="just"/>
            <a:r>
              <a:rPr lang="en-US" sz="1600" dirty="0" smtClean="0"/>
              <a:t>Excess-3 codes are </a:t>
            </a:r>
            <a:r>
              <a:rPr lang="en-US" sz="1600" dirty="0" err="1" smtClean="0"/>
              <a:t>unweighted</a:t>
            </a:r>
            <a:r>
              <a:rPr lang="en-US" sz="1600" dirty="0" smtClean="0"/>
              <a:t> and can be obtained by adding 3 to each decimal digit then it can be represented by using 4 bit binary number for each digit. </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676400" y="666750"/>
            <a:ext cx="5730577" cy="28622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Excess-3 Codes</a:t>
            </a:r>
            <a:endParaRPr lang="en-US" dirty="0"/>
          </a:p>
        </p:txBody>
      </p:sp>
      <p:sp>
        <p:nvSpPr>
          <p:cNvPr id="3" name="Rectangle 2"/>
          <p:cNvSpPr/>
          <p:nvPr/>
        </p:nvSpPr>
        <p:spPr>
          <a:xfrm>
            <a:off x="685800" y="1047750"/>
            <a:ext cx="7848600" cy="3831818"/>
          </a:xfrm>
          <a:prstGeom prst="rect">
            <a:avLst/>
          </a:prstGeom>
        </p:spPr>
        <p:txBody>
          <a:bodyPr wrap="square">
            <a:spAutoFit/>
          </a:bodyPr>
          <a:lstStyle/>
          <a:p>
            <a:pPr indent="341313" algn="just">
              <a:lnSpc>
                <a:spcPct val="150000"/>
              </a:lnSpc>
              <a:buFont typeface="Wingdings" pitchFamily="2" charset="2"/>
              <a:buChar char="Ø"/>
              <a:tabLst>
                <a:tab pos="341313" algn="l"/>
              </a:tabLst>
            </a:pPr>
            <a:r>
              <a:rPr lang="en-US" dirty="0" smtClean="0"/>
              <a:t>These are </a:t>
            </a:r>
            <a:r>
              <a:rPr lang="en-US" dirty="0" err="1" smtClean="0"/>
              <a:t>unweighted</a:t>
            </a:r>
            <a:r>
              <a:rPr lang="en-US" dirty="0" smtClean="0"/>
              <a:t> binary decimal codes.</a:t>
            </a:r>
          </a:p>
          <a:p>
            <a:pPr indent="341313" algn="just">
              <a:lnSpc>
                <a:spcPct val="150000"/>
              </a:lnSpc>
              <a:buFont typeface="Wingdings" pitchFamily="2" charset="2"/>
              <a:buChar char="Ø"/>
              <a:tabLst>
                <a:tab pos="341313" algn="l"/>
              </a:tabLst>
            </a:pPr>
            <a:r>
              <a:rPr lang="en-US" dirty="0" smtClean="0"/>
              <a:t>These are self-complementary codes.</a:t>
            </a:r>
          </a:p>
          <a:p>
            <a:pPr indent="341313" algn="just">
              <a:lnSpc>
                <a:spcPct val="150000"/>
              </a:lnSpc>
              <a:buFont typeface="Wingdings" pitchFamily="2" charset="2"/>
              <a:buChar char="Ø"/>
              <a:tabLst>
                <a:tab pos="341313" algn="l"/>
              </a:tabLst>
            </a:pPr>
            <a:r>
              <a:rPr lang="en-US" dirty="0" smtClean="0"/>
              <a:t>These use biased representation.</a:t>
            </a:r>
          </a:p>
          <a:p>
            <a:pPr indent="341313" algn="just">
              <a:lnSpc>
                <a:spcPct val="150000"/>
              </a:lnSpc>
              <a:buFont typeface="Wingdings" pitchFamily="2" charset="2"/>
              <a:buChar char="Ø"/>
              <a:tabLst>
                <a:tab pos="341313" algn="l"/>
              </a:tabLst>
            </a:pPr>
            <a:r>
              <a:rPr lang="en-US" dirty="0" smtClean="0"/>
              <a:t>The codes 0000 and 1111 are not used for any digit which is an advantage for memory organization as these codes can cause fault in transmission line.</a:t>
            </a:r>
          </a:p>
          <a:p>
            <a:pPr indent="341313" algn="just">
              <a:lnSpc>
                <a:spcPct val="150000"/>
              </a:lnSpc>
              <a:buFont typeface="Wingdings" pitchFamily="2" charset="2"/>
              <a:buChar char="Ø"/>
              <a:tabLst>
                <a:tab pos="341313" algn="l"/>
              </a:tabLst>
            </a:pPr>
            <a:r>
              <a:rPr lang="en-US" dirty="0" smtClean="0"/>
              <a:t>It has no limitation, and it considerably simplifies arithmetic operations.</a:t>
            </a:r>
          </a:p>
          <a:p>
            <a:pPr indent="341313" algn="just">
              <a:lnSpc>
                <a:spcPct val="150000"/>
              </a:lnSpc>
              <a:buFont typeface="Wingdings" pitchFamily="2" charset="2"/>
              <a:buChar char="Ø"/>
              <a:tabLst>
                <a:tab pos="341313" algn="l"/>
              </a:tabLst>
            </a:pPr>
            <a:r>
              <a:rPr lang="en-US" dirty="0" smtClean="0"/>
              <a:t>It is particularly significant for arithmetic operations as it overcomes shortcoming encountered while using 8421 BCD code to add two decimal digits whose sum exceeds 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2228850" y="904875"/>
            <a:ext cx="4686300" cy="33337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1428750"/>
            <a:ext cx="2406852" cy="1606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95600" y="2800350"/>
            <a:ext cx="2457450" cy="15177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324600" y="1428750"/>
            <a:ext cx="2362200" cy="1663504"/>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smtClean="0"/>
              <a:t>Various Decoders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descr="https://th.bing.com/th/id/Re6f932c92c5cb9b5518b78e8d11b1a46?rik=tW1JFA0zH%2byQPA&amp;riu=http%3a%2f%2fexamradar.com%2fwp-content%2fuploads%2f2016%2f09%2f2-4-decoder.png&amp;ehk=6zoTl9heeL9Vv2tFfbkRl2QrYw%2fuZdV4RzqZfs%2fsOk4%3d&amp;risl=&amp;pid=ImgRaw"/>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4" name="Picture 4" descr="https://th.bing.com/th/id/Re6f932c92c5cb9b5518b78e8d11b1a46?rik=tW1JFA0zH%2byQPA&amp;riu=http%3a%2f%2fexamradar.com%2fwp-content%2fuploads%2f2016%2f09%2f2-4-decoder.png&amp;ehk=6zoTl9heeL9Vv2tFfbkRl2QrYw%2fuZdV4RzqZfs%2fsOk4%3d&amp;risl=&amp;pid=ImgRaw"/>
          <p:cNvPicPr>
            <a:picLocks noChangeAspect="1" noChangeArrowheads="1"/>
          </p:cNvPicPr>
          <p:nvPr/>
        </p:nvPicPr>
        <p:blipFill>
          <a:blip r:embed="rId2"/>
          <a:srcRect/>
          <a:stretch>
            <a:fillRect/>
          </a:stretch>
        </p:blipFill>
        <p:spPr bwMode="auto">
          <a:xfrm>
            <a:off x="533400" y="514350"/>
            <a:ext cx="3993968" cy="3819525"/>
          </a:xfrm>
          <a:prstGeom prst="rect">
            <a:avLst/>
          </a:prstGeom>
          <a:noFill/>
        </p:spPr>
      </p:pic>
      <p:pic>
        <p:nvPicPr>
          <p:cNvPr id="5126" name="Picture 6" descr="See the source image"/>
          <p:cNvPicPr>
            <a:picLocks noChangeAspect="1" noChangeArrowheads="1"/>
          </p:cNvPicPr>
          <p:nvPr/>
        </p:nvPicPr>
        <p:blipFill>
          <a:blip r:embed="rId3"/>
          <a:srcRect/>
          <a:stretch>
            <a:fillRect/>
          </a:stretch>
        </p:blipFill>
        <p:spPr bwMode="auto">
          <a:xfrm>
            <a:off x="4800600" y="1047750"/>
            <a:ext cx="4170363" cy="31623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p:cNvPicPr>
            <a:picLocks noChangeAspect="1" noChangeArrowheads="1"/>
          </p:cNvPicPr>
          <p:nvPr/>
        </p:nvPicPr>
        <p:blipFill>
          <a:blip r:embed="rId2"/>
          <a:srcRect/>
          <a:stretch>
            <a:fillRect/>
          </a:stretch>
        </p:blipFill>
        <p:spPr bwMode="auto">
          <a:xfrm>
            <a:off x="4708525" y="2343150"/>
            <a:ext cx="4435475" cy="1846263"/>
          </a:xfrm>
          <a:prstGeom prst="rect">
            <a:avLst/>
          </a:prstGeom>
          <a:noFill/>
          <a:ln w="9525">
            <a:noFill/>
            <a:miter lim="800000"/>
            <a:headEnd/>
            <a:tailEnd/>
          </a:ln>
          <a:effectLst/>
        </p:spPr>
      </p:pic>
      <p:pic>
        <p:nvPicPr>
          <p:cNvPr id="21511" name="Picture 7"/>
          <p:cNvPicPr>
            <a:picLocks noChangeAspect="1" noChangeArrowheads="1"/>
          </p:cNvPicPr>
          <p:nvPr/>
        </p:nvPicPr>
        <p:blipFill>
          <a:blip r:embed="rId3"/>
          <a:srcRect/>
          <a:stretch>
            <a:fillRect/>
          </a:stretch>
        </p:blipFill>
        <p:spPr bwMode="auto">
          <a:xfrm>
            <a:off x="5029200" y="1885950"/>
            <a:ext cx="3554413" cy="393700"/>
          </a:xfrm>
          <a:prstGeom prst="rect">
            <a:avLst/>
          </a:prstGeom>
          <a:noFill/>
          <a:ln w="9525">
            <a:noFill/>
            <a:miter lim="800000"/>
            <a:headEnd/>
            <a:tailEnd/>
          </a:ln>
          <a:effectLst/>
        </p:spPr>
      </p:pic>
      <p:pic>
        <p:nvPicPr>
          <p:cNvPr id="21512" name="Picture 8"/>
          <p:cNvPicPr>
            <a:picLocks noChangeAspect="1" noChangeArrowheads="1"/>
          </p:cNvPicPr>
          <p:nvPr/>
        </p:nvPicPr>
        <p:blipFill>
          <a:blip r:embed="rId4"/>
          <a:srcRect/>
          <a:stretch>
            <a:fillRect/>
          </a:stretch>
        </p:blipFill>
        <p:spPr bwMode="auto">
          <a:xfrm>
            <a:off x="1828800" y="209550"/>
            <a:ext cx="5167186" cy="609600"/>
          </a:xfrm>
          <a:prstGeom prst="rect">
            <a:avLst/>
          </a:prstGeom>
          <a:noFill/>
          <a:ln w="9525">
            <a:noFill/>
            <a:miter lim="800000"/>
            <a:headEnd/>
            <a:tailEnd/>
          </a:ln>
          <a:effectLst/>
        </p:spPr>
      </p:pic>
      <p:pic>
        <p:nvPicPr>
          <p:cNvPr id="21513" name="Picture 9"/>
          <p:cNvPicPr>
            <a:picLocks noChangeAspect="1" noChangeArrowheads="1"/>
          </p:cNvPicPr>
          <p:nvPr/>
        </p:nvPicPr>
        <p:blipFill>
          <a:blip r:embed="rId5"/>
          <a:srcRect/>
          <a:stretch>
            <a:fillRect/>
          </a:stretch>
        </p:blipFill>
        <p:spPr bwMode="auto">
          <a:xfrm>
            <a:off x="457200" y="1428750"/>
            <a:ext cx="3786187"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3x8 Decoder</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971549"/>
            <a:ext cx="5257800" cy="31551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3x8 Decoder</a:t>
            </a:r>
            <a:endParaRPr lang="en-US" dirty="0"/>
          </a:p>
        </p:txBody>
      </p:sp>
      <p:pic>
        <p:nvPicPr>
          <p:cNvPr id="2050" name="Picture 2"/>
          <p:cNvPicPr>
            <a:picLocks noChangeAspect="1" noChangeArrowheads="1"/>
          </p:cNvPicPr>
          <p:nvPr/>
        </p:nvPicPr>
        <p:blipFill>
          <a:blip r:embed="rId2"/>
          <a:srcRect/>
          <a:stretch>
            <a:fillRect/>
          </a:stretch>
        </p:blipFill>
        <p:spPr bwMode="auto">
          <a:xfrm>
            <a:off x="152400" y="1352550"/>
            <a:ext cx="4063434" cy="24384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800600" y="742950"/>
            <a:ext cx="3803650" cy="4084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Decoders</a:t>
            </a:r>
            <a:endParaRPr lang="en-US" dirty="0"/>
          </a:p>
        </p:txBody>
      </p:sp>
      <p:sp>
        <p:nvSpPr>
          <p:cNvPr id="3" name="Content Placeholder 2"/>
          <p:cNvSpPr>
            <a:spLocks noGrp="1"/>
          </p:cNvSpPr>
          <p:nvPr>
            <p:ph sz="quarter" idx="1"/>
          </p:nvPr>
        </p:nvSpPr>
        <p:spPr>
          <a:xfrm>
            <a:off x="457200" y="914400"/>
            <a:ext cx="4191000" cy="3703320"/>
          </a:xfrm>
        </p:spPr>
        <p:txBody>
          <a:bodyPr>
            <a:normAutofit/>
          </a:bodyPr>
          <a:lstStyle/>
          <a:p>
            <a:r>
              <a:rPr lang="en-US" sz="2000" dirty="0" smtClean="0"/>
              <a:t>Decoders with enable inputs can be connected together to form a larger decoder circuit</a:t>
            </a:r>
          </a:p>
          <a:p>
            <a:r>
              <a:rPr lang="en-US" sz="2000" dirty="0" smtClean="0"/>
              <a:t>two 3-to-8-line decoders with enable inputs connected to form a 4-to-16-line decoder.</a:t>
            </a:r>
            <a:endParaRPr lang="en-US" sz="2000" dirty="0"/>
          </a:p>
        </p:txBody>
      </p:sp>
      <p:pic>
        <p:nvPicPr>
          <p:cNvPr id="22530" name="Picture 2"/>
          <p:cNvPicPr>
            <a:picLocks noChangeAspect="1" noChangeArrowheads="1"/>
          </p:cNvPicPr>
          <p:nvPr/>
        </p:nvPicPr>
        <p:blipFill>
          <a:blip r:embed="rId2"/>
          <a:srcRect/>
          <a:stretch>
            <a:fillRect/>
          </a:stretch>
        </p:blipFill>
        <p:spPr bwMode="auto">
          <a:xfrm>
            <a:off x="4913313" y="1200150"/>
            <a:ext cx="4230687" cy="28797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4800600" y="4248150"/>
            <a:ext cx="4127500" cy="298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447800" y="209550"/>
            <a:ext cx="5234017" cy="457200"/>
          </a:xfrm>
          <a:prstGeom prst="rect">
            <a:avLst/>
          </a:prstGeom>
          <a:noFill/>
          <a:ln w="9525">
            <a:noFill/>
            <a:miter lim="800000"/>
            <a:headEnd/>
            <a:tailEnd/>
          </a:ln>
          <a:effectLst/>
        </p:spPr>
      </p:pic>
      <p:sp>
        <p:nvSpPr>
          <p:cNvPr id="4" name="Content Placeholder 3"/>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For n input variables, a decoder provides the 2</a:t>
            </a:r>
            <a:r>
              <a:rPr lang="en-US" sz="2000" i="1" baseline="30000" dirty="0" smtClean="0">
                <a:latin typeface="Times New Roman" pitchFamily="18" charset="0"/>
                <a:cs typeface="Times New Roman" pitchFamily="18" charset="0"/>
              </a:rPr>
              <a:t>n</a:t>
            </a:r>
            <a:r>
              <a:rPr lang="en-US" sz="2000" i="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minterms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Each asserted output of the decoder is associated with a unique pattern of input bits. </a:t>
            </a:r>
          </a:p>
          <a:p>
            <a:r>
              <a:rPr lang="en-US" sz="2000" dirty="0" smtClean="0">
                <a:latin typeface="Times New Roman" pitchFamily="18" charset="0"/>
                <a:cs typeface="Times New Roman" pitchFamily="18" charset="0"/>
              </a:rPr>
              <a:t>These mean terms can be used to generate any Boolean function with the help of OR Gate.</a:t>
            </a:r>
          </a:p>
          <a:p>
            <a:r>
              <a:rPr lang="en-US" sz="2000" dirty="0" smtClean="0">
                <a:latin typeface="Times New Roman" pitchFamily="18" charset="0"/>
                <a:cs typeface="Times New Roman" pitchFamily="18" charset="0"/>
              </a:rPr>
              <a:t>any combinational circuit with n inputs and m outputs can be implemented with an n -to-2</a:t>
            </a:r>
            <a:r>
              <a:rPr lang="en-US" sz="2000" baseline="30000"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-line decoder and m OR gates.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448</TotalTime>
  <Words>483</Words>
  <Application>Microsoft Office PowerPoint</Application>
  <PresentationFormat>On-screen Show (16:9)</PresentationFormat>
  <Paragraphs>50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Decoder</vt:lpstr>
      <vt:lpstr>Slide 2</vt:lpstr>
      <vt:lpstr>Various Decoders</vt:lpstr>
      <vt:lpstr>Slide 4</vt:lpstr>
      <vt:lpstr>Slide 5</vt:lpstr>
      <vt:lpstr>3x8 Decoder</vt:lpstr>
      <vt:lpstr>3x8 Decoder</vt:lpstr>
      <vt:lpstr>Higher Order Decoders</vt:lpstr>
      <vt:lpstr>Slide 9</vt:lpstr>
      <vt:lpstr>Slide 10</vt:lpstr>
      <vt:lpstr>Slide 11</vt:lpstr>
      <vt:lpstr>Slide 12</vt:lpstr>
      <vt:lpstr>Slide 13</vt:lpstr>
      <vt:lpstr>Slide 14</vt:lpstr>
      <vt:lpstr>Slide 15</vt:lpstr>
      <vt:lpstr>Slide 16</vt:lpstr>
      <vt:lpstr>Gray Code</vt:lpstr>
      <vt:lpstr>Slide 18</vt:lpstr>
      <vt:lpstr>Binary to Grey Code</vt:lpstr>
      <vt:lpstr>Grey Code to Binary Number</vt:lpstr>
      <vt:lpstr>Excess 3 code</vt:lpstr>
      <vt:lpstr>Slide 22</vt:lpstr>
      <vt:lpstr>Advantages of Excess-3 Codes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Decoder</dc:title>
  <dc:creator>varun sangwan</dc:creator>
  <cp:lastModifiedBy>varun sangwan</cp:lastModifiedBy>
  <cp:revision>45</cp:revision>
  <dcterms:created xsi:type="dcterms:W3CDTF">2021-02-01T13:11:44Z</dcterms:created>
  <dcterms:modified xsi:type="dcterms:W3CDTF">2021-02-18T06:49:50Z</dcterms:modified>
</cp:coreProperties>
</file>