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94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s/slide79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slides/slide9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9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slides/slide9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Override PartName="/ppt/slides/slide91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89.xml" ContentType="application/vnd.openxmlformats-officedocument.presentationml.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ppt/slides/slide96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Default Extension="wmf" ContentType="image/x-wmf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7" r:id="rId20"/>
    <p:sldId id="278" r:id="rId21"/>
    <p:sldId id="275" r:id="rId22"/>
    <p:sldId id="276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6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6" r:id="rId40"/>
    <p:sldId id="297" r:id="rId41"/>
    <p:sldId id="294" r:id="rId42"/>
    <p:sldId id="295" r:id="rId43"/>
    <p:sldId id="298" r:id="rId44"/>
    <p:sldId id="299" r:id="rId45"/>
    <p:sldId id="300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19" r:id="rId64"/>
    <p:sldId id="320" r:id="rId65"/>
    <p:sldId id="321" r:id="rId66"/>
    <p:sldId id="322" r:id="rId67"/>
    <p:sldId id="323" r:id="rId68"/>
    <p:sldId id="324" r:id="rId69"/>
    <p:sldId id="325" r:id="rId70"/>
    <p:sldId id="326" r:id="rId71"/>
    <p:sldId id="333" r:id="rId72"/>
    <p:sldId id="327" r:id="rId73"/>
    <p:sldId id="328" r:id="rId74"/>
    <p:sldId id="329" r:id="rId75"/>
    <p:sldId id="330" r:id="rId76"/>
    <p:sldId id="331" r:id="rId77"/>
    <p:sldId id="332" r:id="rId78"/>
    <p:sldId id="334" r:id="rId79"/>
    <p:sldId id="335" r:id="rId80"/>
    <p:sldId id="336" r:id="rId81"/>
    <p:sldId id="337" r:id="rId82"/>
    <p:sldId id="338" r:id="rId83"/>
    <p:sldId id="340" r:id="rId84"/>
    <p:sldId id="341" r:id="rId85"/>
    <p:sldId id="342" r:id="rId86"/>
    <p:sldId id="343" r:id="rId87"/>
    <p:sldId id="339" r:id="rId88"/>
    <p:sldId id="344" r:id="rId89"/>
    <p:sldId id="345" r:id="rId90"/>
    <p:sldId id="346" r:id="rId91"/>
    <p:sldId id="347" r:id="rId92"/>
    <p:sldId id="348" r:id="rId93"/>
    <p:sldId id="349" r:id="rId94"/>
    <p:sldId id="350" r:id="rId95"/>
    <p:sldId id="351" r:id="rId96"/>
    <p:sldId id="352" r:id="rId97"/>
    <p:sldId id="353" r:id="rId9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722" y="-6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slide" Target="slides/slide9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presProps" Target="presProps.xml"/><Relationship Id="rId10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wmf"/><Relationship Id="rId2" Type="http://schemas.openxmlformats.org/officeDocument/2006/relationships/image" Target="../media/image54.wmf"/><Relationship Id="rId1" Type="http://schemas.openxmlformats.org/officeDocument/2006/relationships/image" Target="../media/image53.wmf"/><Relationship Id="rId4" Type="http://schemas.openxmlformats.org/officeDocument/2006/relationships/image" Target="../media/image56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5.wmf"/><Relationship Id="rId1" Type="http://schemas.openxmlformats.org/officeDocument/2006/relationships/image" Target="../media/image64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88.wmf"/><Relationship Id="rId1" Type="http://schemas.openxmlformats.org/officeDocument/2006/relationships/image" Target="../media/image8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4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7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269923"/>
            <a:ext cx="7406640" cy="1104138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387548"/>
            <a:ext cx="7406640" cy="131445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D3C91D9-182A-4D3C-A635-7BF94E0F2938}" type="datetimeFigureOut">
              <a:rPr lang="en-US" smtClean="0"/>
              <a:pPr/>
              <a:t>14-Jan-21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AC6FAFF-10E6-463E-BD3F-B8129DD1D58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060352"/>
            <a:ext cx="210312" cy="157734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008762"/>
            <a:ext cx="64008" cy="48006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D3C91D9-182A-4D3C-A635-7BF94E0F2938}" type="datetimeFigureOut">
              <a:rPr lang="en-US" smtClean="0"/>
              <a:pPr/>
              <a:t>14-Jan-21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AC6FAFF-10E6-463E-BD3F-B8129DD1D5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05980"/>
            <a:ext cx="1828800" cy="4388644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05980"/>
            <a:ext cx="5562600" cy="4388644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D3C91D9-182A-4D3C-A635-7BF94E0F2938}" type="datetimeFigureOut">
              <a:rPr lang="en-US" smtClean="0"/>
              <a:pPr/>
              <a:t>14-Jan-21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AC6FAFF-10E6-463E-BD3F-B8129DD1D5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D3C91D9-182A-4D3C-A635-7BF94E0F2938}" type="datetimeFigureOut">
              <a:rPr lang="en-US" smtClean="0"/>
              <a:pPr/>
              <a:t>14-Jan-21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AC6FAFF-10E6-463E-BD3F-B8129DD1D5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41"/>
            <a:ext cx="6858000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1950244"/>
            <a:ext cx="6400800" cy="17145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800100"/>
            <a:ext cx="6400800" cy="1132284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D3C91D9-182A-4D3C-A635-7BF94E0F2938}" type="datetimeFigureOut">
              <a:rPr lang="en-US" smtClean="0"/>
              <a:pPr/>
              <a:t>14-Jan-21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AC6FAFF-10E6-463E-BD3F-B8129DD1D58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110992"/>
            <a:ext cx="210312" cy="157734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059403"/>
            <a:ext cx="64008" cy="48006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05740"/>
            <a:ext cx="7498080" cy="85725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143000"/>
            <a:ext cx="3657600" cy="34975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143000"/>
            <a:ext cx="3657600" cy="34975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D3C91D9-182A-4D3C-A635-7BF94E0F2938}" type="datetimeFigureOut">
              <a:rPr lang="en-US" smtClean="0"/>
              <a:pPr/>
              <a:t>14-Jan-21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AC6FAFF-10E6-463E-BD3F-B8129DD1D5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70252"/>
            <a:ext cx="8229600" cy="85725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46209"/>
            <a:ext cx="4023360" cy="48006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246209"/>
            <a:ext cx="4023360" cy="48006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727002"/>
            <a:ext cx="4023360" cy="30861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727002"/>
            <a:ext cx="4023360" cy="30861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D3C91D9-182A-4D3C-A635-7BF94E0F2938}" type="datetimeFigureOut">
              <a:rPr lang="en-US" smtClean="0"/>
              <a:pPr/>
              <a:t>14-Jan-21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AC6FAFF-10E6-463E-BD3F-B8129DD1D5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05740"/>
            <a:ext cx="7498080" cy="85725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D3C91D9-182A-4D3C-A635-7BF94E0F2938}" type="datetimeFigureOut">
              <a:rPr lang="en-US" smtClean="0"/>
              <a:pPr/>
              <a:t>14-Jan-21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AC6FAFF-10E6-463E-BD3F-B8129DD1D5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51435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D3C91D9-182A-4D3C-A635-7BF94E0F2938}" type="datetimeFigureOut">
              <a:rPr lang="en-US" smtClean="0"/>
              <a:pPr/>
              <a:t>14-Jan-21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AC6FAFF-10E6-463E-BD3F-B8129DD1D58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41"/>
            <a:ext cx="73152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2583"/>
            <a:ext cx="3810000" cy="871538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055223"/>
            <a:ext cx="3810000" cy="523875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8153400" cy="299442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D3C91D9-182A-4D3C-A635-7BF94E0F2938}" type="datetimeFigureOut">
              <a:rPr lang="en-US" smtClean="0"/>
              <a:pPr/>
              <a:t>14-Jan-21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AC6FAFF-10E6-463E-BD3F-B8129DD1D5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800100"/>
            <a:ext cx="2743200" cy="14859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D3C91D9-182A-4D3C-A635-7BF94E0F2938}" type="datetimeFigureOut">
              <a:rPr lang="en-US" smtClean="0"/>
              <a:pPr/>
              <a:t>14-Jan-21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AC6FAFF-10E6-463E-BD3F-B8129DD1D58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800100"/>
            <a:ext cx="4572000" cy="3429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857253"/>
            <a:ext cx="4419600" cy="2635898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715756"/>
            <a:ext cx="685800" cy="153233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702589"/>
            <a:ext cx="649224" cy="153233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3600450"/>
            <a:ext cx="4419600" cy="5715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611941"/>
            <a:ext cx="1638887" cy="1229165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7" y="15827"/>
            <a:ext cx="1702191" cy="1276643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2" y="791308"/>
            <a:ext cx="1125717" cy="826968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4" y="-41"/>
            <a:ext cx="8131127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05979"/>
            <a:ext cx="7498080" cy="85725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085850"/>
            <a:ext cx="7498080" cy="360045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4729162"/>
            <a:ext cx="2133600" cy="357188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2D3C91D9-182A-4D3C-A635-7BF94E0F2938}" type="datetimeFigureOut">
              <a:rPr lang="en-US" smtClean="0"/>
              <a:pPr/>
              <a:t>14-Jan-21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4729162"/>
            <a:ext cx="2895600" cy="357188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4729162"/>
            <a:ext cx="457200" cy="357188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AAC6FAFF-10E6-463E-BD3F-B8129DD1D58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41"/>
            <a:ext cx="73152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29.png"/><Relationship Id="rId4" Type="http://schemas.openxmlformats.org/officeDocument/2006/relationships/oleObject" Target="../embeddings/oleObject2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image" Target="../media/image57.png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5" Type="http://schemas.openxmlformats.org/officeDocument/2006/relationships/oleObject" Target="../embeddings/oleObject4.bin"/><Relationship Id="rId4" Type="http://schemas.openxmlformats.org/officeDocument/2006/relationships/image" Target="../media/image58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3" Type="http://schemas.openxmlformats.org/officeDocument/2006/relationships/image" Target="../media/image66.png"/><Relationship Id="rId7" Type="http://schemas.openxmlformats.org/officeDocument/2006/relationships/image" Target="../media/image68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9.bin"/><Relationship Id="rId5" Type="http://schemas.openxmlformats.org/officeDocument/2006/relationships/oleObject" Target="../embeddings/oleObject8.bin"/><Relationship Id="rId4" Type="http://schemas.openxmlformats.org/officeDocument/2006/relationships/image" Target="../media/image6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4.png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6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3" Type="http://schemas.openxmlformats.org/officeDocument/2006/relationships/image" Target="../media/image89.png"/><Relationship Id="rId7" Type="http://schemas.openxmlformats.org/officeDocument/2006/relationships/image" Target="../media/image91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85.png"/><Relationship Id="rId4" Type="http://schemas.openxmlformats.org/officeDocument/2006/relationships/image" Target="../media/image90.png"/><Relationship Id="rId9" Type="http://schemas.openxmlformats.org/officeDocument/2006/relationships/image" Target="../media/image9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8.png"/><Relationship Id="rId4" Type="http://schemas.openxmlformats.org/officeDocument/2006/relationships/image" Target="../media/image97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3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06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3.bin"/><Relationship Id="rId5" Type="http://schemas.openxmlformats.org/officeDocument/2006/relationships/image" Target="../media/image110.png"/><Relationship Id="rId4" Type="http://schemas.openxmlformats.org/officeDocument/2006/relationships/image" Target="../media/image109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3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png"/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9.png"/><Relationship Id="rId4" Type="http://schemas.openxmlformats.org/officeDocument/2006/relationships/image" Target="../media/image11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3.png"/><Relationship Id="rId4" Type="http://schemas.openxmlformats.org/officeDocument/2006/relationships/image" Target="../media/image122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png"/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8.png"/><Relationship Id="rId5" Type="http://schemas.openxmlformats.org/officeDocument/2006/relationships/image" Target="../media/image127.png"/><Relationship Id="rId4" Type="http://schemas.openxmlformats.org/officeDocument/2006/relationships/image" Target="../media/image126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7" Type="http://schemas.openxmlformats.org/officeDocument/2006/relationships/image" Target="../media/image134.png"/><Relationship Id="rId2" Type="http://schemas.openxmlformats.org/officeDocument/2006/relationships/image" Target="../media/image1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3.png"/><Relationship Id="rId5" Type="http://schemas.openxmlformats.org/officeDocument/2006/relationships/image" Target="../media/image132.png"/><Relationship Id="rId4" Type="http://schemas.openxmlformats.org/officeDocument/2006/relationships/image" Target="../media/image131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6.png"/><Relationship Id="rId2" Type="http://schemas.openxmlformats.org/officeDocument/2006/relationships/image" Target="../media/image13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7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9.png"/><Relationship Id="rId2" Type="http://schemas.openxmlformats.org/officeDocument/2006/relationships/image" Target="../media/image138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3.png"/><Relationship Id="rId4" Type="http://schemas.openxmlformats.org/officeDocument/2006/relationships/image" Target="../media/image142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5.png"/><Relationship Id="rId2" Type="http://schemas.openxmlformats.org/officeDocument/2006/relationships/image" Target="../media/image14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7.png"/><Relationship Id="rId4" Type="http://schemas.openxmlformats.org/officeDocument/2006/relationships/image" Target="../media/image146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9.png"/><Relationship Id="rId2" Type="http://schemas.openxmlformats.org/officeDocument/2006/relationships/image" Target="../media/image14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1.png"/><Relationship Id="rId4" Type="http://schemas.openxmlformats.org/officeDocument/2006/relationships/image" Target="../media/image150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3.png"/><Relationship Id="rId2" Type="http://schemas.openxmlformats.org/officeDocument/2006/relationships/image" Target="../media/image152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5.png"/><Relationship Id="rId2" Type="http://schemas.openxmlformats.org/officeDocument/2006/relationships/image" Target="../media/image15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7.png"/><Relationship Id="rId2" Type="http://schemas.openxmlformats.org/officeDocument/2006/relationships/image" Target="../media/image15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0.png"/><Relationship Id="rId5" Type="http://schemas.openxmlformats.org/officeDocument/2006/relationships/image" Target="../media/image159.png"/><Relationship Id="rId4" Type="http://schemas.openxmlformats.org/officeDocument/2006/relationships/image" Target="../media/image158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2.png"/><Relationship Id="rId2" Type="http://schemas.openxmlformats.org/officeDocument/2006/relationships/image" Target="../media/image161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4.png"/><Relationship Id="rId2" Type="http://schemas.openxmlformats.org/officeDocument/2006/relationships/image" Target="../media/image163.pn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5.pn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7.png"/><Relationship Id="rId7" Type="http://schemas.openxmlformats.org/officeDocument/2006/relationships/image" Target="../media/image171.png"/><Relationship Id="rId2" Type="http://schemas.openxmlformats.org/officeDocument/2006/relationships/image" Target="../media/image16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0.png"/><Relationship Id="rId5" Type="http://schemas.openxmlformats.org/officeDocument/2006/relationships/image" Target="../media/image169.png"/><Relationship Id="rId4" Type="http://schemas.openxmlformats.org/officeDocument/2006/relationships/image" Target="../media/image168.png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2.pn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4.png"/><Relationship Id="rId2" Type="http://schemas.openxmlformats.org/officeDocument/2006/relationships/image" Target="../media/image17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5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7.png"/><Relationship Id="rId2" Type="http://schemas.openxmlformats.org/officeDocument/2006/relationships/image" Target="../media/image17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9.png"/><Relationship Id="rId4" Type="http://schemas.openxmlformats.org/officeDocument/2006/relationships/image" Target="../media/image178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1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2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4.png"/><Relationship Id="rId2" Type="http://schemas.openxmlformats.org/officeDocument/2006/relationships/image" Target="../media/image18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2.png"/><Relationship Id="rId3" Type="http://schemas.openxmlformats.org/officeDocument/2006/relationships/image" Target="../media/image187.png"/><Relationship Id="rId7" Type="http://schemas.openxmlformats.org/officeDocument/2006/relationships/image" Target="../media/image191.png"/><Relationship Id="rId2" Type="http://schemas.openxmlformats.org/officeDocument/2006/relationships/image" Target="../media/image18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0.png"/><Relationship Id="rId5" Type="http://schemas.openxmlformats.org/officeDocument/2006/relationships/image" Target="../media/image189.png"/><Relationship Id="rId10" Type="http://schemas.openxmlformats.org/officeDocument/2006/relationships/image" Target="../media/image194.png"/><Relationship Id="rId4" Type="http://schemas.openxmlformats.org/officeDocument/2006/relationships/image" Target="../media/image188.png"/><Relationship Id="rId9" Type="http://schemas.openxmlformats.org/officeDocument/2006/relationships/image" Target="../media/image193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6.png"/><Relationship Id="rId2" Type="http://schemas.openxmlformats.org/officeDocument/2006/relationships/image" Target="../media/image19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9.png"/><Relationship Id="rId5" Type="http://schemas.openxmlformats.org/officeDocument/2006/relationships/image" Target="../media/image198.png"/><Relationship Id="rId4" Type="http://schemas.openxmlformats.org/officeDocument/2006/relationships/image" Target="../media/image197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1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3.png"/><Relationship Id="rId2" Type="http://schemas.openxmlformats.org/officeDocument/2006/relationships/image" Target="../media/image202.png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5.png"/><Relationship Id="rId2" Type="http://schemas.openxmlformats.org/officeDocument/2006/relationships/image" Target="../media/image20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6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8.png"/><Relationship Id="rId2" Type="http://schemas.openxmlformats.org/officeDocument/2006/relationships/image" Target="../media/image207.png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20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2.png"/><Relationship Id="rId4" Type="http://schemas.openxmlformats.org/officeDocument/2006/relationships/image" Target="../media/image211.png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3.png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5.png"/><Relationship Id="rId2" Type="http://schemas.openxmlformats.org/officeDocument/2006/relationships/image" Target="../media/image214.png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7.png"/><Relationship Id="rId2" Type="http://schemas.openxmlformats.org/officeDocument/2006/relationships/image" Target="../media/image2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9.png"/><Relationship Id="rId4" Type="http://schemas.openxmlformats.org/officeDocument/2006/relationships/image" Target="../media/image2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1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2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4.png"/><Relationship Id="rId2" Type="http://schemas.openxmlformats.org/officeDocument/2006/relationships/image" Target="../media/image223.png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6.png"/><Relationship Id="rId2" Type="http://schemas.openxmlformats.org/officeDocument/2006/relationships/image" Target="../media/image225.png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8.png"/><Relationship Id="rId2" Type="http://schemas.openxmlformats.org/officeDocument/2006/relationships/image" Target="../media/image22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4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image" Target="../media/image229.png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2.png"/><Relationship Id="rId2" Type="http://schemas.openxmlformats.org/officeDocument/2006/relationships/image" Target="../media/image23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3.png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4.png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6.png"/><Relationship Id="rId2" Type="http://schemas.openxmlformats.org/officeDocument/2006/relationships/image" Target="../media/image23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7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9.png"/><Relationship Id="rId2" Type="http://schemas.openxmlformats.org/officeDocument/2006/relationships/image" Target="../media/image238.png"/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1.png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8.png"/><Relationship Id="rId3" Type="http://schemas.openxmlformats.org/officeDocument/2006/relationships/image" Target="../media/image243.png"/><Relationship Id="rId7" Type="http://schemas.openxmlformats.org/officeDocument/2006/relationships/image" Target="../media/image247.png"/><Relationship Id="rId2" Type="http://schemas.openxmlformats.org/officeDocument/2006/relationships/image" Target="../media/image24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6.png"/><Relationship Id="rId5" Type="http://schemas.openxmlformats.org/officeDocument/2006/relationships/image" Target="../media/image245.png"/><Relationship Id="rId4" Type="http://schemas.openxmlformats.org/officeDocument/2006/relationships/image" Target="../media/image244.png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image" Target="../media/image24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3.png"/><Relationship Id="rId5" Type="http://schemas.openxmlformats.org/officeDocument/2006/relationships/image" Target="../media/image252.png"/><Relationship Id="rId4" Type="http://schemas.openxmlformats.org/officeDocument/2006/relationships/image" Target="../media/image251.png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5.png"/><Relationship Id="rId2" Type="http://schemas.openxmlformats.org/officeDocument/2006/relationships/image" Target="../media/image25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6.png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8.png"/><Relationship Id="rId2" Type="http://schemas.openxmlformats.org/officeDocument/2006/relationships/image" Target="../media/image25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0.png"/><Relationship Id="rId4" Type="http://schemas.openxmlformats.org/officeDocument/2006/relationships/image" Target="../media/image259.png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2.png"/><Relationship Id="rId2" Type="http://schemas.openxmlformats.org/officeDocument/2006/relationships/image" Target="../media/image26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4.png"/><Relationship Id="rId4" Type="http://schemas.openxmlformats.org/officeDocument/2006/relationships/image" Target="../media/image263.png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6.png"/><Relationship Id="rId2" Type="http://schemas.openxmlformats.org/officeDocument/2006/relationships/image" Target="../media/image26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7.png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9.png"/><Relationship Id="rId2" Type="http://schemas.openxmlformats.org/officeDocument/2006/relationships/image" Target="../media/image268.png"/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1.png"/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Digital Electronics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86100"/>
            <a:ext cx="7406640" cy="131445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Decimal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The decimal number system has a base of 10</a:t>
            </a: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Weighted structure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95825" y="1657350"/>
            <a:ext cx="4448175" cy="208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3000" y="2952750"/>
            <a:ext cx="21812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86200" y="4095750"/>
            <a:ext cx="4781550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dirty="0" smtClean="0">
                <a:latin typeface="Arial" pitchFamily="34" charset="0"/>
                <a:cs typeface="Arial" pitchFamily="34" charset="0"/>
              </a:rPr>
              <a:t>Weighted Number</a:t>
            </a:r>
          </a:p>
          <a:p>
            <a:pPr algn="just"/>
            <a:r>
              <a:rPr lang="en-US" sz="2000" dirty="0" smtClean="0">
                <a:latin typeface="Arial" pitchFamily="34" charset="0"/>
                <a:cs typeface="Arial" pitchFamily="34" charset="0"/>
              </a:rPr>
              <a:t>The right-most bit is the 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LSB (least significant bit)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in a binary whole number and has a weight of 2</a:t>
            </a:r>
            <a:r>
              <a:rPr lang="en-US" sz="2000" baseline="30000" dirty="0" smtClean="0">
                <a:latin typeface="Arial" pitchFamily="34" charset="0"/>
                <a:cs typeface="Arial" pitchFamily="34" charset="0"/>
              </a:rPr>
              <a:t>0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=1.</a:t>
            </a:r>
          </a:p>
          <a:p>
            <a:r>
              <a:rPr lang="en-US" sz="2000" dirty="0" smtClean="0"/>
              <a:t>The weights increase from right to left by a power of two for each bit.</a:t>
            </a:r>
          </a:p>
          <a:p>
            <a:r>
              <a:rPr lang="en-US" sz="2000" dirty="0" smtClean="0"/>
              <a:t>The left-most bit is the </a:t>
            </a:r>
            <a:r>
              <a:rPr lang="en-US" sz="2000" b="1" dirty="0" smtClean="0"/>
              <a:t>MSB (most significant bit);</a:t>
            </a:r>
          </a:p>
          <a:p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38600" y="3700108"/>
            <a:ext cx="3667125" cy="900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590550"/>
            <a:ext cx="7448550" cy="134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3000" y="2419350"/>
            <a:ext cx="5391150" cy="221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514350"/>
            <a:ext cx="5772150" cy="216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Decimal to Binary Conversion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276350"/>
            <a:ext cx="200977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33600" y="1733550"/>
            <a:ext cx="3733800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33600" y="2724150"/>
            <a:ext cx="4962525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1200150"/>
            <a:ext cx="259080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09800" y="1657350"/>
            <a:ext cx="4657725" cy="292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71900" y="209550"/>
            <a:ext cx="5372100" cy="471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361950"/>
            <a:ext cx="31242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0" y="1123950"/>
            <a:ext cx="5267325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graphicFrame>
        <p:nvGraphicFramePr>
          <p:cNvPr id="9218" name="Object 2"/>
          <p:cNvGraphicFramePr>
            <a:graphicFrameLocks noChangeAspect="1"/>
          </p:cNvGraphicFramePr>
          <p:nvPr/>
        </p:nvGraphicFramePr>
        <p:xfrm>
          <a:off x="2971800" y="1581150"/>
          <a:ext cx="1257300" cy="609600"/>
        </p:xfrm>
        <a:graphic>
          <a:graphicData uri="http://schemas.openxmlformats.org/presentationml/2006/ole">
            <p:oleObj spid="_x0000_s9218" name="Equation" r:id="rId3" imgW="838080" imgH="406080" progId="Equation.DSMT4">
              <p:embed/>
            </p:oleObj>
          </a:graphicData>
        </a:graphic>
      </p:graphicFrame>
      <p:graphicFrame>
        <p:nvGraphicFramePr>
          <p:cNvPr id="9219" name="Object 3"/>
          <p:cNvGraphicFramePr>
            <a:graphicFrameLocks noChangeAspect="1"/>
          </p:cNvGraphicFramePr>
          <p:nvPr/>
        </p:nvGraphicFramePr>
        <p:xfrm>
          <a:off x="1523999" y="1123950"/>
          <a:ext cx="3128211" cy="381000"/>
        </p:xfrm>
        <a:graphic>
          <a:graphicData uri="http://schemas.openxmlformats.org/presentationml/2006/ole">
            <p:oleObj spid="_x0000_s9219" name="Equation" r:id="rId4" imgW="1981080" imgH="241200" progId="Equation.DSMT4">
              <p:embed/>
            </p:oleObj>
          </a:graphicData>
        </a:graphic>
      </p:graphicFrame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819400" y="2190750"/>
            <a:ext cx="4152900" cy="163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9221" name="Object 5"/>
          <p:cNvGraphicFramePr>
            <a:graphicFrameLocks noChangeAspect="1"/>
          </p:cNvGraphicFramePr>
          <p:nvPr/>
        </p:nvGraphicFramePr>
        <p:xfrm>
          <a:off x="2743199" y="4324350"/>
          <a:ext cx="3585411" cy="457200"/>
        </p:xfrm>
        <a:graphic>
          <a:graphicData uri="http://schemas.openxmlformats.org/presentationml/2006/ole">
            <p:oleObj spid="_x0000_s9221" name="Equation" r:id="rId6" imgW="1892160" imgH="241200" progId="Equation.DSMT4">
              <p:embed/>
            </p:oleObj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438150"/>
            <a:ext cx="13335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71600" y="1047750"/>
            <a:ext cx="2647950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1000" y="2343150"/>
            <a:ext cx="156210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371600" y="2800350"/>
            <a:ext cx="2762250" cy="97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294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715000" y="3028950"/>
            <a:ext cx="291465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295" name="Picture 7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715000" y="1123950"/>
            <a:ext cx="2847975" cy="127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of Signal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Analog</a:t>
            </a:r>
          </a:p>
          <a:p>
            <a:r>
              <a:rPr lang="en-US" dirty="0" smtClean="0"/>
              <a:t>Digital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361950"/>
            <a:ext cx="319087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05200" y="1809750"/>
            <a:ext cx="4629150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Complements of Binary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dirty="0" smtClean="0">
                <a:latin typeface="Arial" pitchFamily="34" charset="0"/>
                <a:cs typeface="Arial" pitchFamily="34" charset="0"/>
              </a:rPr>
              <a:t>The 1’s complement and the 2’s complement of a binary number are important because they permit the representation of negative numbers. </a:t>
            </a:r>
          </a:p>
          <a:p>
            <a:pPr algn="just"/>
            <a:r>
              <a:rPr lang="en-US" sz="2000" dirty="0" smtClean="0">
                <a:latin typeface="Arial" pitchFamily="34" charset="0"/>
                <a:cs typeface="Arial" pitchFamily="34" charset="0"/>
              </a:rPr>
              <a:t>The method of 2’s complement arithmetic is commonly used in computers to handle negative numbers.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590550"/>
            <a:ext cx="226695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00200" y="1123950"/>
            <a:ext cx="6488566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66800" y="2647950"/>
            <a:ext cx="2352675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752600" y="3028950"/>
            <a:ext cx="1933575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724400" y="3181350"/>
            <a:ext cx="2638425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70" name="Picture 6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590800" y="3486150"/>
            <a:ext cx="3771900" cy="143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Signed Numbers</a:t>
            </a:r>
            <a:endParaRPr 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123950"/>
            <a:ext cx="112395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76400" y="1581150"/>
            <a:ext cx="640307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553200" y="2800350"/>
            <a:ext cx="23526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341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048000" y="3028950"/>
            <a:ext cx="3019425" cy="16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342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124200" y="3486150"/>
            <a:ext cx="252412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343" name="Picture 7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7239000" y="3562350"/>
            <a:ext cx="762000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76600" y="209550"/>
            <a:ext cx="5429250" cy="3629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971550"/>
            <a:ext cx="2234436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62200" y="971550"/>
            <a:ext cx="5334000" cy="3752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285750"/>
            <a:ext cx="4413250" cy="351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486400" y="438150"/>
            <a:ext cx="2743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17412" name="Object 4"/>
          <p:cNvGraphicFramePr>
            <a:graphicFrameLocks noChangeAspect="1"/>
          </p:cNvGraphicFramePr>
          <p:nvPr/>
        </p:nvGraphicFramePr>
        <p:xfrm>
          <a:off x="6096000" y="819150"/>
          <a:ext cx="1001486" cy="304800"/>
        </p:xfrm>
        <a:graphic>
          <a:graphicData uri="http://schemas.openxmlformats.org/presentationml/2006/ole">
            <p:oleObj spid="_x0000_s17412" name="Equation" r:id="rId5" imgW="583920" imgH="177480" progId="Equation.DSMT4">
              <p:embed/>
            </p:oleObj>
          </a:graphicData>
        </a:graphic>
      </p:graphicFrame>
      <p:graphicFrame>
        <p:nvGraphicFramePr>
          <p:cNvPr id="17413" name="Object 5"/>
          <p:cNvGraphicFramePr>
            <a:graphicFrameLocks noChangeAspect="1"/>
          </p:cNvGraphicFramePr>
          <p:nvPr/>
        </p:nvGraphicFramePr>
        <p:xfrm>
          <a:off x="5562599" y="1733550"/>
          <a:ext cx="3386667" cy="304800"/>
        </p:xfrm>
        <a:graphic>
          <a:graphicData uri="http://schemas.openxmlformats.org/presentationml/2006/ole">
            <p:oleObj spid="_x0000_s17413" name="Equation" r:id="rId6" imgW="2539800" imgH="228600" progId="Equation.DSMT4">
              <p:embed/>
            </p:oleObj>
          </a:graphicData>
        </a:graphic>
      </p:graphicFrame>
      <p:graphicFrame>
        <p:nvGraphicFramePr>
          <p:cNvPr id="17414" name="Object 6"/>
          <p:cNvGraphicFramePr>
            <a:graphicFrameLocks noChangeAspect="1"/>
          </p:cNvGraphicFramePr>
          <p:nvPr/>
        </p:nvGraphicFramePr>
        <p:xfrm>
          <a:off x="5334000" y="2266950"/>
          <a:ext cx="3725333" cy="304800"/>
        </p:xfrm>
        <a:graphic>
          <a:graphicData uri="http://schemas.openxmlformats.org/presentationml/2006/ole">
            <p:oleObj spid="_x0000_s17414" name="Equation" r:id="rId7" imgW="2793960" imgH="228600" progId="Equation.DSMT4">
              <p:embed/>
            </p:oleObj>
          </a:graphicData>
        </a:graphic>
      </p:graphicFrame>
      <p:graphicFrame>
        <p:nvGraphicFramePr>
          <p:cNvPr id="17415" name="Object 7"/>
          <p:cNvGraphicFramePr>
            <a:graphicFrameLocks noChangeAspect="1"/>
          </p:cNvGraphicFramePr>
          <p:nvPr/>
        </p:nvGraphicFramePr>
        <p:xfrm>
          <a:off x="5334000" y="2876550"/>
          <a:ext cx="3505200" cy="304800"/>
        </p:xfrm>
        <a:graphic>
          <a:graphicData uri="http://schemas.openxmlformats.org/presentationml/2006/ole">
            <p:oleObj spid="_x0000_s17415" name="Equation" r:id="rId8" imgW="2628720" imgH="228600" progId="Equation.DSMT4">
              <p:embed/>
            </p:oleObj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Hexadecimal Numbers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295400" y="1047750"/>
            <a:ext cx="5486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The hexadecimal number system has sixteen characters;</a:t>
            </a:r>
            <a:endParaRPr 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57800" y="1657350"/>
            <a:ext cx="3286125" cy="326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361950"/>
            <a:ext cx="277177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47800" y="971550"/>
            <a:ext cx="5162550" cy="161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" y="2800350"/>
            <a:ext cx="283845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461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524000" y="3105150"/>
            <a:ext cx="5219700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Octal Numbers</a:t>
            </a:r>
            <a:endParaRPr 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62200" y="3028950"/>
            <a:ext cx="545782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371599" y="1200150"/>
            <a:ext cx="4898571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20484" name="Object 4"/>
          <p:cNvGraphicFramePr>
            <a:graphicFrameLocks noChangeAspect="1"/>
          </p:cNvGraphicFramePr>
          <p:nvPr/>
        </p:nvGraphicFramePr>
        <p:xfrm>
          <a:off x="152400" y="3181350"/>
          <a:ext cx="1466850" cy="304800"/>
        </p:xfrm>
        <a:graphic>
          <a:graphicData uri="http://schemas.openxmlformats.org/presentationml/2006/ole">
            <p:oleObj spid="_x0000_s20484" name="Equation" r:id="rId5" imgW="977760" imgH="203040" progId="Equation.DSMT4">
              <p:embed/>
            </p:oleObj>
          </a:graphicData>
        </a:graphic>
      </p:graphicFrame>
      <p:graphicFrame>
        <p:nvGraphicFramePr>
          <p:cNvPr id="20485" name="Object 5"/>
          <p:cNvGraphicFramePr>
            <a:graphicFrameLocks noChangeAspect="1"/>
          </p:cNvGraphicFramePr>
          <p:nvPr/>
        </p:nvGraphicFramePr>
        <p:xfrm>
          <a:off x="152400" y="4171950"/>
          <a:ext cx="1676401" cy="276113"/>
        </p:xfrm>
        <a:graphic>
          <a:graphicData uri="http://schemas.openxmlformats.org/presentationml/2006/ole">
            <p:oleObj spid="_x0000_s20485" name="Equation" r:id="rId6" imgW="1079280" imgH="177480" progId="Equation.DSMT4">
              <p:embed/>
            </p:oleObj>
          </a:graphicData>
        </a:graphic>
      </p:graphicFrame>
      <p:pic>
        <p:nvPicPr>
          <p:cNvPr id="20486" name="Picture 6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276600" y="3867150"/>
            <a:ext cx="4391025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487" name="Picture 7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133600" y="2190750"/>
            <a:ext cx="541972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05979"/>
            <a:ext cx="7498080" cy="68937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Analog to Digital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895350"/>
            <a:ext cx="5410200" cy="19502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92613" y="2819400"/>
            <a:ext cx="4751387" cy="232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 gates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Various Logic Gates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NOT</a:t>
            </a:r>
          </a:p>
          <a:p>
            <a:r>
              <a:rPr lang="en-US" dirty="0" smtClean="0"/>
              <a:t>AND</a:t>
            </a:r>
          </a:p>
          <a:p>
            <a:r>
              <a:rPr lang="en-US" dirty="0" smtClean="0"/>
              <a:t>OR</a:t>
            </a:r>
          </a:p>
          <a:p>
            <a:r>
              <a:rPr lang="en-US" dirty="0" smtClean="0"/>
              <a:t>NAND</a:t>
            </a:r>
          </a:p>
          <a:p>
            <a:r>
              <a:rPr lang="en-US" dirty="0" smtClean="0"/>
              <a:t>NOR</a:t>
            </a:r>
          </a:p>
          <a:p>
            <a:r>
              <a:rPr lang="en-US" dirty="0" smtClean="0"/>
              <a:t>XOR</a:t>
            </a:r>
          </a:p>
          <a:p>
            <a:r>
              <a:rPr lang="en-US" dirty="0" smtClean="0"/>
              <a:t>XNOR</a:t>
            </a:r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 Gate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447800" y="1276350"/>
            <a:ext cx="6705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performs the operation called inversion or complementation.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Also Called as Inverter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34200" y="2114550"/>
            <a:ext cx="1000125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2266950"/>
            <a:ext cx="1495425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781800" y="3181350"/>
            <a:ext cx="199072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50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219200" y="2876550"/>
            <a:ext cx="523875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510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676400" y="3409950"/>
            <a:ext cx="3552825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dirty="0" smtClean="0">
                <a:latin typeface="Arial" pitchFamily="34" charset="0"/>
                <a:cs typeface="Arial" pitchFamily="34" charset="0"/>
              </a:rPr>
              <a:t>In Boolean algebra, which is the mathematics of logic circuits, a variable is generally designated by one or two letters although there can be more.</a:t>
            </a:r>
          </a:p>
          <a:p>
            <a:pPr algn="just"/>
            <a:r>
              <a:rPr lang="en-US" sz="2000" dirty="0" smtClean="0">
                <a:latin typeface="Arial" pitchFamily="34" charset="0"/>
                <a:cs typeface="Arial" pitchFamily="34" charset="0"/>
              </a:rPr>
              <a:t>A variable can take on a value of either 1 or 0.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52800" y="2571750"/>
            <a:ext cx="148590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3105150"/>
            <a:ext cx="12573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19400" y="3105150"/>
            <a:ext cx="3486150" cy="186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Gate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dirty="0" smtClean="0">
                <a:latin typeface="Arial" pitchFamily="34" charset="0"/>
                <a:cs typeface="Arial" pitchFamily="34" charset="0"/>
              </a:rPr>
              <a:t>An AND gate produces:</a:t>
            </a:r>
          </a:p>
          <a:p>
            <a:pPr lvl="1" algn="just"/>
            <a:r>
              <a:rPr lang="en-US" sz="1600" dirty="0" smtClean="0">
                <a:latin typeface="Arial" pitchFamily="34" charset="0"/>
                <a:cs typeface="Arial" pitchFamily="34" charset="0"/>
              </a:rPr>
              <a:t>HIGH output only when all of the inputs are HIGH. </a:t>
            </a:r>
          </a:p>
          <a:p>
            <a:pPr lvl="1" algn="just"/>
            <a:r>
              <a:rPr lang="en-US" sz="1600" dirty="0" smtClean="0">
                <a:latin typeface="Arial" pitchFamily="34" charset="0"/>
                <a:cs typeface="Arial" pitchFamily="34" charset="0"/>
              </a:rPr>
              <a:t>Low output when any of the inputs is LOW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34200" y="1657350"/>
            <a:ext cx="13335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05600" y="3105150"/>
            <a:ext cx="1866900" cy="192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438150"/>
            <a:ext cx="4505325" cy="192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00400" y="2647950"/>
            <a:ext cx="5353050" cy="240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590550"/>
            <a:ext cx="5391150" cy="97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72200" y="2419350"/>
            <a:ext cx="2000250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 Gate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An OR gate produces:</a:t>
            </a:r>
          </a:p>
          <a:p>
            <a:pPr lvl="1"/>
            <a:r>
              <a:rPr lang="en-US" sz="1600" dirty="0" smtClean="0">
                <a:latin typeface="Arial" pitchFamily="34" charset="0"/>
                <a:cs typeface="Arial" pitchFamily="34" charset="0"/>
              </a:rPr>
              <a:t>HIGH on the output when any of the inputs is HIGH. </a:t>
            </a:r>
          </a:p>
          <a:p>
            <a:pPr lvl="1"/>
            <a:r>
              <a:rPr lang="en-US" sz="1600" dirty="0" smtClean="0">
                <a:latin typeface="Arial" pitchFamily="34" charset="0"/>
                <a:cs typeface="Arial" pitchFamily="34" charset="0"/>
              </a:rPr>
              <a:t>Low output when all of the inputs are LOW. </a:t>
            </a: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86600" y="1962150"/>
            <a:ext cx="140017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86600" y="2952750"/>
            <a:ext cx="1743075" cy="185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66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057400" y="2647950"/>
            <a:ext cx="3648075" cy="204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3000" y="971550"/>
            <a:ext cx="6905625" cy="93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781800" y="3409950"/>
            <a:ext cx="1866900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962400" y="2800350"/>
            <a:ext cx="1743075" cy="185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27652" name="Object 4"/>
          <p:cNvGraphicFramePr>
            <a:graphicFrameLocks noChangeAspect="1"/>
          </p:cNvGraphicFramePr>
          <p:nvPr/>
        </p:nvGraphicFramePr>
        <p:xfrm>
          <a:off x="1524000" y="3867150"/>
          <a:ext cx="1231900" cy="177800"/>
        </p:xfrm>
        <a:graphic>
          <a:graphicData uri="http://schemas.openxmlformats.org/presentationml/2006/ole">
            <p:oleObj spid="_x0000_s27652" name="Equation" r:id="rId6" imgW="1231560" imgH="177480" progId="Equation.DSMT4">
              <p:embed/>
            </p:oleObj>
          </a:graphicData>
        </a:graphic>
      </p:graphicFrame>
      <p:pic>
        <p:nvPicPr>
          <p:cNvPr id="27653" name="Picture 5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371600" y="3181350"/>
            <a:ext cx="1781175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27654" name="Object 6"/>
          <p:cNvGraphicFramePr>
            <a:graphicFrameLocks noChangeAspect="1"/>
          </p:cNvGraphicFramePr>
          <p:nvPr/>
        </p:nvGraphicFramePr>
        <p:xfrm>
          <a:off x="6019800" y="3714750"/>
          <a:ext cx="381000" cy="381000"/>
        </p:xfrm>
        <a:graphic>
          <a:graphicData uri="http://schemas.openxmlformats.org/presentationml/2006/ole">
            <p:oleObj spid="_x0000_s27654" name="Equation" r:id="rId8" imgW="126720" imgH="126720" progId="Equation.DSMT4">
              <p:embed/>
            </p:oleObj>
          </a:graphicData>
        </a:graphic>
      </p:graphicFrame>
      <p:pic>
        <p:nvPicPr>
          <p:cNvPr id="27655" name="Picture 7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2895600" y="4705350"/>
            <a:ext cx="31242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 Gate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The term NOR is a contraction of NOT-OR and implies an OR function with an inverted (complemented) output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A NOR gate produces a LOW output when any of its inputs is HIGH.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2800350"/>
            <a:ext cx="443533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29400" y="2876550"/>
            <a:ext cx="1704975" cy="186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 of Digital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digital data can be processed and transmitted more efficiently and reliably than analog data.</a:t>
            </a:r>
          </a:p>
          <a:p>
            <a:r>
              <a:rPr lang="en-US" dirty="0" smtClean="0"/>
              <a:t>Storage is easy</a:t>
            </a:r>
          </a:p>
          <a:p>
            <a:r>
              <a:rPr lang="en-US" dirty="0" smtClean="0"/>
              <a:t>Noise effect can be reduced</a:t>
            </a:r>
            <a:endParaRPr 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38600" y="361950"/>
            <a:ext cx="3600450" cy="139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2114550"/>
            <a:ext cx="28765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74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600200" y="2647950"/>
            <a:ext cx="481012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74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019800" y="3333750"/>
            <a:ext cx="2066925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NAND Gate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085850"/>
            <a:ext cx="7943088" cy="3600450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The term NAND is a contraction of NOT-AND and implies an AND function with a Complemented (inverted) output.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For a 2-input NAND gate, </a:t>
            </a:r>
          </a:p>
          <a:p>
            <a:pPr lvl="1"/>
            <a:r>
              <a:rPr lang="en-US" sz="1600" dirty="0" smtClean="0">
                <a:latin typeface="Arial" pitchFamily="34" charset="0"/>
                <a:cs typeface="Arial" pitchFamily="34" charset="0"/>
              </a:rPr>
              <a:t>output X is LOW only when inputs A and B are HIGH;</a:t>
            </a:r>
          </a:p>
          <a:p>
            <a:pPr lvl="1"/>
            <a:r>
              <a:rPr lang="en-US" sz="1600" dirty="0" smtClean="0">
                <a:latin typeface="Arial" pitchFamily="34" charset="0"/>
                <a:cs typeface="Arial" pitchFamily="34" charset="0"/>
              </a:rPr>
              <a:t>Output X is HIGH when either A or B is LOW, or when both A and B are LOW.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3105150"/>
            <a:ext cx="3295650" cy="93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29400" y="3105150"/>
            <a:ext cx="1924050" cy="187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285750"/>
            <a:ext cx="2914650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0" y="819150"/>
            <a:ext cx="398145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970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72200" y="1657350"/>
            <a:ext cx="2028825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XOR (Exclusive-OR) Gate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The output of an exclusive-OR gate is HIGH only when the two inputs are at opposite logic levels.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81200" y="2495550"/>
            <a:ext cx="154305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62600" y="2114550"/>
            <a:ext cx="2028825" cy="170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32772" name="Object 4"/>
          <p:cNvGraphicFramePr>
            <a:graphicFrameLocks noChangeAspect="1"/>
          </p:cNvGraphicFramePr>
          <p:nvPr/>
        </p:nvGraphicFramePr>
        <p:xfrm>
          <a:off x="3733800" y="3105150"/>
          <a:ext cx="1066800" cy="304800"/>
        </p:xfrm>
        <a:graphic>
          <a:graphicData uri="http://schemas.openxmlformats.org/presentationml/2006/ole">
            <p:oleObj spid="_x0000_s32772" name="Equation" r:id="rId5" imgW="622080" imgH="177480" progId="Equation.DSMT4">
              <p:embed/>
            </p:oleObj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XNOR (Exclusive-NOR) Gate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Output is high when both the input are same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76400" y="1962150"/>
            <a:ext cx="1562100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781800" y="1657350"/>
            <a:ext cx="2085975" cy="178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3796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895600" y="2895600"/>
            <a:ext cx="3867150" cy="224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33797" name="Object 5"/>
          <p:cNvGraphicFramePr>
            <a:graphicFrameLocks noChangeAspect="1"/>
          </p:cNvGraphicFramePr>
          <p:nvPr/>
        </p:nvGraphicFramePr>
        <p:xfrm>
          <a:off x="4114800" y="2038350"/>
          <a:ext cx="1318846" cy="381000"/>
        </p:xfrm>
        <a:graphic>
          <a:graphicData uri="http://schemas.openxmlformats.org/presentationml/2006/ole">
            <p:oleObj spid="_x0000_s33797" name="Equation" r:id="rId6" imgW="571320" imgH="164880" progId="Equation.DSMT4">
              <p:embed/>
            </p:oleObj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Boolean Algebra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algn="just"/>
            <a:r>
              <a:rPr lang="en-US" dirty="0" smtClean="0">
                <a:latin typeface="Arial" pitchFamily="34" charset="0"/>
                <a:cs typeface="Arial" pitchFamily="34" charset="0"/>
              </a:rPr>
              <a:t>Boolean algebra, like any other deductive mathematical system, may be defined with a set of elements, a set of operators, and a number of unproved axioms or postulates.</a:t>
            </a:r>
          </a:p>
          <a:p>
            <a:pPr algn="just"/>
            <a:r>
              <a:rPr lang="en-US" i="1" dirty="0" smtClean="0">
                <a:latin typeface="Arial" pitchFamily="34" charset="0"/>
                <a:cs typeface="Arial" pitchFamily="34" charset="0"/>
              </a:rPr>
              <a:t>A = {1, 2, 3, 4} indicates that the elements of set A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are the numbers 1, 2, 3, and 4.</a:t>
            </a:r>
          </a:p>
          <a:p>
            <a:pPr algn="just"/>
            <a:r>
              <a:rPr lang="en-US" dirty="0" smtClean="0">
                <a:latin typeface="Arial" pitchFamily="34" charset="0"/>
                <a:cs typeface="Arial" pitchFamily="34" charset="0"/>
              </a:rPr>
              <a:t>A </a:t>
            </a:r>
            <a:r>
              <a:rPr lang="en-US" i="1" dirty="0" smtClean="0">
                <a:latin typeface="Arial" pitchFamily="34" charset="0"/>
                <a:cs typeface="Arial" pitchFamily="34" charset="0"/>
              </a:rPr>
              <a:t>binary operator defined on a set S of elements is a rule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that assigns, to each pair of elements from </a:t>
            </a:r>
            <a:r>
              <a:rPr lang="en-US" i="1" dirty="0" smtClean="0">
                <a:latin typeface="Arial" pitchFamily="34" charset="0"/>
                <a:cs typeface="Arial" pitchFamily="34" charset="0"/>
              </a:rPr>
              <a:t>S, a unique element from S.</a:t>
            </a:r>
          </a:p>
          <a:p>
            <a:pPr algn="just"/>
            <a:r>
              <a:rPr lang="en-US" dirty="0" smtClean="0">
                <a:latin typeface="Arial" pitchFamily="34" charset="0"/>
                <a:cs typeface="Arial" pitchFamily="34" charset="0"/>
              </a:rPr>
              <a:t>As an example,</a:t>
            </a:r>
          </a:p>
          <a:p>
            <a:pPr algn="just"/>
            <a:r>
              <a:rPr lang="en-US" dirty="0" smtClean="0">
                <a:latin typeface="Arial" pitchFamily="34" charset="0"/>
                <a:cs typeface="Arial" pitchFamily="34" charset="0"/>
              </a:rPr>
              <a:t>consider the relation </a:t>
            </a:r>
            <a:r>
              <a:rPr lang="en-US" i="1" dirty="0" smtClean="0">
                <a:latin typeface="Arial" pitchFamily="34" charset="0"/>
                <a:cs typeface="Arial" pitchFamily="34" charset="0"/>
              </a:rPr>
              <a:t>a*b = c. We say that * is a binary operator if it specifies a rule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for finding </a:t>
            </a:r>
            <a:r>
              <a:rPr lang="en-US" i="1" dirty="0" smtClean="0">
                <a:latin typeface="Arial" pitchFamily="34" charset="0"/>
                <a:cs typeface="Arial" pitchFamily="34" charset="0"/>
              </a:rPr>
              <a:t>c from the pair (a, b) and also if a, b, c </a:t>
            </a:r>
            <a:r>
              <a:rPr lang="en-US" dirty="0" smtClean="0">
                <a:latin typeface="Arial" pitchFamily="34" charset="0"/>
                <a:cs typeface="Arial" pitchFamily="34" charset="0"/>
                <a:sym typeface="Symbol"/>
              </a:rPr>
              <a:t></a:t>
            </a:r>
            <a:r>
              <a:rPr lang="en-US" i="1" dirty="0" smtClean="0">
                <a:latin typeface="Arial" pitchFamily="34" charset="0"/>
                <a:cs typeface="Arial" pitchFamily="34" charset="0"/>
              </a:rPr>
              <a:t>S. </a:t>
            </a:r>
          </a:p>
          <a:p>
            <a:pPr algn="just"/>
            <a:r>
              <a:rPr lang="en-US" i="1" dirty="0" smtClean="0">
                <a:latin typeface="Arial" pitchFamily="34" charset="0"/>
                <a:cs typeface="Arial" pitchFamily="34" charset="0"/>
              </a:rPr>
              <a:t>However, * is not a binary operator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if </a:t>
            </a:r>
            <a:r>
              <a:rPr lang="en-US" i="1" dirty="0" smtClean="0">
                <a:latin typeface="Arial" pitchFamily="34" charset="0"/>
                <a:cs typeface="Arial" pitchFamily="34" charset="0"/>
              </a:rPr>
              <a:t>a, b </a:t>
            </a:r>
            <a:r>
              <a:rPr lang="en-US" dirty="0" smtClean="0">
                <a:latin typeface="Arial" pitchFamily="34" charset="0"/>
                <a:cs typeface="Arial" pitchFamily="34" charset="0"/>
                <a:sym typeface="Symbol"/>
              </a:rPr>
              <a:t></a:t>
            </a:r>
            <a:r>
              <a:rPr lang="en-US" i="1" dirty="0" smtClean="0">
                <a:latin typeface="Arial" pitchFamily="34" charset="0"/>
                <a:cs typeface="Arial" pitchFamily="34" charset="0"/>
              </a:rPr>
              <a:t> S, and if </a:t>
            </a:r>
            <a:r>
              <a:rPr lang="en-US" i="1" dirty="0" err="1" smtClean="0">
                <a:latin typeface="Arial" pitchFamily="34" charset="0"/>
                <a:cs typeface="Arial" pitchFamily="34" charset="0"/>
              </a:rPr>
              <a:t>c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Symbol"/>
              </a:rPr>
              <a:t></a:t>
            </a:r>
            <a:r>
              <a:rPr lang="en-US" i="1" dirty="0" err="1" smtClean="0">
                <a:latin typeface="Arial" pitchFamily="34" charset="0"/>
                <a:cs typeface="Arial" pitchFamily="34" charset="0"/>
              </a:rPr>
              <a:t>S</a:t>
            </a:r>
            <a:r>
              <a:rPr lang="en-US" i="1" dirty="0" smtClean="0">
                <a:latin typeface="Arial" pitchFamily="34" charset="0"/>
                <a:cs typeface="Arial" pitchFamily="34" charset="0"/>
              </a:rPr>
              <a:t>.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5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581150"/>
            <a:ext cx="741045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553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2724150"/>
            <a:ext cx="7448550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554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3400" y="3867150"/>
            <a:ext cx="7458075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457200" y="438150"/>
            <a:ext cx="8153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smtClean="0"/>
              <a:t>Closure. A set S is closed with respect to a binary operator if, for every pair of </a:t>
            </a:r>
            <a:r>
              <a:rPr lang="en-US" dirty="0" smtClean="0"/>
              <a:t>elements of </a:t>
            </a:r>
            <a:r>
              <a:rPr lang="en-US" i="1" dirty="0" smtClean="0"/>
              <a:t>S, 	the binary operator specifies a rule for obtaining a unique element </a:t>
            </a:r>
            <a:r>
              <a:rPr lang="en-US" dirty="0" smtClean="0"/>
              <a:t>of </a:t>
            </a:r>
            <a:r>
              <a:rPr lang="en-US" i="1" dirty="0" smtClean="0"/>
              <a:t>S.</a:t>
            </a:r>
            <a:endParaRPr lang="en-US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5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590550"/>
            <a:ext cx="7496175" cy="123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656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2266950"/>
            <a:ext cx="7486650" cy="103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5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209550"/>
            <a:ext cx="24765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/>
          <p:cNvSpPr/>
          <p:nvPr/>
        </p:nvSpPr>
        <p:spPr>
          <a:xfrm>
            <a:off x="1219200" y="819150"/>
            <a:ext cx="5943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Boolean addition is equivalent to the OR operation</a:t>
            </a:r>
            <a:endParaRPr lang="en-US" dirty="0"/>
          </a:p>
        </p:txBody>
      </p:sp>
      <p:pic>
        <p:nvPicPr>
          <p:cNvPr id="6758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14600" y="1428750"/>
            <a:ext cx="2990850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758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90800" y="2876550"/>
            <a:ext cx="329565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758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38200" y="3562350"/>
            <a:ext cx="5200650" cy="124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1352550"/>
            <a:ext cx="6320016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6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799" y="438150"/>
            <a:ext cx="2709333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861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67000" y="1885950"/>
            <a:ext cx="291465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861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629400" y="2266950"/>
            <a:ext cx="2057400" cy="247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1295400" y="971550"/>
            <a:ext cx="6629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smtClean="0"/>
              <a:t>In logic circuits, a product term is produced by an AND operation with no OR operations involved.</a:t>
            </a:r>
            <a:endParaRPr lang="en-US" dirty="0"/>
          </a:p>
        </p:txBody>
      </p:sp>
      <p:pic>
        <p:nvPicPr>
          <p:cNvPr id="68613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676399" y="3257550"/>
            <a:ext cx="6133171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Laws of Boolean Algebra</a:t>
            </a:r>
            <a:endParaRPr lang="en-US" dirty="0"/>
          </a:p>
        </p:txBody>
      </p:sp>
      <p:pic>
        <p:nvPicPr>
          <p:cNvPr id="696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1809750"/>
            <a:ext cx="481965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963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1200150"/>
            <a:ext cx="19812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963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76800" y="2571750"/>
            <a:ext cx="4133850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9637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295400" y="3486150"/>
            <a:ext cx="4381500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9638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181600" y="4248150"/>
            <a:ext cx="3771900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6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361950"/>
            <a:ext cx="18669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065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0" y="895350"/>
            <a:ext cx="528637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066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828800" y="1581150"/>
            <a:ext cx="6248400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0661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524000" y="2952750"/>
            <a:ext cx="584835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0662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352800" y="3333750"/>
            <a:ext cx="1400175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0663" name="Picture 7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057400" y="3867150"/>
            <a:ext cx="5457825" cy="104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361950"/>
            <a:ext cx="1647825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68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47800" y="895350"/>
            <a:ext cx="4448175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68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676400" y="1733550"/>
            <a:ext cx="5038725" cy="173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7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438150"/>
            <a:ext cx="258127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270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47800" y="1123950"/>
            <a:ext cx="6570453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7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285750"/>
            <a:ext cx="4467225" cy="96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373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0" y="1428750"/>
            <a:ext cx="4572000" cy="93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373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9600" y="2343150"/>
            <a:ext cx="4533900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3733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886200" y="3486150"/>
            <a:ext cx="4581525" cy="97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7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285750"/>
            <a:ext cx="4581525" cy="93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475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67200" y="1809750"/>
            <a:ext cx="4600575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475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14400" y="3028950"/>
            <a:ext cx="4638675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4757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419600" y="4095750"/>
            <a:ext cx="4467225" cy="96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7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361950"/>
            <a:ext cx="5686425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578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1657350"/>
            <a:ext cx="192405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5781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81200" y="2114550"/>
            <a:ext cx="5076825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5782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752600" y="3105150"/>
            <a:ext cx="5705475" cy="194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8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33350"/>
            <a:ext cx="5734050" cy="196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680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9200" y="2724150"/>
            <a:ext cx="6686550" cy="18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8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33350"/>
            <a:ext cx="6153150" cy="224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78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399" y="2495550"/>
            <a:ext cx="7274273" cy="221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2419350"/>
            <a:ext cx="2392363" cy="168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57600" y="1809750"/>
            <a:ext cx="2170113" cy="2427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19800" y="1581149"/>
            <a:ext cx="2819400" cy="347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8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209550"/>
            <a:ext cx="27146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88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600" y="971550"/>
            <a:ext cx="6496050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88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200400" y="2038350"/>
            <a:ext cx="1333500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8853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90600" y="2800350"/>
            <a:ext cx="65151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8854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200400" y="3409950"/>
            <a:ext cx="132397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8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33350"/>
            <a:ext cx="6048375" cy="185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98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66800" y="2419350"/>
            <a:ext cx="6086475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8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361950"/>
            <a:ext cx="535305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08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3000" y="2571750"/>
            <a:ext cx="6038850" cy="125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19188" y="276225"/>
            <a:ext cx="6905625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9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438150"/>
            <a:ext cx="3838575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29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971550"/>
            <a:ext cx="443865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294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15000" y="1123950"/>
            <a:ext cx="242887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294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181600" y="1478053"/>
            <a:ext cx="3733800" cy="36654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2950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066800" y="2647950"/>
            <a:ext cx="202882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2951" name="Picture 7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066800" y="3181350"/>
            <a:ext cx="1981200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9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133350"/>
            <a:ext cx="5400675" cy="4375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9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285750"/>
            <a:ext cx="3400425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/>
          <p:cNvSpPr/>
          <p:nvPr/>
        </p:nvSpPr>
        <p:spPr>
          <a:xfrm>
            <a:off x="1371600" y="1047750"/>
            <a:ext cx="7239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A product term </a:t>
            </a:r>
            <a:r>
              <a:rPr lang="en-US" dirty="0" err="1" smtClean="0"/>
              <a:t>isdefined</a:t>
            </a:r>
            <a:r>
              <a:rPr lang="en-US" dirty="0" smtClean="0"/>
              <a:t> as a term consisting of the product (Boolean</a:t>
            </a:r>
          </a:p>
          <a:p>
            <a:r>
              <a:rPr lang="en-US" dirty="0" smtClean="0"/>
              <a:t>multiplication) of literals (variables or their complements).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47800" y="1809750"/>
            <a:ext cx="6781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When two or more product terms are summed by Boolean addition, the resulting expression is a </a:t>
            </a:r>
            <a:r>
              <a:rPr lang="en-US" b="1" dirty="0" smtClean="0"/>
              <a:t>sum-of-products (SOP).</a:t>
            </a:r>
          </a:p>
          <a:p>
            <a:endParaRPr lang="en-US" b="1" dirty="0" smtClean="0"/>
          </a:p>
          <a:p>
            <a:r>
              <a:rPr lang="en-US" b="1" dirty="0" smtClean="0"/>
              <a:t>Example:</a:t>
            </a:r>
            <a:endParaRPr lang="en-US" dirty="0"/>
          </a:p>
        </p:txBody>
      </p:sp>
      <p:pic>
        <p:nvPicPr>
          <p:cNvPr id="849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52800" y="3257550"/>
            <a:ext cx="173355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499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429000" y="4095750"/>
            <a:ext cx="149542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0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43400" y="742950"/>
            <a:ext cx="4457700" cy="186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601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361950"/>
            <a:ext cx="45339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602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1000" y="2952750"/>
            <a:ext cx="5048250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6021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029200" y="3409950"/>
            <a:ext cx="3619500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0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438150"/>
            <a:ext cx="4962525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704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62200" y="895350"/>
            <a:ext cx="213360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704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90600" y="2038350"/>
            <a:ext cx="6038850" cy="178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361950"/>
            <a:ext cx="2562225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/>
          <p:cNvSpPr/>
          <p:nvPr/>
        </p:nvSpPr>
        <p:spPr>
          <a:xfrm>
            <a:off x="1143000" y="1047750"/>
            <a:ext cx="7086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A </a:t>
            </a:r>
            <a:r>
              <a:rPr lang="en-US" i="1" dirty="0" smtClean="0"/>
              <a:t>standard SOP expression is one in which all the variables in the domain appear in </a:t>
            </a:r>
            <a:r>
              <a:rPr lang="en-US" dirty="0" smtClean="0"/>
              <a:t>each product term in the expression.</a:t>
            </a:r>
            <a:endParaRPr lang="en-US" dirty="0"/>
          </a:p>
        </p:txBody>
      </p:sp>
      <p:pic>
        <p:nvPicPr>
          <p:cNvPr id="8806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00" y="1885950"/>
            <a:ext cx="2066925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806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1000" y="2571750"/>
            <a:ext cx="419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Digits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143000"/>
            <a:ext cx="3657600" cy="1962150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Positive Logic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1 &amp; 0 are called as Bit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HIGH=1 &amp; LOW=0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Mostly discussed in our study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143000"/>
            <a:ext cx="3657600" cy="1276350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Negative Logic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1=Low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0= High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43400" y="2605087"/>
            <a:ext cx="1897063" cy="2538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0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33350"/>
            <a:ext cx="5419725" cy="75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909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48200" y="1352550"/>
            <a:ext cx="3190875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909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495800" y="1809750"/>
            <a:ext cx="2905125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9093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200400" y="1352550"/>
            <a:ext cx="10287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9094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971800" y="1809750"/>
            <a:ext cx="1343025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9096" name="Picture 8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019800" y="2266950"/>
            <a:ext cx="2600325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9097" name="Picture 9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5638800" y="2724150"/>
            <a:ext cx="3343275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9098" name="Picture 10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2895600" y="3181350"/>
            <a:ext cx="361950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9099" name="Picture 11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1066800" y="3638550"/>
            <a:ext cx="717232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2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590550"/>
            <a:ext cx="493395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625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00200" y="1123950"/>
            <a:ext cx="6334125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626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362200" y="1657350"/>
            <a:ext cx="5410200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6261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191000" y="2038350"/>
            <a:ext cx="333375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6262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676400" y="2800350"/>
            <a:ext cx="6410325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1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361950"/>
            <a:ext cx="347662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/>
          <p:cNvSpPr/>
          <p:nvPr/>
        </p:nvSpPr>
        <p:spPr>
          <a:xfrm>
            <a:off x="1219200" y="1123950"/>
            <a:ext cx="74676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smtClean="0"/>
              <a:t>A sum term is defined as a term consisting of the sum (Boolean addition) of literals (variables or their complements). When two or more sum terms are multiplied, the resulting expression is a </a:t>
            </a:r>
            <a:r>
              <a:rPr lang="en-US" b="1" dirty="0" smtClean="0"/>
              <a:t>product-of-sums (POS).</a:t>
            </a:r>
          </a:p>
          <a:p>
            <a:pPr algn="just"/>
            <a:endParaRPr lang="en-US" b="1" dirty="0" smtClean="0"/>
          </a:p>
          <a:p>
            <a:pPr algn="just"/>
            <a:r>
              <a:rPr lang="en-US" b="1" dirty="0" smtClean="0"/>
              <a:t>Example:</a:t>
            </a:r>
          </a:p>
        </p:txBody>
      </p:sp>
      <p:pic>
        <p:nvPicPr>
          <p:cNvPr id="9011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19400" y="2800350"/>
            <a:ext cx="3964781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1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514350"/>
            <a:ext cx="3609975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113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57400" y="1123950"/>
            <a:ext cx="4333875" cy="166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438150"/>
            <a:ext cx="251460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16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66800" y="1276350"/>
            <a:ext cx="675322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16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86000" y="2038350"/>
            <a:ext cx="4352925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1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590550"/>
            <a:ext cx="399097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318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1200150"/>
            <a:ext cx="7520420" cy="282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2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514350"/>
            <a:ext cx="461962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421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9200" y="1200150"/>
            <a:ext cx="6467475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421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24000" y="2038350"/>
            <a:ext cx="601980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4213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590800" y="2343150"/>
            <a:ext cx="46577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2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19213" y="819150"/>
            <a:ext cx="6505575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2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438150"/>
            <a:ext cx="4438650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/>
          <p:cNvSpPr/>
          <p:nvPr/>
        </p:nvSpPr>
        <p:spPr>
          <a:xfrm>
            <a:off x="1143000" y="1047750"/>
            <a:ext cx="75438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smtClean="0"/>
              <a:t>The binary values of the product terms in a given standard SOP expression are not present in the equivalent standard POS expression. 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Also, the binary values that are not represented in the SOP expression are present in the equivalent POS expression.</a:t>
            </a:r>
            <a:endParaRPr lang="en-US" dirty="0"/>
          </a:p>
        </p:txBody>
      </p:sp>
      <p:pic>
        <p:nvPicPr>
          <p:cNvPr id="9728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3105150"/>
            <a:ext cx="778894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3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438150"/>
            <a:ext cx="1167581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830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33600" y="438150"/>
            <a:ext cx="5514975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830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90600" y="1428750"/>
            <a:ext cx="4581525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3491159" y="2387084"/>
            <a:ext cx="4112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Not available terms are : 001, 100, and 110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95400" y="3105150"/>
            <a:ext cx="6477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Remember, these are the binary values that make the sum term 0.</a:t>
            </a:r>
            <a:endParaRPr lang="en-US" dirty="0"/>
          </a:p>
        </p:txBody>
      </p:sp>
      <p:pic>
        <p:nvPicPr>
          <p:cNvPr id="9830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200400" y="3638550"/>
            <a:ext cx="322897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Ideal Vs Non-Ideal Digital Pulse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1123950"/>
            <a:ext cx="4708525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47800" y="2724150"/>
            <a:ext cx="4443413" cy="2290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3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33350"/>
            <a:ext cx="6467475" cy="343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933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66800" y="3714750"/>
            <a:ext cx="463867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933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66800" y="4324350"/>
            <a:ext cx="5524500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3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0" y="285750"/>
            <a:ext cx="2295525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/>
          <p:cNvSpPr/>
          <p:nvPr/>
        </p:nvSpPr>
        <p:spPr>
          <a:xfrm>
            <a:off x="1143000" y="819150"/>
            <a:ext cx="73152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Wingdings" pitchFamily="2" charset="2"/>
              <a:buChar char="q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  A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Karnaugh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map is similar to a truth table because it presents all of the possible values of input variables and the resulting output for each value.</a:t>
            </a:r>
          </a:p>
          <a:p>
            <a:pPr algn="just">
              <a:buFont typeface="Wingdings" pitchFamily="2" charset="2"/>
              <a:buChar char="q"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algn="just">
              <a:buFont typeface="Wingdings" pitchFamily="2" charset="2"/>
              <a:buChar char="q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 The purpose of a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Karnaugh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map is to simplify a Boolean expression.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035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71800" y="2295525"/>
            <a:ext cx="5419725" cy="284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3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438150"/>
            <a:ext cx="305752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137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00200" y="1123949"/>
            <a:ext cx="6324600" cy="31682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590550"/>
            <a:ext cx="4848225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4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0" y="1733550"/>
            <a:ext cx="2590800" cy="309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3400" y="1962150"/>
            <a:ext cx="5419725" cy="284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4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438150"/>
            <a:ext cx="5972175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44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05000" y="1504950"/>
            <a:ext cx="5334000" cy="329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4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438150"/>
            <a:ext cx="55530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54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71600" y="1276350"/>
            <a:ext cx="165735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547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91200" y="1200150"/>
            <a:ext cx="17907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4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438150"/>
            <a:ext cx="7891628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38400" y="438150"/>
            <a:ext cx="39338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0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1047750"/>
            <a:ext cx="1685925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0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66700" y="1657350"/>
            <a:ext cx="88773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5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14600" y="133350"/>
            <a:ext cx="6505575" cy="334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75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1352550"/>
            <a:ext cx="1514475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5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342" y="0"/>
            <a:ext cx="8923658" cy="325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85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95400" y="3790950"/>
            <a:ext cx="1933575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Number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Decimal Numbers</a:t>
            </a:r>
          </a:p>
          <a:p>
            <a:r>
              <a:rPr lang="en-US" dirty="0" smtClean="0"/>
              <a:t>Binary Numbers</a:t>
            </a:r>
          </a:p>
          <a:p>
            <a:r>
              <a:rPr lang="en-US" dirty="0" smtClean="0"/>
              <a:t>Hexadecimal Numbers</a:t>
            </a:r>
          </a:p>
          <a:p>
            <a:r>
              <a:rPr lang="en-US" dirty="0" smtClean="0"/>
              <a:t>Octal Numbers</a:t>
            </a:r>
          </a:p>
          <a:p>
            <a:r>
              <a:rPr lang="en-US" dirty="0" smtClean="0"/>
              <a:t>Binary Coded Decimal (BCD)</a:t>
            </a:r>
          </a:p>
          <a:p>
            <a:r>
              <a:rPr lang="en-US" dirty="0" smtClean="0"/>
              <a:t>Decimal-to-Binary Conversion</a:t>
            </a:r>
          </a:p>
          <a:p>
            <a:r>
              <a:rPr lang="en-US" dirty="0" smtClean="0"/>
              <a:t>Complements of Binary Numbers</a:t>
            </a:r>
          </a:p>
          <a:p>
            <a:r>
              <a:rPr lang="en-US" dirty="0" smtClean="0"/>
              <a:t>Signed Numbers</a:t>
            </a:r>
            <a:endParaRPr lang="en-US" dirty="0"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5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209550"/>
            <a:ext cx="649605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95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600" y="1581150"/>
            <a:ext cx="50006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957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2400" y="1352550"/>
            <a:ext cx="838200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9573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6200" y="0"/>
            <a:ext cx="847725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9574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486400" y="1809750"/>
            <a:ext cx="3019425" cy="242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9575" name="Picture 7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990600" y="2419350"/>
            <a:ext cx="321945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9576" name="Picture 8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438400" y="2800350"/>
            <a:ext cx="8286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5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0"/>
            <a:ext cx="240982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/>
          <p:cNvSpPr/>
          <p:nvPr/>
        </p:nvSpPr>
        <p:spPr>
          <a:xfrm>
            <a:off x="990600" y="438150"/>
            <a:ext cx="7162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smtClean="0">
                <a:latin typeface="Arial" pitchFamily="34" charset="0"/>
                <a:cs typeface="Arial" pitchFamily="34" charset="0"/>
              </a:rPr>
              <a:t>for these “don’t care” terms either a 1 or a 0 may be assigned to the output; it really does not matter since they will never occur.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105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3000" y="1047750"/>
            <a:ext cx="3609975" cy="154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059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971800" y="1885950"/>
            <a:ext cx="310515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0597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934200" y="1238250"/>
            <a:ext cx="2209800" cy="390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0598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429000" y="4248150"/>
            <a:ext cx="22383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6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38400" y="361950"/>
            <a:ext cx="38100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/>
          <p:cNvSpPr/>
          <p:nvPr/>
        </p:nvSpPr>
        <p:spPr>
          <a:xfrm>
            <a:off x="990600" y="819150"/>
            <a:ext cx="7848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For a POS expression in standard form, a 0 is placed on the </a:t>
            </a:r>
            <a:r>
              <a:rPr lang="en-US" dirty="0" err="1" smtClean="0"/>
              <a:t>Karnaugh</a:t>
            </a:r>
            <a:r>
              <a:rPr lang="en-US" dirty="0" smtClean="0"/>
              <a:t> map for each sum term in the expression.</a:t>
            </a:r>
            <a:endParaRPr lang="en-US" dirty="0"/>
          </a:p>
        </p:txBody>
      </p:sp>
      <p:pic>
        <p:nvPicPr>
          <p:cNvPr id="11161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66800" y="1733550"/>
            <a:ext cx="6486525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1066800" y="2266950"/>
            <a:ext cx="7239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The cells that do not have a 0 are the cells for which the expression is 1.</a:t>
            </a:r>
            <a:endParaRPr lang="en-US" dirty="0"/>
          </a:p>
        </p:txBody>
      </p:sp>
      <p:pic>
        <p:nvPicPr>
          <p:cNvPr id="11162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48000" y="2628900"/>
            <a:ext cx="4410075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285750"/>
            <a:ext cx="8086725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4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1657350"/>
            <a:ext cx="7162800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4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8600" y="1352550"/>
            <a:ext cx="85725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45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286000" y="2419350"/>
            <a:ext cx="3543300" cy="272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6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666750"/>
            <a:ext cx="7905750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366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1885950"/>
            <a:ext cx="839152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366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52600" y="2552700"/>
            <a:ext cx="30861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366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791200" y="3638550"/>
            <a:ext cx="292417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361950"/>
            <a:ext cx="17716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68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48916" y="590550"/>
            <a:ext cx="3971109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68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1999" y="3409950"/>
            <a:ext cx="196426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7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514350"/>
            <a:ext cx="3286125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270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76400" y="1200150"/>
            <a:ext cx="4143375" cy="282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7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361950"/>
            <a:ext cx="4914900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373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76800" y="1733550"/>
            <a:ext cx="3390900" cy="318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371600" y="2647950"/>
          <a:ext cx="2984500" cy="1428115"/>
        </p:xfrm>
        <a:graphic>
          <a:graphicData uri="http://schemas.openxmlformats.org/drawingml/2006/table">
            <a:tbl>
              <a:tblPr/>
              <a:tblGrid>
                <a:gridCol w="596900"/>
                <a:gridCol w="596900"/>
                <a:gridCol w="596900"/>
                <a:gridCol w="596900"/>
                <a:gridCol w="596900"/>
              </a:tblGrid>
              <a:tr h="280035"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824" marR="6824" marT="68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00</a:t>
                      </a:r>
                    </a:p>
                  </a:txBody>
                  <a:tcPr marL="6824" marR="6824" marT="68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01</a:t>
                      </a:r>
                    </a:p>
                  </a:txBody>
                  <a:tcPr marL="6824" marR="6824" marT="68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</a:p>
                  </a:txBody>
                  <a:tcPr marL="6824" marR="6824" marT="68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6824" marR="6824" marT="68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70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00</a:t>
                      </a:r>
                    </a:p>
                  </a:txBody>
                  <a:tcPr marL="6824" marR="6824" marT="682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824" marR="6824" marT="68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6824" marR="6824" marT="68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6824" marR="6824" marT="68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6824" marR="6824" marT="68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70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01</a:t>
                      </a:r>
                    </a:p>
                  </a:txBody>
                  <a:tcPr marL="6824" marR="6824" marT="682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6824" marR="6824" marT="68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6824" marR="6824" marT="68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6824" marR="6824" marT="68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6824" marR="6824" marT="68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70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</a:p>
                  </a:txBody>
                  <a:tcPr marL="6824" marR="6824" marT="682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</a:p>
                  </a:txBody>
                  <a:tcPr marL="6824" marR="6824" marT="68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</a:t>
                      </a:r>
                    </a:p>
                  </a:txBody>
                  <a:tcPr marL="6824" marR="6824" marT="68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</a:t>
                      </a:r>
                    </a:p>
                  </a:txBody>
                  <a:tcPr marL="6824" marR="6824" marT="68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</a:t>
                      </a:r>
                    </a:p>
                  </a:txBody>
                  <a:tcPr marL="6824" marR="6824" marT="68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70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6824" marR="6824" marT="682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6824" marR="6824" marT="68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</a:p>
                  </a:txBody>
                  <a:tcPr marL="6824" marR="6824" marT="68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</a:p>
                  </a:txBody>
                  <a:tcPr marL="6824" marR="6824" marT="68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6824" marR="6824" marT="68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1713</TotalTime>
  <Words>1024</Words>
  <Application>Microsoft Office PowerPoint</Application>
  <PresentationFormat>On-screen Show (16:9)</PresentationFormat>
  <Paragraphs>137</Paragraphs>
  <Slides>97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97</vt:i4>
      </vt:variant>
    </vt:vector>
  </HeadingPairs>
  <TitlesOfParts>
    <vt:vector size="99" baseType="lpstr">
      <vt:lpstr>Solstice</vt:lpstr>
      <vt:lpstr>Equation</vt:lpstr>
      <vt:lpstr>Digital Electronics </vt:lpstr>
      <vt:lpstr>Type of Signal</vt:lpstr>
      <vt:lpstr>Analog to Digital</vt:lpstr>
      <vt:lpstr>Advantage of Digital</vt:lpstr>
      <vt:lpstr>Example</vt:lpstr>
      <vt:lpstr>Example 2</vt:lpstr>
      <vt:lpstr>Binary Digits</vt:lpstr>
      <vt:lpstr>Ideal Vs Non-Ideal Digital Pulse</vt:lpstr>
      <vt:lpstr>Number System</vt:lpstr>
      <vt:lpstr>Decimal System</vt:lpstr>
      <vt:lpstr>Binary Numbers</vt:lpstr>
      <vt:lpstr>Slide 12</vt:lpstr>
      <vt:lpstr>Slide 13</vt:lpstr>
      <vt:lpstr>Decimal to Binary Conversion</vt:lpstr>
      <vt:lpstr>Slide 15</vt:lpstr>
      <vt:lpstr>Example</vt:lpstr>
      <vt:lpstr>Slide 17</vt:lpstr>
      <vt:lpstr>Example</vt:lpstr>
      <vt:lpstr>Slide 19</vt:lpstr>
      <vt:lpstr>Slide 20</vt:lpstr>
      <vt:lpstr>Complements of Binary Numbers</vt:lpstr>
      <vt:lpstr>Slide 22</vt:lpstr>
      <vt:lpstr>Signed Numbers</vt:lpstr>
      <vt:lpstr>Slide 24</vt:lpstr>
      <vt:lpstr>Example</vt:lpstr>
      <vt:lpstr>Slide 26</vt:lpstr>
      <vt:lpstr>Hexadecimal Numbers</vt:lpstr>
      <vt:lpstr>Slide 28</vt:lpstr>
      <vt:lpstr>Octal Numbers</vt:lpstr>
      <vt:lpstr>Logic gates</vt:lpstr>
      <vt:lpstr>Various Logic Gates</vt:lpstr>
      <vt:lpstr>NOT Gate</vt:lpstr>
      <vt:lpstr>Slide 33</vt:lpstr>
      <vt:lpstr>AND Gate</vt:lpstr>
      <vt:lpstr>Slide 35</vt:lpstr>
      <vt:lpstr>Slide 36</vt:lpstr>
      <vt:lpstr>OR Gate</vt:lpstr>
      <vt:lpstr>Slide 38</vt:lpstr>
      <vt:lpstr>NOR Gate</vt:lpstr>
      <vt:lpstr>Slide 40</vt:lpstr>
      <vt:lpstr>NAND Gate</vt:lpstr>
      <vt:lpstr>Slide 42</vt:lpstr>
      <vt:lpstr>XOR (Exclusive-OR) Gate</vt:lpstr>
      <vt:lpstr>XNOR (Exclusive-NOR) Gate</vt:lpstr>
      <vt:lpstr>Boolean Algebra</vt:lpstr>
      <vt:lpstr>Slide 46</vt:lpstr>
      <vt:lpstr>Slide 47</vt:lpstr>
      <vt:lpstr>Slide 48</vt:lpstr>
      <vt:lpstr>Slide 49</vt:lpstr>
      <vt:lpstr>Slide 50</vt:lpstr>
      <vt:lpstr>Laws of Boolean Algebra</vt:lpstr>
      <vt:lpstr>Slide 52</vt:lpstr>
      <vt:lpstr>Slide 53</vt:lpstr>
      <vt:lpstr>Slide 54</vt:lpstr>
      <vt:lpstr>Slide 55</vt:lpstr>
      <vt:lpstr>Slide 56</vt:lpstr>
      <vt:lpstr>Slide 57</vt:lpstr>
      <vt:lpstr>Slide 58</vt:lpstr>
      <vt:lpstr>Slide 59</vt:lpstr>
      <vt:lpstr>Slide 60</vt:lpstr>
      <vt:lpstr>Slide 61</vt:lpstr>
      <vt:lpstr>Slide 62</vt:lpstr>
      <vt:lpstr>Slide 63</vt:lpstr>
      <vt:lpstr>Slide 64</vt:lpstr>
      <vt:lpstr>Slide 65</vt:lpstr>
      <vt:lpstr>Slide 66</vt:lpstr>
      <vt:lpstr>Slide 67</vt:lpstr>
      <vt:lpstr>Slide 68</vt:lpstr>
      <vt:lpstr>Slide 69</vt:lpstr>
      <vt:lpstr>Slide 70</vt:lpstr>
      <vt:lpstr>Slide 71</vt:lpstr>
      <vt:lpstr>Slide 72</vt:lpstr>
      <vt:lpstr>Slide 73</vt:lpstr>
      <vt:lpstr>Slide 74</vt:lpstr>
      <vt:lpstr>Slide 75</vt:lpstr>
      <vt:lpstr>Slide 76</vt:lpstr>
      <vt:lpstr>Slide 77</vt:lpstr>
      <vt:lpstr>Slide 78</vt:lpstr>
      <vt:lpstr>Slide 79</vt:lpstr>
      <vt:lpstr>Slide 80</vt:lpstr>
      <vt:lpstr>Slide 81</vt:lpstr>
      <vt:lpstr>Slide 82</vt:lpstr>
      <vt:lpstr>Slide 83</vt:lpstr>
      <vt:lpstr>Slide 84</vt:lpstr>
      <vt:lpstr>Slide 85</vt:lpstr>
      <vt:lpstr>Slide 86</vt:lpstr>
      <vt:lpstr>Slide 87</vt:lpstr>
      <vt:lpstr>Slide 88</vt:lpstr>
      <vt:lpstr>Slide 89</vt:lpstr>
      <vt:lpstr>Slide 90</vt:lpstr>
      <vt:lpstr>Slide 91</vt:lpstr>
      <vt:lpstr>Slide 92</vt:lpstr>
      <vt:lpstr>Slide 93</vt:lpstr>
      <vt:lpstr>Slide 94</vt:lpstr>
      <vt:lpstr>Slide 95</vt:lpstr>
      <vt:lpstr>Slide 96</vt:lpstr>
      <vt:lpstr>Slide 97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Electronics</dc:title>
  <dc:creator>varun sangwan</dc:creator>
  <cp:lastModifiedBy>varun sangwan</cp:lastModifiedBy>
  <cp:revision>49</cp:revision>
  <dcterms:created xsi:type="dcterms:W3CDTF">2021-01-09T12:42:14Z</dcterms:created>
  <dcterms:modified xsi:type="dcterms:W3CDTF">2021-01-14T12:31:47Z</dcterms:modified>
</cp:coreProperties>
</file>