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8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3F51-5399-43E7-8CEC-99D9CD0C1A9E}" type="datetimeFigureOut">
              <a:rPr lang="en-US" smtClean="0"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BA54-25F1-438A-8AE6-0F89C1D46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169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95400"/>
            <a:ext cx="258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05000"/>
            <a:ext cx="2152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590800"/>
            <a:ext cx="3905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3352800"/>
            <a:ext cx="42576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4114800"/>
            <a:ext cx="2543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4876800"/>
            <a:ext cx="3028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The </a:t>
            </a:r>
            <a:r>
              <a:rPr lang="en-US" sz="2400" i="1" dirty="0">
                <a:cs typeface="Arial" pitchFamily="34" charset="0"/>
              </a:rPr>
              <a:t>set-up time is the minimum time period for which the synchronous inputs (for example, R, S, J</a:t>
            </a:r>
            <a:r>
              <a:rPr lang="en-US" sz="2400" i="1" dirty="0" smtClean="0">
                <a:cs typeface="Arial" pitchFamily="34" charset="0"/>
              </a:rPr>
              <a:t>, </a:t>
            </a:r>
            <a:r>
              <a:rPr lang="en-US" sz="2400" dirty="0" smtClean="0">
                <a:cs typeface="Arial" pitchFamily="34" charset="0"/>
              </a:rPr>
              <a:t>K </a:t>
            </a:r>
            <a:r>
              <a:rPr lang="en-US" sz="2400" dirty="0">
                <a:cs typeface="Arial" pitchFamily="34" charset="0"/>
              </a:rPr>
              <a:t>and D and asynchronous inputs (for example, PRESET and CLEAR) must be stable prior to </a:t>
            </a:r>
            <a:r>
              <a:rPr lang="en-US" sz="2400" dirty="0" smtClean="0">
                <a:cs typeface="Arial" pitchFamily="34" charset="0"/>
              </a:rPr>
              <a:t>the active </a:t>
            </a:r>
            <a:r>
              <a:rPr lang="en-US" sz="2400" dirty="0">
                <a:cs typeface="Arial" pitchFamily="34" charset="0"/>
              </a:rPr>
              <a:t>clock transition for the flip-flop output to respond reliably at the clock transition</a:t>
            </a:r>
            <a:r>
              <a:rPr lang="en-US" sz="2400" dirty="0" smtClean="0">
                <a:cs typeface="Arial" pitchFamily="34" charset="0"/>
              </a:rPr>
              <a:t>.</a:t>
            </a:r>
          </a:p>
          <a:p>
            <a:r>
              <a:rPr lang="en-US" sz="2400" dirty="0"/>
              <a:t>It is </a:t>
            </a:r>
            <a:r>
              <a:rPr lang="en-US" sz="2400" dirty="0" smtClean="0"/>
              <a:t>usually denoted </a:t>
            </a:r>
            <a:r>
              <a:rPr lang="en-US" sz="2400" dirty="0"/>
              <a:t>by </a:t>
            </a:r>
            <a:r>
              <a:rPr lang="en-US" sz="2400" dirty="0" err="1"/>
              <a:t>ts</a:t>
            </a:r>
            <a:r>
              <a:rPr lang="en-US" sz="2400" dirty="0"/>
              <a:t> (min)</a:t>
            </a:r>
            <a:endParaRPr lang="en-US" sz="24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09850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94854"/>
            <a:ext cx="3352800" cy="238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i="1" dirty="0"/>
              <a:t>hold time </a:t>
            </a:r>
            <a:r>
              <a:rPr lang="en-US" sz="2400" i="1" dirty="0" err="1"/>
              <a:t>tH</a:t>
            </a:r>
            <a:r>
              <a:rPr lang="en-US" sz="2400" i="1" dirty="0"/>
              <a:t> (min) is the minimum time period for which the synchronous inputs (R, S, J, K, </a:t>
            </a:r>
            <a:r>
              <a:rPr lang="en-US" sz="2400" i="1" dirty="0" smtClean="0"/>
              <a:t>D </a:t>
            </a:r>
            <a:r>
              <a:rPr lang="en-US" sz="2400" dirty="0" smtClean="0"/>
              <a:t>must </a:t>
            </a:r>
            <a:r>
              <a:rPr lang="en-US" sz="2400" dirty="0"/>
              <a:t>remain stable in the desired logic state after the active clock transition for the flip-flop to </a:t>
            </a:r>
            <a:r>
              <a:rPr lang="en-US" sz="2400" dirty="0" smtClean="0"/>
              <a:t>respond reliably</a:t>
            </a:r>
            <a:r>
              <a:rPr lang="en-US" sz="24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962400"/>
            <a:ext cx="48457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b="1" dirty="0"/>
              <a:t>propagation delay time is the interval of time required after an input signal has </a:t>
            </a:r>
            <a:r>
              <a:rPr lang="en-US" sz="2000" b="1" dirty="0" smtClean="0"/>
              <a:t>been </a:t>
            </a:r>
            <a:r>
              <a:rPr lang="en-US" sz="2000" dirty="0" smtClean="0"/>
              <a:t>applied </a:t>
            </a:r>
            <a:r>
              <a:rPr lang="en-US" sz="2000" dirty="0"/>
              <a:t>for the resulting output change to occur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Propagation delay </a:t>
            </a:r>
            <a:r>
              <a:rPr lang="en-US" sz="2000" b="1" i="1" dirty="0" err="1"/>
              <a:t>t</a:t>
            </a:r>
            <a:r>
              <a:rPr lang="en-US" sz="2000" b="1" i="1" baseline="-25000" dirty="0" err="1"/>
              <a:t>PLH</a:t>
            </a:r>
            <a:r>
              <a:rPr lang="en-US" sz="2000" i="1" dirty="0"/>
              <a:t> as measured from the triggering edge of the clock pulse to </a:t>
            </a:r>
            <a:r>
              <a:rPr lang="en-US" sz="2000" i="1" dirty="0" smtClean="0"/>
              <a:t>the </a:t>
            </a:r>
            <a:r>
              <a:rPr lang="en-US" sz="2000" b="1" dirty="0" smtClean="0"/>
              <a:t>LOW-to-HIGH </a:t>
            </a:r>
            <a:r>
              <a:rPr lang="en-US" sz="2000" b="1" dirty="0"/>
              <a:t>transition of the output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dirty="0"/>
              <a:t>Propagation delay </a:t>
            </a:r>
            <a:r>
              <a:rPr lang="en-US" sz="2000" b="1" i="1" dirty="0" err="1"/>
              <a:t>t</a:t>
            </a:r>
            <a:r>
              <a:rPr lang="en-US" sz="2000" b="1" i="1" baseline="-25000" dirty="0" err="1"/>
              <a:t>PHL</a:t>
            </a:r>
            <a:r>
              <a:rPr lang="en-US" sz="2000" i="1" dirty="0"/>
              <a:t> as measured from the triggering edge of the clock pulse to </a:t>
            </a:r>
            <a:r>
              <a:rPr lang="en-US" sz="2000" i="1" dirty="0" smtClean="0"/>
              <a:t>the </a:t>
            </a:r>
            <a:r>
              <a:rPr lang="en-US" sz="2000" b="1" dirty="0" smtClean="0"/>
              <a:t>HIGH-to-LOW </a:t>
            </a:r>
            <a:r>
              <a:rPr lang="en-US" sz="2000" b="1" dirty="0"/>
              <a:t>transition of the output.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0"/>
            <a:ext cx="74602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Clock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maximum clock frequency (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max</a:t>
            </a:r>
            <a:r>
              <a:rPr lang="en-US" sz="2400" i="1" baseline="-25000" dirty="0"/>
              <a:t>) </a:t>
            </a:r>
            <a:r>
              <a:rPr lang="en-US" sz="2400" i="1" dirty="0"/>
              <a:t>is the highest rate at which a flip-flop can be </a:t>
            </a:r>
            <a:r>
              <a:rPr lang="en-US" sz="2400" i="1" dirty="0" smtClean="0"/>
              <a:t>reliably </a:t>
            </a:r>
            <a:r>
              <a:rPr lang="en-US" sz="2400" dirty="0" smtClean="0"/>
              <a:t>triggered</a:t>
            </a:r>
            <a:r>
              <a:rPr lang="en-US" sz="2400" dirty="0"/>
              <a:t>. At clock frequencies above the maximum, the flip-flop would be unable </a:t>
            </a:r>
            <a:r>
              <a:rPr lang="en-US" sz="2400" dirty="0" smtClean="0"/>
              <a:t>to respond </a:t>
            </a:r>
            <a:r>
              <a:rPr lang="en-US" sz="2400" dirty="0"/>
              <a:t>quickly enough, and its operation would be impaired.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Minimum pulse widths (</a:t>
            </a:r>
            <a:r>
              <a:rPr lang="en-US" sz="2400" i="1" dirty="0" err="1"/>
              <a:t>tW</a:t>
            </a:r>
            <a:r>
              <a:rPr lang="en-US" sz="2400" i="1" dirty="0"/>
              <a:t>) for reliable operation are usually specified by the </a:t>
            </a:r>
            <a:r>
              <a:rPr lang="en-US" sz="2400" i="1" dirty="0" smtClean="0"/>
              <a:t>manufacturer </a:t>
            </a:r>
            <a:r>
              <a:rPr lang="en-US" sz="2400" dirty="0" smtClean="0"/>
              <a:t>for </a:t>
            </a:r>
            <a:r>
              <a:rPr lang="en-US" sz="2400" dirty="0"/>
              <a:t>the clock, preset, and clear inputs. Typically, the clock is specified by its </a:t>
            </a:r>
            <a:r>
              <a:rPr lang="en-US" sz="2400" dirty="0" smtClean="0"/>
              <a:t>minimum HIGH </a:t>
            </a:r>
            <a:r>
              <a:rPr lang="en-US" sz="2400" dirty="0"/>
              <a:t>time and its minimum LOW time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clock pulse HIGH time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(H</a:t>
            </a:r>
            <a:r>
              <a:rPr lang="en-US" sz="2400" dirty="0"/>
              <a:t>) and clock pulse LOW time, </a:t>
            </a:r>
            <a:r>
              <a:rPr lang="en-US" sz="2400" dirty="0" smtClean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 </a:t>
            </a:r>
            <a:r>
              <a:rPr lang="en-US" sz="2400" dirty="0"/>
              <a:t>(L) are respectively the </a:t>
            </a:r>
            <a:r>
              <a:rPr lang="en-US" sz="2400" dirty="0" smtClean="0"/>
              <a:t>minimum time </a:t>
            </a:r>
            <a:r>
              <a:rPr lang="en-US" sz="2400" dirty="0"/>
              <a:t>durations for which the clock signal should remain HIGH and LOW.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19600"/>
            <a:ext cx="77247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power dissipation of any digital circuit is the total power consumption of the device.</a:t>
            </a:r>
          </a:p>
          <a:p>
            <a:pPr algn="just"/>
            <a:r>
              <a:rPr lang="en-US" dirty="0"/>
              <a:t>For example, if the flip-flop operates on a +5 V dc source and draws 5 </a:t>
            </a:r>
            <a:r>
              <a:rPr lang="en-US" dirty="0" err="1"/>
              <a:t>mA</a:t>
            </a:r>
            <a:r>
              <a:rPr lang="en-US" dirty="0"/>
              <a:t> of current, </a:t>
            </a:r>
            <a:r>
              <a:rPr lang="en-US" dirty="0" smtClean="0"/>
              <a:t>the power </a:t>
            </a:r>
            <a:r>
              <a:rPr lang="en-US" dirty="0"/>
              <a:t>dissipation 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419600"/>
            <a:ext cx="447740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Transition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manufacturers specify the maximum transition times (rise time and fall time) for the output </a:t>
            </a:r>
            <a:r>
              <a:rPr lang="en-US" dirty="0" smtClean="0"/>
              <a:t>to respond </a:t>
            </a:r>
            <a:r>
              <a:rPr lang="en-US" dirty="0"/>
              <a:t>properly.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the clock takes too long to make the transitions from one level to other , the </a:t>
            </a:r>
            <a:r>
              <a:rPr lang="en-US" dirty="0"/>
              <a:t>flip-flop may respond erratically or </a:t>
            </a:r>
            <a:r>
              <a:rPr lang="en-US" dirty="0" smtClean="0"/>
              <a:t>even may </a:t>
            </a:r>
            <a:r>
              <a:rPr lang="en-US" dirty="0"/>
              <a:t>not respond at 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406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Hold Time</vt:lpstr>
      <vt:lpstr>Propagation Delay</vt:lpstr>
      <vt:lpstr>Maximum Clock Frequency</vt:lpstr>
      <vt:lpstr>Pulse Widths</vt:lpstr>
      <vt:lpstr>Power Dissipation</vt:lpstr>
      <vt:lpstr>Clock Transition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sangwan</dc:creator>
  <cp:lastModifiedBy>varun sangwan</cp:lastModifiedBy>
  <cp:revision>20</cp:revision>
  <dcterms:created xsi:type="dcterms:W3CDTF">2021-03-08T11:09:37Z</dcterms:created>
  <dcterms:modified xsi:type="dcterms:W3CDTF">2021-03-08T16:02:30Z</dcterms:modified>
</cp:coreProperties>
</file>