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59" r:id="rId6"/>
    <p:sldId id="258" r:id="rId7"/>
    <p:sldId id="260" r:id="rId8"/>
    <p:sldId id="261" r:id="rId9"/>
    <p:sldId id="263" r:id="rId10"/>
    <p:sldId id="264" r:id="rId11"/>
    <p:sldId id="265"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ROUND ROBIN OPTIMIZATION</a:t>
            </a:r>
            <a:endParaRPr lang="en-IN" altLang="en-US"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Text Box 2"/>
          <p:cNvSpPr txBox="1"/>
          <p:nvPr/>
        </p:nvSpPr>
        <p:spPr>
          <a:xfrm>
            <a:off x="9133205" y="5215890"/>
            <a:ext cx="2689860" cy="706755"/>
          </a:xfrm>
          <a:prstGeom prst="rect">
            <a:avLst/>
          </a:prstGeom>
          <a:noFill/>
        </p:spPr>
        <p:txBody>
          <a:bodyPr wrap="square" rtlCol="0">
            <a:spAutoFit/>
            <a:scene3d>
              <a:camera prst="orthographicFront"/>
              <a:lightRig rig="threePt" dir="t"/>
            </a:scene3d>
          </a:bodyPr>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2K19/CO/319</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RITIK SINGH</a:t>
            </a:r>
            <a:endParaRPr lang="en-IN" alt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17525"/>
            <a:ext cx="10972800" cy="582613"/>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OUTPUT</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6" name="Content Placeholder 5" descr="Screenshot (91)"/>
          <p:cNvPicPr>
            <a:picLocks noChangeAspect="1"/>
          </p:cNvPicPr>
          <p:nvPr>
            <p:ph sz="half" idx="1"/>
          </p:nvPr>
        </p:nvPicPr>
        <p:blipFill>
          <a:blip r:embed="rId1"/>
          <a:srcRect r="46964"/>
          <a:stretch>
            <a:fillRect/>
          </a:stretch>
        </p:blipFill>
        <p:spPr>
          <a:xfrm>
            <a:off x="609600" y="2136140"/>
            <a:ext cx="5384800" cy="3028950"/>
          </a:xfrm>
          <a:prstGeom prst="rect">
            <a:avLst/>
          </a:prstGeom>
        </p:spPr>
      </p:pic>
      <p:pic>
        <p:nvPicPr>
          <p:cNvPr id="7" name="Content Placeholder 6" descr="Screenshot (92)"/>
          <p:cNvPicPr>
            <a:picLocks noChangeAspect="1"/>
          </p:cNvPicPr>
          <p:nvPr>
            <p:ph sz="half" idx="2"/>
          </p:nvPr>
        </p:nvPicPr>
        <p:blipFill>
          <a:blip r:embed="rId2"/>
          <a:stretch>
            <a:fillRect/>
          </a:stretch>
        </p:blipFill>
        <p:spPr>
          <a:xfrm>
            <a:off x="6197600" y="2136140"/>
            <a:ext cx="5384800" cy="3028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04465"/>
            <a:ext cx="10972800" cy="1449705"/>
          </a:xfrm>
        </p:spPr>
        <p:txBody>
          <a:bodyPr>
            <a:scene3d>
              <a:camera prst="orthographicFront"/>
              <a:lightRig rig="threePt" dir="t"/>
            </a:scene3d>
          </a:bodyPr>
          <a:p>
            <a:pPr algn="ctr"/>
            <a:r>
              <a:rPr lang="en-IN" altLang="en-US" sz="48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THANK YOU </a:t>
            </a:r>
            <a:endParaRPr lang="en-IN" altLang="en-US" sz="48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5135"/>
            <a:ext cx="10972800" cy="582613"/>
          </a:xfrm>
        </p:spPr>
        <p:txBody>
          <a:bodyPr>
            <a:scene3d>
              <a:camera prst="orthographicFront"/>
              <a:lightRig rig="threePt" dir="t"/>
            </a:scene3d>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INTRODUCTION</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q"/>
            </a:pPr>
            <a:r>
              <a:rPr lang="en-US" sz="2800">
                <a:latin typeface="Times New Roman" panose="02020603050405020304" charset="0"/>
                <a:cs typeface="Times New Roman" panose="02020603050405020304" charset="0"/>
              </a:rPr>
              <a:t>Scheduling is one of the core functions of an Operating System</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IN" altLang="en-US" sz="2800">
                <a:latin typeface="Times New Roman" panose="02020603050405020304" charset="0"/>
                <a:cs typeface="Times New Roman" panose="02020603050405020304" charset="0"/>
              </a:rPr>
              <a:t>I</a:t>
            </a:r>
            <a:r>
              <a:rPr lang="en-US" sz="2800">
                <a:latin typeface="Times New Roman" panose="02020603050405020304" charset="0"/>
                <a:cs typeface="Times New Roman" panose="02020603050405020304" charset="0"/>
              </a:rPr>
              <a:t>t is the method that assigns processes to the CPU so that they can be executed. </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When more than one process is waiting to be executed, the scheduler utilizes a scheduling algorithm to make the decision of which process to run next. </a:t>
            </a:r>
            <a:endParaRPr lang="en-US" sz="2800">
              <a:latin typeface="Times New Roman" panose="02020603050405020304" charset="0"/>
              <a:cs typeface="Times New Roman" panose="02020603050405020304" charset="0"/>
            </a:endParaRPr>
          </a:p>
          <a:p>
            <a:pPr>
              <a:buFont typeface="Wingdings" panose="05000000000000000000" charset="0"/>
              <a:buChar char="q"/>
            </a:pPr>
            <a:r>
              <a:rPr lang="en-US" sz="2800">
                <a:latin typeface="Times New Roman" panose="02020603050405020304" charset="0"/>
                <a:cs typeface="Times New Roman" panose="02020603050405020304" charset="0"/>
              </a:rPr>
              <a:t>In an operating system, many different processes compete for CPU time at any given moment.</a:t>
            </a:r>
            <a:endParaRPr 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40055"/>
            <a:ext cx="10972800" cy="582613"/>
          </a:xfrm>
        </p:spPr>
        <p:txBody>
          <a:bodyPr>
            <a:scene3d>
              <a:camera prst="orthographicFront"/>
              <a:lightRig rig="threePt" dir="t"/>
            </a:scene3d>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SCHEDULING CRITERIA </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00000"/>
              </a:lnSpc>
              <a:buFont typeface="Wingdings" panose="05000000000000000000" charset="0"/>
              <a:buChar char="q"/>
            </a:pPr>
            <a:r>
              <a:rPr lang="en-US" sz="2200" b="1">
                <a:latin typeface="Times New Roman" panose="02020603050405020304" charset="0"/>
                <a:cs typeface="Times New Roman" panose="02020603050405020304" charset="0"/>
              </a:rPr>
              <a:t>Fairness</a:t>
            </a:r>
            <a:r>
              <a:rPr lang="en-US" sz="2200">
                <a:latin typeface="Times New Roman" panose="02020603050405020304" charset="0"/>
                <a:cs typeface="Times New Roman" panose="02020603050405020304" charset="0"/>
              </a:rPr>
              <a:t>: All processes must fairly get the CPU and no one gets into starvation.</a:t>
            </a:r>
            <a:endParaRPr 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US" sz="2200" b="1">
                <a:latin typeface="Times New Roman" panose="02020603050405020304" charset="0"/>
                <a:cs typeface="Times New Roman" panose="02020603050405020304" charset="0"/>
              </a:rPr>
              <a:t>CPU utilization</a:t>
            </a:r>
            <a:r>
              <a:rPr lang="en-US" sz="2200">
                <a:latin typeface="Times New Roman" panose="02020603050405020304" charset="0"/>
                <a:cs typeface="Times New Roman" panose="02020603050405020304" charset="0"/>
              </a:rPr>
              <a:t>: is the percentage of time CPU remains busy. </a:t>
            </a:r>
            <a:endParaRPr 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US" sz="2200" b="1">
                <a:latin typeface="Times New Roman" panose="02020603050405020304" charset="0"/>
                <a:cs typeface="Times New Roman" panose="02020603050405020304" charset="0"/>
              </a:rPr>
              <a:t>Throughput</a:t>
            </a:r>
            <a:r>
              <a:rPr lang="en-US" sz="2200">
                <a:latin typeface="Times New Roman" panose="02020603050405020304" charset="0"/>
                <a:cs typeface="Times New Roman" panose="02020603050405020304" charset="0"/>
              </a:rPr>
              <a:t>: Increase the number of processes that have finished their execution within a certain time</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interval.</a:t>
            </a:r>
            <a:endParaRPr 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US" sz="2200" b="1">
                <a:latin typeface="Times New Roman" panose="02020603050405020304" charset="0"/>
                <a:cs typeface="Times New Roman" panose="02020603050405020304" charset="0"/>
              </a:rPr>
              <a:t>Response time</a:t>
            </a:r>
            <a:r>
              <a:rPr lang="en-US" sz="2200">
                <a:latin typeface="Times New Roman" panose="02020603050405020304" charset="0"/>
                <a:cs typeface="Times New Roman" panose="02020603050405020304" charset="0"/>
              </a:rPr>
              <a:t>: It is the time when request is submitted for the process till the</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first response of the process is produced.</a:t>
            </a:r>
            <a:endParaRPr 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US" sz="2200" b="1">
                <a:latin typeface="Times New Roman" panose="02020603050405020304" charset="0"/>
                <a:cs typeface="Times New Roman" panose="02020603050405020304" charset="0"/>
              </a:rPr>
              <a:t>Waiting time</a:t>
            </a:r>
            <a:r>
              <a:rPr lang="en-US" sz="2200">
                <a:latin typeface="Times New Roman" panose="02020603050405020304" charset="0"/>
                <a:cs typeface="Times New Roman" panose="02020603050405020304" charset="0"/>
              </a:rPr>
              <a:t>: It is the time a process spends in ready queue.</a:t>
            </a:r>
            <a:endParaRPr 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US" sz="2200" b="1">
                <a:latin typeface="Times New Roman" panose="02020603050405020304" charset="0"/>
                <a:cs typeface="Times New Roman" panose="02020603050405020304" charset="0"/>
              </a:rPr>
              <a:t>Turnaround time</a:t>
            </a:r>
            <a:r>
              <a:rPr lang="en-US" sz="2200">
                <a:latin typeface="Times New Roman" panose="02020603050405020304" charset="0"/>
                <a:cs typeface="Times New Roman" panose="02020603050405020304" charset="0"/>
              </a:rPr>
              <a:t>: It is the time from submission of the request till the time it is completed. It must be kept</a:t>
            </a: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minimum.</a:t>
            </a:r>
            <a:endParaRPr 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US" sz="2200" b="1">
                <a:solidFill>
                  <a:schemeClr val="tx1"/>
                </a:solidFill>
                <a:latin typeface="Times New Roman" panose="02020603050405020304" charset="0"/>
                <a:cs typeface="Times New Roman" panose="02020603050405020304" charset="0"/>
              </a:rPr>
              <a:t>Context Switch</a:t>
            </a:r>
            <a:r>
              <a:rPr lang="en-US" sz="2200">
                <a:solidFill>
                  <a:schemeClr val="tx1"/>
                </a:solidFill>
                <a:latin typeface="Times New Roman" panose="02020603050405020304" charset="0"/>
                <a:cs typeface="Times New Roman" panose="02020603050405020304" charset="0"/>
              </a:rPr>
              <a:t>:</a:t>
            </a:r>
            <a:r>
              <a:rPr lang="en-US" sz="2200">
                <a:latin typeface="Times New Roman" panose="02020603050405020304" charset="0"/>
                <a:cs typeface="Times New Roman" panose="02020603050405020304" charset="0"/>
              </a:rPr>
              <a:t> </a:t>
            </a:r>
            <a:r>
              <a:rPr sz="2200">
                <a:latin typeface="Times New Roman" panose="02020603050405020304" charset="0"/>
                <a:cs typeface="Times New Roman" panose="02020603050405020304" charset="0"/>
              </a:rPr>
              <a:t>is the process of swap-out the pre-executed process  from CPU and swap-in a new process to CPU.</a:t>
            </a:r>
            <a:endParaRPr sz="2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2910"/>
            <a:ext cx="10972800" cy="582613"/>
          </a:xfrm>
        </p:spPr>
        <p:txBody>
          <a:bodyPr/>
          <a:p>
            <a:pPr algn="l"/>
            <a:r>
              <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sym typeface="+mn-ea"/>
              </a:rPr>
              <a:t>S</a:t>
            </a:r>
            <a:r>
              <a:rPr lang="en-IN" altLang="en-US" b="1" dirty="0">
                <a:solidFill>
                  <a:schemeClr val="accent1"/>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sym typeface="+mn-ea"/>
              </a:rPr>
              <a:t>CHEDULING OPTIMIZATION CRITERIA</a:t>
            </a:r>
            <a:endParaRPr lang="en-IN" altLang="en-US" b="1" dirty="0">
              <a:solidFill>
                <a:schemeClr val="accent1"/>
              </a:solidFill>
              <a:effectLst>
                <a:outerShdw blurRad="38100" dist="25400" dir="5400000" algn="ctr" rotWithShape="0">
                  <a:srgbClr val="6E747A">
                    <a:alpha val="43000"/>
                  </a:srgbClr>
                </a:outerShdw>
              </a:effectLst>
              <a:latin typeface="Times New Roman" panose="02020603050405020304" charset="0"/>
              <a:ea typeface="SimSun" panose="02010600030101010101" pitchFamily="2" charset="-122"/>
              <a:cs typeface="Times New Roman" panose="02020603050405020304" charset="0"/>
              <a:sym typeface="+mn-ea"/>
            </a:endParaRPr>
          </a:p>
        </p:txBody>
      </p:sp>
      <p:sp>
        <p:nvSpPr>
          <p:cNvPr id="3" name="Content Placeholder 2"/>
          <p:cNvSpPr>
            <a:spLocks noGrp="1"/>
          </p:cNvSpPr>
          <p:nvPr>
            <p:ph idx="1"/>
          </p:nvPr>
        </p:nvSpPr>
        <p:spPr/>
        <p:txBody>
          <a:bodyPr/>
          <a:p>
            <a:pPr>
              <a:buFont typeface="Wingdings" panose="05000000000000000000" charset="0"/>
              <a:buChar char="q"/>
            </a:pPr>
            <a:r>
              <a:rPr lang="en-IN" altLang="en-US" sz="2400" b="1" dirty="0">
                <a:solidFill>
                  <a:schemeClr val="tx1"/>
                </a:solidFill>
                <a:latin typeface="Times New Roman" panose="02020603050405020304" charset="0"/>
                <a:ea typeface="SimSun" panose="02010600030101010101" pitchFamily="2" charset="-122"/>
                <a:cs typeface="Times New Roman" panose="02020603050405020304" charset="0"/>
                <a:sym typeface="+mn-ea"/>
              </a:rPr>
              <a:t> </a:t>
            </a:r>
            <a:r>
              <a:rPr lang="en-US" altLang="zh-CN" sz="2400" b="1" dirty="0">
                <a:solidFill>
                  <a:srgbClr val="FF0000"/>
                </a:solidFill>
                <a:latin typeface="Times New Roman" panose="02020603050405020304" charset="0"/>
                <a:ea typeface="SimSun" panose="02010600030101010101" pitchFamily="2" charset="-122"/>
                <a:cs typeface="Times New Roman" panose="02020603050405020304" charset="0"/>
                <a:sym typeface="+mn-ea"/>
              </a:rPr>
              <a:t>Min waiting time</a:t>
            </a:r>
            <a:r>
              <a:rPr lang="en-US" altLang="zh-CN" sz="2400" b="1" dirty="0">
                <a:latin typeface="Times New Roman" panose="02020603050405020304" charset="0"/>
                <a:ea typeface="SimSun" panose="02010600030101010101" pitchFamily="2" charset="-122"/>
                <a:cs typeface="Times New Roman" panose="02020603050405020304" charset="0"/>
                <a:sym typeface="+mn-ea"/>
              </a:rPr>
              <a:t>:</a:t>
            </a:r>
            <a:r>
              <a:rPr lang="en-US" altLang="zh-CN" sz="2400" dirty="0">
                <a:latin typeface="Times New Roman" panose="02020603050405020304" charset="0"/>
                <a:ea typeface="SimSun" panose="02010600030101010101" pitchFamily="2" charset="-122"/>
                <a:cs typeface="Times New Roman" panose="02020603050405020304" charset="0"/>
                <a:sym typeface="+mn-ea"/>
              </a:rPr>
              <a:t>  don</a:t>
            </a:r>
            <a:r>
              <a:rPr lang="en-US" altLang="zh-CN" sz="2400" dirty="0">
                <a:latin typeface="Times New Roman" panose="02020603050405020304" charset="0"/>
                <a:ea typeface="SimSun" panose="02010600030101010101" pitchFamily="2" charset="-122"/>
                <a:cs typeface="Times New Roman" panose="02020603050405020304" charset="0"/>
                <a:sym typeface="+mn-ea"/>
              </a:rPr>
              <a:t>’t have process wait long in ready queue</a:t>
            </a:r>
            <a:endParaRPr lang="en-US" altLang="zh-CN" sz="2400" dirty="0">
              <a:latin typeface="Times New Roman" panose="02020603050405020304" charset="0"/>
              <a:ea typeface="SimSun" panose="02010600030101010101" pitchFamily="2" charset="-122"/>
              <a:cs typeface="Times New Roman" panose="02020603050405020304" charset="0"/>
            </a:endParaRPr>
          </a:p>
          <a:p>
            <a:pPr lvl="4"/>
            <a:endParaRPr lang="en-US" altLang="zh-CN" sz="2400" dirty="0">
              <a:latin typeface="Times New Roman" panose="02020603050405020304" charset="0"/>
              <a:ea typeface="SimSun" panose="02010600030101010101" pitchFamily="2" charset="-122"/>
              <a:cs typeface="Times New Roman" panose="02020603050405020304" charset="0"/>
            </a:endParaRPr>
          </a:p>
          <a:p>
            <a:pPr>
              <a:buFont typeface="Wingdings" panose="05000000000000000000" charset="0"/>
              <a:buChar char="q"/>
            </a:pPr>
            <a:r>
              <a:rPr lang="en-IN" altLang="en-US" sz="2400" b="1" dirty="0">
                <a:solidFill>
                  <a:schemeClr val="tx1"/>
                </a:solidFill>
                <a:latin typeface="Times New Roman" panose="02020603050405020304" charset="0"/>
                <a:ea typeface="SimSun" panose="02010600030101010101" pitchFamily="2" charset="-122"/>
                <a:cs typeface="Times New Roman" panose="02020603050405020304" charset="0"/>
                <a:sym typeface="+mn-ea"/>
              </a:rPr>
              <a:t> </a:t>
            </a:r>
            <a:r>
              <a:rPr lang="en-US" altLang="zh-CN" sz="2400" b="1" dirty="0">
                <a:solidFill>
                  <a:srgbClr val="FF0000"/>
                </a:solidFill>
                <a:latin typeface="Times New Roman" panose="02020603050405020304" charset="0"/>
                <a:ea typeface="SimSun" panose="02010600030101010101" pitchFamily="2" charset="-122"/>
                <a:cs typeface="Times New Roman" panose="02020603050405020304" charset="0"/>
                <a:sym typeface="+mn-ea"/>
              </a:rPr>
              <a:t>Max CPU utilization</a:t>
            </a:r>
            <a:r>
              <a:rPr lang="en-US" altLang="zh-CN" sz="2400" dirty="0">
                <a:latin typeface="Times New Roman" panose="02020603050405020304" charset="0"/>
                <a:ea typeface="SimSun" panose="02010600030101010101" pitchFamily="2" charset="-122"/>
                <a:cs typeface="Times New Roman" panose="02020603050405020304" charset="0"/>
                <a:sym typeface="+mn-ea"/>
              </a:rPr>
              <a:t>: keep CPU busy</a:t>
            </a:r>
            <a:endParaRPr lang="en-US" altLang="zh-CN" sz="2400" dirty="0">
              <a:latin typeface="Times New Roman" panose="02020603050405020304" charset="0"/>
              <a:ea typeface="SimSun" panose="02010600030101010101" pitchFamily="2" charset="-122"/>
              <a:cs typeface="Times New Roman" panose="02020603050405020304" charset="0"/>
            </a:endParaRPr>
          </a:p>
          <a:p>
            <a:pPr lvl="4"/>
            <a:endParaRPr lang="en-US" altLang="zh-CN" sz="2400" dirty="0">
              <a:latin typeface="Times New Roman" panose="02020603050405020304" charset="0"/>
              <a:ea typeface="SimSun" panose="02010600030101010101" pitchFamily="2" charset="-122"/>
              <a:cs typeface="Times New Roman" panose="02020603050405020304" charset="0"/>
            </a:endParaRPr>
          </a:p>
          <a:p>
            <a:pPr>
              <a:buFont typeface="Wingdings" panose="05000000000000000000" charset="0"/>
              <a:buChar char="q"/>
            </a:pPr>
            <a:r>
              <a:rPr lang="en-IN" altLang="en-US" sz="2400" b="1" dirty="0">
                <a:solidFill>
                  <a:schemeClr val="tx1"/>
                </a:solidFill>
                <a:latin typeface="Times New Roman" panose="02020603050405020304" charset="0"/>
                <a:ea typeface="SimSun" panose="02010600030101010101" pitchFamily="2" charset="-122"/>
                <a:cs typeface="Times New Roman" panose="02020603050405020304" charset="0"/>
                <a:sym typeface="+mn-ea"/>
              </a:rPr>
              <a:t> </a:t>
            </a:r>
            <a:r>
              <a:rPr lang="en-US" altLang="zh-CN" sz="2400" b="1" dirty="0">
                <a:solidFill>
                  <a:srgbClr val="FF0000"/>
                </a:solidFill>
                <a:latin typeface="Times New Roman" panose="02020603050405020304" charset="0"/>
                <a:ea typeface="SimSun" panose="02010600030101010101" pitchFamily="2" charset="-122"/>
                <a:cs typeface="Times New Roman" panose="02020603050405020304" charset="0"/>
                <a:sym typeface="+mn-ea"/>
              </a:rPr>
              <a:t>Max throughput</a:t>
            </a:r>
            <a:r>
              <a:rPr lang="en-US" altLang="zh-CN" sz="2400" dirty="0">
                <a:latin typeface="Times New Roman" panose="02020603050405020304" charset="0"/>
                <a:ea typeface="SimSun" panose="02010600030101010101" pitchFamily="2" charset="-122"/>
                <a:cs typeface="Times New Roman" panose="02020603050405020304" charset="0"/>
                <a:sym typeface="+mn-ea"/>
              </a:rPr>
              <a:t>: complete as many processes as possible per unit time</a:t>
            </a:r>
            <a:endParaRPr lang="en-US" altLang="zh-CN" sz="2400" dirty="0">
              <a:latin typeface="Times New Roman" panose="02020603050405020304" charset="0"/>
              <a:ea typeface="SimSun" panose="02010600030101010101" pitchFamily="2" charset="-122"/>
              <a:cs typeface="Times New Roman" panose="02020603050405020304" charset="0"/>
            </a:endParaRPr>
          </a:p>
          <a:p>
            <a:pPr marL="1828800" lvl="4" indent="0">
              <a:buNone/>
            </a:pPr>
            <a:endParaRPr lang="en-US" altLang="zh-CN" sz="2400" dirty="0">
              <a:latin typeface="Times New Roman" panose="02020603050405020304" charset="0"/>
              <a:ea typeface="SimSun" panose="02010600030101010101" pitchFamily="2" charset="-122"/>
              <a:cs typeface="Times New Roman" panose="02020603050405020304" charset="0"/>
            </a:endParaRPr>
          </a:p>
          <a:p>
            <a:pPr>
              <a:buFont typeface="Wingdings" panose="05000000000000000000" charset="0"/>
              <a:buChar char="q"/>
            </a:pPr>
            <a:r>
              <a:rPr lang="en-IN" altLang="en-US" sz="2400" b="1" dirty="0">
                <a:solidFill>
                  <a:schemeClr val="tx1"/>
                </a:solidFill>
                <a:latin typeface="Times New Roman" panose="02020603050405020304" charset="0"/>
                <a:ea typeface="SimSun" panose="02010600030101010101" pitchFamily="2" charset="-122"/>
                <a:cs typeface="Times New Roman" panose="02020603050405020304" charset="0"/>
                <a:sym typeface="+mn-ea"/>
              </a:rPr>
              <a:t> </a:t>
            </a:r>
            <a:r>
              <a:rPr lang="en-US" altLang="zh-CN" sz="2400" b="1" dirty="0">
                <a:solidFill>
                  <a:srgbClr val="FF0000"/>
                </a:solidFill>
                <a:latin typeface="Times New Roman" panose="02020603050405020304" charset="0"/>
                <a:ea typeface="SimSun" panose="02010600030101010101" pitchFamily="2" charset="-122"/>
                <a:cs typeface="Times New Roman" panose="02020603050405020304" charset="0"/>
                <a:sym typeface="+mn-ea"/>
              </a:rPr>
              <a:t>Min turnaround time</a:t>
            </a:r>
            <a:r>
              <a:rPr lang="en-US" altLang="zh-CN" sz="2400" dirty="0">
                <a:latin typeface="Times New Roman" panose="02020603050405020304" charset="0"/>
                <a:ea typeface="SimSun" panose="02010600030101010101" pitchFamily="2" charset="-122"/>
                <a:cs typeface="Times New Roman" panose="02020603050405020304" charset="0"/>
                <a:sym typeface="+mn-ea"/>
              </a:rPr>
              <a:t>: complete as fast as possible</a:t>
            </a:r>
            <a:endParaRPr lang="en-US" altLang="zh-CN" sz="2400" dirty="0">
              <a:latin typeface="Times New Roman" panose="02020603050405020304" charset="0"/>
              <a:ea typeface="SimSun" panose="02010600030101010101" pitchFamily="2" charset="-122"/>
              <a:cs typeface="Times New Roman" panose="02020603050405020304" charset="0"/>
            </a:endParaRPr>
          </a:p>
          <a:p>
            <a:pPr lvl="4"/>
            <a:endParaRPr lang="en-US" altLang="zh-CN" sz="2400" dirty="0">
              <a:latin typeface="Times New Roman" panose="02020603050405020304" charset="0"/>
              <a:ea typeface="SimSun" panose="02010600030101010101" pitchFamily="2" charset="-122"/>
              <a:cs typeface="Times New Roman" panose="02020603050405020304" charset="0"/>
            </a:endParaRPr>
          </a:p>
          <a:p>
            <a:pPr>
              <a:buFont typeface="Wingdings" panose="05000000000000000000" charset="0"/>
              <a:buChar char="q"/>
            </a:pPr>
            <a:r>
              <a:rPr lang="en-IN" altLang="en-US" sz="2400" b="1" dirty="0">
                <a:solidFill>
                  <a:schemeClr val="tx1"/>
                </a:solidFill>
                <a:latin typeface="Times New Roman" panose="02020603050405020304" charset="0"/>
                <a:ea typeface="SimSun" panose="02010600030101010101" pitchFamily="2" charset="-122"/>
                <a:cs typeface="Times New Roman" panose="02020603050405020304" charset="0"/>
                <a:sym typeface="+mn-ea"/>
              </a:rPr>
              <a:t> </a:t>
            </a:r>
            <a:r>
              <a:rPr lang="en-US" altLang="zh-CN" sz="2400" b="1" dirty="0">
                <a:solidFill>
                  <a:srgbClr val="FF0000"/>
                </a:solidFill>
                <a:latin typeface="Times New Roman" panose="02020603050405020304" charset="0"/>
                <a:ea typeface="SimSun" panose="02010600030101010101" pitchFamily="2" charset="-122"/>
                <a:cs typeface="Times New Roman" panose="02020603050405020304" charset="0"/>
                <a:sym typeface="+mn-ea"/>
              </a:rPr>
              <a:t>Min response time</a:t>
            </a:r>
            <a:r>
              <a:rPr lang="en-US" altLang="zh-CN" sz="2400" dirty="0">
                <a:latin typeface="Times New Roman" panose="02020603050405020304" charset="0"/>
                <a:ea typeface="SimSun" panose="02010600030101010101" pitchFamily="2" charset="-122"/>
                <a:cs typeface="Times New Roman" panose="02020603050405020304" charset="0"/>
                <a:sym typeface="+mn-ea"/>
              </a:rPr>
              <a:t>: respond immediately </a:t>
            </a:r>
            <a:endParaRPr lang="en-US" altLang="zh-CN" sz="2400" dirty="0">
              <a:latin typeface="Times New Roman" panose="02020603050405020304" charset="0"/>
              <a:ea typeface="SimSun" panose="02010600030101010101" pitchFamily="2" charset="-122"/>
              <a:cs typeface="Times New Roman" panose="02020603050405020304" charset="0"/>
            </a:endParaRPr>
          </a:p>
          <a:p>
            <a:pPr lvl="4"/>
            <a:endParaRPr lang="en-US" altLang="zh-CN" sz="2400" dirty="0">
              <a:latin typeface="Times New Roman" panose="02020603050405020304" charset="0"/>
              <a:ea typeface="SimSun" panose="02010600030101010101" pitchFamily="2" charset="-122"/>
              <a:cs typeface="Times New Roman" panose="02020603050405020304" charset="0"/>
            </a:endParaRPr>
          </a:p>
          <a:p>
            <a:pPr>
              <a:buFont typeface="Wingdings" panose="05000000000000000000" charset="0"/>
              <a:buChar char="q"/>
            </a:pPr>
            <a:r>
              <a:rPr lang="en-IN" altLang="en-US" sz="2400" b="1" dirty="0">
                <a:solidFill>
                  <a:schemeClr val="tx1"/>
                </a:solidFill>
                <a:latin typeface="Times New Roman" panose="02020603050405020304" charset="0"/>
                <a:ea typeface="SimSun" panose="02010600030101010101" pitchFamily="2" charset="-122"/>
                <a:cs typeface="Times New Roman" panose="02020603050405020304" charset="0"/>
                <a:sym typeface="+mn-ea"/>
              </a:rPr>
              <a:t> </a:t>
            </a:r>
            <a:r>
              <a:rPr lang="en-US" altLang="zh-CN" sz="2400" b="1" dirty="0">
                <a:solidFill>
                  <a:srgbClr val="FF0000"/>
                </a:solidFill>
                <a:latin typeface="Times New Roman" panose="02020603050405020304" charset="0"/>
                <a:ea typeface="SimSun" panose="02010600030101010101" pitchFamily="2" charset="-122"/>
                <a:cs typeface="Times New Roman" panose="02020603050405020304" charset="0"/>
                <a:sym typeface="+mn-ea"/>
              </a:rPr>
              <a:t>Fairness</a:t>
            </a:r>
            <a:r>
              <a:rPr lang="en-US" altLang="zh-CN" sz="2400" dirty="0">
                <a:latin typeface="Times New Roman" panose="02020603050405020304" charset="0"/>
                <a:ea typeface="SimSun" panose="02010600030101010101" pitchFamily="2" charset="-122"/>
                <a:cs typeface="Times New Roman" panose="02020603050405020304" charset="0"/>
                <a:sym typeface="+mn-ea"/>
              </a:rPr>
              <a:t>: give each process (or user) same percentage of CPU</a:t>
            </a:r>
            <a:endParaRPr lang="zh-CN" altLang="en-US" sz="2400" dirty="0">
              <a:latin typeface="Times New Roman" panose="02020603050405020304" charset="0"/>
              <a:ea typeface="SimSun" panose="02010600030101010101" pitchFamily="2" charset="-122"/>
              <a:cs typeface="Times New Roman" panose="02020603050405020304" charset="0"/>
            </a:endParaRPr>
          </a:p>
          <a:p>
            <a:pPr marL="0" indent="0">
              <a:buNone/>
            </a:pPr>
            <a:endParaRPr lang="zh-CN" altLang="en-US" sz="2400" dirty="0">
              <a:latin typeface="Times New Roman" panose="02020603050405020304" charset="0"/>
              <a:ea typeface="SimSun" panose="02010600030101010101" pitchFamily="2" charset="-122"/>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14655"/>
            <a:ext cx="10972800" cy="582613"/>
          </a:xfrm>
        </p:spPr>
        <p:txBody>
          <a:bodyPr>
            <a:scene3d>
              <a:camera prst="orthographicFront"/>
              <a:lightRig rig="threePt" dir="t"/>
            </a:scene3d>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ROUND ROBIN ALGORITHM</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q"/>
            </a:pPr>
            <a:r>
              <a:rPr lang="en-US" sz="2400">
                <a:latin typeface="Times New Roman" panose="02020603050405020304" charset="0"/>
                <a:cs typeface="Times New Roman" panose="02020603050405020304" charset="0"/>
              </a:rPr>
              <a:t>The Round Robin Scheduling Algorithm is a type of scheduling algorithm mainly used by the operating system and applications that serve multiple clients that request to use resources. </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Each process is arranged in the ready queue in a first-come first-served manner, and the processor executes the task from the ready queue on the basis of a time slice. </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Even though the process might not have finished execution, once the time slice ends, the process is pushed to the back of the ready queue and the next process starts executing. </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It does this repeatedly until the jobs are finished</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2910"/>
            <a:ext cx="10972800" cy="582613"/>
          </a:xfrm>
        </p:spPr>
        <p:txBody>
          <a:bodyPr/>
          <a:p>
            <a:r>
              <a:rPr 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a:t>
            </a:r>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HARCARTERISTICS OF RR ALGORITHM</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q"/>
            </a:pPr>
            <a:r>
              <a:rPr lang="en-US" sz="2400">
                <a:latin typeface="Times New Roman" panose="02020603050405020304" charset="0"/>
                <a:cs typeface="Times New Roman" panose="02020603050405020304" charset="0"/>
              </a:rPr>
              <a:t>Round robin is a pre-emptive algorithm</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The CPU is shifted to the next process after fixed interval time, which is called time quantum/time slice.</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The process that is preempted is added to the end of the queue.</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Time slice should be minimum, which is assigned for a specific task that needs to be processed. However, it may differ OS to OS.</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It is a real time algorithm which responds to the event within a specific time limit.</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Round robin is one of the oldest, fairest, and easiest algorithm.</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Widely used scheduling method in traditional OS.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14020"/>
            <a:ext cx="10972800" cy="582613"/>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EXAMPLE OF ROUND ROBIN </a:t>
            </a:r>
            <a:endPar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rcRect t="11654"/>
          <a:stretch>
            <a:fillRect/>
          </a:stretch>
        </p:blipFill>
        <p:spPr>
          <a:xfrm>
            <a:off x="1466850" y="1437005"/>
            <a:ext cx="8500110" cy="4487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6400"/>
            <a:ext cx="10972800" cy="582613"/>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DISADVANATGES OF ROUND ROBIN</a:t>
            </a:r>
            <a:endParaRPr lang="en-US"/>
          </a:p>
        </p:txBody>
      </p:sp>
      <p:sp>
        <p:nvSpPr>
          <p:cNvPr id="3" name="Content Placeholder 2"/>
          <p:cNvSpPr>
            <a:spLocks noGrp="1"/>
          </p:cNvSpPr>
          <p:nvPr>
            <p:ph idx="1"/>
          </p:nvPr>
        </p:nvSpPr>
        <p:spPr/>
        <p:txBody>
          <a:bodyPr/>
          <a:p>
            <a:pPr>
              <a:lnSpc>
                <a:spcPct val="100000"/>
              </a:lnSpc>
              <a:buFont typeface="Wingdings" panose="05000000000000000000" charset="0"/>
              <a:buChar char="q"/>
            </a:pPr>
            <a:r>
              <a:rPr lang="en-US" altLang="zh-CN" sz="2400" dirty="0">
                <a:ea typeface="SimSun" panose="02010600030101010101" pitchFamily="2" charset="-122"/>
                <a:sym typeface="+mn-ea"/>
              </a:rPr>
              <a:t>Poor average waiting time when jobs have similar lengths</a:t>
            </a:r>
            <a:endParaRPr lang="en-US" altLang="zh-CN" sz="2400" dirty="0">
              <a:ea typeface="SimSun" panose="02010600030101010101" pitchFamily="2" charset="-122"/>
            </a:endParaRPr>
          </a:p>
          <a:p>
            <a:pPr lvl="1"/>
            <a:r>
              <a:rPr lang="en-US" altLang="zh-CN" sz="2400" dirty="0">
                <a:ea typeface="SimSun" panose="02010600030101010101" pitchFamily="2" charset="-122"/>
                <a:sym typeface="+mn-ea"/>
              </a:rPr>
              <a:t>Imagine N jobs each requiring T time slices</a:t>
            </a:r>
            <a:endParaRPr lang="en-US" altLang="zh-CN" sz="2400" dirty="0">
              <a:ea typeface="SimSun" panose="02010600030101010101" pitchFamily="2" charset="-122"/>
            </a:endParaRPr>
          </a:p>
          <a:p>
            <a:pPr lvl="1"/>
            <a:r>
              <a:rPr lang="en-US" altLang="zh-CN" sz="2400" dirty="0">
                <a:ea typeface="SimSun" panose="02010600030101010101" pitchFamily="2" charset="-122"/>
                <a:sym typeface="+mn-ea"/>
              </a:rPr>
              <a:t>RR: all complete roughly around time N*T</a:t>
            </a:r>
            <a:endParaRPr lang="en-US" altLang="zh-CN" sz="2400" dirty="0">
              <a:ea typeface="SimSun" panose="02010600030101010101" pitchFamily="2" charset="-122"/>
            </a:endParaRPr>
          </a:p>
          <a:p>
            <a:pPr lvl="1"/>
            <a:r>
              <a:rPr lang="en-US" altLang="zh-CN" sz="2400" dirty="0">
                <a:solidFill>
                  <a:srgbClr val="FF0000"/>
                </a:solidFill>
                <a:ea typeface="SimSun" panose="02010600030101010101" pitchFamily="2" charset="-122"/>
                <a:sym typeface="+mn-ea"/>
              </a:rPr>
              <a:t>Average waiting time is even worse than FCFS</a:t>
            </a:r>
            <a:r>
              <a:rPr lang="en-US" altLang="zh-CN" sz="2400" dirty="0">
                <a:ea typeface="SimSun" panose="02010600030101010101" pitchFamily="2" charset="-122"/>
                <a:sym typeface="+mn-ea"/>
              </a:rPr>
              <a:t>!</a:t>
            </a:r>
            <a:endParaRPr lang="en-US" altLang="zh-CN" sz="2400" dirty="0">
              <a:ea typeface="SimSun" panose="02010600030101010101" pitchFamily="2" charset="-122"/>
            </a:endParaRPr>
          </a:p>
          <a:p>
            <a:pPr lvl="1"/>
            <a:endParaRPr lang="en-US" altLang="zh-CN" sz="2400" dirty="0">
              <a:ea typeface="SimSun" panose="02010600030101010101" pitchFamily="2" charset="-122"/>
            </a:endParaRPr>
          </a:p>
          <a:p>
            <a:pPr>
              <a:lnSpc>
                <a:spcPct val="100000"/>
              </a:lnSpc>
              <a:buFont typeface="Wingdings" panose="05000000000000000000" charset="0"/>
              <a:buChar char="q"/>
            </a:pPr>
            <a:r>
              <a:rPr lang="en-US" altLang="zh-CN" sz="2400" dirty="0">
                <a:ea typeface="SimSun" panose="02010600030101010101" pitchFamily="2" charset="-122"/>
                <a:sym typeface="+mn-ea"/>
              </a:rPr>
              <a:t>Performance depends on </a:t>
            </a:r>
            <a:r>
              <a:rPr lang="en-US" altLang="zh-CN" sz="2400" dirty="0">
                <a:solidFill>
                  <a:srgbClr val="FF0000"/>
                </a:solidFill>
                <a:ea typeface="SimSun" panose="02010600030101010101" pitchFamily="2" charset="-122"/>
                <a:sym typeface="+mn-ea"/>
              </a:rPr>
              <a:t>length of time slice</a:t>
            </a:r>
            <a:endParaRPr lang="en-US" altLang="zh-CN" sz="2400" dirty="0">
              <a:solidFill>
                <a:srgbClr val="FF0000"/>
              </a:solidFill>
              <a:ea typeface="SimSun" panose="02010600030101010101" pitchFamily="2" charset="-122"/>
            </a:endParaRPr>
          </a:p>
          <a:p>
            <a:pPr lvl="1"/>
            <a:r>
              <a:rPr lang="en-US" altLang="zh-CN" sz="2400" dirty="0">
                <a:ea typeface="SimSun" panose="02010600030101010101" pitchFamily="2" charset="-122"/>
                <a:sym typeface="+mn-ea"/>
              </a:rPr>
              <a:t>Too high </a:t>
            </a:r>
            <a:r>
              <a:rPr lang="en-US" altLang="zh-CN" sz="2400" dirty="0">
                <a:ea typeface="SimSun" panose="02010600030101010101" pitchFamily="2" charset="-122"/>
                <a:sym typeface="Wingdings" panose="05000000000000000000" pitchFamily="2" charset="2"/>
              </a:rPr>
              <a:t>  degenerate to FCFS</a:t>
            </a:r>
            <a:endParaRPr lang="en-US" altLang="zh-CN" sz="2400" dirty="0">
              <a:ea typeface="SimSun" panose="02010600030101010101" pitchFamily="2" charset="-122"/>
              <a:sym typeface="Wingdings" panose="05000000000000000000" pitchFamily="2" charset="2"/>
            </a:endParaRPr>
          </a:p>
          <a:p>
            <a:pPr lvl="1"/>
            <a:r>
              <a:rPr lang="en-US" altLang="zh-CN" sz="2400" dirty="0">
                <a:ea typeface="SimSun" panose="02010600030101010101" pitchFamily="2" charset="-122"/>
                <a:sym typeface="Wingdings" panose="05000000000000000000" pitchFamily="2" charset="2"/>
              </a:rPr>
              <a:t>Too low  too many context switch, costly</a:t>
            </a:r>
            <a:endParaRPr lang="en-US" altLang="zh-CN" sz="2400" dirty="0">
              <a:ea typeface="SimSun" panose="02010600030101010101" pitchFamily="2" charset="-122"/>
              <a:sym typeface="Wingdings" panose="05000000000000000000" pitchFamily="2" charset="2"/>
            </a:endParaRPr>
          </a:p>
          <a:p>
            <a:pPr lvl="1"/>
            <a:r>
              <a:rPr lang="en-US" altLang="zh-CN" sz="2400" dirty="0">
                <a:ea typeface="SimSun" panose="02010600030101010101" pitchFamily="2" charset="-122"/>
                <a:sym typeface="Wingdings" panose="05000000000000000000" pitchFamily="2" charset="2"/>
              </a:rPr>
              <a:t>How to set time-slice length?</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405765"/>
            <a:ext cx="10972800" cy="582613"/>
          </a:xfrm>
        </p:spPr>
        <p:txBody>
          <a:bodyPr/>
          <a:p>
            <a:r>
              <a:rPr lang="en-IN" altLang="en-US"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OPTIMIZATED OF ROUND ROBIN</a:t>
            </a:r>
            <a:r>
              <a:rPr lang="en-IN" altLang="en-US"/>
              <a:t> </a:t>
            </a:r>
            <a:endParaRPr lang="en-IN" altLang="en-US"/>
          </a:p>
        </p:txBody>
      </p:sp>
      <p:sp>
        <p:nvSpPr>
          <p:cNvPr id="3" name="Content Placeholder 2"/>
          <p:cNvSpPr>
            <a:spLocks noGrp="1"/>
          </p:cNvSpPr>
          <p:nvPr>
            <p:ph sz="half" idx="1"/>
          </p:nvPr>
        </p:nvSpPr>
        <p:spPr>
          <a:xfrm>
            <a:off x="609600" y="1174750"/>
            <a:ext cx="10972165" cy="5005705"/>
          </a:xfrm>
        </p:spPr>
        <p:txBody>
          <a:bodyPr/>
          <a:p>
            <a:pPr>
              <a:buFont typeface="Wingdings" panose="05000000000000000000" charset="0"/>
              <a:buChar char="q"/>
            </a:pPr>
            <a:r>
              <a:rPr lang="en-US" sz="2400">
                <a:latin typeface="Times New Roman" panose="02020603050405020304" charset="0"/>
                <a:cs typeface="Times New Roman" panose="02020603050405020304" charset="0"/>
              </a:rPr>
              <a:t>The proposed algorithm is similar to traditional Round Robin algorithm with a small improvement. </a:t>
            </a:r>
            <a:endParaRPr lang="en-US" sz="2400">
              <a:latin typeface="Times New Roman" panose="02020603050405020304" charset="0"/>
              <a:cs typeface="Times New Roman" panose="02020603050405020304" charset="0"/>
            </a:endParaRPr>
          </a:p>
          <a:p>
            <a:pPr>
              <a:buFont typeface="Wingdings" panose="05000000000000000000" charset="0"/>
              <a:buChar char="q"/>
            </a:pPr>
            <a:r>
              <a:rPr lang="en-US" sz="2400">
                <a:latin typeface="Times New Roman" panose="02020603050405020304" charset="0"/>
                <a:cs typeface="Times New Roman" panose="02020603050405020304" charset="0"/>
              </a:rPr>
              <a:t> In our proposed algorithm, we are arranging the processes in ascending order according to their burst time present in the ready queue. </a:t>
            </a:r>
            <a:endParaRPr 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a:latin typeface="Times New Roman" panose="02020603050405020304" charset="0"/>
                <a:cs typeface="Times New Roman" panose="02020603050405020304" charset="0"/>
              </a:rPr>
              <a:t>	Step 1: Start</a:t>
            </a:r>
            <a:endParaRPr lang="en-IN" alt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a:latin typeface="Times New Roman" panose="02020603050405020304" charset="0"/>
                <a:cs typeface="Times New Roman" panose="02020603050405020304" charset="0"/>
              </a:rPr>
              <a:t>	Step 2: Enter the process number, arrival time and arrival time</a:t>
            </a:r>
            <a:endParaRPr lang="en-IN" alt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a:latin typeface="Times New Roman" panose="02020603050405020304" charset="0"/>
                <a:cs typeface="Times New Roman" panose="02020603050405020304" charset="0"/>
              </a:rPr>
              <a:t>	Step 3: </a:t>
            </a:r>
            <a:r>
              <a:rPr lang="en-IN" altLang="en-US" sz="2400">
                <a:latin typeface="Times New Roman" panose="02020603050405020304" charset="0"/>
                <a:cs typeface="Times New Roman" panose="02020603050405020304" charset="0"/>
                <a:sym typeface="+mn-ea"/>
              </a:rPr>
              <a:t>Make a ready queue of the processes</a:t>
            </a:r>
            <a:endParaRPr lang="en-IN" alt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a:latin typeface="Times New Roman" panose="02020603050405020304" charset="0"/>
                <a:cs typeface="Times New Roman" panose="02020603050405020304" charset="0"/>
              </a:rPr>
              <a:t>	Step 4: A</a:t>
            </a:r>
            <a:r>
              <a:rPr lang="en-IN" altLang="en-US" sz="2400">
                <a:latin typeface="Times New Roman" panose="02020603050405020304" charset="0"/>
                <a:cs typeface="Times New Roman" panose="02020603050405020304" charset="0"/>
                <a:sym typeface="+mn-ea"/>
              </a:rPr>
              <a:t>rrange the processes in ascending order based on their burst time</a:t>
            </a:r>
            <a:endParaRPr lang="en-IN" alt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a:latin typeface="Times New Roman" panose="02020603050405020304" charset="0"/>
                <a:cs typeface="Times New Roman" panose="02020603050405020304" charset="0"/>
              </a:rPr>
              <a:t>	Step 5: </a:t>
            </a:r>
            <a:r>
              <a:rPr lang="en-IN" altLang="en-US" sz="2400">
                <a:latin typeface="Times New Roman" panose="02020603050405020304" charset="0"/>
                <a:cs typeface="Times New Roman" panose="02020603050405020304" charset="0"/>
                <a:sym typeface="+mn-ea"/>
              </a:rPr>
              <a:t>Start executing the processes in the arranged manner </a:t>
            </a:r>
            <a:endParaRPr lang="en-IN" alt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a:latin typeface="Times New Roman" panose="02020603050405020304" charset="0"/>
                <a:cs typeface="Times New Roman" panose="02020603050405020304" charset="0"/>
              </a:rPr>
              <a:t>	Step 6: END</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3568</Words>
  <Application>WPS Presentation</Application>
  <PresentationFormat>Widescreen</PresentationFormat>
  <Paragraphs>83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Wingdings</vt:lpstr>
      <vt:lpstr>Microsoft YaHei</vt:lpstr>
      <vt:lpstr>Arial Unicode MS</vt:lpstr>
      <vt:lpstr>Calibri</vt:lpstr>
      <vt:lpstr>Orange Waves</vt:lpstr>
      <vt:lpstr>ROUND ROBIN OPTIMIZATION</vt:lpstr>
      <vt:lpstr>INTRODUCTION</vt:lpstr>
      <vt:lpstr>SCHEDULING CRITERIA </vt:lpstr>
      <vt:lpstr>SCHEDULING OPTIMIZATION CRITERIA</vt:lpstr>
      <vt:lpstr>ROUND ROBIN ALGORITHM</vt:lpstr>
      <vt:lpstr>CHARCARTERISTICS OF RR ALGORITHM</vt:lpstr>
      <vt:lpstr>EXAMPLE OF ROUND ROBIN </vt:lpstr>
      <vt:lpstr>DISADVANATGES OF ROUND ROBIN</vt:lpstr>
      <vt:lpstr>OPTIMIZATED OF ROUND ROBIN </vt:lpstr>
      <vt:lpstr>OUTPUT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 ROBIN OPTIMIZATION</dc:title>
  <dc:creator/>
  <cp:lastModifiedBy>ritik singh</cp:lastModifiedBy>
  <cp:revision>3</cp:revision>
  <dcterms:created xsi:type="dcterms:W3CDTF">2021-05-18T18:50:00Z</dcterms:created>
  <dcterms:modified xsi:type="dcterms:W3CDTF">2021-05-20T11:24:06Z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