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9" r:id="rId4"/>
    <p:sldId id="277" r:id="rId5"/>
    <p:sldId id="278" r:id="rId6"/>
    <p:sldId id="279" r:id="rId7"/>
    <p:sldId id="280" r:id="rId8"/>
    <p:sldId id="261" r:id="rId9"/>
    <p:sldId id="281" r:id="rId10"/>
    <p:sldId id="286" r:id="rId11"/>
    <p:sldId id="260" r:id="rId12"/>
    <p:sldId id="282" r:id="rId13"/>
    <p:sldId id="283" r:id="rId14"/>
    <p:sldId id="285" r:id="rId15"/>
    <p:sldId id="287" r:id="rId16"/>
    <p:sldId id="284" r:id="rId17"/>
    <p:sldId id="275" r:id="rId18"/>
    <p:sldId id="291" r:id="rId19"/>
    <p:sldId id="288" r:id="rId20"/>
    <p:sldId id="289" r:id="rId21"/>
    <p:sldId id="290" r:id="rId22"/>
    <p:sldId id="292" r:id="rId23"/>
    <p:sldId id="274" r:id="rId24"/>
    <p:sldId id="273" r:id="rId25"/>
    <p:sldId id="272" r:id="rId26"/>
    <p:sldId id="271" r:id="rId27"/>
    <p:sldId id="270" r:id="rId28"/>
    <p:sldId id="269" r:id="rId29"/>
    <p:sldId id="293" r:id="rId30"/>
    <p:sldId id="294" r:id="rId31"/>
    <p:sldId id="295" r:id="rId32"/>
    <p:sldId id="268" r:id="rId33"/>
    <p:sldId id="267" r:id="rId34"/>
    <p:sldId id="266" r:id="rId35"/>
    <p:sldId id="296" r:id="rId36"/>
    <p:sldId id="265" r:id="rId37"/>
    <p:sldId id="264" r:id="rId38"/>
    <p:sldId id="297" r:id="rId39"/>
    <p:sldId id="298" r:id="rId40"/>
    <p:sldId id="299" r:id="rId41"/>
    <p:sldId id="263" r:id="rId42"/>
    <p:sldId id="262" r:id="rId43"/>
    <p:sldId id="27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F047"/>
    <a:srgbClr val="4F81B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5" autoAdjust="0"/>
    <p:restoredTop sz="86370" autoAdjust="0"/>
  </p:normalViewPr>
  <p:slideViewPr>
    <p:cSldViewPr snapToGrid="0">
      <p:cViewPr varScale="1">
        <p:scale>
          <a:sx n="79" d="100"/>
          <a:sy n="79" d="100"/>
        </p:scale>
        <p:origin x="-96" y="-210"/>
      </p:cViewPr>
      <p:guideLst>
        <p:guide orient="horz" pos="2160"/>
        <p:guide pos="2880"/>
      </p:guideLst>
    </p:cSldViewPr>
  </p:slideViewPr>
  <p:outlineViewPr>
    <p:cViewPr>
      <p:scale>
        <a:sx n="33" d="100"/>
        <a:sy n="33" d="100"/>
      </p:scale>
      <p:origin x="18"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347BBF-B2FD-453C-886A-245FBCF22BDA}" type="datetimeFigureOut">
              <a:rPr lang="en-US" smtClean="0"/>
              <a:pPr/>
              <a:t>2/1/2009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28B8DE-D7EF-4181-A85E-509C415FEC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B2FF84-5064-41CE-90A9-FA84EFCA62E6}"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2FF84-5064-41CE-90A9-FA84EFCA62E6}"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2FF84-5064-41CE-90A9-FA84EFCA62E6}"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B2FF84-5064-41CE-90A9-FA84EFCA62E6}"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B2FF84-5064-41CE-90A9-FA84EFCA62E6}" type="datetimeFigureOut">
              <a:rPr lang="en-US" smtClean="0"/>
              <a:pPr/>
              <a:t>2/1/2009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B2FF84-5064-41CE-90A9-FA84EFCA62E6}" type="datetimeFigureOut">
              <a:rPr lang="en-US" smtClean="0"/>
              <a:pPr/>
              <a:t>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B2FF84-5064-41CE-90A9-FA84EFCA62E6}" type="datetimeFigureOut">
              <a:rPr lang="en-US" smtClean="0"/>
              <a:pPr/>
              <a:t>2/1/2009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B2FF84-5064-41CE-90A9-FA84EFCA62E6}" type="datetimeFigureOut">
              <a:rPr lang="en-US" smtClean="0"/>
              <a:pPr/>
              <a:t>2/1/2009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B2FF84-5064-41CE-90A9-FA84EFCA62E6}" type="datetimeFigureOut">
              <a:rPr lang="en-US" smtClean="0"/>
              <a:pPr/>
              <a:t>2/1/2009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2FF84-5064-41CE-90A9-FA84EFCA62E6}" type="datetimeFigureOut">
              <a:rPr lang="en-US" smtClean="0"/>
              <a:pPr/>
              <a:t>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B2FF84-5064-41CE-90A9-FA84EFCA62E6}" type="datetimeFigureOut">
              <a:rPr lang="en-US" smtClean="0"/>
              <a:pPr/>
              <a:t>2/1/2009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63E875-85DE-4EC9-9AC9-96F7E6DED6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B2FF84-5064-41CE-90A9-FA84EFCA62E6}" type="datetimeFigureOut">
              <a:rPr lang="en-US" smtClean="0"/>
              <a:pPr/>
              <a:t>2/1/2009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3E875-85DE-4EC9-9AC9-96F7E6DED6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cap="all" dirty="0" smtClean="0"/>
              <a:t>Computer Systems</a:t>
            </a:r>
            <a:r>
              <a:rPr lang="en-US" dirty="0" smtClean="0"/>
              <a:t/>
            </a:r>
            <a:br>
              <a:rPr lang="en-US" dirty="0" smtClean="0"/>
            </a:br>
            <a:r>
              <a:rPr lang="en-US" sz="2200" dirty="0" smtClean="0"/>
              <a:t>An Integrated Approach to Architecture and Operating Systems</a:t>
            </a:r>
            <a:endParaRPr lang="en-US" dirty="0"/>
          </a:p>
        </p:txBody>
      </p:sp>
      <p:sp>
        <p:nvSpPr>
          <p:cNvPr id="3" name="Subtitle 2"/>
          <p:cNvSpPr>
            <a:spLocks noGrp="1"/>
          </p:cNvSpPr>
          <p:nvPr>
            <p:ph type="subTitle" idx="1"/>
          </p:nvPr>
        </p:nvSpPr>
        <p:spPr/>
        <p:txBody>
          <a:bodyPr>
            <a:normAutofit/>
          </a:bodyPr>
          <a:lstStyle/>
          <a:p>
            <a:r>
              <a:rPr lang="en-US" dirty="0" smtClean="0"/>
              <a:t>Chapter 6</a:t>
            </a:r>
          </a:p>
          <a:p>
            <a:r>
              <a:rPr lang="en-US" dirty="0" smtClean="0"/>
              <a:t>Processor Scheduling</a:t>
            </a:r>
            <a:endParaRPr lang="en-US" dirty="0"/>
          </a:p>
        </p:txBody>
      </p:sp>
      <p:sp>
        <p:nvSpPr>
          <p:cNvPr id="4" name="TextBox 3"/>
          <p:cNvSpPr txBox="1"/>
          <p:nvPr/>
        </p:nvSpPr>
        <p:spPr>
          <a:xfrm>
            <a:off x="1217075" y="6324600"/>
            <a:ext cx="6709850" cy="369332"/>
          </a:xfrm>
          <a:prstGeom prst="rect">
            <a:avLst/>
          </a:prstGeom>
          <a:noFill/>
        </p:spPr>
        <p:txBody>
          <a:bodyPr wrap="none" rtlCol="0">
            <a:spAutoFit/>
          </a:bodyPr>
          <a:lstStyle/>
          <a:p>
            <a:r>
              <a:rPr lang="en-US" dirty="0" smtClean="0"/>
              <a:t>©Copyright 2009Umakishore Ramachandran and William D. Leahy Jr.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 Scheduling Environments</a:t>
            </a:r>
            <a:endParaRPr lang="en-US" dirty="0"/>
          </a:p>
        </p:txBody>
      </p:sp>
      <p:sp>
        <p:nvSpPr>
          <p:cNvPr id="5" name="Oval 6"/>
          <p:cNvSpPr>
            <a:spLocks noChangeArrowheads="1"/>
          </p:cNvSpPr>
          <p:nvPr/>
        </p:nvSpPr>
        <p:spPr bwMode="auto">
          <a:xfrm>
            <a:off x="427038" y="1601788"/>
            <a:ext cx="1828800" cy="838200"/>
          </a:xfrm>
          <a:prstGeom prst="ellipse">
            <a:avLst/>
          </a:prstGeom>
          <a:solidFill>
            <a:schemeClr val="accent1"/>
          </a:solidFill>
          <a:ln w="9525">
            <a:solidFill>
              <a:schemeClr val="tx1"/>
            </a:solidFill>
            <a:round/>
            <a:headEnd/>
            <a:tailEnd/>
          </a:ln>
        </p:spPr>
        <p:txBody>
          <a:bodyPr wrap="none" anchor="ctr"/>
          <a:lstStyle/>
          <a:p>
            <a:pPr algn="ctr"/>
            <a:r>
              <a:rPr lang="en-US" sz="2800"/>
              <a:t>New</a:t>
            </a:r>
          </a:p>
        </p:txBody>
      </p:sp>
      <p:sp>
        <p:nvSpPr>
          <p:cNvPr id="6" name="Oval 7"/>
          <p:cNvSpPr>
            <a:spLocks noChangeArrowheads="1"/>
          </p:cNvSpPr>
          <p:nvPr/>
        </p:nvSpPr>
        <p:spPr bwMode="auto">
          <a:xfrm>
            <a:off x="1878013" y="3429000"/>
            <a:ext cx="1828800" cy="838200"/>
          </a:xfrm>
          <a:prstGeom prst="ellipse">
            <a:avLst/>
          </a:prstGeom>
          <a:solidFill>
            <a:schemeClr val="accent1"/>
          </a:solidFill>
          <a:ln w="9525">
            <a:solidFill>
              <a:schemeClr val="tx1"/>
            </a:solidFill>
            <a:round/>
            <a:headEnd/>
            <a:tailEnd/>
          </a:ln>
        </p:spPr>
        <p:txBody>
          <a:bodyPr wrap="none" anchor="ctr"/>
          <a:lstStyle/>
          <a:p>
            <a:pPr algn="ctr"/>
            <a:r>
              <a:rPr lang="en-US" sz="2800"/>
              <a:t>Ready</a:t>
            </a:r>
          </a:p>
        </p:txBody>
      </p:sp>
      <p:sp>
        <p:nvSpPr>
          <p:cNvPr id="7" name="Oval 8"/>
          <p:cNvSpPr>
            <a:spLocks noChangeArrowheads="1"/>
          </p:cNvSpPr>
          <p:nvPr/>
        </p:nvSpPr>
        <p:spPr bwMode="auto">
          <a:xfrm>
            <a:off x="5484813" y="3429000"/>
            <a:ext cx="1828800" cy="838200"/>
          </a:xfrm>
          <a:prstGeom prst="ellipse">
            <a:avLst/>
          </a:prstGeom>
          <a:solidFill>
            <a:schemeClr val="accent1"/>
          </a:solidFill>
          <a:ln w="9525">
            <a:solidFill>
              <a:schemeClr val="tx1"/>
            </a:solidFill>
            <a:round/>
            <a:headEnd/>
            <a:tailEnd/>
          </a:ln>
        </p:spPr>
        <p:txBody>
          <a:bodyPr wrap="none" anchor="ctr"/>
          <a:lstStyle/>
          <a:p>
            <a:pPr algn="ctr"/>
            <a:r>
              <a:rPr lang="en-US" sz="2800"/>
              <a:t>Running</a:t>
            </a:r>
          </a:p>
        </p:txBody>
      </p:sp>
      <p:sp>
        <p:nvSpPr>
          <p:cNvPr id="8" name="Oval 9"/>
          <p:cNvSpPr>
            <a:spLocks noChangeArrowheads="1"/>
          </p:cNvSpPr>
          <p:nvPr/>
        </p:nvSpPr>
        <p:spPr bwMode="auto">
          <a:xfrm>
            <a:off x="6916738" y="1600200"/>
            <a:ext cx="1828800" cy="838200"/>
          </a:xfrm>
          <a:prstGeom prst="ellipse">
            <a:avLst/>
          </a:prstGeom>
          <a:solidFill>
            <a:schemeClr val="accent1"/>
          </a:solidFill>
          <a:ln w="9525">
            <a:solidFill>
              <a:schemeClr val="tx1"/>
            </a:solidFill>
            <a:round/>
            <a:headEnd/>
            <a:tailEnd/>
          </a:ln>
        </p:spPr>
        <p:txBody>
          <a:bodyPr wrap="none" anchor="ctr"/>
          <a:lstStyle/>
          <a:p>
            <a:pPr algn="ctr"/>
            <a:r>
              <a:rPr lang="en-US" sz="2800" dirty="0" smtClean="0"/>
              <a:t>Halted</a:t>
            </a:r>
            <a:endParaRPr lang="en-US" sz="2800" dirty="0"/>
          </a:p>
        </p:txBody>
      </p:sp>
      <p:sp>
        <p:nvSpPr>
          <p:cNvPr id="9" name="Oval 10"/>
          <p:cNvSpPr>
            <a:spLocks noChangeArrowheads="1"/>
          </p:cNvSpPr>
          <p:nvPr/>
        </p:nvSpPr>
        <p:spPr bwMode="auto">
          <a:xfrm>
            <a:off x="3657600" y="5638800"/>
            <a:ext cx="1828800" cy="838200"/>
          </a:xfrm>
          <a:prstGeom prst="ellipse">
            <a:avLst/>
          </a:prstGeom>
          <a:solidFill>
            <a:schemeClr val="accent1"/>
          </a:solidFill>
          <a:ln w="9525">
            <a:solidFill>
              <a:schemeClr val="tx1"/>
            </a:solidFill>
            <a:round/>
            <a:headEnd/>
            <a:tailEnd/>
          </a:ln>
        </p:spPr>
        <p:txBody>
          <a:bodyPr wrap="none" anchor="ctr"/>
          <a:lstStyle/>
          <a:p>
            <a:pPr algn="ctr"/>
            <a:r>
              <a:rPr lang="en-US" sz="2800"/>
              <a:t>Waiting</a:t>
            </a:r>
          </a:p>
        </p:txBody>
      </p:sp>
      <p:grpSp>
        <p:nvGrpSpPr>
          <p:cNvPr id="10" name="Group 25"/>
          <p:cNvGrpSpPr>
            <a:grpSpLocks/>
          </p:cNvGrpSpPr>
          <p:nvPr/>
        </p:nvGrpSpPr>
        <p:grpSpPr bwMode="auto">
          <a:xfrm>
            <a:off x="2255838" y="2020888"/>
            <a:ext cx="1420812" cy="1408112"/>
            <a:chOff x="1421" y="1273"/>
            <a:chExt cx="895" cy="887"/>
          </a:xfrm>
        </p:grpSpPr>
        <p:cxnSp>
          <p:nvCxnSpPr>
            <p:cNvPr id="11" name="AutoShape 12"/>
            <p:cNvCxnSpPr>
              <a:cxnSpLocks noChangeShapeType="1"/>
              <a:stCxn id="5" idx="6"/>
              <a:endCxn id="6" idx="0"/>
            </p:cNvCxnSpPr>
            <p:nvPr/>
          </p:nvCxnSpPr>
          <p:spPr bwMode="auto">
            <a:xfrm>
              <a:off x="1421" y="1273"/>
              <a:ext cx="338" cy="887"/>
            </a:xfrm>
            <a:prstGeom prst="curvedConnector2">
              <a:avLst/>
            </a:prstGeom>
            <a:noFill/>
            <a:ln w="38100">
              <a:solidFill>
                <a:schemeClr val="tx1"/>
              </a:solidFill>
              <a:round/>
              <a:headEnd/>
              <a:tailEnd type="triangle" w="med" len="med"/>
            </a:ln>
          </p:spPr>
        </p:cxnSp>
        <p:sp>
          <p:nvSpPr>
            <p:cNvPr id="12" name="Text Box 18"/>
            <p:cNvSpPr txBox="1">
              <a:spLocks noChangeArrowheads="1"/>
            </p:cNvSpPr>
            <p:nvPr/>
          </p:nvSpPr>
          <p:spPr bwMode="auto">
            <a:xfrm>
              <a:off x="1488" y="1296"/>
              <a:ext cx="828" cy="250"/>
            </a:xfrm>
            <a:prstGeom prst="rect">
              <a:avLst/>
            </a:prstGeom>
            <a:solidFill>
              <a:srgbClr val="FFFF00"/>
            </a:solidFill>
            <a:ln w="9525">
              <a:noFill/>
              <a:miter lim="800000"/>
              <a:headEnd/>
              <a:tailEnd/>
            </a:ln>
            <a:effectLst>
              <a:outerShdw dist="35921" dir="2700000" algn="ctr" rotWithShape="0">
                <a:schemeClr val="bg2"/>
              </a:outerShdw>
            </a:effectLst>
          </p:spPr>
          <p:txBody>
            <a:bodyPr wrap="none">
              <a:spAutoFit/>
            </a:bodyPr>
            <a:lstStyle/>
            <a:p>
              <a:pPr>
                <a:defRPr/>
              </a:pPr>
              <a:r>
                <a:rPr lang="en-US" sz="2000" i="1" dirty="0">
                  <a:latin typeface="Comic Sans MS" pitchFamily="66" charset="0"/>
                </a:rPr>
                <a:t>Admitted</a:t>
              </a:r>
            </a:p>
          </p:txBody>
        </p:sp>
      </p:grpSp>
      <p:grpSp>
        <p:nvGrpSpPr>
          <p:cNvPr id="13" name="Group 26"/>
          <p:cNvGrpSpPr>
            <a:grpSpLocks/>
          </p:cNvGrpSpPr>
          <p:nvPr/>
        </p:nvGrpSpPr>
        <p:grpSpPr bwMode="auto">
          <a:xfrm>
            <a:off x="5943600" y="2019300"/>
            <a:ext cx="973138" cy="1409700"/>
            <a:chOff x="3744" y="1272"/>
            <a:chExt cx="613" cy="888"/>
          </a:xfrm>
        </p:grpSpPr>
        <p:cxnSp>
          <p:nvCxnSpPr>
            <p:cNvPr id="14" name="AutoShape 13"/>
            <p:cNvCxnSpPr>
              <a:cxnSpLocks noChangeShapeType="1"/>
              <a:stCxn id="7" idx="0"/>
              <a:endCxn id="8" idx="2"/>
            </p:cNvCxnSpPr>
            <p:nvPr/>
          </p:nvCxnSpPr>
          <p:spPr bwMode="auto">
            <a:xfrm rot="-5400000">
              <a:off x="3750" y="1553"/>
              <a:ext cx="888" cy="326"/>
            </a:xfrm>
            <a:prstGeom prst="curvedConnector2">
              <a:avLst/>
            </a:prstGeom>
            <a:noFill/>
            <a:ln w="38100">
              <a:solidFill>
                <a:schemeClr val="tx1"/>
              </a:solidFill>
              <a:round/>
              <a:headEnd/>
              <a:tailEnd type="triangle" w="med" len="med"/>
            </a:ln>
          </p:spPr>
        </p:cxnSp>
        <p:sp>
          <p:nvSpPr>
            <p:cNvPr id="15" name="Text Box 19"/>
            <p:cNvSpPr txBox="1">
              <a:spLocks noChangeArrowheads="1"/>
            </p:cNvSpPr>
            <p:nvPr/>
          </p:nvSpPr>
          <p:spPr bwMode="auto">
            <a:xfrm>
              <a:off x="3744" y="1296"/>
              <a:ext cx="430" cy="250"/>
            </a:xfrm>
            <a:prstGeom prst="rect">
              <a:avLst/>
            </a:prstGeom>
            <a:solidFill>
              <a:srgbClr val="FFFF00"/>
            </a:solidFill>
            <a:ln w="9525">
              <a:noFill/>
              <a:miter lim="800000"/>
              <a:headEnd/>
              <a:tailEnd/>
            </a:ln>
            <a:effectLst>
              <a:outerShdw dist="35921" dir="2700000" algn="ctr" rotWithShape="0">
                <a:schemeClr val="bg2"/>
              </a:outerShdw>
            </a:effectLst>
          </p:spPr>
          <p:txBody>
            <a:bodyPr wrap="none">
              <a:spAutoFit/>
            </a:bodyPr>
            <a:lstStyle/>
            <a:p>
              <a:pPr>
                <a:defRPr/>
              </a:pPr>
              <a:r>
                <a:rPr lang="en-US" sz="2000" i="1" dirty="0">
                  <a:latin typeface="Comic Sans MS" pitchFamily="66" charset="0"/>
                </a:rPr>
                <a:t>Exit</a:t>
              </a:r>
            </a:p>
          </p:txBody>
        </p:sp>
      </p:grpSp>
      <p:grpSp>
        <p:nvGrpSpPr>
          <p:cNvPr id="16" name="Group 30"/>
          <p:cNvGrpSpPr>
            <a:grpSpLocks/>
          </p:cNvGrpSpPr>
          <p:nvPr/>
        </p:nvGrpSpPr>
        <p:grpSpPr bwMode="auto">
          <a:xfrm>
            <a:off x="228600" y="4267200"/>
            <a:ext cx="3429000" cy="1920875"/>
            <a:chOff x="144" y="2688"/>
            <a:chExt cx="2160" cy="1210"/>
          </a:xfrm>
        </p:grpSpPr>
        <p:cxnSp>
          <p:nvCxnSpPr>
            <p:cNvPr id="17" name="AutoShape 17"/>
            <p:cNvCxnSpPr>
              <a:cxnSpLocks noChangeShapeType="1"/>
              <a:stCxn id="9" idx="2"/>
              <a:endCxn id="6" idx="4"/>
            </p:cNvCxnSpPr>
            <p:nvPr/>
          </p:nvCxnSpPr>
          <p:spPr bwMode="auto">
            <a:xfrm rot="10800000">
              <a:off x="1759" y="2688"/>
              <a:ext cx="545" cy="1128"/>
            </a:xfrm>
            <a:prstGeom prst="curvedConnector2">
              <a:avLst/>
            </a:prstGeom>
            <a:noFill/>
            <a:ln w="38100">
              <a:solidFill>
                <a:schemeClr val="tx1"/>
              </a:solidFill>
              <a:round/>
              <a:headEnd/>
              <a:tailEnd type="triangle" w="med" len="med"/>
            </a:ln>
          </p:spPr>
        </p:cxnSp>
        <p:sp>
          <p:nvSpPr>
            <p:cNvPr id="18" name="Text Box 21"/>
            <p:cNvSpPr txBox="1">
              <a:spLocks noChangeArrowheads="1"/>
            </p:cNvSpPr>
            <p:nvPr/>
          </p:nvSpPr>
          <p:spPr bwMode="auto">
            <a:xfrm>
              <a:off x="144" y="3648"/>
              <a:ext cx="1953" cy="250"/>
            </a:xfrm>
            <a:prstGeom prst="rect">
              <a:avLst/>
            </a:prstGeom>
            <a:solidFill>
              <a:srgbClr val="FFFF00"/>
            </a:solidFill>
            <a:ln w="9525">
              <a:noFill/>
              <a:miter lim="800000"/>
              <a:headEnd/>
              <a:tailEnd/>
            </a:ln>
            <a:effectLst>
              <a:outerShdw dist="35921" dir="2700000" algn="ctr" rotWithShape="0">
                <a:schemeClr val="bg2"/>
              </a:outerShdw>
            </a:effectLst>
          </p:spPr>
          <p:txBody>
            <a:bodyPr wrap="none">
              <a:spAutoFit/>
            </a:bodyPr>
            <a:lstStyle/>
            <a:p>
              <a:pPr>
                <a:defRPr/>
              </a:pPr>
              <a:r>
                <a:rPr lang="en-US" sz="2000" i="1" dirty="0">
                  <a:latin typeface="Comic Sans MS" pitchFamily="66" charset="0"/>
                </a:rPr>
                <a:t>I/O or Event Completion</a:t>
              </a:r>
            </a:p>
          </p:txBody>
        </p:sp>
      </p:grpSp>
      <p:grpSp>
        <p:nvGrpSpPr>
          <p:cNvPr id="19" name="Group 28"/>
          <p:cNvGrpSpPr>
            <a:grpSpLocks/>
          </p:cNvGrpSpPr>
          <p:nvPr/>
        </p:nvGrpSpPr>
        <p:grpSpPr bwMode="auto">
          <a:xfrm>
            <a:off x="2792413" y="4267200"/>
            <a:ext cx="3606800" cy="777875"/>
            <a:chOff x="1759" y="2688"/>
            <a:chExt cx="2272" cy="490"/>
          </a:xfrm>
        </p:grpSpPr>
        <p:cxnSp>
          <p:nvCxnSpPr>
            <p:cNvPr id="20" name="AutoShape 15"/>
            <p:cNvCxnSpPr>
              <a:cxnSpLocks noChangeShapeType="1"/>
              <a:stCxn id="6" idx="4"/>
              <a:endCxn id="7" idx="4"/>
            </p:cNvCxnSpPr>
            <p:nvPr/>
          </p:nvCxnSpPr>
          <p:spPr bwMode="auto">
            <a:xfrm rot="16200000" flipH="1">
              <a:off x="2894" y="1553"/>
              <a:ext cx="1" cy="2272"/>
            </a:xfrm>
            <a:prstGeom prst="curvedConnector3">
              <a:avLst>
                <a:gd name="adj1" fmla="val 57399986"/>
              </a:avLst>
            </a:prstGeom>
            <a:noFill/>
            <a:ln w="38100">
              <a:solidFill>
                <a:schemeClr val="tx1"/>
              </a:solidFill>
              <a:round/>
              <a:headEnd/>
              <a:tailEnd type="triangle" w="med" len="med"/>
            </a:ln>
          </p:spPr>
        </p:cxnSp>
        <p:sp>
          <p:nvSpPr>
            <p:cNvPr id="21" name="Text Box 22"/>
            <p:cNvSpPr txBox="1">
              <a:spLocks noChangeArrowheads="1"/>
            </p:cNvSpPr>
            <p:nvPr/>
          </p:nvSpPr>
          <p:spPr bwMode="auto">
            <a:xfrm>
              <a:off x="2112" y="2928"/>
              <a:ext cx="1578" cy="250"/>
            </a:xfrm>
            <a:prstGeom prst="rect">
              <a:avLst/>
            </a:prstGeom>
            <a:solidFill>
              <a:srgbClr val="FFFF00"/>
            </a:solidFill>
            <a:ln w="9525">
              <a:noFill/>
              <a:miter lim="800000"/>
              <a:headEnd/>
              <a:tailEnd/>
            </a:ln>
            <a:effectLst>
              <a:outerShdw dist="35921" dir="2700000" algn="ctr" rotWithShape="0">
                <a:schemeClr val="bg2"/>
              </a:outerShdw>
            </a:effectLst>
          </p:spPr>
          <p:txBody>
            <a:bodyPr wrap="none">
              <a:spAutoFit/>
            </a:bodyPr>
            <a:lstStyle/>
            <a:p>
              <a:pPr>
                <a:defRPr/>
              </a:pPr>
              <a:r>
                <a:rPr lang="en-US" sz="2000" i="1" dirty="0">
                  <a:latin typeface="Comic Sans MS" pitchFamily="66" charset="0"/>
                </a:rPr>
                <a:t>Scheduler Dispatch</a:t>
              </a:r>
            </a:p>
          </p:txBody>
        </p:sp>
      </p:grpSp>
      <p:grpSp>
        <p:nvGrpSpPr>
          <p:cNvPr id="22" name="Group 29"/>
          <p:cNvGrpSpPr>
            <a:grpSpLocks/>
          </p:cNvGrpSpPr>
          <p:nvPr/>
        </p:nvGrpSpPr>
        <p:grpSpPr bwMode="auto">
          <a:xfrm>
            <a:off x="5486400" y="4267200"/>
            <a:ext cx="2703513" cy="1920875"/>
            <a:chOff x="3456" y="2688"/>
            <a:chExt cx="1703" cy="1210"/>
          </a:xfrm>
        </p:grpSpPr>
        <p:cxnSp>
          <p:nvCxnSpPr>
            <p:cNvPr id="23" name="AutoShape 16"/>
            <p:cNvCxnSpPr>
              <a:cxnSpLocks noChangeShapeType="1"/>
              <a:stCxn id="7" idx="4"/>
              <a:endCxn id="9" idx="6"/>
            </p:cNvCxnSpPr>
            <p:nvPr/>
          </p:nvCxnSpPr>
          <p:spPr bwMode="auto">
            <a:xfrm rot="5400000">
              <a:off x="3180" y="2964"/>
              <a:ext cx="1128" cy="575"/>
            </a:xfrm>
            <a:prstGeom prst="curvedConnector2">
              <a:avLst/>
            </a:prstGeom>
            <a:noFill/>
            <a:ln w="38100">
              <a:solidFill>
                <a:schemeClr val="tx1"/>
              </a:solidFill>
              <a:round/>
              <a:headEnd/>
              <a:tailEnd type="triangle" w="med" len="med"/>
            </a:ln>
          </p:spPr>
        </p:cxnSp>
        <p:sp>
          <p:nvSpPr>
            <p:cNvPr id="24" name="Text Box 23"/>
            <p:cNvSpPr txBox="1">
              <a:spLocks noChangeArrowheads="1"/>
            </p:cNvSpPr>
            <p:nvPr/>
          </p:nvSpPr>
          <p:spPr bwMode="auto">
            <a:xfrm>
              <a:off x="3648" y="3648"/>
              <a:ext cx="1511" cy="250"/>
            </a:xfrm>
            <a:prstGeom prst="rect">
              <a:avLst/>
            </a:prstGeom>
            <a:solidFill>
              <a:srgbClr val="FFFF00"/>
            </a:solidFill>
            <a:ln w="9525">
              <a:noFill/>
              <a:miter lim="800000"/>
              <a:headEnd/>
              <a:tailEnd/>
            </a:ln>
            <a:effectLst>
              <a:outerShdw dist="35921" dir="2700000" algn="ctr" rotWithShape="0">
                <a:schemeClr val="bg2"/>
              </a:outerShdw>
            </a:effectLst>
          </p:spPr>
          <p:txBody>
            <a:bodyPr wrap="none">
              <a:spAutoFit/>
            </a:bodyPr>
            <a:lstStyle/>
            <a:p>
              <a:pPr>
                <a:defRPr/>
              </a:pPr>
              <a:r>
                <a:rPr lang="en-US" sz="2000" i="1" dirty="0">
                  <a:latin typeface="Comic Sans MS" pitchFamily="66" charset="0"/>
                </a:rPr>
                <a:t>I/O or Event Wait</a:t>
              </a:r>
            </a:p>
          </p:txBody>
        </p:sp>
      </p:grpSp>
      <p:grpSp>
        <p:nvGrpSpPr>
          <p:cNvPr id="25" name="Group 27"/>
          <p:cNvGrpSpPr>
            <a:grpSpLocks/>
          </p:cNvGrpSpPr>
          <p:nvPr/>
        </p:nvGrpSpPr>
        <p:grpSpPr bwMode="auto">
          <a:xfrm>
            <a:off x="2792413" y="2514600"/>
            <a:ext cx="3606800" cy="915988"/>
            <a:chOff x="1759" y="1584"/>
            <a:chExt cx="2272" cy="577"/>
          </a:xfrm>
        </p:grpSpPr>
        <p:cxnSp>
          <p:nvCxnSpPr>
            <p:cNvPr id="26" name="AutoShape 14"/>
            <p:cNvCxnSpPr>
              <a:cxnSpLocks noChangeShapeType="1"/>
              <a:stCxn id="7" idx="0"/>
              <a:endCxn id="6" idx="0"/>
            </p:cNvCxnSpPr>
            <p:nvPr/>
          </p:nvCxnSpPr>
          <p:spPr bwMode="auto">
            <a:xfrm rot="-5400000" flipH="1" flipV="1">
              <a:off x="2894" y="1025"/>
              <a:ext cx="1" cy="2272"/>
            </a:xfrm>
            <a:prstGeom prst="curvedConnector3">
              <a:avLst>
                <a:gd name="adj1" fmla="val -56800014"/>
              </a:avLst>
            </a:prstGeom>
            <a:noFill/>
            <a:ln w="38100">
              <a:solidFill>
                <a:schemeClr val="tx1"/>
              </a:solidFill>
              <a:round/>
              <a:headEnd/>
              <a:tailEnd type="triangle" w="med" len="med"/>
            </a:ln>
          </p:spPr>
        </p:cxnSp>
        <p:sp>
          <p:nvSpPr>
            <p:cNvPr id="27" name="Text Box 24"/>
            <p:cNvSpPr txBox="1">
              <a:spLocks noChangeArrowheads="1"/>
            </p:cNvSpPr>
            <p:nvPr/>
          </p:nvSpPr>
          <p:spPr bwMode="auto">
            <a:xfrm>
              <a:off x="2448" y="1584"/>
              <a:ext cx="848" cy="250"/>
            </a:xfrm>
            <a:prstGeom prst="rect">
              <a:avLst/>
            </a:prstGeom>
            <a:solidFill>
              <a:srgbClr val="FFFF00"/>
            </a:solidFill>
            <a:ln w="9525">
              <a:noFill/>
              <a:miter lim="800000"/>
              <a:headEnd/>
              <a:tailEnd/>
            </a:ln>
            <a:effectLst>
              <a:outerShdw dist="35921" dir="2700000" algn="ctr" rotWithShape="0">
                <a:schemeClr val="bg2"/>
              </a:outerShdw>
            </a:effectLst>
          </p:spPr>
          <p:txBody>
            <a:bodyPr wrap="none">
              <a:spAutoFit/>
            </a:bodyPr>
            <a:lstStyle/>
            <a:p>
              <a:pPr>
                <a:defRPr/>
              </a:pPr>
              <a:r>
                <a:rPr lang="en-US" sz="2000" i="1">
                  <a:latin typeface="Comic Sans MS" pitchFamily="66" charset="0"/>
                </a:rPr>
                <a:t>Interrupt</a:t>
              </a:r>
            </a:p>
          </p:txBody>
        </p:sp>
      </p:grpSp>
      <p:sp>
        <p:nvSpPr>
          <p:cNvPr id="28" name="TextBox 27"/>
          <p:cNvSpPr txBox="1"/>
          <p:nvPr/>
        </p:nvSpPr>
        <p:spPr>
          <a:xfrm>
            <a:off x="3969590" y="1417638"/>
            <a:ext cx="1515223" cy="369332"/>
          </a:xfrm>
          <a:prstGeom prst="rect">
            <a:avLst/>
          </a:prstGeom>
          <a:noFill/>
        </p:spPr>
        <p:txBody>
          <a:bodyPr wrap="none" rtlCol="0">
            <a:spAutoFit/>
          </a:bodyPr>
          <a:lstStyle/>
          <a:p>
            <a:r>
              <a:rPr lang="en-US" dirty="0" smtClean="0"/>
              <a:t>Process States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P spid="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6.4 Scheduling Basics</a:t>
            </a:r>
            <a:endParaRPr lang="en-US" dirty="0"/>
          </a:p>
        </p:txBody>
      </p:sp>
      <p:pic>
        <p:nvPicPr>
          <p:cNvPr id="17409" name="Object 6"/>
          <p:cNvPicPr>
            <a:picLocks noChangeAspect="1" noChangeArrowheads="1"/>
          </p:cNvPicPr>
          <p:nvPr/>
        </p:nvPicPr>
        <p:blipFill>
          <a:blip r:embed="rId2"/>
          <a:srcRect r="-1144" b="-3053"/>
          <a:stretch>
            <a:fillRect/>
          </a:stretch>
        </p:blipFill>
        <p:spPr bwMode="auto">
          <a:xfrm>
            <a:off x="483643" y="1957039"/>
            <a:ext cx="8176714" cy="2943922"/>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6.4 Scheduling Basics</a:t>
            </a:r>
            <a:endParaRPr lang="en-US" dirty="0"/>
          </a:p>
        </p:txBody>
      </p:sp>
      <p:sp>
        <p:nvSpPr>
          <p:cNvPr id="3" name="Content Placeholder 2"/>
          <p:cNvSpPr>
            <a:spLocks noGrp="1"/>
          </p:cNvSpPr>
          <p:nvPr>
            <p:ph idx="1"/>
          </p:nvPr>
        </p:nvSpPr>
        <p:spPr/>
        <p:txBody>
          <a:bodyPr>
            <a:normAutofit lnSpcReduction="10000"/>
          </a:bodyPr>
          <a:lstStyle/>
          <a:p>
            <a:r>
              <a:rPr lang="en-US" dirty="0" smtClean="0"/>
              <a:t>Schedulers come in two basic flavors</a:t>
            </a:r>
          </a:p>
          <a:p>
            <a:pPr lvl="1"/>
            <a:r>
              <a:rPr lang="en-US" dirty="0" smtClean="0"/>
              <a:t>Preemptive</a:t>
            </a:r>
          </a:p>
          <a:p>
            <a:pPr lvl="1"/>
            <a:r>
              <a:rPr lang="en-US" dirty="0" smtClean="0"/>
              <a:t>Non-preemptive</a:t>
            </a:r>
          </a:p>
          <a:p>
            <a:r>
              <a:rPr lang="en-US" dirty="0" smtClean="0"/>
              <a:t>Basic scheduler steps</a:t>
            </a:r>
          </a:p>
          <a:p>
            <a:pPr marL="914400" lvl="1" indent="-514350">
              <a:buFont typeface="+mj-lt"/>
              <a:buAutoNum type="arabicPeriod"/>
            </a:pPr>
            <a:r>
              <a:rPr lang="en-US" dirty="0" smtClean="0"/>
              <a:t>Grab the attention of the processor.</a:t>
            </a:r>
          </a:p>
          <a:p>
            <a:pPr marL="914400" lvl="1" indent="-514350">
              <a:buFont typeface="+mj-lt"/>
              <a:buAutoNum type="arabicPeriod"/>
            </a:pPr>
            <a:r>
              <a:rPr lang="en-US" dirty="0" smtClean="0"/>
              <a:t>Save the state of the currently running process.</a:t>
            </a:r>
          </a:p>
          <a:p>
            <a:pPr marL="914400" lvl="1" indent="-514350">
              <a:buFont typeface="+mj-lt"/>
              <a:buAutoNum type="arabicPeriod"/>
            </a:pPr>
            <a:r>
              <a:rPr lang="en-US" dirty="0" smtClean="0"/>
              <a:t>Select a new process to run.</a:t>
            </a:r>
          </a:p>
          <a:p>
            <a:pPr marL="914400" lvl="1" indent="-514350">
              <a:buFont typeface="+mj-lt"/>
              <a:buAutoNum type="arabicPeriod"/>
            </a:pPr>
            <a:r>
              <a:rPr lang="en-US" dirty="0" smtClean="0"/>
              <a:t>Dispatch the newly selected process to run on the processor.</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6.4 Scheduling Basics</a:t>
            </a:r>
            <a:endParaRPr lang="en-US" dirty="0"/>
          </a:p>
        </p:txBody>
      </p:sp>
      <p:sp>
        <p:nvSpPr>
          <p:cNvPr id="3" name="Content Placeholder 2"/>
          <p:cNvSpPr>
            <a:spLocks noGrp="1"/>
          </p:cNvSpPr>
          <p:nvPr>
            <p:ph idx="1"/>
          </p:nvPr>
        </p:nvSpPr>
        <p:spPr/>
        <p:txBody>
          <a:bodyPr>
            <a:normAutofit/>
          </a:bodyPr>
          <a:lstStyle/>
          <a:p>
            <a:r>
              <a:rPr lang="en-US" dirty="0" smtClean="0"/>
              <a:t>What information is important to know about a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6.4 Scheduling Basics</a:t>
            </a:r>
            <a:endParaRPr lang="en-US" dirty="0"/>
          </a:p>
        </p:txBody>
      </p:sp>
      <p:sp>
        <p:nvSpPr>
          <p:cNvPr id="3" name="Content Placeholder 2"/>
          <p:cNvSpPr>
            <a:spLocks noGrp="1"/>
          </p:cNvSpPr>
          <p:nvPr>
            <p:ph idx="1"/>
          </p:nvPr>
        </p:nvSpPr>
        <p:spPr/>
        <p:txBody>
          <a:bodyPr>
            <a:noAutofit/>
          </a:bodyPr>
          <a:lstStyle/>
          <a:p>
            <a:r>
              <a:rPr lang="en-US" sz="2400" dirty="0" smtClean="0"/>
              <a:t>Process Control Block</a:t>
            </a:r>
          </a:p>
          <a:p>
            <a:pPr lvl="1">
              <a:buNone/>
            </a:pPr>
            <a:r>
              <a:rPr lang="en-US" sz="1600" b="1" dirty="0" err="1" smtClean="0">
                <a:latin typeface="Courier New" pitchFamily="49" charset="0"/>
                <a:cs typeface="Courier New" pitchFamily="49" charset="0"/>
              </a:rPr>
              <a:t>enum</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state_type</a:t>
            </a:r>
            <a:r>
              <a:rPr lang="en-US" sz="1600" b="1" dirty="0" smtClean="0">
                <a:latin typeface="Courier New" pitchFamily="49" charset="0"/>
                <a:cs typeface="Courier New" pitchFamily="49" charset="0"/>
              </a:rPr>
              <a:t> {new, ready, running, waiting, halted};</a:t>
            </a:r>
          </a:p>
          <a:p>
            <a:pPr lvl="1">
              <a:buNone/>
            </a:pPr>
            <a:r>
              <a:rPr lang="en-US" sz="1600" b="1" dirty="0" smtClean="0">
                <a:latin typeface="Courier New" pitchFamily="49" charset="0"/>
                <a:cs typeface="Courier New" pitchFamily="49" charset="0"/>
              </a:rPr>
              <a:t> </a:t>
            </a:r>
          </a:p>
          <a:p>
            <a:pPr lvl="1">
              <a:buNone/>
            </a:pPr>
            <a:r>
              <a:rPr lang="en-US" sz="1600" b="1" dirty="0" err="1" smtClean="0">
                <a:latin typeface="Courier New" pitchFamily="49" charset="0"/>
                <a:cs typeface="Courier New" pitchFamily="49" charset="0"/>
              </a:rPr>
              <a:t>typedef</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struct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control_block_type</a:t>
            </a:r>
            <a:r>
              <a:rPr lang="en-US" sz="1600" b="1" dirty="0" smtClean="0">
                <a:latin typeface="Courier New" pitchFamily="49" charset="0"/>
                <a:cs typeface="Courier New" pitchFamily="49" charset="0"/>
              </a:rPr>
              <a:t> {</a:t>
            </a:r>
          </a:p>
          <a:p>
            <a:pPr lvl="1">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struct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control_block</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next_pcb</a:t>
            </a:r>
            <a:r>
              <a:rPr lang="en-US" sz="1600" b="1" dirty="0" smtClean="0">
                <a:latin typeface="Courier New" pitchFamily="49" charset="0"/>
                <a:cs typeface="Courier New" pitchFamily="49" charset="0"/>
              </a:rPr>
              <a:t>; /* list </a:t>
            </a:r>
            <a:r>
              <a:rPr lang="en-US" sz="1600" b="1" dirty="0" err="1" smtClean="0">
                <a:latin typeface="Courier New" pitchFamily="49" charset="0"/>
                <a:cs typeface="Courier New" pitchFamily="49" charset="0"/>
              </a:rPr>
              <a:t>ptr</a:t>
            </a:r>
            <a:r>
              <a:rPr lang="en-US" sz="1600" b="1" dirty="0" smtClean="0">
                <a:latin typeface="Courier New" pitchFamily="49" charset="0"/>
                <a:cs typeface="Courier New" pitchFamily="49" charset="0"/>
              </a:rPr>
              <a:t> */ </a:t>
            </a:r>
          </a:p>
          <a:p>
            <a:pPr lvl="1">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enum</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state_type</a:t>
            </a:r>
            <a:r>
              <a:rPr lang="en-US" sz="1600" b="1" dirty="0" smtClean="0">
                <a:latin typeface="Courier New" pitchFamily="49" charset="0"/>
                <a:cs typeface="Courier New" pitchFamily="49" charset="0"/>
              </a:rPr>
              <a:t> state;          /* current state */</a:t>
            </a:r>
          </a:p>
          <a:p>
            <a:pPr lvl="1">
              <a:buNone/>
            </a:pPr>
            <a:r>
              <a:rPr lang="en-US" sz="1600" b="1" dirty="0" smtClean="0">
                <a:latin typeface="Courier New" pitchFamily="49" charset="0"/>
                <a:cs typeface="Courier New" pitchFamily="49" charset="0"/>
              </a:rPr>
              <a:t>   address PC;                     /* where to resume */</a:t>
            </a:r>
          </a:p>
          <a:p>
            <a:pPr lvl="1">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reg_file</a:t>
            </a:r>
            <a:r>
              <a:rPr lang="en-US" sz="1600" b="1" dirty="0" smtClean="0">
                <a:latin typeface="Courier New" pitchFamily="49" charset="0"/>
                <a:cs typeface="Courier New" pitchFamily="49" charset="0"/>
              </a:rPr>
              <a:t>[NUMREGS];          /* contents of GPRs */</a:t>
            </a:r>
          </a:p>
          <a:p>
            <a:pPr lvl="1">
              <a:buNone/>
            </a:pPr>
            <a:r>
              <a:rPr lang="en-US" sz="1600" b="1" dirty="0" smtClean="0">
                <a:latin typeface="Courier New" pitchFamily="49" charset="0"/>
                <a:cs typeface="Courier New" pitchFamily="49" charset="0"/>
              </a:rPr>
              <a:t>   </a:t>
            </a:r>
          </a:p>
          <a:p>
            <a:pPr lvl="1">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int</a:t>
            </a:r>
            <a:r>
              <a:rPr lang="en-US" sz="1600" b="1" dirty="0" smtClean="0">
                <a:latin typeface="Courier New" pitchFamily="49" charset="0"/>
                <a:cs typeface="Courier New" pitchFamily="49" charset="0"/>
              </a:rPr>
              <a:t> priority;                   /* extrinsic property */</a:t>
            </a:r>
          </a:p>
          <a:p>
            <a:pPr lvl="1">
              <a:buNone/>
            </a:pPr>
            <a:r>
              <a:rPr lang="en-US" sz="1600" b="1" dirty="0" smtClean="0">
                <a:latin typeface="Courier New" pitchFamily="49" charset="0"/>
                <a:cs typeface="Courier New" pitchFamily="49" charset="0"/>
              </a:rPr>
              <a:t>   address </a:t>
            </a:r>
            <a:r>
              <a:rPr lang="en-US" sz="1600" b="1" dirty="0" err="1" smtClean="0">
                <a:latin typeface="Courier New" pitchFamily="49" charset="0"/>
                <a:cs typeface="Courier New" pitchFamily="49" charset="0"/>
              </a:rPr>
              <a:t>address_space</a:t>
            </a:r>
            <a:r>
              <a:rPr lang="en-US" sz="1600" b="1" dirty="0" smtClean="0">
                <a:latin typeface="Courier New" pitchFamily="49" charset="0"/>
                <a:cs typeface="Courier New" pitchFamily="49" charset="0"/>
              </a:rPr>
              <a:t>;          /* where in memory */</a:t>
            </a:r>
          </a:p>
          <a:p>
            <a:pPr lvl="1">
              <a:buNone/>
            </a:pPr>
            <a:r>
              <a:rPr lang="en-US" sz="1600" b="1" dirty="0" smtClean="0">
                <a:latin typeface="Courier New" pitchFamily="49" charset="0"/>
                <a:cs typeface="Courier New" pitchFamily="49" charset="0"/>
              </a:rPr>
              <a:t>	…</a:t>
            </a:r>
          </a:p>
          <a:p>
            <a:pPr lvl="1">
              <a:buNone/>
            </a:pPr>
            <a:r>
              <a:rPr lang="en-US" sz="1600" b="1" dirty="0" smtClean="0">
                <a:latin typeface="Courier New" pitchFamily="49" charset="0"/>
                <a:cs typeface="Courier New" pitchFamily="49" charset="0"/>
              </a:rPr>
              <a:t>	…</a:t>
            </a:r>
          </a:p>
          <a:p>
            <a:pPr lvl="1">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control_block</a:t>
            </a:r>
            <a:r>
              <a:rPr lang="en-US" sz="1600" b="1" dirty="0" smtClean="0">
                <a:latin typeface="Courier New" pitchFamily="49" charset="0"/>
                <a:cs typeface="Courier New" pitchFamily="49" charset="0"/>
              </a:rPr>
              <a:t>;</a:t>
            </a:r>
            <a:endParaRPr lang="en-US" sz="3400" b="1" dirty="0" smtClean="0">
              <a:latin typeface="Courier New" pitchFamily="49" charset="0"/>
              <a:cs typeface="Courier New" pitchFamily="49" charset="0"/>
            </a:endParaRPr>
          </a:p>
        </p:txBody>
      </p:sp>
      <p:sp>
        <p:nvSpPr>
          <p:cNvPr id="4" name="TextBox 3"/>
          <p:cNvSpPr txBox="1"/>
          <p:nvPr/>
        </p:nvSpPr>
        <p:spPr>
          <a:xfrm>
            <a:off x="5988205" y="5307980"/>
            <a:ext cx="1248936" cy="369332"/>
          </a:xfrm>
          <a:prstGeom prst="rect">
            <a:avLst/>
          </a:prstGeom>
          <a:noFill/>
          <a:ln>
            <a:solidFill>
              <a:schemeClr val="accent2">
                <a:lumMod val="75000"/>
              </a:schemeClr>
            </a:solidFill>
          </a:ln>
        </p:spPr>
        <p:txBody>
          <a:bodyPr wrap="square" rtlCol="0">
            <a:spAutoFit/>
          </a:bodyPr>
          <a:lstStyle/>
          <a:p>
            <a:r>
              <a:rPr lang="en-US" dirty="0" err="1" smtClean="0"/>
              <a:t>next_pcb</a:t>
            </a:r>
            <a:endParaRPr lang="en-US" dirty="0"/>
          </a:p>
        </p:txBody>
      </p:sp>
      <p:sp>
        <p:nvSpPr>
          <p:cNvPr id="5" name="TextBox 4"/>
          <p:cNvSpPr txBox="1"/>
          <p:nvPr/>
        </p:nvSpPr>
        <p:spPr>
          <a:xfrm>
            <a:off x="5988205" y="5677312"/>
            <a:ext cx="1248936" cy="923330"/>
          </a:xfrm>
          <a:prstGeom prst="rect">
            <a:avLst/>
          </a:prstGeom>
          <a:noFill/>
          <a:ln>
            <a:solidFill>
              <a:schemeClr val="accent2">
                <a:lumMod val="75000"/>
              </a:schemeClr>
            </a:solidFill>
          </a:ln>
        </p:spPr>
        <p:txBody>
          <a:bodyPr wrap="square" rtlCol="0">
            <a:spAutoFit/>
          </a:bodyPr>
          <a:lstStyle/>
          <a:p>
            <a:r>
              <a:rPr lang="en-US" dirty="0" smtClean="0"/>
              <a:t>info…</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5400" dirty="0" smtClean="0"/>
              <a:t>6.4 Scheduling Basics</a:t>
            </a:r>
            <a:endParaRPr lang="en-US" sz="5400" dirty="0"/>
          </a:p>
        </p:txBody>
      </p:sp>
      <p:cxnSp>
        <p:nvCxnSpPr>
          <p:cNvPr id="5" name="AutoShape 4"/>
          <p:cNvCxnSpPr>
            <a:cxnSpLocks noChangeShapeType="1"/>
            <a:stCxn id="7" idx="3"/>
            <a:endCxn id="32" idx="2"/>
          </p:cNvCxnSpPr>
          <p:nvPr/>
        </p:nvCxnSpPr>
        <p:spPr bwMode="auto">
          <a:xfrm flipV="1">
            <a:off x="3786188" y="2781300"/>
            <a:ext cx="1833562" cy="12700"/>
          </a:xfrm>
          <a:prstGeom prst="straightConnector1">
            <a:avLst/>
          </a:prstGeom>
          <a:noFill/>
          <a:ln w="38100">
            <a:solidFill>
              <a:schemeClr val="tx1"/>
            </a:solidFill>
            <a:round/>
            <a:headEnd/>
            <a:tailEnd type="triangle" w="med" len="med"/>
          </a:ln>
        </p:spPr>
      </p:cxnSp>
      <p:sp>
        <p:nvSpPr>
          <p:cNvPr id="7" name="Text Box 3"/>
          <p:cNvSpPr txBox="1">
            <a:spLocks noChangeArrowheads="1"/>
          </p:cNvSpPr>
          <p:nvPr/>
        </p:nvSpPr>
        <p:spPr bwMode="auto">
          <a:xfrm>
            <a:off x="1662113" y="2449513"/>
            <a:ext cx="2105025" cy="688975"/>
          </a:xfrm>
          <a:prstGeom prst="rect">
            <a:avLst/>
          </a:prstGeom>
          <a:solidFill>
            <a:schemeClr val="accent2">
              <a:lumMod val="60000"/>
              <a:lumOff val="40000"/>
            </a:schemeClr>
          </a:solidFill>
          <a:ln w="38100">
            <a:solidFill>
              <a:schemeClr val="tx1"/>
            </a:solidFill>
            <a:miter lim="800000"/>
            <a:headEnd/>
            <a:tailEnd/>
          </a:ln>
        </p:spPr>
        <p:txBody>
          <a:bodyPr wrap="none" anchor="ctr"/>
          <a:lstStyle/>
          <a:p>
            <a:pPr algn="ctr"/>
            <a:r>
              <a:rPr lang="en-US" sz="2400" dirty="0"/>
              <a:t>Ready Queue</a:t>
            </a:r>
          </a:p>
        </p:txBody>
      </p:sp>
      <p:sp>
        <p:nvSpPr>
          <p:cNvPr id="8" name="Text Box 5"/>
          <p:cNvSpPr txBox="1">
            <a:spLocks noChangeArrowheads="1"/>
          </p:cNvSpPr>
          <p:nvPr/>
        </p:nvSpPr>
        <p:spPr bwMode="auto">
          <a:xfrm>
            <a:off x="4495801" y="3652838"/>
            <a:ext cx="2743200" cy="461665"/>
          </a:xfrm>
          <a:prstGeom prst="rect">
            <a:avLst/>
          </a:prstGeom>
          <a:solidFill>
            <a:schemeClr val="accent2">
              <a:lumMod val="60000"/>
              <a:lumOff val="40000"/>
            </a:schemeClr>
          </a:solidFill>
          <a:ln w="38100">
            <a:solidFill>
              <a:schemeClr val="tx1"/>
            </a:solidFill>
            <a:miter lim="800000"/>
            <a:headEnd/>
            <a:tailEnd/>
          </a:ln>
        </p:spPr>
        <p:txBody>
          <a:bodyPr>
            <a:spAutoFit/>
          </a:bodyPr>
          <a:lstStyle/>
          <a:p>
            <a:pPr algn="ctr"/>
            <a:r>
              <a:rPr lang="en-US" sz="2400"/>
              <a:t>I/O Request</a:t>
            </a:r>
          </a:p>
        </p:txBody>
      </p:sp>
      <p:sp>
        <p:nvSpPr>
          <p:cNvPr id="9" name="Text Box 6"/>
          <p:cNvSpPr txBox="1">
            <a:spLocks noChangeArrowheads="1"/>
          </p:cNvSpPr>
          <p:nvPr/>
        </p:nvSpPr>
        <p:spPr bwMode="auto">
          <a:xfrm>
            <a:off x="4495801" y="4419600"/>
            <a:ext cx="2743200" cy="473075"/>
          </a:xfrm>
          <a:prstGeom prst="rect">
            <a:avLst/>
          </a:prstGeom>
          <a:solidFill>
            <a:schemeClr val="accent2">
              <a:lumMod val="60000"/>
              <a:lumOff val="40000"/>
            </a:schemeClr>
          </a:solidFill>
          <a:ln w="38100">
            <a:solidFill>
              <a:schemeClr val="tx1"/>
            </a:solidFill>
            <a:miter lim="800000"/>
            <a:headEnd/>
            <a:tailEnd/>
          </a:ln>
        </p:spPr>
        <p:txBody>
          <a:bodyPr wrap="none"/>
          <a:lstStyle/>
          <a:p>
            <a:pPr algn="ctr"/>
            <a:r>
              <a:rPr lang="en-US" sz="2400"/>
              <a:t>Time Slice Expired</a:t>
            </a:r>
          </a:p>
        </p:txBody>
      </p:sp>
      <p:sp>
        <p:nvSpPr>
          <p:cNvPr id="10" name="Text Box 7"/>
          <p:cNvSpPr txBox="1">
            <a:spLocks noChangeArrowheads="1"/>
          </p:cNvSpPr>
          <p:nvPr/>
        </p:nvSpPr>
        <p:spPr bwMode="auto">
          <a:xfrm>
            <a:off x="4495801" y="5105400"/>
            <a:ext cx="2743200" cy="461665"/>
          </a:xfrm>
          <a:prstGeom prst="rect">
            <a:avLst/>
          </a:prstGeom>
          <a:solidFill>
            <a:schemeClr val="accent2">
              <a:lumMod val="60000"/>
              <a:lumOff val="40000"/>
            </a:schemeClr>
          </a:solidFill>
          <a:ln w="38100">
            <a:solidFill>
              <a:schemeClr val="tx1"/>
            </a:solidFill>
            <a:miter lim="800000"/>
            <a:headEnd/>
            <a:tailEnd/>
          </a:ln>
        </p:spPr>
        <p:txBody>
          <a:bodyPr>
            <a:spAutoFit/>
          </a:bodyPr>
          <a:lstStyle/>
          <a:p>
            <a:pPr algn="ctr"/>
            <a:r>
              <a:rPr lang="en-US" sz="2400"/>
              <a:t>Fork a Child</a:t>
            </a:r>
          </a:p>
        </p:txBody>
      </p:sp>
      <p:sp>
        <p:nvSpPr>
          <p:cNvPr id="11" name="Text Box 8"/>
          <p:cNvSpPr txBox="1">
            <a:spLocks noChangeArrowheads="1"/>
          </p:cNvSpPr>
          <p:nvPr/>
        </p:nvSpPr>
        <p:spPr bwMode="auto">
          <a:xfrm>
            <a:off x="4495801" y="5791200"/>
            <a:ext cx="2743200" cy="830997"/>
          </a:xfrm>
          <a:prstGeom prst="rect">
            <a:avLst/>
          </a:prstGeom>
          <a:solidFill>
            <a:schemeClr val="accent2">
              <a:lumMod val="60000"/>
              <a:lumOff val="40000"/>
            </a:schemeClr>
          </a:solidFill>
          <a:ln w="38100">
            <a:solidFill>
              <a:schemeClr val="tx1"/>
            </a:solidFill>
            <a:miter lim="800000"/>
            <a:headEnd/>
            <a:tailEnd/>
          </a:ln>
        </p:spPr>
        <p:txBody>
          <a:bodyPr>
            <a:spAutoFit/>
          </a:bodyPr>
          <a:lstStyle/>
          <a:p>
            <a:pPr algn="ctr"/>
            <a:r>
              <a:rPr lang="en-US" sz="2400"/>
              <a:t>Wait for an </a:t>
            </a:r>
          </a:p>
          <a:p>
            <a:pPr algn="ctr"/>
            <a:r>
              <a:rPr lang="en-US" sz="2400"/>
              <a:t>Interrupt</a:t>
            </a:r>
          </a:p>
        </p:txBody>
      </p:sp>
      <p:sp>
        <p:nvSpPr>
          <p:cNvPr id="12" name="Line 9"/>
          <p:cNvSpPr>
            <a:spLocks noChangeShapeType="1"/>
          </p:cNvSpPr>
          <p:nvPr/>
        </p:nvSpPr>
        <p:spPr bwMode="auto">
          <a:xfrm>
            <a:off x="7239001" y="6207125"/>
            <a:ext cx="838200" cy="0"/>
          </a:xfrm>
          <a:prstGeom prst="line">
            <a:avLst/>
          </a:prstGeom>
          <a:noFill/>
          <a:ln w="38100">
            <a:solidFill>
              <a:schemeClr val="tx1"/>
            </a:solidFill>
            <a:round/>
            <a:headEnd type="triangle" w="med" len="med"/>
            <a:tailEnd/>
          </a:ln>
        </p:spPr>
        <p:txBody>
          <a:bodyPr wrap="none" anchor="ctr"/>
          <a:lstStyle/>
          <a:p>
            <a:endParaRPr lang="en-US" sz="2400"/>
          </a:p>
        </p:txBody>
      </p:sp>
      <p:sp>
        <p:nvSpPr>
          <p:cNvPr id="13" name="Line 10"/>
          <p:cNvSpPr>
            <a:spLocks noChangeShapeType="1"/>
          </p:cNvSpPr>
          <p:nvPr/>
        </p:nvSpPr>
        <p:spPr bwMode="auto">
          <a:xfrm>
            <a:off x="8077201" y="2901950"/>
            <a:ext cx="0" cy="3305175"/>
          </a:xfrm>
          <a:prstGeom prst="line">
            <a:avLst/>
          </a:prstGeom>
          <a:noFill/>
          <a:ln w="38100">
            <a:solidFill>
              <a:schemeClr val="tx1"/>
            </a:solidFill>
            <a:round/>
            <a:headEnd/>
            <a:tailEnd/>
          </a:ln>
        </p:spPr>
        <p:txBody>
          <a:bodyPr wrap="none" anchor="ctr"/>
          <a:lstStyle/>
          <a:p>
            <a:endParaRPr lang="en-US" sz="2400"/>
          </a:p>
        </p:txBody>
      </p:sp>
      <p:sp>
        <p:nvSpPr>
          <p:cNvPr id="14" name="Line 11"/>
          <p:cNvSpPr>
            <a:spLocks noChangeShapeType="1"/>
          </p:cNvSpPr>
          <p:nvPr/>
        </p:nvSpPr>
        <p:spPr bwMode="auto">
          <a:xfrm flipH="1">
            <a:off x="838201" y="6207125"/>
            <a:ext cx="1176338" cy="0"/>
          </a:xfrm>
          <a:prstGeom prst="line">
            <a:avLst/>
          </a:prstGeom>
          <a:noFill/>
          <a:ln w="38100">
            <a:solidFill>
              <a:schemeClr val="tx1"/>
            </a:solidFill>
            <a:round/>
            <a:headEnd/>
            <a:tailEnd/>
          </a:ln>
        </p:spPr>
        <p:txBody>
          <a:bodyPr wrap="none" anchor="ctr"/>
          <a:lstStyle/>
          <a:p>
            <a:endParaRPr lang="en-US" sz="2400"/>
          </a:p>
        </p:txBody>
      </p:sp>
      <p:sp>
        <p:nvSpPr>
          <p:cNvPr id="15" name="Line 12"/>
          <p:cNvSpPr>
            <a:spLocks noChangeShapeType="1"/>
          </p:cNvSpPr>
          <p:nvPr/>
        </p:nvSpPr>
        <p:spPr bwMode="auto">
          <a:xfrm flipH="1">
            <a:off x="838201" y="2984500"/>
            <a:ext cx="838200" cy="0"/>
          </a:xfrm>
          <a:prstGeom prst="line">
            <a:avLst/>
          </a:prstGeom>
          <a:noFill/>
          <a:ln w="38100">
            <a:solidFill>
              <a:schemeClr val="tx1"/>
            </a:solidFill>
            <a:round/>
            <a:headEnd type="triangle" w="med" len="med"/>
            <a:tailEnd/>
          </a:ln>
        </p:spPr>
        <p:txBody>
          <a:bodyPr wrap="none" anchor="ctr"/>
          <a:lstStyle/>
          <a:p>
            <a:endParaRPr lang="en-US" sz="2400"/>
          </a:p>
        </p:txBody>
      </p:sp>
      <p:sp>
        <p:nvSpPr>
          <p:cNvPr id="16" name="Line 13"/>
          <p:cNvSpPr>
            <a:spLocks noChangeShapeType="1"/>
          </p:cNvSpPr>
          <p:nvPr/>
        </p:nvSpPr>
        <p:spPr bwMode="auto">
          <a:xfrm>
            <a:off x="838201" y="2967038"/>
            <a:ext cx="0" cy="3240088"/>
          </a:xfrm>
          <a:prstGeom prst="line">
            <a:avLst/>
          </a:prstGeom>
          <a:noFill/>
          <a:ln w="38100">
            <a:solidFill>
              <a:schemeClr val="tx1"/>
            </a:solidFill>
            <a:round/>
            <a:headEnd/>
            <a:tailEnd/>
          </a:ln>
        </p:spPr>
        <p:txBody>
          <a:bodyPr wrap="none" anchor="ctr"/>
          <a:lstStyle/>
          <a:p>
            <a:endParaRPr lang="en-US" sz="2400"/>
          </a:p>
        </p:txBody>
      </p:sp>
      <p:sp>
        <p:nvSpPr>
          <p:cNvPr id="17" name="Line 14"/>
          <p:cNvSpPr>
            <a:spLocks noChangeShapeType="1"/>
          </p:cNvSpPr>
          <p:nvPr/>
        </p:nvSpPr>
        <p:spPr bwMode="auto">
          <a:xfrm flipH="1">
            <a:off x="4017963" y="3886200"/>
            <a:ext cx="477838" cy="0"/>
          </a:xfrm>
          <a:prstGeom prst="line">
            <a:avLst/>
          </a:prstGeom>
          <a:noFill/>
          <a:ln w="38100">
            <a:solidFill>
              <a:schemeClr val="tx1"/>
            </a:solidFill>
            <a:round/>
            <a:headEnd/>
            <a:tailEnd type="triangle" w="med" len="med"/>
          </a:ln>
        </p:spPr>
        <p:txBody>
          <a:bodyPr wrap="none" anchor="ctr"/>
          <a:lstStyle/>
          <a:p>
            <a:endParaRPr lang="en-US" sz="2400"/>
          </a:p>
        </p:txBody>
      </p:sp>
      <p:sp>
        <p:nvSpPr>
          <p:cNvPr id="18" name="Line 15"/>
          <p:cNvSpPr>
            <a:spLocks noChangeShapeType="1"/>
          </p:cNvSpPr>
          <p:nvPr/>
        </p:nvSpPr>
        <p:spPr bwMode="auto">
          <a:xfrm flipH="1">
            <a:off x="838201" y="4648200"/>
            <a:ext cx="3657600" cy="0"/>
          </a:xfrm>
          <a:prstGeom prst="line">
            <a:avLst/>
          </a:prstGeom>
          <a:noFill/>
          <a:ln w="38100">
            <a:solidFill>
              <a:schemeClr val="tx1"/>
            </a:solidFill>
            <a:round/>
            <a:headEnd/>
            <a:tailEnd/>
          </a:ln>
        </p:spPr>
        <p:txBody>
          <a:bodyPr wrap="none" anchor="ctr"/>
          <a:lstStyle/>
          <a:p>
            <a:endParaRPr lang="en-US" sz="2400"/>
          </a:p>
        </p:txBody>
      </p:sp>
      <p:sp>
        <p:nvSpPr>
          <p:cNvPr id="19" name="Line 16"/>
          <p:cNvSpPr>
            <a:spLocks noChangeShapeType="1"/>
          </p:cNvSpPr>
          <p:nvPr/>
        </p:nvSpPr>
        <p:spPr bwMode="auto">
          <a:xfrm flipH="1">
            <a:off x="838201" y="5334000"/>
            <a:ext cx="1176338" cy="0"/>
          </a:xfrm>
          <a:prstGeom prst="line">
            <a:avLst/>
          </a:prstGeom>
          <a:noFill/>
          <a:ln w="38100">
            <a:solidFill>
              <a:schemeClr val="tx1"/>
            </a:solidFill>
            <a:round/>
            <a:headEnd/>
            <a:tailEnd/>
          </a:ln>
        </p:spPr>
        <p:txBody>
          <a:bodyPr wrap="none" anchor="ctr"/>
          <a:lstStyle/>
          <a:p>
            <a:endParaRPr lang="en-US" sz="2400"/>
          </a:p>
        </p:txBody>
      </p:sp>
      <p:sp>
        <p:nvSpPr>
          <p:cNvPr id="20" name="Line 17"/>
          <p:cNvSpPr>
            <a:spLocks noChangeShapeType="1"/>
          </p:cNvSpPr>
          <p:nvPr/>
        </p:nvSpPr>
        <p:spPr bwMode="auto">
          <a:xfrm>
            <a:off x="7239001" y="5334000"/>
            <a:ext cx="838200" cy="0"/>
          </a:xfrm>
          <a:prstGeom prst="line">
            <a:avLst/>
          </a:prstGeom>
          <a:noFill/>
          <a:ln w="38100">
            <a:solidFill>
              <a:schemeClr val="tx1"/>
            </a:solidFill>
            <a:round/>
            <a:headEnd type="triangle" w="med" len="med"/>
            <a:tailEnd/>
          </a:ln>
        </p:spPr>
        <p:txBody>
          <a:bodyPr wrap="none" anchor="ctr"/>
          <a:lstStyle/>
          <a:p>
            <a:endParaRPr lang="en-US" sz="2400"/>
          </a:p>
        </p:txBody>
      </p:sp>
      <p:sp>
        <p:nvSpPr>
          <p:cNvPr id="21" name="Line 18"/>
          <p:cNvSpPr>
            <a:spLocks noChangeShapeType="1"/>
          </p:cNvSpPr>
          <p:nvPr/>
        </p:nvSpPr>
        <p:spPr bwMode="auto">
          <a:xfrm>
            <a:off x="7239001" y="4648200"/>
            <a:ext cx="838200" cy="0"/>
          </a:xfrm>
          <a:prstGeom prst="line">
            <a:avLst/>
          </a:prstGeom>
          <a:noFill/>
          <a:ln w="38100">
            <a:solidFill>
              <a:schemeClr val="tx1"/>
            </a:solidFill>
            <a:round/>
            <a:headEnd type="triangle" w="med" len="med"/>
            <a:tailEnd/>
          </a:ln>
        </p:spPr>
        <p:txBody>
          <a:bodyPr wrap="none" anchor="ctr"/>
          <a:lstStyle/>
          <a:p>
            <a:endParaRPr lang="en-US" sz="2400"/>
          </a:p>
        </p:txBody>
      </p:sp>
      <p:sp>
        <p:nvSpPr>
          <p:cNvPr id="22" name="Line 19"/>
          <p:cNvSpPr>
            <a:spLocks noChangeShapeType="1"/>
          </p:cNvSpPr>
          <p:nvPr/>
        </p:nvSpPr>
        <p:spPr bwMode="auto">
          <a:xfrm>
            <a:off x="7239001" y="3886200"/>
            <a:ext cx="838200" cy="0"/>
          </a:xfrm>
          <a:prstGeom prst="line">
            <a:avLst/>
          </a:prstGeom>
          <a:noFill/>
          <a:ln w="38100">
            <a:solidFill>
              <a:schemeClr val="tx1"/>
            </a:solidFill>
            <a:round/>
            <a:headEnd type="triangle" w="med" len="med"/>
            <a:tailEnd/>
          </a:ln>
        </p:spPr>
        <p:txBody>
          <a:bodyPr wrap="none" anchor="ctr"/>
          <a:lstStyle/>
          <a:p>
            <a:endParaRPr lang="en-US" sz="2400"/>
          </a:p>
        </p:txBody>
      </p:sp>
      <p:sp>
        <p:nvSpPr>
          <p:cNvPr id="23" name="Oval 20"/>
          <p:cNvSpPr>
            <a:spLocks noChangeArrowheads="1"/>
          </p:cNvSpPr>
          <p:nvPr/>
        </p:nvSpPr>
        <p:spPr bwMode="auto">
          <a:xfrm>
            <a:off x="2014538" y="4991100"/>
            <a:ext cx="2003425" cy="685800"/>
          </a:xfrm>
          <a:prstGeom prst="ellipse">
            <a:avLst/>
          </a:prstGeom>
          <a:solidFill>
            <a:schemeClr val="accent1">
              <a:lumMod val="40000"/>
              <a:lumOff val="60000"/>
            </a:schemeClr>
          </a:solidFill>
          <a:ln w="38100">
            <a:solidFill>
              <a:schemeClr val="tx1"/>
            </a:solidFill>
            <a:round/>
            <a:headEnd/>
            <a:tailEnd/>
          </a:ln>
        </p:spPr>
        <p:txBody>
          <a:bodyPr wrap="none" anchor="ctr"/>
          <a:lstStyle/>
          <a:p>
            <a:pPr algn="ctr"/>
            <a:r>
              <a:rPr lang="en-US" sz="2000" dirty="0"/>
              <a:t>Child Executes</a:t>
            </a:r>
          </a:p>
        </p:txBody>
      </p:sp>
      <p:sp>
        <p:nvSpPr>
          <p:cNvPr id="24" name="Line 21"/>
          <p:cNvSpPr>
            <a:spLocks noChangeShapeType="1"/>
          </p:cNvSpPr>
          <p:nvPr/>
        </p:nvSpPr>
        <p:spPr bwMode="auto">
          <a:xfrm flipH="1">
            <a:off x="4017963" y="5334000"/>
            <a:ext cx="477838" cy="0"/>
          </a:xfrm>
          <a:prstGeom prst="line">
            <a:avLst/>
          </a:prstGeom>
          <a:noFill/>
          <a:ln w="38100">
            <a:solidFill>
              <a:schemeClr val="tx1"/>
            </a:solidFill>
            <a:round/>
            <a:headEnd/>
            <a:tailEnd type="triangle" w="med" len="med"/>
          </a:ln>
        </p:spPr>
        <p:txBody>
          <a:bodyPr wrap="none" anchor="ctr"/>
          <a:lstStyle/>
          <a:p>
            <a:endParaRPr lang="en-US" sz="2400"/>
          </a:p>
        </p:txBody>
      </p:sp>
      <p:sp>
        <p:nvSpPr>
          <p:cNvPr id="25" name="Oval 22"/>
          <p:cNvSpPr>
            <a:spLocks noChangeArrowheads="1"/>
          </p:cNvSpPr>
          <p:nvPr/>
        </p:nvSpPr>
        <p:spPr bwMode="auto">
          <a:xfrm>
            <a:off x="2014538" y="5864225"/>
            <a:ext cx="2003425" cy="685800"/>
          </a:xfrm>
          <a:prstGeom prst="ellipse">
            <a:avLst/>
          </a:prstGeom>
          <a:solidFill>
            <a:schemeClr val="accent1">
              <a:lumMod val="40000"/>
              <a:lumOff val="60000"/>
            </a:schemeClr>
          </a:solidFill>
          <a:ln w="38100">
            <a:solidFill>
              <a:schemeClr val="tx1"/>
            </a:solidFill>
            <a:round/>
            <a:headEnd/>
            <a:tailEnd/>
          </a:ln>
        </p:spPr>
        <p:txBody>
          <a:bodyPr wrap="none" anchor="ctr"/>
          <a:lstStyle/>
          <a:p>
            <a:pPr algn="ctr"/>
            <a:r>
              <a:rPr lang="en-US" sz="2000" dirty="0"/>
              <a:t>Interrupt Occurs</a:t>
            </a:r>
          </a:p>
        </p:txBody>
      </p:sp>
      <p:sp>
        <p:nvSpPr>
          <p:cNvPr id="26" name="Line 23"/>
          <p:cNvSpPr>
            <a:spLocks noChangeShapeType="1"/>
          </p:cNvSpPr>
          <p:nvPr/>
        </p:nvSpPr>
        <p:spPr bwMode="auto">
          <a:xfrm flipH="1">
            <a:off x="4017963" y="6207125"/>
            <a:ext cx="477838" cy="0"/>
          </a:xfrm>
          <a:prstGeom prst="line">
            <a:avLst/>
          </a:prstGeom>
          <a:noFill/>
          <a:ln w="38100">
            <a:solidFill>
              <a:schemeClr val="tx1"/>
            </a:solidFill>
            <a:round/>
            <a:headEnd/>
            <a:tailEnd/>
          </a:ln>
        </p:spPr>
        <p:txBody>
          <a:bodyPr wrap="none" anchor="ctr"/>
          <a:lstStyle/>
          <a:p>
            <a:endParaRPr lang="en-US" sz="2400"/>
          </a:p>
        </p:txBody>
      </p:sp>
      <p:sp>
        <p:nvSpPr>
          <p:cNvPr id="27" name="Oval 24"/>
          <p:cNvSpPr>
            <a:spLocks noChangeArrowheads="1"/>
          </p:cNvSpPr>
          <p:nvPr/>
        </p:nvSpPr>
        <p:spPr bwMode="auto">
          <a:xfrm>
            <a:off x="1176338" y="3467100"/>
            <a:ext cx="838200" cy="838200"/>
          </a:xfrm>
          <a:prstGeom prst="ellipse">
            <a:avLst/>
          </a:prstGeom>
          <a:solidFill>
            <a:schemeClr val="accent1">
              <a:lumMod val="40000"/>
              <a:lumOff val="60000"/>
            </a:schemeClr>
          </a:solidFill>
          <a:ln w="38100">
            <a:solidFill>
              <a:schemeClr val="tx1"/>
            </a:solidFill>
            <a:round/>
            <a:headEnd/>
            <a:tailEnd/>
          </a:ln>
        </p:spPr>
        <p:txBody>
          <a:bodyPr wrap="none" anchor="ctr"/>
          <a:lstStyle/>
          <a:p>
            <a:pPr algn="ctr"/>
            <a:r>
              <a:rPr lang="en-US" sz="2400" dirty="0"/>
              <a:t>I/O</a:t>
            </a:r>
          </a:p>
        </p:txBody>
      </p:sp>
      <p:sp>
        <p:nvSpPr>
          <p:cNvPr id="28" name="Text Box 25"/>
          <p:cNvSpPr txBox="1">
            <a:spLocks noChangeArrowheads="1"/>
          </p:cNvSpPr>
          <p:nvPr/>
        </p:nvSpPr>
        <p:spPr bwMode="auto">
          <a:xfrm>
            <a:off x="2389188" y="3652838"/>
            <a:ext cx="1628775" cy="461665"/>
          </a:xfrm>
          <a:prstGeom prst="rect">
            <a:avLst/>
          </a:prstGeom>
          <a:solidFill>
            <a:schemeClr val="accent2">
              <a:lumMod val="60000"/>
              <a:lumOff val="40000"/>
            </a:schemeClr>
          </a:solidFill>
          <a:ln w="38100">
            <a:solidFill>
              <a:schemeClr val="tx1"/>
            </a:solidFill>
            <a:miter lim="800000"/>
            <a:headEnd/>
            <a:tailEnd/>
          </a:ln>
        </p:spPr>
        <p:txBody>
          <a:bodyPr>
            <a:spAutoFit/>
          </a:bodyPr>
          <a:lstStyle/>
          <a:p>
            <a:pPr algn="ctr"/>
            <a:r>
              <a:rPr lang="en-US" sz="2400"/>
              <a:t>I/O Queue</a:t>
            </a:r>
          </a:p>
        </p:txBody>
      </p:sp>
      <p:sp>
        <p:nvSpPr>
          <p:cNvPr id="29" name="Line 26"/>
          <p:cNvSpPr>
            <a:spLocks noChangeShapeType="1"/>
          </p:cNvSpPr>
          <p:nvPr/>
        </p:nvSpPr>
        <p:spPr bwMode="auto">
          <a:xfrm flipH="1">
            <a:off x="838201" y="3886200"/>
            <a:ext cx="338138" cy="0"/>
          </a:xfrm>
          <a:prstGeom prst="line">
            <a:avLst/>
          </a:prstGeom>
          <a:noFill/>
          <a:ln w="38100">
            <a:solidFill>
              <a:schemeClr val="tx1"/>
            </a:solidFill>
            <a:round/>
            <a:headEnd/>
            <a:tailEnd/>
          </a:ln>
        </p:spPr>
        <p:txBody>
          <a:bodyPr wrap="none" anchor="ctr"/>
          <a:lstStyle/>
          <a:p>
            <a:endParaRPr lang="en-US" sz="2400"/>
          </a:p>
        </p:txBody>
      </p:sp>
      <p:sp>
        <p:nvSpPr>
          <p:cNvPr id="30" name="Line 27"/>
          <p:cNvSpPr>
            <a:spLocks noChangeShapeType="1"/>
          </p:cNvSpPr>
          <p:nvPr/>
        </p:nvSpPr>
        <p:spPr bwMode="auto">
          <a:xfrm flipH="1">
            <a:off x="2014538" y="3886200"/>
            <a:ext cx="374650" cy="0"/>
          </a:xfrm>
          <a:prstGeom prst="line">
            <a:avLst/>
          </a:prstGeom>
          <a:noFill/>
          <a:ln w="38100">
            <a:solidFill>
              <a:schemeClr val="tx1"/>
            </a:solidFill>
            <a:round/>
            <a:headEnd/>
            <a:tailEnd type="triangle" w="med" len="med"/>
          </a:ln>
        </p:spPr>
        <p:txBody>
          <a:bodyPr wrap="none" anchor="ctr"/>
          <a:lstStyle/>
          <a:p>
            <a:endParaRPr lang="en-US" sz="2400"/>
          </a:p>
        </p:txBody>
      </p:sp>
      <p:sp>
        <p:nvSpPr>
          <p:cNvPr id="31" name="Line 28"/>
          <p:cNvSpPr>
            <a:spLocks noChangeShapeType="1"/>
          </p:cNvSpPr>
          <p:nvPr/>
        </p:nvSpPr>
        <p:spPr bwMode="auto">
          <a:xfrm>
            <a:off x="182563" y="2768600"/>
            <a:ext cx="1493838" cy="0"/>
          </a:xfrm>
          <a:prstGeom prst="line">
            <a:avLst/>
          </a:prstGeom>
          <a:noFill/>
          <a:ln w="38100">
            <a:solidFill>
              <a:schemeClr val="tx1"/>
            </a:solidFill>
            <a:round/>
            <a:headEnd type="oval" w="med" len="med"/>
            <a:tailEnd type="triangle" w="med" len="med"/>
          </a:ln>
        </p:spPr>
        <p:txBody>
          <a:bodyPr wrap="none" anchor="ctr"/>
          <a:lstStyle/>
          <a:p>
            <a:endParaRPr lang="en-US" sz="2400"/>
          </a:p>
        </p:txBody>
      </p:sp>
      <p:sp>
        <p:nvSpPr>
          <p:cNvPr id="32" name="Oval 36"/>
          <p:cNvSpPr>
            <a:spLocks noChangeArrowheads="1"/>
          </p:cNvSpPr>
          <p:nvPr/>
        </p:nvSpPr>
        <p:spPr bwMode="auto">
          <a:xfrm>
            <a:off x="5638801" y="2362200"/>
            <a:ext cx="838200" cy="838200"/>
          </a:xfrm>
          <a:prstGeom prst="ellipse">
            <a:avLst/>
          </a:prstGeom>
          <a:solidFill>
            <a:schemeClr val="accent1">
              <a:lumMod val="40000"/>
              <a:lumOff val="60000"/>
            </a:schemeClr>
          </a:solidFill>
          <a:ln w="38100">
            <a:solidFill>
              <a:schemeClr val="tx1"/>
            </a:solidFill>
            <a:round/>
            <a:headEnd/>
            <a:tailEnd/>
          </a:ln>
        </p:spPr>
        <p:txBody>
          <a:bodyPr wrap="none" anchor="ctr"/>
          <a:lstStyle/>
          <a:p>
            <a:pPr algn="ctr"/>
            <a:r>
              <a:rPr lang="en-US" sz="2400"/>
              <a:t>CPU</a:t>
            </a:r>
          </a:p>
        </p:txBody>
      </p:sp>
      <p:sp>
        <p:nvSpPr>
          <p:cNvPr id="33" name="Line 37"/>
          <p:cNvSpPr>
            <a:spLocks noChangeShapeType="1"/>
          </p:cNvSpPr>
          <p:nvPr/>
        </p:nvSpPr>
        <p:spPr bwMode="auto">
          <a:xfrm>
            <a:off x="6477001" y="2743200"/>
            <a:ext cx="2335213" cy="0"/>
          </a:xfrm>
          <a:prstGeom prst="line">
            <a:avLst/>
          </a:prstGeom>
          <a:noFill/>
          <a:ln w="38100">
            <a:solidFill>
              <a:schemeClr val="tx1"/>
            </a:solidFill>
            <a:round/>
            <a:headEnd/>
            <a:tailEnd type="triangle" w="med" len="med"/>
          </a:ln>
        </p:spPr>
        <p:txBody>
          <a:bodyPr wrap="none" anchor="ctr"/>
          <a:lstStyle/>
          <a:p>
            <a:endParaRPr lang="en-US" sz="2400"/>
          </a:p>
        </p:txBody>
      </p:sp>
      <p:sp>
        <p:nvSpPr>
          <p:cNvPr id="34" name="Line 38"/>
          <p:cNvSpPr>
            <a:spLocks noChangeShapeType="1"/>
          </p:cNvSpPr>
          <p:nvPr/>
        </p:nvSpPr>
        <p:spPr bwMode="auto">
          <a:xfrm>
            <a:off x="6464301" y="2895600"/>
            <a:ext cx="1627188" cy="0"/>
          </a:xfrm>
          <a:prstGeom prst="line">
            <a:avLst/>
          </a:prstGeom>
          <a:noFill/>
          <a:ln w="38100">
            <a:solidFill>
              <a:schemeClr val="tx1"/>
            </a:solidFill>
            <a:round/>
            <a:headEnd/>
            <a:tailEnd/>
          </a:ln>
        </p:spPr>
        <p:txBody>
          <a:bodyPr wrap="none" anchor="ctr"/>
          <a:lstStyle/>
          <a:p>
            <a:endParaRPr lang="en-US" sz="2400"/>
          </a:p>
        </p:txBody>
      </p:sp>
      <p:grpSp>
        <p:nvGrpSpPr>
          <p:cNvPr id="38" name="Group 46"/>
          <p:cNvGrpSpPr>
            <a:grpSpLocks/>
          </p:cNvGrpSpPr>
          <p:nvPr/>
        </p:nvGrpSpPr>
        <p:grpSpPr bwMode="auto">
          <a:xfrm>
            <a:off x="533400" y="1558925"/>
            <a:ext cx="7772400" cy="1044575"/>
            <a:chOff x="336" y="982"/>
            <a:chExt cx="4896" cy="658"/>
          </a:xfrm>
        </p:grpSpPr>
        <p:sp>
          <p:nvSpPr>
            <p:cNvPr id="39" name="Line 30"/>
            <p:cNvSpPr>
              <a:spLocks noChangeShapeType="1"/>
            </p:cNvSpPr>
            <p:nvPr/>
          </p:nvSpPr>
          <p:spPr bwMode="auto">
            <a:xfrm>
              <a:off x="4048" y="1640"/>
              <a:ext cx="1184" cy="0"/>
            </a:xfrm>
            <a:prstGeom prst="line">
              <a:avLst/>
            </a:prstGeom>
            <a:noFill/>
            <a:ln w="38100">
              <a:solidFill>
                <a:schemeClr val="tx1"/>
              </a:solidFill>
              <a:round/>
              <a:headEnd/>
              <a:tailEnd type="triangle" w="med" len="med"/>
            </a:ln>
          </p:spPr>
          <p:txBody>
            <a:bodyPr wrap="none" anchor="ctr"/>
            <a:lstStyle/>
            <a:p>
              <a:endParaRPr lang="en-US" sz="2400"/>
            </a:p>
          </p:txBody>
        </p:sp>
        <p:sp>
          <p:nvSpPr>
            <p:cNvPr id="40" name="Line 31"/>
            <p:cNvSpPr>
              <a:spLocks noChangeShapeType="1"/>
            </p:cNvSpPr>
            <p:nvPr/>
          </p:nvSpPr>
          <p:spPr bwMode="auto">
            <a:xfrm>
              <a:off x="5232" y="1200"/>
              <a:ext cx="0" cy="440"/>
            </a:xfrm>
            <a:prstGeom prst="line">
              <a:avLst/>
            </a:prstGeom>
            <a:noFill/>
            <a:ln w="38100">
              <a:solidFill>
                <a:schemeClr val="tx1"/>
              </a:solidFill>
              <a:round/>
              <a:headEnd/>
              <a:tailEnd/>
            </a:ln>
          </p:spPr>
          <p:txBody>
            <a:bodyPr wrap="none" anchor="ctr"/>
            <a:lstStyle/>
            <a:p>
              <a:endParaRPr lang="en-US" sz="2400"/>
            </a:p>
          </p:txBody>
        </p:sp>
        <p:sp>
          <p:nvSpPr>
            <p:cNvPr id="41" name="Line 32"/>
            <p:cNvSpPr>
              <a:spLocks noChangeShapeType="1"/>
            </p:cNvSpPr>
            <p:nvPr/>
          </p:nvSpPr>
          <p:spPr bwMode="auto">
            <a:xfrm>
              <a:off x="3216" y="1200"/>
              <a:ext cx="2016" cy="0"/>
            </a:xfrm>
            <a:prstGeom prst="line">
              <a:avLst/>
            </a:prstGeom>
            <a:noFill/>
            <a:ln w="38100">
              <a:solidFill>
                <a:schemeClr val="tx1"/>
              </a:solidFill>
              <a:round/>
              <a:headEnd/>
              <a:tailEnd/>
            </a:ln>
          </p:spPr>
          <p:txBody>
            <a:bodyPr wrap="none" anchor="ctr"/>
            <a:lstStyle/>
            <a:p>
              <a:endParaRPr lang="en-US" sz="2400"/>
            </a:p>
          </p:txBody>
        </p:sp>
        <p:sp>
          <p:nvSpPr>
            <p:cNvPr id="42" name="Line 33"/>
            <p:cNvSpPr>
              <a:spLocks noChangeShapeType="1"/>
            </p:cNvSpPr>
            <p:nvPr/>
          </p:nvSpPr>
          <p:spPr bwMode="auto">
            <a:xfrm flipH="1">
              <a:off x="336" y="1200"/>
              <a:ext cx="1152" cy="0"/>
            </a:xfrm>
            <a:prstGeom prst="line">
              <a:avLst/>
            </a:prstGeom>
            <a:noFill/>
            <a:ln w="38100">
              <a:solidFill>
                <a:schemeClr val="tx1"/>
              </a:solidFill>
              <a:round/>
              <a:headEnd/>
              <a:tailEnd/>
            </a:ln>
          </p:spPr>
          <p:txBody>
            <a:bodyPr wrap="none" anchor="ctr"/>
            <a:lstStyle/>
            <a:p>
              <a:endParaRPr lang="en-US" sz="2400"/>
            </a:p>
          </p:txBody>
        </p:sp>
        <p:sp>
          <p:nvSpPr>
            <p:cNvPr id="43" name="Line 34"/>
            <p:cNvSpPr>
              <a:spLocks noChangeShapeType="1"/>
            </p:cNvSpPr>
            <p:nvPr/>
          </p:nvSpPr>
          <p:spPr bwMode="auto">
            <a:xfrm>
              <a:off x="336" y="1200"/>
              <a:ext cx="0" cy="421"/>
            </a:xfrm>
            <a:prstGeom prst="line">
              <a:avLst/>
            </a:prstGeom>
            <a:noFill/>
            <a:ln w="38100">
              <a:solidFill>
                <a:schemeClr val="tx1"/>
              </a:solidFill>
              <a:round/>
              <a:headEnd/>
              <a:tailEnd/>
            </a:ln>
          </p:spPr>
          <p:txBody>
            <a:bodyPr wrap="none" anchor="ctr"/>
            <a:lstStyle/>
            <a:p>
              <a:endParaRPr lang="en-US" sz="2400"/>
            </a:p>
          </p:txBody>
        </p:sp>
        <p:sp>
          <p:nvSpPr>
            <p:cNvPr id="44" name="Line 35"/>
            <p:cNvSpPr>
              <a:spLocks noChangeShapeType="1"/>
            </p:cNvSpPr>
            <p:nvPr/>
          </p:nvSpPr>
          <p:spPr bwMode="auto">
            <a:xfrm>
              <a:off x="336" y="1632"/>
              <a:ext cx="720" cy="0"/>
            </a:xfrm>
            <a:prstGeom prst="line">
              <a:avLst/>
            </a:prstGeom>
            <a:noFill/>
            <a:ln w="38100">
              <a:solidFill>
                <a:schemeClr val="tx1"/>
              </a:solidFill>
              <a:round/>
              <a:headEnd/>
              <a:tailEnd type="triangle" w="med" len="med"/>
            </a:ln>
          </p:spPr>
          <p:txBody>
            <a:bodyPr wrap="none" anchor="ctr"/>
            <a:lstStyle/>
            <a:p>
              <a:endParaRPr lang="en-US" sz="2400"/>
            </a:p>
          </p:txBody>
        </p:sp>
        <p:sp>
          <p:nvSpPr>
            <p:cNvPr id="45" name="Text Box 29"/>
            <p:cNvSpPr txBox="1">
              <a:spLocks noChangeArrowheads="1"/>
            </p:cNvSpPr>
            <p:nvPr/>
          </p:nvSpPr>
          <p:spPr bwMode="auto">
            <a:xfrm>
              <a:off x="1448" y="982"/>
              <a:ext cx="2028" cy="523"/>
            </a:xfrm>
            <a:prstGeom prst="rect">
              <a:avLst/>
            </a:prstGeom>
            <a:solidFill>
              <a:srgbClr val="FFFFCC"/>
            </a:solidFill>
            <a:ln w="38100">
              <a:solidFill>
                <a:schemeClr val="tx1"/>
              </a:solidFill>
              <a:miter lim="800000"/>
              <a:headEnd/>
              <a:tailEnd/>
            </a:ln>
          </p:spPr>
          <p:txBody>
            <a:bodyPr wrap="none">
              <a:spAutoFit/>
            </a:bodyPr>
            <a:lstStyle/>
            <a:p>
              <a:pPr algn="ctr"/>
              <a:r>
                <a:rPr lang="en-US" sz="2400" b="1"/>
                <a:t>Partially Executed</a:t>
              </a:r>
            </a:p>
            <a:p>
              <a:pPr algn="ctr"/>
              <a:r>
                <a:rPr lang="en-US" sz="2400" b="1"/>
                <a:t>Swapped Out Processes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816"/>
            <a:ext cx="8229600" cy="713678"/>
          </a:xfrm>
        </p:spPr>
        <p:txBody>
          <a:bodyPr>
            <a:normAutofit fontScale="90000"/>
          </a:bodyPr>
          <a:lstStyle/>
          <a:p>
            <a:pPr lvl="0"/>
            <a:r>
              <a:rPr lang="en-US" dirty="0" smtClean="0"/>
              <a:t>6.4 Scheduling Basics</a:t>
            </a:r>
            <a:endParaRPr lang="en-US" dirty="0"/>
          </a:p>
        </p:txBody>
      </p:sp>
      <p:graphicFrame>
        <p:nvGraphicFramePr>
          <p:cNvPr id="4" name="Table 3"/>
          <p:cNvGraphicFramePr>
            <a:graphicFrameLocks noGrp="1"/>
          </p:cNvGraphicFramePr>
          <p:nvPr/>
        </p:nvGraphicFramePr>
        <p:xfrm>
          <a:off x="457200" y="847495"/>
          <a:ext cx="8229600" cy="5854386"/>
        </p:xfrm>
        <a:graphic>
          <a:graphicData uri="http://schemas.openxmlformats.org/drawingml/2006/table">
            <a:tbl>
              <a:tblPr/>
              <a:tblGrid>
                <a:gridCol w="1873405"/>
                <a:gridCol w="6356195"/>
              </a:tblGrid>
              <a:tr h="292720">
                <a:tc>
                  <a:txBody>
                    <a:bodyPr/>
                    <a:lstStyle/>
                    <a:p>
                      <a:pPr marL="0" marR="0">
                        <a:spcBef>
                          <a:spcPts val="0"/>
                        </a:spcBef>
                        <a:spcAft>
                          <a:spcPts val="0"/>
                        </a:spcAft>
                        <a:tabLst>
                          <a:tab pos="1295400" algn="l"/>
                        </a:tabLst>
                      </a:pPr>
                      <a:r>
                        <a:rPr lang="en-US" sz="1800" b="1" dirty="0">
                          <a:solidFill>
                            <a:srgbClr val="FFFFFF"/>
                          </a:solidFill>
                          <a:latin typeface="Times New Roman"/>
                          <a:ea typeface="Times New Roman"/>
                        </a:rPr>
                        <a:t>Name</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800" dirty="0">
                          <a:solidFill>
                            <a:srgbClr val="FFFFFF"/>
                          </a:solidFill>
                          <a:latin typeface="Times New Roman"/>
                          <a:ea typeface="Times New Roman"/>
                        </a:rPr>
                        <a:t>Description</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585438">
                <a:tc>
                  <a:txBody>
                    <a:bodyPr/>
                    <a:lstStyle/>
                    <a:p>
                      <a:pPr marL="0" marR="0">
                        <a:spcBef>
                          <a:spcPts val="0"/>
                        </a:spcBef>
                        <a:spcAft>
                          <a:spcPts val="0"/>
                        </a:spcAft>
                        <a:tabLst>
                          <a:tab pos="1295400" algn="l"/>
                        </a:tabLst>
                      </a:pPr>
                      <a:r>
                        <a:rPr lang="en-US" sz="1800" b="1">
                          <a:latin typeface="Times New Roman"/>
                          <a:ea typeface="Times New Roman"/>
                        </a:rPr>
                        <a:t>CPU burst</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rPr>
                        <a:t>Continuous CPU activity by a process before requiring an I/O operation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20">
                <a:tc>
                  <a:txBody>
                    <a:bodyPr/>
                    <a:lstStyle/>
                    <a:p>
                      <a:pPr marL="0" marR="0">
                        <a:spcBef>
                          <a:spcPts val="0"/>
                        </a:spcBef>
                        <a:spcAft>
                          <a:spcPts val="0"/>
                        </a:spcAft>
                        <a:tabLst>
                          <a:tab pos="1295400" algn="l"/>
                        </a:tabLst>
                      </a:pPr>
                      <a:r>
                        <a:rPr lang="en-US" sz="1800" b="1">
                          <a:latin typeface="Times New Roman"/>
                          <a:ea typeface="Times New Roman"/>
                        </a:rPr>
                        <a:t>I/O burst</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rPr>
                        <a:t>Activity initiated by the CPU on an I/O device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438">
                <a:tc>
                  <a:txBody>
                    <a:bodyPr/>
                    <a:lstStyle/>
                    <a:p>
                      <a:pPr marL="0" marR="0">
                        <a:spcBef>
                          <a:spcPts val="0"/>
                        </a:spcBef>
                        <a:spcAft>
                          <a:spcPts val="0"/>
                        </a:spcAft>
                        <a:tabLst>
                          <a:tab pos="1295400" algn="l"/>
                        </a:tabLst>
                      </a:pPr>
                      <a:r>
                        <a:rPr lang="en-US" sz="1800" b="1">
                          <a:latin typeface="Times New Roman"/>
                          <a:ea typeface="Times New Roman"/>
                        </a:rPr>
                        <a:t>PCB</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rPr>
                        <a:t>Process context block that holds the state of a process (i.e., program in execution)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5438">
                <a:tc>
                  <a:txBody>
                    <a:bodyPr/>
                    <a:lstStyle/>
                    <a:p>
                      <a:pPr marL="0" marR="0">
                        <a:spcBef>
                          <a:spcPts val="0"/>
                        </a:spcBef>
                        <a:spcAft>
                          <a:spcPts val="0"/>
                        </a:spcAft>
                        <a:tabLst>
                          <a:tab pos="1295400" algn="l"/>
                        </a:tabLst>
                      </a:pPr>
                      <a:r>
                        <a:rPr lang="en-US" sz="1800" b="1">
                          <a:latin typeface="Times New Roman"/>
                          <a:ea typeface="Times New Roman"/>
                        </a:rPr>
                        <a:t>Ready queue</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rPr>
                        <a:t>Queue of PCBs that represent the set of memory resident processes that are ready to run on the CPU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8158">
                <a:tc>
                  <a:txBody>
                    <a:bodyPr/>
                    <a:lstStyle/>
                    <a:p>
                      <a:pPr marL="0" marR="0">
                        <a:spcBef>
                          <a:spcPts val="0"/>
                        </a:spcBef>
                        <a:spcAft>
                          <a:spcPts val="0"/>
                        </a:spcAft>
                        <a:tabLst>
                          <a:tab pos="1295400" algn="l"/>
                        </a:tabLst>
                      </a:pPr>
                      <a:r>
                        <a:rPr lang="en-US" sz="1800" b="1">
                          <a:latin typeface="Times New Roman"/>
                          <a:ea typeface="Times New Roman"/>
                        </a:rPr>
                        <a:t>I/O queue</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rPr>
                        <a:t>Queue of PCBs that represent the set of memory resident processes that are waiting for some I/O operation either to be initiated or completed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8158">
                <a:tc>
                  <a:txBody>
                    <a:bodyPr/>
                    <a:lstStyle/>
                    <a:p>
                      <a:pPr marL="0" marR="0">
                        <a:spcBef>
                          <a:spcPts val="0"/>
                        </a:spcBef>
                        <a:spcAft>
                          <a:spcPts val="0"/>
                        </a:spcAft>
                        <a:tabLst>
                          <a:tab pos="1295400" algn="l"/>
                        </a:tabLst>
                      </a:pPr>
                      <a:r>
                        <a:rPr lang="en-US" sz="1800" b="1">
                          <a:latin typeface="Times New Roman"/>
                          <a:ea typeface="Times New Roman"/>
                        </a:rPr>
                        <a:t>Non-Preemptive algorithm</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rPr>
                        <a:t>Algorithm that allows the currently scheduled process on the CPU to voluntarily relinquish the processor (either by terminating or making an I/O system call)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8158">
                <a:tc>
                  <a:txBody>
                    <a:bodyPr/>
                    <a:lstStyle/>
                    <a:p>
                      <a:pPr marL="0" marR="0">
                        <a:spcBef>
                          <a:spcPts val="0"/>
                        </a:spcBef>
                        <a:spcAft>
                          <a:spcPts val="0"/>
                        </a:spcAft>
                        <a:tabLst>
                          <a:tab pos="1295400" algn="l"/>
                        </a:tabLst>
                      </a:pPr>
                      <a:r>
                        <a:rPr lang="en-US" sz="1800" b="1" dirty="0">
                          <a:latin typeface="Times New Roman"/>
                          <a:ea typeface="Times New Roman"/>
                        </a:rPr>
                        <a:t>Preemptive </a:t>
                      </a:r>
                      <a:endParaRPr lang="en-US" sz="1800" b="1" dirty="0" smtClean="0">
                        <a:latin typeface="Times New Roman"/>
                        <a:ea typeface="Times New Roman"/>
                      </a:endParaRPr>
                    </a:p>
                    <a:p>
                      <a:pPr marL="0" marR="0">
                        <a:spcBef>
                          <a:spcPts val="0"/>
                        </a:spcBef>
                        <a:spcAft>
                          <a:spcPts val="0"/>
                        </a:spcAft>
                        <a:tabLst>
                          <a:tab pos="1295400" algn="l"/>
                        </a:tabLst>
                      </a:pPr>
                      <a:r>
                        <a:rPr lang="en-US" sz="1800" b="1" dirty="0" smtClean="0">
                          <a:latin typeface="Times New Roman"/>
                          <a:ea typeface="Times New Roman"/>
                        </a:rPr>
                        <a:t>algorithm</a:t>
                      </a:r>
                      <a:endParaRPr lang="en-US" sz="18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dirty="0">
                          <a:latin typeface="Times New Roman"/>
                          <a:ea typeface="Times New Roman"/>
                        </a:rPr>
                        <a:t>Algorithm that forcibly takes the processor away from the currently scheduled process in response to an external event (e.g. I/O completion interrupt, timer interrupt)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8158">
                <a:tc>
                  <a:txBody>
                    <a:bodyPr/>
                    <a:lstStyle/>
                    <a:p>
                      <a:pPr marL="0" marR="0">
                        <a:spcBef>
                          <a:spcPts val="0"/>
                        </a:spcBef>
                        <a:spcAft>
                          <a:spcPts val="0"/>
                        </a:spcAft>
                        <a:tabLst>
                          <a:tab pos="1295400" algn="l"/>
                        </a:tabLst>
                      </a:pPr>
                      <a:r>
                        <a:rPr lang="en-US" sz="1800" b="1">
                          <a:latin typeface="Times New Roman"/>
                          <a:ea typeface="Times New Roman"/>
                        </a:rPr>
                        <a:t>Thrashing</a:t>
                      </a:r>
                      <a:endParaRPr lang="en-US" sz="18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dirty="0">
                          <a:latin typeface="Times New Roman"/>
                          <a:ea typeface="Times New Roman"/>
                        </a:rPr>
                        <a:t>A phenomenon wherein the dynamic memory usage of the processes currently in the ready queue exceed the total memory capacity of the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6.5 Performance Metrics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System Centric</a:t>
            </a:r>
            <a:r>
              <a:rPr lang="en-US" dirty="0" smtClean="0"/>
              <a:t>. </a:t>
            </a:r>
          </a:p>
          <a:p>
            <a:pPr lvl="1"/>
            <a:r>
              <a:rPr lang="en-US" i="1" dirty="0" smtClean="0"/>
              <a:t>CPU Utilization: </a:t>
            </a:r>
            <a:r>
              <a:rPr lang="en-US" dirty="0" smtClean="0"/>
              <a:t>Percentage of time the processor is busy.  </a:t>
            </a:r>
          </a:p>
          <a:p>
            <a:pPr lvl="1"/>
            <a:r>
              <a:rPr lang="en-US" i="1" dirty="0" smtClean="0"/>
              <a:t>Throughput: </a:t>
            </a:r>
            <a:r>
              <a:rPr lang="en-US" dirty="0" smtClean="0"/>
              <a:t>Number of jobs executed per unit time.</a:t>
            </a:r>
          </a:p>
          <a:p>
            <a:pPr lvl="1"/>
            <a:r>
              <a:rPr lang="en-US" i="1" dirty="0" smtClean="0"/>
              <a:t>Average turnaround time:</a:t>
            </a:r>
            <a:r>
              <a:rPr lang="en-US" dirty="0" smtClean="0"/>
              <a:t> Average elapsed time for jobs entering and leaving the system.   </a:t>
            </a:r>
          </a:p>
          <a:p>
            <a:pPr lvl="1"/>
            <a:r>
              <a:rPr lang="en-US" i="1" dirty="0" smtClean="0"/>
              <a:t>Average waiting time: </a:t>
            </a:r>
            <a:r>
              <a:rPr lang="en-US" dirty="0" smtClean="0"/>
              <a:t>Average of amount of time each job waits while in system</a:t>
            </a:r>
          </a:p>
          <a:p>
            <a:r>
              <a:rPr lang="en-US" i="1" dirty="0" smtClean="0"/>
              <a:t>User Centric</a:t>
            </a:r>
          </a:p>
          <a:p>
            <a:pPr lvl="1"/>
            <a:r>
              <a:rPr lang="en-US" i="1" dirty="0" smtClean="0"/>
              <a:t>Response time: </a:t>
            </a:r>
            <a:r>
              <a:rPr lang="en-US" dirty="0" smtClean="0"/>
              <a:t>Time until system responds to user.</a:t>
            </a:r>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6.5 Performance Metrics</a:t>
            </a:r>
            <a:endParaRPr lang="en-US" dirty="0"/>
          </a:p>
        </p:txBody>
      </p:sp>
      <p:sp>
        <p:nvSpPr>
          <p:cNvPr id="3" name="Content Placeholder 2"/>
          <p:cNvSpPr>
            <a:spLocks noGrp="1"/>
          </p:cNvSpPr>
          <p:nvPr>
            <p:ph idx="1"/>
          </p:nvPr>
        </p:nvSpPr>
        <p:spPr/>
        <p:txBody>
          <a:bodyPr>
            <a:normAutofit/>
          </a:bodyPr>
          <a:lstStyle/>
          <a:p>
            <a:r>
              <a:rPr lang="en-US" dirty="0" smtClean="0"/>
              <a:t>Two other qualitative issues</a:t>
            </a:r>
          </a:p>
          <a:p>
            <a:pPr lvl="1"/>
            <a:r>
              <a:rPr lang="en-US" i="1" dirty="0" smtClean="0"/>
              <a:t>Starvation: </a:t>
            </a:r>
            <a:r>
              <a:rPr lang="en-US" dirty="0" smtClean="0"/>
              <a:t>The scheduling algorithm prevents a process from ever completing</a:t>
            </a:r>
          </a:p>
          <a:p>
            <a:pPr lvl="1"/>
            <a:r>
              <a:rPr lang="en-US" i="1" dirty="0" smtClean="0"/>
              <a:t>Convoy Effect: </a:t>
            </a:r>
            <a:r>
              <a:rPr lang="en-US" dirty="0" smtClean="0"/>
              <a:t>The scheduling algorithm allows long-running jobs to dominate the CPU</a:t>
            </a:r>
            <a:endParaRPr lang="en-US" dirty="0" smtClean="0"/>
          </a:p>
          <a:p>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6.5 Performance Metrics</a:t>
            </a:r>
            <a:endParaRPr lang="en-US" dirty="0"/>
          </a:p>
        </p:txBody>
      </p:sp>
      <p:grpSp>
        <p:nvGrpSpPr>
          <p:cNvPr id="46082" name="Group 2"/>
          <p:cNvGrpSpPr>
            <a:grpSpLocks noChangeAspect="1"/>
          </p:cNvGrpSpPr>
          <p:nvPr/>
        </p:nvGrpSpPr>
        <p:grpSpPr bwMode="auto">
          <a:xfrm>
            <a:off x="1007317" y="1579453"/>
            <a:ext cx="7129366" cy="3873493"/>
            <a:chOff x="3102" y="1200"/>
            <a:chExt cx="9693" cy="4592"/>
          </a:xfrm>
        </p:grpSpPr>
        <p:sp>
          <p:nvSpPr>
            <p:cNvPr id="46083" name="AutoShape 3"/>
            <p:cNvSpPr>
              <a:spLocks noChangeAspect="1" noChangeArrowheads="1"/>
            </p:cNvSpPr>
            <p:nvPr/>
          </p:nvSpPr>
          <p:spPr bwMode="auto">
            <a:xfrm>
              <a:off x="3102" y="1200"/>
              <a:ext cx="9693" cy="4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3600"/>
            </a:p>
          </p:txBody>
        </p:sp>
        <p:sp>
          <p:nvSpPr>
            <p:cNvPr id="46084" name="Rectangle 4"/>
            <p:cNvSpPr>
              <a:spLocks noChangeArrowheads="1"/>
            </p:cNvSpPr>
            <p:nvPr/>
          </p:nvSpPr>
          <p:spPr bwMode="auto">
            <a:xfrm>
              <a:off x="3602" y="1200"/>
              <a:ext cx="800" cy="617"/>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6085" name="Rectangle 5"/>
            <p:cNvSpPr>
              <a:spLocks noChangeArrowheads="1"/>
            </p:cNvSpPr>
            <p:nvPr/>
          </p:nvSpPr>
          <p:spPr bwMode="auto">
            <a:xfrm>
              <a:off x="4402" y="1200"/>
              <a:ext cx="1300" cy="617"/>
            </a:xfrm>
            <a:prstGeom prst="rect">
              <a:avLst/>
            </a:prstGeom>
            <a:noFill/>
            <a:ln w="9525">
              <a:solidFill>
                <a:srgbClr val="000000"/>
              </a:solidFill>
              <a:miter lim="800000"/>
              <a:headEnd/>
              <a:tailEnd/>
            </a:ln>
          </p:spPr>
          <p:txBody>
            <a:bodyPr vert="horz" wrap="square" lIns="56163" tIns="28081" rIns="56163" bIns="2808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P1</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86" name="Rectangle 6"/>
            <p:cNvSpPr>
              <a:spLocks noChangeArrowheads="1"/>
            </p:cNvSpPr>
            <p:nvPr/>
          </p:nvSpPr>
          <p:spPr bwMode="auto">
            <a:xfrm>
              <a:off x="5702" y="1200"/>
              <a:ext cx="1500" cy="617"/>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6087" name="Rectangle 7"/>
            <p:cNvSpPr>
              <a:spLocks noChangeArrowheads="1"/>
            </p:cNvSpPr>
            <p:nvPr/>
          </p:nvSpPr>
          <p:spPr bwMode="auto">
            <a:xfrm>
              <a:off x="7202" y="1200"/>
              <a:ext cx="1300" cy="617"/>
            </a:xfrm>
            <a:prstGeom prst="rect">
              <a:avLst/>
            </a:prstGeom>
            <a:noFill/>
            <a:ln w="9525">
              <a:solidFill>
                <a:srgbClr val="000000"/>
              </a:solidFill>
              <a:miter lim="800000"/>
              <a:headEnd/>
              <a:tailEnd/>
            </a:ln>
          </p:spPr>
          <p:txBody>
            <a:bodyPr vert="horz" wrap="square" lIns="56163" tIns="28081" rIns="56163" bIns="2808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P2</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88" name="Rectangle 8"/>
            <p:cNvSpPr>
              <a:spLocks noChangeArrowheads="1"/>
            </p:cNvSpPr>
            <p:nvPr/>
          </p:nvSpPr>
          <p:spPr bwMode="auto">
            <a:xfrm>
              <a:off x="9302" y="1200"/>
              <a:ext cx="2200" cy="617"/>
            </a:xfrm>
            <a:prstGeom prst="rect">
              <a:avLst/>
            </a:prstGeom>
            <a:noFill/>
            <a:ln w="9525">
              <a:solidFill>
                <a:srgbClr val="000000"/>
              </a:solidFill>
              <a:miter lim="800000"/>
              <a:headEnd/>
              <a:tailEnd/>
            </a:ln>
          </p:spPr>
          <p:txBody>
            <a:bodyPr vert="horz" wrap="square" lIns="56163" tIns="28081" rIns="56163" bIns="2808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P3</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89" name="Rectangle 9"/>
            <p:cNvSpPr>
              <a:spLocks noChangeArrowheads="1"/>
            </p:cNvSpPr>
            <p:nvPr/>
          </p:nvSpPr>
          <p:spPr bwMode="auto">
            <a:xfrm>
              <a:off x="8502" y="1200"/>
              <a:ext cx="800" cy="617"/>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6090" name="Text Box 10"/>
            <p:cNvSpPr txBox="1">
              <a:spLocks noChangeArrowheads="1"/>
            </p:cNvSpPr>
            <p:nvPr/>
          </p:nvSpPr>
          <p:spPr bwMode="auto">
            <a:xfrm>
              <a:off x="3702" y="1939"/>
              <a:ext cx="814"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w</a:t>
              </a:r>
              <a:r>
                <a:rPr kumimoji="0" lang="en-US" sz="2000" b="1" i="0" u="none" strike="noStrike" cap="none" normalizeH="0" baseline="-25000" smtClean="0">
                  <a:ln>
                    <a:noFill/>
                  </a:ln>
                  <a:solidFill>
                    <a:srgbClr val="000000"/>
                  </a:solidFill>
                  <a:effectLst/>
                  <a:latin typeface="Arial" pitchFamily="34" charset="0"/>
                  <a:cs typeface="Arial" pitchFamily="34" charset="0"/>
                </a:rPr>
                <a:t>1</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91" name="Text Box 11"/>
            <p:cNvSpPr txBox="1">
              <a:spLocks noChangeArrowheads="1"/>
            </p:cNvSpPr>
            <p:nvPr/>
          </p:nvSpPr>
          <p:spPr bwMode="auto">
            <a:xfrm>
              <a:off x="4783" y="1939"/>
              <a:ext cx="944"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e</a:t>
              </a:r>
              <a:r>
                <a:rPr kumimoji="0" lang="en-US" sz="2000" b="1" i="0" u="none" strike="noStrike" cap="none" normalizeH="0" baseline="-25000" smtClean="0">
                  <a:ln>
                    <a:noFill/>
                  </a:ln>
                  <a:solidFill>
                    <a:srgbClr val="000000"/>
                  </a:solidFill>
                  <a:effectLst/>
                  <a:latin typeface="Arial" pitchFamily="34" charset="0"/>
                  <a:cs typeface="Arial" pitchFamily="34" charset="0"/>
                </a:rPr>
                <a:t>1</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92" name="Text Box 12"/>
            <p:cNvSpPr txBox="1">
              <a:spLocks noChangeArrowheads="1"/>
            </p:cNvSpPr>
            <p:nvPr/>
          </p:nvSpPr>
          <p:spPr bwMode="auto">
            <a:xfrm>
              <a:off x="5054" y="2941"/>
              <a:ext cx="875" cy="496"/>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w</a:t>
              </a:r>
              <a:r>
                <a:rPr kumimoji="0" lang="en-US" sz="2000" b="1" i="0" u="none" strike="noStrike" cap="none" normalizeH="0" baseline="-25000" smtClean="0">
                  <a:ln>
                    <a:noFill/>
                  </a:ln>
                  <a:solidFill>
                    <a:srgbClr val="000000"/>
                  </a:solidFill>
                  <a:effectLst/>
                  <a:latin typeface="Arial" pitchFamily="34" charset="0"/>
                  <a:cs typeface="Arial" pitchFamily="34" charset="0"/>
                </a:rPr>
                <a:t>2</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93" name="Text Box 13"/>
            <p:cNvSpPr txBox="1">
              <a:spLocks noChangeArrowheads="1"/>
            </p:cNvSpPr>
            <p:nvPr/>
          </p:nvSpPr>
          <p:spPr bwMode="auto">
            <a:xfrm>
              <a:off x="7502" y="1920"/>
              <a:ext cx="850"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e</a:t>
              </a:r>
              <a:r>
                <a:rPr kumimoji="0" lang="en-US" sz="2000" b="1" i="0" u="none" strike="noStrike" cap="none" normalizeH="0" baseline="-25000" smtClean="0">
                  <a:ln>
                    <a:noFill/>
                  </a:ln>
                  <a:solidFill>
                    <a:srgbClr val="000000"/>
                  </a:solidFill>
                  <a:effectLst/>
                  <a:latin typeface="Arial" pitchFamily="34" charset="0"/>
                  <a:cs typeface="Arial" pitchFamily="34" charset="0"/>
                </a:rPr>
                <a:t>2</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94" name="Text Box 14"/>
            <p:cNvSpPr txBox="1">
              <a:spLocks noChangeArrowheads="1"/>
            </p:cNvSpPr>
            <p:nvPr/>
          </p:nvSpPr>
          <p:spPr bwMode="auto">
            <a:xfrm>
              <a:off x="10027" y="1920"/>
              <a:ext cx="951"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e</a:t>
              </a:r>
              <a:r>
                <a:rPr kumimoji="0" lang="en-US" sz="2000" b="1" i="0" u="none" strike="noStrike" cap="none" normalizeH="0" baseline="-25000" smtClean="0">
                  <a:ln>
                    <a:noFill/>
                  </a:ln>
                  <a:solidFill>
                    <a:srgbClr val="000000"/>
                  </a:solidFill>
                  <a:effectLst/>
                  <a:latin typeface="Arial" pitchFamily="34" charset="0"/>
                  <a:cs typeface="Arial" pitchFamily="34" charset="0"/>
                </a:rPr>
                <a:t>3</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95" name="Text Box 15"/>
            <p:cNvSpPr txBox="1">
              <a:spLocks noChangeArrowheads="1"/>
            </p:cNvSpPr>
            <p:nvPr/>
          </p:nvSpPr>
          <p:spPr bwMode="auto">
            <a:xfrm>
              <a:off x="4283" y="2537"/>
              <a:ext cx="591"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t</a:t>
              </a:r>
              <a:r>
                <a:rPr kumimoji="0" lang="en-US" sz="2000" b="1" i="0" u="none" strike="noStrike" cap="none" normalizeH="0" baseline="-25000" smtClean="0">
                  <a:ln>
                    <a:noFill/>
                  </a:ln>
                  <a:solidFill>
                    <a:srgbClr val="000000"/>
                  </a:solidFill>
                  <a:effectLst/>
                  <a:latin typeface="Arial" pitchFamily="34" charset="0"/>
                  <a:cs typeface="Arial" pitchFamily="34" charset="0"/>
                </a:rPr>
                <a:t>1</a:t>
              </a:r>
              <a:r>
                <a:rPr kumimoji="0" lang="en-US" sz="2000" b="1" i="0" u="none" strike="noStrike" cap="none" normalizeH="0" baseline="0" smtClean="0">
                  <a:ln>
                    <a:noFill/>
                  </a:ln>
                  <a:solidFill>
                    <a:srgbClr val="000000"/>
                  </a:solidFill>
                  <a:effectLst/>
                  <a:latin typeface="Arial" pitchFamily="34" charset="0"/>
                  <a:cs typeface="Arial" pitchFamily="34" charset="0"/>
                </a:rPr>
                <a:t> </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96" name="Text Box 16"/>
            <p:cNvSpPr txBox="1">
              <a:spLocks noChangeArrowheads="1"/>
            </p:cNvSpPr>
            <p:nvPr/>
          </p:nvSpPr>
          <p:spPr bwMode="auto">
            <a:xfrm>
              <a:off x="6010" y="3315"/>
              <a:ext cx="727"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t</a:t>
              </a:r>
              <a:r>
                <a:rPr kumimoji="0" lang="en-US" sz="2000" b="1" i="0" u="none" strike="noStrike" cap="none" normalizeH="0" baseline="-25000" smtClean="0">
                  <a:ln>
                    <a:noFill/>
                  </a:ln>
                  <a:solidFill>
                    <a:srgbClr val="000000"/>
                  </a:solidFill>
                  <a:effectLst/>
                  <a:latin typeface="Arial" pitchFamily="34" charset="0"/>
                  <a:cs typeface="Arial" pitchFamily="34" charset="0"/>
                </a:rPr>
                <a:t>2</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97" name="Text Box 17"/>
            <p:cNvSpPr txBox="1">
              <a:spLocks noChangeArrowheads="1"/>
            </p:cNvSpPr>
            <p:nvPr/>
          </p:nvSpPr>
          <p:spPr bwMode="auto">
            <a:xfrm>
              <a:off x="7210" y="4279"/>
              <a:ext cx="739" cy="496"/>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t</a:t>
              </a:r>
              <a:r>
                <a:rPr kumimoji="0" lang="en-US" sz="2000" b="1" i="0" u="none" strike="noStrike" cap="none" normalizeH="0" baseline="-25000" smtClean="0">
                  <a:ln>
                    <a:noFill/>
                  </a:ln>
                  <a:solidFill>
                    <a:srgbClr val="000000"/>
                  </a:solidFill>
                  <a:effectLst/>
                  <a:latin typeface="Arial" pitchFamily="34" charset="0"/>
                  <a:cs typeface="Arial" pitchFamily="34" charset="0"/>
                </a:rPr>
                <a:t>3</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98" name="Line 18"/>
            <p:cNvSpPr>
              <a:spLocks noChangeShapeType="1"/>
            </p:cNvSpPr>
            <p:nvPr/>
          </p:nvSpPr>
          <p:spPr bwMode="auto">
            <a:xfrm flipH="1">
              <a:off x="3502" y="2743"/>
              <a:ext cx="7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099" name="Line 19"/>
            <p:cNvSpPr>
              <a:spLocks noChangeShapeType="1"/>
            </p:cNvSpPr>
            <p:nvPr/>
          </p:nvSpPr>
          <p:spPr bwMode="auto">
            <a:xfrm>
              <a:off x="4702" y="2743"/>
              <a:ext cx="10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100" name="Line 20"/>
            <p:cNvSpPr>
              <a:spLocks noChangeShapeType="1"/>
            </p:cNvSpPr>
            <p:nvPr/>
          </p:nvSpPr>
          <p:spPr bwMode="auto">
            <a:xfrm>
              <a:off x="3502" y="3623"/>
              <a:ext cx="2300"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3600"/>
            </a:p>
          </p:txBody>
        </p:sp>
        <p:sp>
          <p:nvSpPr>
            <p:cNvPr id="46101" name="Line 21"/>
            <p:cNvSpPr>
              <a:spLocks noChangeShapeType="1"/>
            </p:cNvSpPr>
            <p:nvPr/>
          </p:nvSpPr>
          <p:spPr bwMode="auto">
            <a:xfrm>
              <a:off x="6502" y="3623"/>
              <a:ext cx="1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102" name="Line 22"/>
            <p:cNvSpPr>
              <a:spLocks noChangeShapeType="1"/>
            </p:cNvSpPr>
            <p:nvPr/>
          </p:nvSpPr>
          <p:spPr bwMode="auto">
            <a:xfrm>
              <a:off x="3502" y="4466"/>
              <a:ext cx="3700"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3600"/>
            </a:p>
          </p:txBody>
        </p:sp>
        <p:sp>
          <p:nvSpPr>
            <p:cNvPr id="46103" name="Line 23"/>
            <p:cNvSpPr>
              <a:spLocks noChangeShapeType="1"/>
            </p:cNvSpPr>
            <p:nvPr/>
          </p:nvSpPr>
          <p:spPr bwMode="auto">
            <a:xfrm>
              <a:off x="7802" y="4466"/>
              <a:ext cx="38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104" name="Text Box 24"/>
            <p:cNvSpPr txBox="1">
              <a:spLocks noChangeArrowheads="1"/>
            </p:cNvSpPr>
            <p:nvPr/>
          </p:nvSpPr>
          <p:spPr bwMode="auto">
            <a:xfrm>
              <a:off x="3102" y="4926"/>
              <a:ext cx="9693" cy="866"/>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err="1" smtClean="0">
                  <a:ln>
                    <a:noFill/>
                  </a:ln>
                  <a:solidFill>
                    <a:srgbClr val="000000"/>
                  </a:solidFill>
                  <a:effectLst/>
                  <a:latin typeface="Arial" pitchFamily="34" charset="0"/>
                  <a:cs typeface="Arial" pitchFamily="34" charset="0"/>
                </a:rPr>
                <a:t>w</a:t>
              </a:r>
              <a:r>
                <a:rPr kumimoji="0" lang="en-US" sz="2000" b="0" i="0" u="none" strike="noStrike" cap="none" normalizeH="0" baseline="-25000" dirty="0" err="1" smtClean="0">
                  <a:ln>
                    <a:noFill/>
                  </a:ln>
                  <a:solidFill>
                    <a:srgbClr val="000000"/>
                  </a:solidFill>
                  <a:effectLst/>
                  <a:latin typeface="Arial" pitchFamily="34" charset="0"/>
                  <a:cs typeface="Arial" pitchFamily="34" charset="0"/>
                </a:rPr>
                <a:t>i</a:t>
              </a:r>
              <a:r>
                <a:rPr kumimoji="0" lang="en-US" sz="2000" b="0" i="0" u="none" strike="noStrike" cap="none" normalizeH="0" baseline="0" dirty="0" smtClean="0">
                  <a:ln>
                    <a:noFill/>
                  </a:ln>
                  <a:solidFill>
                    <a:srgbClr val="000000"/>
                  </a:solidFill>
                  <a:effectLst/>
                  <a:latin typeface="Arial" pitchFamily="34" charset="0"/>
                  <a:cs typeface="Arial" pitchFamily="34" charset="0"/>
                </a:rPr>
                <a:t>, </a:t>
              </a:r>
              <a:r>
                <a:rPr kumimoji="0" lang="en-US" sz="2000" b="0" i="0" u="none" strike="noStrike" cap="none" normalizeH="0" baseline="0" dirty="0" err="1" smtClean="0">
                  <a:ln>
                    <a:noFill/>
                  </a:ln>
                  <a:solidFill>
                    <a:srgbClr val="000000"/>
                  </a:solidFill>
                  <a:effectLst/>
                  <a:latin typeface="Arial" pitchFamily="34" charset="0"/>
                  <a:cs typeface="Arial" pitchFamily="34" charset="0"/>
                </a:rPr>
                <a:t>e</a:t>
              </a:r>
              <a:r>
                <a:rPr kumimoji="0" lang="en-US" sz="2000" b="0" i="0" u="none" strike="noStrike" cap="none" normalizeH="0" baseline="-25000" dirty="0" err="1" smtClean="0">
                  <a:ln>
                    <a:noFill/>
                  </a:ln>
                  <a:solidFill>
                    <a:srgbClr val="000000"/>
                  </a:solidFill>
                  <a:effectLst/>
                  <a:latin typeface="Arial" pitchFamily="34" charset="0"/>
                  <a:cs typeface="Arial" pitchFamily="34" charset="0"/>
                </a:rPr>
                <a:t>i</a:t>
              </a:r>
              <a:r>
                <a:rPr kumimoji="0" lang="en-US" sz="2000" b="0" i="0" u="none" strike="noStrike" cap="none" normalizeH="0" baseline="0" dirty="0" smtClean="0">
                  <a:ln>
                    <a:noFill/>
                  </a:ln>
                  <a:solidFill>
                    <a:srgbClr val="000000"/>
                  </a:solidFill>
                  <a:effectLst/>
                  <a:latin typeface="Arial" pitchFamily="34" charset="0"/>
                  <a:cs typeface="Arial" pitchFamily="34" charset="0"/>
                </a:rPr>
                <a:t>, and </a:t>
              </a:r>
              <a:r>
                <a:rPr kumimoji="0" lang="en-US" sz="2000" b="0" i="0" u="none" strike="noStrike" cap="none" normalizeH="0" baseline="0" dirty="0" err="1" smtClean="0">
                  <a:ln>
                    <a:noFill/>
                  </a:ln>
                  <a:solidFill>
                    <a:srgbClr val="000000"/>
                  </a:solidFill>
                  <a:effectLst/>
                  <a:latin typeface="Arial" pitchFamily="34" charset="0"/>
                  <a:cs typeface="Arial" pitchFamily="34" charset="0"/>
                </a:rPr>
                <a:t>t</a:t>
              </a:r>
              <a:r>
                <a:rPr kumimoji="0" lang="en-US" sz="2000" b="0" i="0" u="none" strike="noStrike" cap="none" normalizeH="0" baseline="-25000" dirty="0" err="1" smtClean="0">
                  <a:ln>
                    <a:noFill/>
                  </a:ln>
                  <a:solidFill>
                    <a:srgbClr val="000000"/>
                  </a:solidFill>
                  <a:effectLst/>
                  <a:latin typeface="Arial" pitchFamily="34" charset="0"/>
                  <a:cs typeface="Arial" pitchFamily="34" charset="0"/>
                </a:rPr>
                <a:t>i</a:t>
              </a:r>
              <a:r>
                <a:rPr kumimoji="0" lang="en-US" sz="2000" b="0" i="0" u="none" strike="noStrike" cap="none" normalizeH="0" baseline="0" dirty="0" smtClean="0">
                  <a:ln>
                    <a:noFill/>
                  </a:ln>
                  <a:solidFill>
                    <a:srgbClr val="000000"/>
                  </a:solidFill>
                  <a:effectLst/>
                  <a:latin typeface="Arial" pitchFamily="34" charset="0"/>
                  <a:cs typeface="Arial" pitchFamily="34" charset="0"/>
                </a:rPr>
                <a:t>, are respectively the wait time, execution time, and the elapsed time for a job </a:t>
              </a:r>
              <a:r>
                <a:rPr kumimoji="0" lang="en-US" sz="2000" b="0" i="0" u="none" strike="noStrike" cap="none" normalizeH="0" baseline="0" dirty="0" err="1" smtClean="0">
                  <a:ln>
                    <a:noFill/>
                  </a:ln>
                  <a:solidFill>
                    <a:srgbClr val="000000"/>
                  </a:solidFill>
                  <a:effectLst/>
                  <a:latin typeface="Arial" pitchFamily="34" charset="0"/>
                  <a:cs typeface="Arial" pitchFamily="34" charset="0"/>
                </a:rPr>
                <a:t>j</a:t>
              </a:r>
              <a:r>
                <a:rPr kumimoji="0" lang="en-US" sz="2000" b="0" i="0" u="none" strike="noStrike" cap="none" normalizeH="0" baseline="-25000" dirty="0" err="1" smtClean="0">
                  <a:ln>
                    <a:noFill/>
                  </a:ln>
                  <a:solidFill>
                    <a:srgbClr val="000000"/>
                  </a:solidFill>
                  <a:effectLst/>
                  <a:latin typeface="Arial" pitchFamily="34" charset="0"/>
                  <a:cs typeface="Arial" pitchFamily="34" charset="0"/>
                </a:rPr>
                <a:t>i</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105" name="Line 25"/>
            <p:cNvSpPr>
              <a:spLocks noChangeShapeType="1"/>
            </p:cNvSpPr>
            <p:nvPr/>
          </p:nvSpPr>
          <p:spPr bwMode="auto">
            <a:xfrm>
              <a:off x="3502" y="3186"/>
              <a:ext cx="1289"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3600"/>
            </a:p>
          </p:txBody>
        </p:sp>
        <p:sp>
          <p:nvSpPr>
            <p:cNvPr id="46106" name="Line 26"/>
            <p:cNvSpPr>
              <a:spLocks noChangeShapeType="1"/>
            </p:cNvSpPr>
            <p:nvPr/>
          </p:nvSpPr>
          <p:spPr bwMode="auto">
            <a:xfrm>
              <a:off x="5902" y="3186"/>
              <a:ext cx="1289"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107" name="Text Box 27"/>
            <p:cNvSpPr txBox="1">
              <a:spLocks noChangeArrowheads="1"/>
            </p:cNvSpPr>
            <p:nvPr/>
          </p:nvSpPr>
          <p:spPr bwMode="auto">
            <a:xfrm>
              <a:off x="6554" y="3772"/>
              <a:ext cx="789" cy="494"/>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w</a:t>
              </a:r>
              <a:r>
                <a:rPr kumimoji="0" lang="en-US" sz="2000" b="1" i="0" u="none" strike="noStrike" cap="none" normalizeH="0" baseline="-25000" smtClean="0">
                  <a:ln>
                    <a:noFill/>
                  </a:ln>
                  <a:solidFill>
                    <a:srgbClr val="000000"/>
                  </a:solidFill>
                  <a:effectLst/>
                  <a:latin typeface="Arial" pitchFamily="34" charset="0"/>
                  <a:cs typeface="Arial" pitchFamily="34" charset="0"/>
                </a:rPr>
                <a:t>3</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108" name="Line 28"/>
            <p:cNvSpPr>
              <a:spLocks noChangeShapeType="1"/>
            </p:cNvSpPr>
            <p:nvPr/>
          </p:nvSpPr>
          <p:spPr bwMode="auto">
            <a:xfrm>
              <a:off x="3539" y="4016"/>
              <a:ext cx="2963"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3600"/>
            </a:p>
          </p:txBody>
        </p:sp>
        <p:sp>
          <p:nvSpPr>
            <p:cNvPr id="46109" name="Line 29"/>
            <p:cNvSpPr>
              <a:spLocks noChangeShapeType="1"/>
            </p:cNvSpPr>
            <p:nvPr/>
          </p:nvSpPr>
          <p:spPr bwMode="auto">
            <a:xfrm>
              <a:off x="7210" y="4016"/>
              <a:ext cx="21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6.1 Introduction</a:t>
            </a:r>
            <a:endParaRPr lang="en-US" dirty="0"/>
          </a:p>
        </p:txBody>
      </p:sp>
      <p:sp>
        <p:nvSpPr>
          <p:cNvPr id="3" name="Content Placeholder 2"/>
          <p:cNvSpPr>
            <a:spLocks noGrp="1"/>
          </p:cNvSpPr>
          <p:nvPr>
            <p:ph idx="1"/>
          </p:nvPr>
        </p:nvSpPr>
        <p:spPr/>
        <p:txBody>
          <a:bodyPr>
            <a:normAutofit/>
          </a:bodyPr>
          <a:lstStyle/>
          <a:p>
            <a:r>
              <a:rPr lang="en-US" dirty="0" smtClean="0"/>
              <a:t>Things to Do</a:t>
            </a:r>
          </a:p>
          <a:p>
            <a:pPr lvl="1"/>
            <a:r>
              <a:rPr lang="en-US" dirty="0" smtClean="0"/>
              <a:t>Laundry</a:t>
            </a:r>
          </a:p>
          <a:p>
            <a:pPr lvl="1"/>
            <a:r>
              <a:rPr lang="en-US" dirty="0" smtClean="0"/>
              <a:t>Study for Test</a:t>
            </a:r>
          </a:p>
          <a:p>
            <a:pPr lvl="1"/>
            <a:r>
              <a:rPr lang="en-US" dirty="0" smtClean="0"/>
              <a:t>Cook and eat dinner</a:t>
            </a:r>
          </a:p>
          <a:p>
            <a:pPr lvl="1"/>
            <a:r>
              <a:rPr lang="en-US" dirty="0" smtClean="0"/>
              <a:t>Call Mom for her birthday</a:t>
            </a:r>
          </a:p>
          <a:p>
            <a:r>
              <a:rPr lang="en-US" dirty="0" smtClean="0"/>
              <a:t>How would you do it?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6.5 Performance Metrics</a:t>
            </a:r>
            <a:endParaRPr lang="en-US" dirty="0"/>
          </a:p>
        </p:txBody>
      </p:sp>
      <p:grpSp>
        <p:nvGrpSpPr>
          <p:cNvPr id="3" name="Group 2"/>
          <p:cNvGrpSpPr>
            <a:grpSpLocks noChangeAspect="1"/>
          </p:cNvGrpSpPr>
          <p:nvPr/>
        </p:nvGrpSpPr>
        <p:grpSpPr bwMode="auto">
          <a:xfrm>
            <a:off x="1007317" y="1579453"/>
            <a:ext cx="7129366" cy="3873493"/>
            <a:chOff x="3102" y="1200"/>
            <a:chExt cx="9693" cy="4592"/>
          </a:xfrm>
        </p:grpSpPr>
        <p:sp>
          <p:nvSpPr>
            <p:cNvPr id="46083" name="AutoShape 3"/>
            <p:cNvSpPr>
              <a:spLocks noChangeAspect="1" noChangeArrowheads="1"/>
            </p:cNvSpPr>
            <p:nvPr/>
          </p:nvSpPr>
          <p:spPr bwMode="auto">
            <a:xfrm>
              <a:off x="3102" y="1200"/>
              <a:ext cx="9693" cy="4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3600"/>
            </a:p>
          </p:txBody>
        </p:sp>
        <p:sp>
          <p:nvSpPr>
            <p:cNvPr id="46084" name="Rectangle 4"/>
            <p:cNvSpPr>
              <a:spLocks noChangeArrowheads="1"/>
            </p:cNvSpPr>
            <p:nvPr/>
          </p:nvSpPr>
          <p:spPr bwMode="auto">
            <a:xfrm>
              <a:off x="3602" y="1200"/>
              <a:ext cx="800" cy="617"/>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6085" name="Rectangle 5"/>
            <p:cNvSpPr>
              <a:spLocks noChangeArrowheads="1"/>
            </p:cNvSpPr>
            <p:nvPr/>
          </p:nvSpPr>
          <p:spPr bwMode="auto">
            <a:xfrm>
              <a:off x="4402" y="1200"/>
              <a:ext cx="1300" cy="617"/>
            </a:xfrm>
            <a:prstGeom prst="rect">
              <a:avLst/>
            </a:prstGeom>
            <a:noFill/>
            <a:ln w="9525">
              <a:solidFill>
                <a:srgbClr val="000000"/>
              </a:solidFill>
              <a:miter lim="800000"/>
              <a:headEnd/>
              <a:tailEnd/>
            </a:ln>
          </p:spPr>
          <p:txBody>
            <a:bodyPr vert="horz" wrap="square" lIns="56163" tIns="28081" rIns="56163" bIns="2808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P1</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86" name="Rectangle 6"/>
            <p:cNvSpPr>
              <a:spLocks noChangeArrowheads="1"/>
            </p:cNvSpPr>
            <p:nvPr/>
          </p:nvSpPr>
          <p:spPr bwMode="auto">
            <a:xfrm>
              <a:off x="5702" y="1200"/>
              <a:ext cx="1500" cy="617"/>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6087" name="Rectangle 7"/>
            <p:cNvSpPr>
              <a:spLocks noChangeArrowheads="1"/>
            </p:cNvSpPr>
            <p:nvPr/>
          </p:nvSpPr>
          <p:spPr bwMode="auto">
            <a:xfrm>
              <a:off x="7202" y="1200"/>
              <a:ext cx="1300" cy="617"/>
            </a:xfrm>
            <a:prstGeom prst="rect">
              <a:avLst/>
            </a:prstGeom>
            <a:noFill/>
            <a:ln w="9525">
              <a:solidFill>
                <a:srgbClr val="000000"/>
              </a:solidFill>
              <a:miter lim="800000"/>
              <a:headEnd/>
              <a:tailEnd/>
            </a:ln>
          </p:spPr>
          <p:txBody>
            <a:bodyPr vert="horz" wrap="square" lIns="56163" tIns="28081" rIns="56163" bIns="2808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P2</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88" name="Rectangle 8"/>
            <p:cNvSpPr>
              <a:spLocks noChangeArrowheads="1"/>
            </p:cNvSpPr>
            <p:nvPr/>
          </p:nvSpPr>
          <p:spPr bwMode="auto">
            <a:xfrm>
              <a:off x="9302" y="1200"/>
              <a:ext cx="2200" cy="617"/>
            </a:xfrm>
            <a:prstGeom prst="rect">
              <a:avLst/>
            </a:prstGeom>
            <a:noFill/>
            <a:ln w="9525">
              <a:solidFill>
                <a:srgbClr val="000000"/>
              </a:solidFill>
              <a:miter lim="800000"/>
              <a:headEnd/>
              <a:tailEnd/>
            </a:ln>
          </p:spPr>
          <p:txBody>
            <a:bodyPr vert="horz" wrap="square" lIns="56163" tIns="28081" rIns="56163" bIns="2808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rgbClr val="000000"/>
                  </a:solidFill>
                  <a:effectLst/>
                  <a:latin typeface="Arial" pitchFamily="34" charset="0"/>
                  <a:cs typeface="Arial" pitchFamily="34" charset="0"/>
                </a:rPr>
                <a:t>P3</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46089" name="Rectangle 9"/>
            <p:cNvSpPr>
              <a:spLocks noChangeArrowheads="1"/>
            </p:cNvSpPr>
            <p:nvPr/>
          </p:nvSpPr>
          <p:spPr bwMode="auto">
            <a:xfrm>
              <a:off x="8502" y="1200"/>
              <a:ext cx="800" cy="617"/>
            </a:xfrm>
            <a:prstGeom prst="rect">
              <a:avLst/>
            </a:prstGeom>
            <a:solidFill>
              <a:srgbClr val="C0C0C0"/>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sz="3600"/>
            </a:p>
          </p:txBody>
        </p:sp>
        <p:sp>
          <p:nvSpPr>
            <p:cNvPr id="46090" name="Text Box 10"/>
            <p:cNvSpPr txBox="1">
              <a:spLocks noChangeArrowheads="1"/>
            </p:cNvSpPr>
            <p:nvPr/>
          </p:nvSpPr>
          <p:spPr bwMode="auto">
            <a:xfrm>
              <a:off x="3702" y="1939"/>
              <a:ext cx="814"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000" b="1" dirty="0" smtClean="0">
                  <a:solidFill>
                    <a:srgbClr val="000000"/>
                  </a:solidFill>
                  <a:latin typeface="Arial" pitchFamily="34" charset="0"/>
                  <a:cs typeface="Arial" pitchFamily="34" charset="0"/>
                </a:rPr>
                <a:t>2</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91" name="Text Box 11"/>
            <p:cNvSpPr txBox="1">
              <a:spLocks noChangeArrowheads="1"/>
            </p:cNvSpPr>
            <p:nvPr/>
          </p:nvSpPr>
          <p:spPr bwMode="auto">
            <a:xfrm>
              <a:off x="4783" y="1939"/>
              <a:ext cx="944"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3</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92" name="Text Box 12"/>
            <p:cNvSpPr txBox="1">
              <a:spLocks noChangeArrowheads="1"/>
            </p:cNvSpPr>
            <p:nvPr/>
          </p:nvSpPr>
          <p:spPr bwMode="auto">
            <a:xfrm>
              <a:off x="5201" y="2955"/>
              <a:ext cx="875" cy="496"/>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9</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93" name="Text Box 13"/>
            <p:cNvSpPr txBox="1">
              <a:spLocks noChangeArrowheads="1"/>
            </p:cNvSpPr>
            <p:nvPr/>
          </p:nvSpPr>
          <p:spPr bwMode="auto">
            <a:xfrm>
              <a:off x="7502" y="1920"/>
              <a:ext cx="850"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3</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94" name="Text Box 14"/>
            <p:cNvSpPr txBox="1">
              <a:spLocks noChangeArrowheads="1"/>
            </p:cNvSpPr>
            <p:nvPr/>
          </p:nvSpPr>
          <p:spPr bwMode="auto">
            <a:xfrm>
              <a:off x="10272" y="1920"/>
              <a:ext cx="951"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5</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95" name="Text Box 15"/>
            <p:cNvSpPr txBox="1">
              <a:spLocks noChangeArrowheads="1"/>
            </p:cNvSpPr>
            <p:nvPr/>
          </p:nvSpPr>
          <p:spPr bwMode="auto">
            <a:xfrm>
              <a:off x="4283" y="2537"/>
              <a:ext cx="591"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5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96" name="Text Box 16"/>
            <p:cNvSpPr txBox="1">
              <a:spLocks noChangeArrowheads="1"/>
            </p:cNvSpPr>
            <p:nvPr/>
          </p:nvSpPr>
          <p:spPr bwMode="auto">
            <a:xfrm>
              <a:off x="5912" y="3386"/>
              <a:ext cx="727" cy="495"/>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12</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97" name="Text Box 17"/>
            <p:cNvSpPr txBox="1">
              <a:spLocks noChangeArrowheads="1"/>
            </p:cNvSpPr>
            <p:nvPr/>
          </p:nvSpPr>
          <p:spPr bwMode="auto">
            <a:xfrm>
              <a:off x="7243" y="4222"/>
              <a:ext cx="739" cy="496"/>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19</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098" name="Line 18"/>
            <p:cNvSpPr>
              <a:spLocks noChangeShapeType="1"/>
            </p:cNvSpPr>
            <p:nvPr/>
          </p:nvSpPr>
          <p:spPr bwMode="auto">
            <a:xfrm flipH="1">
              <a:off x="3502" y="2743"/>
              <a:ext cx="7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099" name="Line 19"/>
            <p:cNvSpPr>
              <a:spLocks noChangeShapeType="1"/>
            </p:cNvSpPr>
            <p:nvPr/>
          </p:nvSpPr>
          <p:spPr bwMode="auto">
            <a:xfrm>
              <a:off x="4702" y="2743"/>
              <a:ext cx="10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100" name="Line 20"/>
            <p:cNvSpPr>
              <a:spLocks noChangeShapeType="1"/>
            </p:cNvSpPr>
            <p:nvPr/>
          </p:nvSpPr>
          <p:spPr bwMode="auto">
            <a:xfrm>
              <a:off x="3502" y="3623"/>
              <a:ext cx="2300"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3600"/>
            </a:p>
          </p:txBody>
        </p:sp>
        <p:sp>
          <p:nvSpPr>
            <p:cNvPr id="46101" name="Line 21"/>
            <p:cNvSpPr>
              <a:spLocks noChangeShapeType="1"/>
            </p:cNvSpPr>
            <p:nvPr/>
          </p:nvSpPr>
          <p:spPr bwMode="auto">
            <a:xfrm>
              <a:off x="6502" y="3623"/>
              <a:ext cx="19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102" name="Line 22"/>
            <p:cNvSpPr>
              <a:spLocks noChangeShapeType="1"/>
            </p:cNvSpPr>
            <p:nvPr/>
          </p:nvSpPr>
          <p:spPr bwMode="auto">
            <a:xfrm>
              <a:off x="3502" y="4466"/>
              <a:ext cx="3700"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3600"/>
            </a:p>
          </p:txBody>
        </p:sp>
        <p:sp>
          <p:nvSpPr>
            <p:cNvPr id="46103" name="Line 23"/>
            <p:cNvSpPr>
              <a:spLocks noChangeShapeType="1"/>
            </p:cNvSpPr>
            <p:nvPr/>
          </p:nvSpPr>
          <p:spPr bwMode="auto">
            <a:xfrm>
              <a:off x="7802" y="4466"/>
              <a:ext cx="38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105" name="Line 25"/>
            <p:cNvSpPr>
              <a:spLocks noChangeShapeType="1"/>
            </p:cNvSpPr>
            <p:nvPr/>
          </p:nvSpPr>
          <p:spPr bwMode="auto">
            <a:xfrm>
              <a:off x="3502" y="3186"/>
              <a:ext cx="1567" cy="7"/>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3600"/>
            </a:p>
          </p:txBody>
        </p:sp>
        <p:sp>
          <p:nvSpPr>
            <p:cNvPr id="46106" name="Line 26"/>
            <p:cNvSpPr>
              <a:spLocks noChangeShapeType="1"/>
            </p:cNvSpPr>
            <p:nvPr/>
          </p:nvSpPr>
          <p:spPr bwMode="auto">
            <a:xfrm flipV="1">
              <a:off x="5609" y="3186"/>
              <a:ext cx="1582" cy="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sp>
          <p:nvSpPr>
            <p:cNvPr id="46107" name="Text Box 27"/>
            <p:cNvSpPr txBox="1">
              <a:spLocks noChangeArrowheads="1"/>
            </p:cNvSpPr>
            <p:nvPr/>
          </p:nvSpPr>
          <p:spPr bwMode="auto">
            <a:xfrm>
              <a:off x="6652" y="3772"/>
              <a:ext cx="789" cy="494"/>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14</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46108" name="Line 28"/>
            <p:cNvSpPr>
              <a:spLocks noChangeShapeType="1"/>
            </p:cNvSpPr>
            <p:nvPr/>
          </p:nvSpPr>
          <p:spPr bwMode="auto">
            <a:xfrm>
              <a:off x="3539" y="4016"/>
              <a:ext cx="2963" cy="0"/>
            </a:xfrm>
            <a:prstGeom prst="line">
              <a:avLst/>
            </a:prstGeom>
            <a:noFill/>
            <a:ln w="9525">
              <a:solidFill>
                <a:srgbClr val="000000"/>
              </a:solidFill>
              <a:round/>
              <a:headEnd type="triangle" w="med" len="med"/>
              <a:tailEnd/>
            </a:ln>
          </p:spPr>
          <p:txBody>
            <a:bodyPr vert="horz" wrap="square" lIns="91440" tIns="45720" rIns="91440" bIns="45720" numCol="1" anchor="t" anchorCtr="0" compatLnSpc="1">
              <a:prstTxWarp prst="textNoShape">
                <a:avLst/>
              </a:prstTxWarp>
            </a:bodyPr>
            <a:lstStyle/>
            <a:p>
              <a:endParaRPr lang="en-US" sz="3600"/>
            </a:p>
          </p:txBody>
        </p:sp>
        <p:sp>
          <p:nvSpPr>
            <p:cNvPr id="46109" name="Line 29"/>
            <p:cNvSpPr>
              <a:spLocks noChangeShapeType="1"/>
            </p:cNvSpPr>
            <p:nvPr/>
          </p:nvSpPr>
          <p:spPr bwMode="auto">
            <a:xfrm>
              <a:off x="7210" y="4016"/>
              <a:ext cx="2118"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3600"/>
            </a:p>
          </p:txBody>
        </p:sp>
      </p:grpSp>
      <p:sp>
        <p:nvSpPr>
          <p:cNvPr id="31" name="Text Box 11"/>
          <p:cNvSpPr txBox="1">
            <a:spLocks noChangeArrowheads="1"/>
          </p:cNvSpPr>
          <p:nvPr/>
        </p:nvSpPr>
        <p:spPr bwMode="auto">
          <a:xfrm>
            <a:off x="3359061" y="2202822"/>
            <a:ext cx="472963" cy="417548"/>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lang="en-US" sz="2000" b="1" dirty="0" smtClean="0">
                <a:solidFill>
                  <a:srgbClr val="000000"/>
                </a:solidFill>
                <a:latin typeface="Arial" pitchFamily="34" charset="0"/>
                <a:cs typeface="Arial" pitchFamily="34" charset="0"/>
              </a:rPr>
              <a:t>4</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2" name="Text Box 13"/>
          <p:cNvSpPr txBox="1">
            <a:spLocks noChangeArrowheads="1"/>
          </p:cNvSpPr>
          <p:nvPr/>
        </p:nvSpPr>
        <p:spPr bwMode="auto">
          <a:xfrm>
            <a:off x="5178072" y="2182779"/>
            <a:ext cx="625189" cy="417548"/>
          </a:xfrm>
          <a:prstGeom prst="rect">
            <a:avLst/>
          </a:prstGeom>
          <a:noFill/>
          <a:ln w="9525">
            <a:noFill/>
            <a:miter lim="800000"/>
            <a:headEnd/>
            <a:tailEnd/>
          </a:ln>
        </p:spPr>
        <p:txBody>
          <a:bodyPr vert="horz" wrap="square" lIns="56163" tIns="28081" rIns="56163" bIns="28081"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rgbClr val="000000"/>
                </a:solidFill>
                <a:effectLst/>
                <a:latin typeface="Arial" pitchFamily="34" charset="0"/>
                <a:cs typeface="Arial" pitchFamily="34" charset="0"/>
              </a:rPr>
              <a:t>2</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33" name="TextBox 32"/>
          <p:cNvSpPr txBox="1"/>
          <p:nvPr/>
        </p:nvSpPr>
        <p:spPr>
          <a:xfrm>
            <a:off x="5462337" y="5702968"/>
            <a:ext cx="2401811" cy="369332"/>
          </a:xfrm>
          <a:prstGeom prst="rect">
            <a:avLst/>
          </a:prstGeom>
          <a:noFill/>
        </p:spPr>
        <p:txBody>
          <a:bodyPr wrap="none" rtlCol="0">
            <a:spAutoFit/>
          </a:bodyPr>
          <a:lstStyle/>
          <a:p>
            <a:r>
              <a:rPr lang="en-US" dirty="0" smtClean="0"/>
              <a:t>Assume times are in ms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6.5 Performance Metrics</a:t>
            </a:r>
            <a:endParaRPr lang="en-US" dirty="0"/>
          </a:p>
        </p:txBody>
      </p:sp>
      <p:sp>
        <p:nvSpPr>
          <p:cNvPr id="3" name="Content Placeholder 2"/>
          <p:cNvSpPr>
            <a:spLocks noGrp="1"/>
          </p:cNvSpPr>
          <p:nvPr>
            <p:ph idx="1"/>
          </p:nvPr>
        </p:nvSpPr>
        <p:spPr/>
        <p:txBody>
          <a:bodyPr>
            <a:normAutofit/>
          </a:bodyPr>
          <a:lstStyle/>
          <a:p>
            <a:r>
              <a:rPr lang="en-US" i="1" dirty="0" smtClean="0"/>
              <a:t>System Centric</a:t>
            </a:r>
            <a:r>
              <a:rPr lang="en-US" dirty="0" smtClean="0"/>
              <a:t>. </a:t>
            </a:r>
          </a:p>
          <a:p>
            <a:pPr lvl="1"/>
            <a:r>
              <a:rPr lang="en-US" i="1" dirty="0" smtClean="0"/>
              <a:t>CPU Utilization</a:t>
            </a:r>
            <a:r>
              <a:rPr lang="en-US" i="1" dirty="0" smtClean="0"/>
              <a:t>:</a:t>
            </a:r>
            <a:endParaRPr lang="en-US" dirty="0" smtClean="0"/>
          </a:p>
          <a:p>
            <a:pPr lvl="1"/>
            <a:r>
              <a:rPr lang="en-US" i="1" dirty="0" smtClean="0"/>
              <a:t>Throughput</a:t>
            </a:r>
            <a:r>
              <a:rPr lang="en-US" i="1" dirty="0" smtClean="0"/>
              <a:t>:</a:t>
            </a:r>
            <a:endParaRPr lang="en-US" dirty="0" smtClean="0"/>
          </a:p>
          <a:p>
            <a:pPr lvl="1"/>
            <a:r>
              <a:rPr lang="en-US" i="1" dirty="0" smtClean="0"/>
              <a:t>Average turnaround time</a:t>
            </a:r>
            <a:r>
              <a:rPr lang="en-US" i="1" dirty="0" smtClean="0"/>
              <a:t>:</a:t>
            </a:r>
            <a:endParaRPr lang="en-US" dirty="0" smtClean="0"/>
          </a:p>
          <a:p>
            <a:pPr lvl="1"/>
            <a:r>
              <a:rPr lang="en-US" i="1" dirty="0" smtClean="0"/>
              <a:t>Average waiting </a:t>
            </a:r>
            <a:r>
              <a:rPr lang="en-US" i="1" dirty="0" smtClean="0"/>
              <a:t>time</a:t>
            </a:r>
            <a:endParaRPr lang="en-US" dirty="0" smtClean="0"/>
          </a:p>
          <a:p>
            <a:r>
              <a:rPr lang="en-US" i="1" dirty="0" smtClean="0"/>
              <a:t>User Centric</a:t>
            </a:r>
          </a:p>
          <a:p>
            <a:pPr lvl="1"/>
            <a:r>
              <a:rPr lang="en-US" i="1" dirty="0" smtClean="0"/>
              <a:t>Response time</a:t>
            </a:r>
            <a:r>
              <a:rPr lang="en-US" i="1" dirty="0" smtClean="0"/>
              <a:t>:</a:t>
            </a:r>
            <a:endParaRPr lang="en-US" dirty="0" smtClean="0"/>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6.5 Performance Metrics</a:t>
            </a:r>
            <a:endParaRPr lang="en-US" dirty="0"/>
          </a:p>
        </p:txBody>
      </p:sp>
      <p:sp>
        <p:nvSpPr>
          <p:cNvPr id="3" name="Content Placeholder 2"/>
          <p:cNvSpPr>
            <a:spLocks noGrp="1"/>
          </p:cNvSpPr>
          <p:nvPr>
            <p:ph idx="1"/>
          </p:nvPr>
        </p:nvSpPr>
        <p:spPr/>
        <p:txBody>
          <a:bodyPr>
            <a:normAutofit/>
          </a:bodyPr>
          <a:lstStyle/>
          <a:p>
            <a:pPr lvl="0"/>
            <a:r>
              <a:rPr lang="en-US" dirty="0" smtClean="0"/>
              <a:t>Assumptions for following slides</a:t>
            </a:r>
          </a:p>
          <a:p>
            <a:pPr lvl="1"/>
            <a:r>
              <a:rPr lang="en-US" dirty="0" smtClean="0"/>
              <a:t>Context switch time is negligible</a:t>
            </a:r>
            <a:endParaRPr lang="en-US" dirty="0" smtClean="0"/>
          </a:p>
          <a:p>
            <a:pPr lvl="1"/>
            <a:r>
              <a:rPr lang="en-US" dirty="0" smtClean="0"/>
              <a:t>Single I/O queue</a:t>
            </a:r>
            <a:endParaRPr lang="en-US" dirty="0" smtClean="0"/>
          </a:p>
          <a:p>
            <a:pPr lvl="1"/>
            <a:r>
              <a:rPr lang="en-US" dirty="0" smtClean="0"/>
              <a:t>S</a:t>
            </a:r>
            <a:r>
              <a:rPr lang="en-US" dirty="0" smtClean="0"/>
              <a:t>imple </a:t>
            </a:r>
            <a:r>
              <a:rPr lang="en-US" dirty="0" smtClean="0"/>
              <a:t>model (first-come-first-served) for scheduling I/O requests.  </a:t>
            </a:r>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dirty="0" smtClean="0"/>
              <a:t>6.6 Non-preemptive Scheduling Algorithms</a:t>
            </a:r>
            <a:endParaRPr lang="en-US" sz="3600" dirty="0"/>
          </a:p>
        </p:txBody>
      </p:sp>
      <p:sp>
        <p:nvSpPr>
          <p:cNvPr id="3" name="Content Placeholder 2"/>
          <p:cNvSpPr>
            <a:spLocks noGrp="1"/>
          </p:cNvSpPr>
          <p:nvPr>
            <p:ph idx="1"/>
          </p:nvPr>
        </p:nvSpPr>
        <p:spPr/>
        <p:txBody>
          <a:bodyPr/>
          <a:lstStyle/>
          <a:p>
            <a:r>
              <a:rPr lang="en-US" dirty="0" smtClean="0"/>
              <a:t>Non-preemptive means that once a process is running it will continue to do so until it relinquishes control of the CPU. This would be because it terminates, voluntarily yields the CPU to some other process (waits) or requests some service from the operating system.</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6.6.1 First-Come First-Served (FCFS)</a:t>
            </a:r>
            <a:endParaRPr lang="en-US" dirty="0"/>
          </a:p>
        </p:txBody>
      </p:sp>
      <p:sp>
        <p:nvSpPr>
          <p:cNvPr id="3" name="Content Placeholder 2"/>
          <p:cNvSpPr>
            <a:spLocks noGrp="1"/>
          </p:cNvSpPr>
          <p:nvPr>
            <p:ph idx="1"/>
          </p:nvPr>
        </p:nvSpPr>
        <p:spPr/>
        <p:txBody>
          <a:bodyPr/>
          <a:lstStyle/>
          <a:p>
            <a:r>
              <a:rPr lang="en-US" dirty="0" smtClean="0"/>
              <a:t>Intrinsic property: Arrival time</a:t>
            </a:r>
          </a:p>
          <a:p>
            <a:r>
              <a:rPr lang="en-US" dirty="0" smtClean="0"/>
              <a:t>May exhibit convoy effect</a:t>
            </a:r>
          </a:p>
          <a:p>
            <a:r>
              <a:rPr lang="en-US" dirty="0" smtClean="0"/>
              <a:t>No starvation</a:t>
            </a:r>
          </a:p>
          <a:p>
            <a:r>
              <a:rPr lang="en-US" dirty="0" smtClean="0"/>
              <a:t>High variability of average waiting time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6.6.2 Shortest Job First (SJF)</a:t>
            </a:r>
            <a:endParaRPr lang="en-US" dirty="0"/>
          </a:p>
        </p:txBody>
      </p:sp>
      <p:sp>
        <p:nvSpPr>
          <p:cNvPr id="3" name="Content Placeholder 2"/>
          <p:cNvSpPr>
            <a:spLocks noGrp="1"/>
          </p:cNvSpPr>
          <p:nvPr>
            <p:ph idx="1"/>
          </p:nvPr>
        </p:nvSpPr>
        <p:spPr/>
        <p:txBody>
          <a:bodyPr/>
          <a:lstStyle/>
          <a:p>
            <a:r>
              <a:rPr lang="en-US" dirty="0" smtClean="0"/>
              <a:t>Uses anticipated burst time</a:t>
            </a:r>
          </a:p>
          <a:p>
            <a:r>
              <a:rPr lang="en-US" dirty="0" smtClean="0"/>
              <a:t>No convoy effect</a:t>
            </a:r>
          </a:p>
          <a:p>
            <a:r>
              <a:rPr lang="en-US" dirty="0" smtClean="0"/>
              <a:t>Provably optimal for best average waiting time</a:t>
            </a:r>
          </a:p>
          <a:p>
            <a:r>
              <a:rPr lang="en-US" dirty="0" smtClean="0"/>
              <a:t>May suffer from starvation</a:t>
            </a:r>
          </a:p>
          <a:p>
            <a:pPr lvl="1"/>
            <a:r>
              <a:rPr lang="en-US" dirty="0" smtClean="0"/>
              <a:t>May be addressed with aging rules</a:t>
            </a:r>
          </a:p>
          <a:p>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6.6.3 Priority</a:t>
            </a:r>
            <a:endParaRPr lang="en-US" dirty="0"/>
          </a:p>
        </p:txBody>
      </p:sp>
      <p:sp>
        <p:nvSpPr>
          <p:cNvPr id="3" name="Content Placeholder 2"/>
          <p:cNvSpPr>
            <a:spLocks noGrp="1"/>
          </p:cNvSpPr>
          <p:nvPr>
            <p:ph idx="1"/>
          </p:nvPr>
        </p:nvSpPr>
        <p:spPr>
          <a:xfrm>
            <a:off x="324853" y="1600200"/>
            <a:ext cx="8422105" cy="4525963"/>
          </a:xfrm>
        </p:spPr>
        <p:txBody>
          <a:bodyPr/>
          <a:lstStyle/>
          <a:p>
            <a:r>
              <a:rPr lang="en-US" dirty="0" smtClean="0"/>
              <a:t>Each process is assigned a priority</a:t>
            </a:r>
          </a:p>
          <a:p>
            <a:r>
              <a:rPr lang="en-US" dirty="0" smtClean="0"/>
              <a:t>May have additional policy such as FCFS for all jobs with same priority</a:t>
            </a:r>
          </a:p>
          <a:p>
            <a:r>
              <a:rPr lang="en-US" dirty="0" smtClean="0"/>
              <a:t>Attractive for environments where different users will pay more for preferential treatment</a:t>
            </a:r>
          </a:p>
          <a:p>
            <a:r>
              <a:rPr lang="en-US" dirty="0" smtClean="0"/>
              <a:t>SJF is a special case with Priority=1/burst time</a:t>
            </a:r>
          </a:p>
          <a:p>
            <a:r>
              <a:rPr lang="en-US" dirty="0" smtClean="0"/>
              <a:t>FCFS is a special case with Priority = arrival time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6.7 Preemptive Scheduling Algorithms</a:t>
            </a:r>
            <a:endParaRPr lang="en-US" dirty="0"/>
          </a:p>
        </p:txBody>
      </p:sp>
      <p:sp>
        <p:nvSpPr>
          <p:cNvPr id="3" name="Content Placeholder 2"/>
          <p:cNvSpPr>
            <a:spLocks noGrp="1"/>
          </p:cNvSpPr>
          <p:nvPr>
            <p:ph idx="1"/>
          </p:nvPr>
        </p:nvSpPr>
        <p:spPr/>
        <p:txBody>
          <a:bodyPr>
            <a:normAutofit/>
          </a:bodyPr>
          <a:lstStyle/>
          <a:p>
            <a:r>
              <a:rPr lang="en-US" dirty="0" smtClean="0"/>
              <a:t>T</a:t>
            </a:r>
            <a:r>
              <a:rPr lang="en-US" dirty="0" smtClean="0"/>
              <a:t>wo simultaneously implications.  </a:t>
            </a:r>
          </a:p>
          <a:p>
            <a:pPr lvl="1"/>
            <a:r>
              <a:rPr lang="en-US" dirty="0" smtClean="0"/>
              <a:t>S</a:t>
            </a:r>
            <a:r>
              <a:rPr lang="en-US" dirty="0" smtClean="0"/>
              <a:t>cheduler </a:t>
            </a:r>
            <a:r>
              <a:rPr lang="en-US" dirty="0" smtClean="0"/>
              <a:t>is able to assume control of the processor anytime </a:t>
            </a:r>
            <a:r>
              <a:rPr lang="en-US" dirty="0" smtClean="0"/>
              <a:t>unbeknownst </a:t>
            </a:r>
            <a:r>
              <a:rPr lang="en-US" dirty="0" smtClean="0"/>
              <a:t>to the currently running process.  </a:t>
            </a:r>
            <a:endParaRPr lang="en-US" dirty="0" smtClean="0"/>
          </a:p>
          <a:p>
            <a:pPr lvl="1"/>
            <a:r>
              <a:rPr lang="en-US" dirty="0" smtClean="0"/>
              <a:t>Scheduler </a:t>
            </a:r>
            <a:r>
              <a:rPr lang="en-US" dirty="0" smtClean="0"/>
              <a:t>is able to save the state of the currently running process for proper resumption from the point of preemption.  </a:t>
            </a:r>
            <a:endParaRPr lang="en-US" dirty="0" smtClean="0"/>
          </a:p>
          <a:p>
            <a:r>
              <a:rPr lang="en-US" dirty="0" smtClean="0"/>
              <a:t>Any of the Non-preemptive algorithms can be made Preemptive</a:t>
            </a:r>
            <a:endParaRPr lang="en-US" dirty="0" smtClean="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6.7.1 Round Robin Scheduler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Appropriate for time-sharing environments</a:t>
            </a:r>
          </a:p>
          <a:p>
            <a:r>
              <a:rPr lang="en-US" dirty="0" smtClean="0"/>
              <a:t>Need to determine time quantum q: Amount of time a process gets before being context switched out (also called </a:t>
            </a:r>
            <a:r>
              <a:rPr lang="en-US" dirty="0" err="1" smtClean="0"/>
              <a:t>timeslice</a:t>
            </a:r>
            <a:r>
              <a:rPr lang="en-US" dirty="0" smtClean="0"/>
              <a:t>)</a:t>
            </a:r>
          </a:p>
          <a:p>
            <a:pPr lvl="1"/>
            <a:r>
              <a:rPr lang="en-US" dirty="0" smtClean="0"/>
              <a:t>Context switching time becomes important</a:t>
            </a:r>
          </a:p>
          <a:p>
            <a:r>
              <a:rPr lang="en-US" dirty="0" smtClean="0"/>
              <a:t>FCFS is a special case with q = ∞</a:t>
            </a:r>
          </a:p>
          <a:p>
            <a:r>
              <a:rPr lang="en-US" dirty="0" smtClean="0"/>
              <a:t>If n processes are running under round robin they will have the illusion they have exclusive use of a processor running at 1/n times the actual processor speed</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6.7.1.1 Details </a:t>
            </a:r>
            <a:r>
              <a:rPr lang="en-US" sz="3600" dirty="0" smtClean="0"/>
              <a:t>of </a:t>
            </a:r>
            <a:r>
              <a:rPr lang="en-US" sz="3600" dirty="0" smtClean="0"/>
              <a:t>Round Robin Algorithm</a:t>
            </a:r>
            <a:endParaRPr lang="en-US" sz="3600" dirty="0"/>
          </a:p>
        </p:txBody>
      </p:sp>
      <p:sp>
        <p:nvSpPr>
          <p:cNvPr id="8" name="Content Placeholder 7"/>
          <p:cNvSpPr>
            <a:spLocks noGrp="1"/>
          </p:cNvSpPr>
          <p:nvPr>
            <p:ph idx="1"/>
          </p:nvPr>
        </p:nvSpPr>
        <p:spPr/>
        <p:txBody>
          <a:bodyPr/>
          <a:lstStyle/>
          <a:p>
            <a:r>
              <a:rPr lang="en-US" dirty="0" smtClean="0"/>
              <a:t>What do we mean by context?</a:t>
            </a:r>
          </a:p>
          <a:p>
            <a:endParaRPr lang="en-US" dirty="0" smtClean="0"/>
          </a:p>
          <a:p>
            <a:endParaRPr lang="en-US" dirty="0" smtClean="0"/>
          </a:p>
          <a:p>
            <a:r>
              <a:rPr lang="en-US" dirty="0" smtClean="0"/>
              <a:t>How does the dispatcher get run?</a:t>
            </a:r>
          </a:p>
          <a:p>
            <a:endParaRPr lang="en-US" dirty="0" smtClean="0"/>
          </a:p>
          <a:p>
            <a:endParaRPr lang="en-US" dirty="0" smtClean="0"/>
          </a:p>
          <a:p>
            <a:r>
              <a:rPr lang="en-US" dirty="0" smtClean="0"/>
              <a:t>How does the dispatcher switch contexts?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6.2 Programs and Processes</a:t>
            </a:r>
            <a:endParaRPr lang="en-US" dirty="0"/>
          </a:p>
        </p:txBody>
      </p:sp>
      <p:sp>
        <p:nvSpPr>
          <p:cNvPr id="3" name="Content Placeholder 2"/>
          <p:cNvSpPr>
            <a:spLocks noGrp="1"/>
          </p:cNvSpPr>
          <p:nvPr>
            <p:ph idx="1"/>
          </p:nvPr>
        </p:nvSpPr>
        <p:spPr>
          <a:xfrm>
            <a:off x="457200" y="1600200"/>
            <a:ext cx="5832088" cy="4525963"/>
          </a:xfrm>
        </p:spPr>
        <p:txBody>
          <a:bodyPr>
            <a:normAutofit/>
          </a:bodyPr>
          <a:lstStyle/>
          <a:p>
            <a:r>
              <a:rPr lang="en-US" dirty="0" smtClean="0"/>
              <a:t>What is an operating system?</a:t>
            </a:r>
          </a:p>
          <a:p>
            <a:endParaRPr lang="en-US" dirty="0" smtClean="0"/>
          </a:p>
          <a:p>
            <a:r>
              <a:rPr lang="en-US" dirty="0" smtClean="0"/>
              <a:t>What are resources?</a:t>
            </a:r>
          </a:p>
          <a:p>
            <a:endParaRPr lang="en-US" dirty="0" smtClean="0"/>
          </a:p>
          <a:p>
            <a:r>
              <a:rPr lang="en-US" dirty="0" smtClean="0"/>
              <a:t>How do we create programs?</a:t>
            </a:r>
          </a:p>
          <a:p>
            <a:endParaRPr lang="en-US" dirty="0" smtClean="0"/>
          </a:p>
          <a:p>
            <a:endParaRPr lang="en-US" dirty="0" smtClean="0"/>
          </a:p>
        </p:txBody>
      </p:sp>
      <p:pic>
        <p:nvPicPr>
          <p:cNvPr id="5" name="Object 7"/>
          <p:cNvPicPr>
            <a:picLocks noChangeAspect="1" noChangeArrowheads="1"/>
          </p:cNvPicPr>
          <p:nvPr/>
        </p:nvPicPr>
        <p:blipFill>
          <a:blip r:embed="rId2" cstate="print"/>
          <a:srcRect l="-809" t="-223" b="-111"/>
          <a:stretch>
            <a:fillRect/>
          </a:stretch>
        </p:blipFill>
        <p:spPr bwMode="auto">
          <a:xfrm>
            <a:off x="6674005" y="1554163"/>
            <a:ext cx="1276350" cy="45720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80394"/>
          </a:xfrm>
        </p:spPr>
        <p:txBody>
          <a:bodyPr>
            <a:normAutofit/>
          </a:bodyPr>
          <a:lstStyle/>
          <a:p>
            <a:r>
              <a:rPr lang="en-US" sz="3600" dirty="0" smtClean="0"/>
              <a:t>6.7.1.1 Details </a:t>
            </a:r>
            <a:r>
              <a:rPr lang="en-US" sz="3600" dirty="0" smtClean="0"/>
              <a:t>of </a:t>
            </a:r>
            <a:r>
              <a:rPr lang="en-US" sz="3600" dirty="0" smtClean="0"/>
              <a:t>Round Robin Algorithm</a:t>
            </a:r>
            <a:endParaRPr lang="en-US" sz="3600" dirty="0"/>
          </a:p>
        </p:txBody>
      </p:sp>
      <p:sp>
        <p:nvSpPr>
          <p:cNvPr id="3" name="Content Placeholder 2"/>
          <p:cNvSpPr>
            <a:spLocks noGrp="1"/>
          </p:cNvSpPr>
          <p:nvPr>
            <p:ph idx="1"/>
          </p:nvPr>
        </p:nvSpPr>
        <p:spPr>
          <a:xfrm>
            <a:off x="457200" y="1215189"/>
            <a:ext cx="8229600" cy="5209673"/>
          </a:xfrm>
        </p:spPr>
        <p:txBody>
          <a:bodyPr>
            <a:noAutofit/>
          </a:bodyPr>
          <a:lstStyle/>
          <a:p>
            <a:r>
              <a:rPr lang="en-US" sz="1600" b="1" dirty="0" smtClean="0"/>
              <a:t>Dispatcher:</a:t>
            </a:r>
            <a:endParaRPr lang="en-US" sz="1600" dirty="0" smtClean="0"/>
          </a:p>
          <a:p>
            <a:pPr lvl="1">
              <a:buNone/>
            </a:pPr>
            <a:r>
              <a:rPr lang="en-US" sz="1400" b="1" dirty="0" smtClean="0"/>
              <a:t>get </a:t>
            </a:r>
            <a:r>
              <a:rPr lang="en-US" sz="1400" b="1" dirty="0" smtClean="0"/>
              <a:t>head of ready queue;</a:t>
            </a:r>
            <a:endParaRPr lang="en-US" sz="1400" dirty="0" smtClean="0"/>
          </a:p>
          <a:p>
            <a:pPr lvl="1">
              <a:buNone/>
            </a:pPr>
            <a:r>
              <a:rPr lang="en-US" sz="1400" b="1" dirty="0" smtClean="0"/>
              <a:t>set </a:t>
            </a:r>
            <a:r>
              <a:rPr lang="en-US" sz="1400" b="1" dirty="0" smtClean="0"/>
              <a:t>timer;</a:t>
            </a:r>
            <a:endParaRPr lang="en-US" sz="1400" dirty="0" smtClean="0"/>
          </a:p>
          <a:p>
            <a:pPr lvl="1">
              <a:buNone/>
            </a:pPr>
            <a:r>
              <a:rPr lang="en-US" sz="1400" b="1" dirty="0" smtClean="0"/>
              <a:t>dispatch;</a:t>
            </a:r>
            <a:endParaRPr lang="en-US" sz="1400" dirty="0" smtClean="0"/>
          </a:p>
          <a:p>
            <a:r>
              <a:rPr lang="en-US" sz="1600" b="1" dirty="0" smtClean="0"/>
              <a:t>Timer interrupt handler:</a:t>
            </a:r>
            <a:endParaRPr lang="en-US" sz="1600" dirty="0" smtClean="0"/>
          </a:p>
          <a:p>
            <a:pPr lvl="1">
              <a:buNone/>
            </a:pPr>
            <a:r>
              <a:rPr lang="en-US" sz="1400" b="1" dirty="0" smtClean="0"/>
              <a:t>save </a:t>
            </a:r>
            <a:r>
              <a:rPr lang="en-US" sz="1400" b="1" dirty="0" smtClean="0"/>
              <a:t>context in PCB;</a:t>
            </a:r>
            <a:endParaRPr lang="en-US" sz="1400" dirty="0" smtClean="0"/>
          </a:p>
          <a:p>
            <a:pPr lvl="1">
              <a:buNone/>
            </a:pPr>
            <a:r>
              <a:rPr lang="en-US" sz="1400" b="1" dirty="0" smtClean="0"/>
              <a:t>move </a:t>
            </a:r>
            <a:r>
              <a:rPr lang="en-US" sz="1400" b="1" dirty="0" smtClean="0"/>
              <a:t>PCB to the end of the ready queue;</a:t>
            </a:r>
            <a:endParaRPr lang="en-US" sz="1400" dirty="0" smtClean="0"/>
          </a:p>
          <a:p>
            <a:pPr lvl="1">
              <a:buNone/>
            </a:pPr>
            <a:r>
              <a:rPr lang="en-US" sz="1400" b="1" dirty="0" err="1" smtClean="0"/>
              <a:t>upcall</a:t>
            </a:r>
            <a:r>
              <a:rPr lang="en-US" sz="1400" b="1" dirty="0" smtClean="0"/>
              <a:t> </a:t>
            </a:r>
            <a:r>
              <a:rPr lang="en-US" sz="1400" b="1" dirty="0" smtClean="0"/>
              <a:t>to dispatcher</a:t>
            </a:r>
            <a:r>
              <a:rPr lang="en-US" sz="1400" b="1" dirty="0" smtClean="0"/>
              <a:t>;</a:t>
            </a:r>
            <a:endParaRPr lang="en-US" sz="1400" dirty="0" smtClean="0"/>
          </a:p>
          <a:p>
            <a:r>
              <a:rPr lang="en-US" sz="1600" b="1" dirty="0" smtClean="0"/>
              <a:t>I/O request trap:</a:t>
            </a:r>
            <a:endParaRPr lang="en-US" sz="1600" dirty="0" smtClean="0"/>
          </a:p>
          <a:p>
            <a:pPr lvl="1">
              <a:buNone/>
            </a:pPr>
            <a:r>
              <a:rPr lang="en-US" sz="1400" b="1" dirty="0" smtClean="0"/>
              <a:t>save </a:t>
            </a:r>
            <a:r>
              <a:rPr lang="en-US" sz="1400" b="1" dirty="0" smtClean="0"/>
              <a:t>context in PCB;</a:t>
            </a:r>
            <a:endParaRPr lang="en-US" sz="1400" dirty="0" smtClean="0"/>
          </a:p>
          <a:p>
            <a:pPr lvl="1">
              <a:buNone/>
            </a:pPr>
            <a:r>
              <a:rPr lang="en-US" sz="1400" b="1" dirty="0" smtClean="0"/>
              <a:t>move </a:t>
            </a:r>
            <a:r>
              <a:rPr lang="en-US" sz="1400" b="1" dirty="0" smtClean="0"/>
              <a:t>PCB to I/O queue;</a:t>
            </a:r>
            <a:endParaRPr lang="en-US" sz="1400" dirty="0" smtClean="0"/>
          </a:p>
          <a:p>
            <a:pPr lvl="1">
              <a:buNone/>
            </a:pPr>
            <a:r>
              <a:rPr lang="en-US" sz="1400" b="1" dirty="0" err="1" smtClean="0"/>
              <a:t>upcall</a:t>
            </a:r>
            <a:r>
              <a:rPr lang="en-US" sz="1400" b="1" dirty="0" smtClean="0"/>
              <a:t> </a:t>
            </a:r>
            <a:r>
              <a:rPr lang="en-US" sz="1400" b="1" dirty="0" smtClean="0"/>
              <a:t>to dispatcher</a:t>
            </a:r>
            <a:r>
              <a:rPr lang="en-US" sz="1400" b="1" dirty="0" smtClean="0"/>
              <a:t>;</a:t>
            </a:r>
            <a:endParaRPr lang="en-US" sz="1400" dirty="0" smtClean="0"/>
          </a:p>
          <a:p>
            <a:r>
              <a:rPr lang="en-US" sz="1600" b="1" dirty="0" smtClean="0"/>
              <a:t>I/O completion interrupt handler:</a:t>
            </a:r>
            <a:endParaRPr lang="en-US" sz="1600" dirty="0" smtClean="0"/>
          </a:p>
          <a:p>
            <a:pPr lvl="1">
              <a:buNone/>
            </a:pPr>
            <a:r>
              <a:rPr lang="en-US" sz="1400" b="1" dirty="0" smtClean="0"/>
              <a:t>save </a:t>
            </a:r>
            <a:r>
              <a:rPr lang="en-US" sz="1400" b="1" dirty="0" smtClean="0"/>
              <a:t>context in PCB;</a:t>
            </a:r>
            <a:endParaRPr lang="en-US" sz="1400" dirty="0" smtClean="0"/>
          </a:p>
          <a:p>
            <a:pPr lvl="1">
              <a:buNone/>
            </a:pPr>
            <a:r>
              <a:rPr lang="en-US" sz="1400" b="1" dirty="0" smtClean="0"/>
              <a:t>move </a:t>
            </a:r>
            <a:r>
              <a:rPr lang="en-US" sz="1400" b="1" dirty="0" smtClean="0"/>
              <a:t>PCB of I/O completed process to ready queue; </a:t>
            </a:r>
            <a:endParaRPr lang="en-US" sz="1400" dirty="0" smtClean="0"/>
          </a:p>
          <a:p>
            <a:pPr lvl="1">
              <a:buNone/>
            </a:pPr>
            <a:r>
              <a:rPr lang="en-US" sz="1400" b="1" dirty="0" err="1" smtClean="0"/>
              <a:t>upcall</a:t>
            </a:r>
            <a:r>
              <a:rPr lang="en-US" sz="1400" b="1" dirty="0" smtClean="0"/>
              <a:t> </a:t>
            </a:r>
            <a:r>
              <a:rPr lang="en-US" sz="1400" b="1" dirty="0" smtClean="0"/>
              <a:t>to dispatcher</a:t>
            </a:r>
            <a:r>
              <a:rPr lang="en-US" sz="1400" b="1" dirty="0" smtClean="0"/>
              <a:t>;</a:t>
            </a:r>
            <a:endParaRPr lang="en-US" sz="1400" dirty="0" smtClean="0"/>
          </a:p>
          <a:p>
            <a:r>
              <a:rPr lang="en-US" sz="1600" b="1" dirty="0" smtClean="0"/>
              <a:t>Process termination trap handler:</a:t>
            </a:r>
            <a:endParaRPr lang="en-US" sz="1600" dirty="0" smtClean="0"/>
          </a:p>
          <a:p>
            <a:pPr lvl="1">
              <a:buNone/>
            </a:pPr>
            <a:r>
              <a:rPr lang="en-US" sz="1400" b="1" dirty="0" smtClean="0"/>
              <a:t>Free </a:t>
            </a:r>
            <a:r>
              <a:rPr lang="en-US" sz="1400" b="1" dirty="0" smtClean="0"/>
              <a:t>PCB;</a:t>
            </a:r>
            <a:endParaRPr lang="en-US" sz="1400" dirty="0" smtClean="0"/>
          </a:p>
          <a:p>
            <a:pPr lvl="1">
              <a:buNone/>
            </a:pPr>
            <a:r>
              <a:rPr lang="en-US" sz="1400" b="1" dirty="0" err="1" smtClean="0"/>
              <a:t>upcall</a:t>
            </a:r>
            <a:r>
              <a:rPr lang="en-US" sz="1400" b="1" dirty="0" smtClean="0"/>
              <a:t> </a:t>
            </a:r>
            <a:r>
              <a:rPr lang="en-US" sz="1400" b="1" dirty="0" smtClean="0"/>
              <a:t>to dispatcher</a:t>
            </a:r>
            <a:r>
              <a:rPr lang="en-US" sz="1400" b="1" dirty="0" smtClean="0"/>
              <a:t>;</a:t>
            </a:r>
            <a:endParaRPr lang="en-US" sz="1400" dirty="0" smtClean="0"/>
          </a:p>
        </p:txBody>
      </p:sp>
      <p:sp>
        <p:nvSpPr>
          <p:cNvPr id="4" name="TextBox 3"/>
          <p:cNvSpPr txBox="1"/>
          <p:nvPr/>
        </p:nvSpPr>
        <p:spPr>
          <a:xfrm>
            <a:off x="4030578" y="1383632"/>
            <a:ext cx="4185826" cy="1200329"/>
          </a:xfrm>
          <a:prstGeom prst="rect">
            <a:avLst/>
          </a:prstGeom>
          <a:solidFill>
            <a:srgbClr val="FFFF00"/>
          </a:solidFill>
        </p:spPr>
        <p:txBody>
          <a:bodyPr wrap="none" rtlCol="0">
            <a:spAutoFit/>
          </a:bodyPr>
          <a:lstStyle/>
          <a:p>
            <a:r>
              <a:rPr lang="en-US" sz="3600" dirty="0" smtClean="0"/>
              <a:t>Round Robin </a:t>
            </a:r>
          </a:p>
          <a:p>
            <a:r>
              <a:rPr lang="en-US" sz="3600" dirty="0" smtClean="0"/>
              <a:t>Scheduling Algorithm</a:t>
            </a: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6.8 Combining Priority and Preemption</a:t>
            </a:r>
            <a:endParaRPr lang="en-US" dirty="0"/>
          </a:p>
        </p:txBody>
      </p:sp>
      <p:sp>
        <p:nvSpPr>
          <p:cNvPr id="3" name="Content Placeholder 2"/>
          <p:cNvSpPr>
            <a:spLocks noGrp="1"/>
          </p:cNvSpPr>
          <p:nvPr>
            <p:ph idx="1"/>
          </p:nvPr>
        </p:nvSpPr>
        <p:spPr/>
        <p:txBody>
          <a:bodyPr/>
          <a:lstStyle/>
          <a:p>
            <a:r>
              <a:rPr lang="en-US" dirty="0" smtClean="0"/>
              <a:t>Modern general purpose operating systems such as Windows NT/XP/Vista and Unix/Linux use multi-level feedback queues</a:t>
            </a:r>
          </a:p>
          <a:p>
            <a:r>
              <a:rPr lang="en-US" dirty="0" smtClean="0"/>
              <a:t>System consists of a number of different queues each with a different expected quantum time</a:t>
            </a:r>
          </a:p>
          <a:p>
            <a:r>
              <a:rPr lang="en-US" dirty="0" smtClean="0"/>
              <a:t>Each individual queue uses FCFS except base queue which uses Round Robin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6.8 Combining Priority and Preemption</a:t>
            </a:r>
            <a:endParaRPr lang="en-US" dirty="0"/>
          </a:p>
        </p:txBody>
      </p:sp>
      <p:sp>
        <p:nvSpPr>
          <p:cNvPr id="4" name="Rectangle 3"/>
          <p:cNvSpPr/>
          <p:nvPr/>
        </p:nvSpPr>
        <p:spPr>
          <a:xfrm>
            <a:off x="2510597" y="1612220"/>
            <a:ext cx="4186989" cy="709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q1</a:t>
            </a:r>
            <a:endParaRPr lang="en-US" dirty="0"/>
          </a:p>
        </p:txBody>
      </p:sp>
      <p:sp>
        <p:nvSpPr>
          <p:cNvPr id="5" name="Rectangle 4"/>
          <p:cNvSpPr/>
          <p:nvPr/>
        </p:nvSpPr>
        <p:spPr>
          <a:xfrm>
            <a:off x="2482523" y="5843382"/>
            <a:ext cx="4186989" cy="709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q4</a:t>
            </a:r>
            <a:endParaRPr lang="en-US" dirty="0"/>
          </a:p>
        </p:txBody>
      </p:sp>
      <p:sp>
        <p:nvSpPr>
          <p:cNvPr id="6" name="Rectangle 5"/>
          <p:cNvSpPr/>
          <p:nvPr/>
        </p:nvSpPr>
        <p:spPr>
          <a:xfrm>
            <a:off x="2502576" y="4432994"/>
            <a:ext cx="4186989" cy="709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q3</a:t>
            </a:r>
            <a:endParaRPr lang="en-US" dirty="0"/>
          </a:p>
        </p:txBody>
      </p:sp>
      <p:sp>
        <p:nvSpPr>
          <p:cNvPr id="7" name="Rectangle 6"/>
          <p:cNvSpPr/>
          <p:nvPr/>
        </p:nvSpPr>
        <p:spPr>
          <a:xfrm>
            <a:off x="2498565" y="3022607"/>
            <a:ext cx="4186989" cy="709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q2</a:t>
            </a:r>
            <a:endParaRPr lang="en-US" dirty="0"/>
          </a:p>
        </p:txBody>
      </p:sp>
      <p:sp>
        <p:nvSpPr>
          <p:cNvPr id="8" name="TextBox 7"/>
          <p:cNvSpPr txBox="1"/>
          <p:nvPr/>
        </p:nvSpPr>
        <p:spPr>
          <a:xfrm>
            <a:off x="7459587" y="1624262"/>
            <a:ext cx="1375633" cy="646331"/>
          </a:xfrm>
          <a:prstGeom prst="rect">
            <a:avLst/>
          </a:prstGeom>
          <a:noFill/>
        </p:spPr>
        <p:txBody>
          <a:bodyPr wrap="none" rtlCol="0">
            <a:spAutoFit/>
          </a:bodyPr>
          <a:lstStyle/>
          <a:p>
            <a:r>
              <a:rPr lang="en-US" dirty="0" smtClean="0"/>
              <a:t>New process</a:t>
            </a:r>
          </a:p>
          <a:p>
            <a:r>
              <a:rPr lang="en-US" dirty="0" smtClean="0"/>
              <a:t>enters here</a:t>
            </a:r>
            <a:endParaRPr lang="en-US" dirty="0"/>
          </a:p>
        </p:txBody>
      </p:sp>
      <p:sp>
        <p:nvSpPr>
          <p:cNvPr id="11" name="Right Arrow 10"/>
          <p:cNvSpPr/>
          <p:nvPr/>
        </p:nvSpPr>
        <p:spPr>
          <a:xfrm rot="10800000">
            <a:off x="7014410" y="1792705"/>
            <a:ext cx="409074" cy="324853"/>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hape 12"/>
          <p:cNvCxnSpPr>
            <a:stCxn id="4" idx="1"/>
            <a:endCxn id="4" idx="3"/>
          </p:cNvCxnSpPr>
          <p:nvPr/>
        </p:nvCxnSpPr>
        <p:spPr>
          <a:xfrm rot="10800000" flipH="1">
            <a:off x="2510596" y="1967152"/>
            <a:ext cx="4186989" cy="1588"/>
          </a:xfrm>
          <a:prstGeom prst="bentConnector5">
            <a:avLst>
              <a:gd name="adj1" fmla="val -5460"/>
              <a:gd name="adj2" fmla="val 36746285"/>
              <a:gd name="adj3" fmla="val 105460"/>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46757" y="2562726"/>
            <a:ext cx="1486304" cy="646331"/>
          </a:xfrm>
          <a:prstGeom prst="rect">
            <a:avLst/>
          </a:prstGeom>
          <a:noFill/>
        </p:spPr>
        <p:txBody>
          <a:bodyPr wrap="none" rtlCol="0">
            <a:spAutoFit/>
          </a:bodyPr>
          <a:lstStyle/>
          <a:p>
            <a:r>
              <a:rPr lang="en-US" dirty="0" smtClean="0"/>
              <a:t>Note:</a:t>
            </a:r>
          </a:p>
          <a:p>
            <a:r>
              <a:rPr lang="en-US" dirty="0" smtClean="0"/>
              <a:t>q1&lt;q2&lt;q3&lt;q4</a:t>
            </a:r>
            <a:endParaRPr lang="en-US" dirty="0"/>
          </a:p>
        </p:txBody>
      </p:sp>
      <p:cxnSp>
        <p:nvCxnSpPr>
          <p:cNvPr id="21" name="Shape 20"/>
          <p:cNvCxnSpPr>
            <a:stCxn id="7" idx="1"/>
            <a:endCxn id="7" idx="3"/>
          </p:cNvCxnSpPr>
          <p:nvPr/>
        </p:nvCxnSpPr>
        <p:spPr>
          <a:xfrm rot="10800000" flipH="1">
            <a:off x="2498564" y="3377539"/>
            <a:ext cx="4186989" cy="1588"/>
          </a:xfrm>
          <a:prstGeom prst="bentConnector5">
            <a:avLst>
              <a:gd name="adj1" fmla="val -5460"/>
              <a:gd name="adj2" fmla="val 36746285"/>
              <a:gd name="adj3" fmla="val 1054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6" idx="1"/>
            <a:endCxn id="6" idx="3"/>
          </p:cNvCxnSpPr>
          <p:nvPr/>
        </p:nvCxnSpPr>
        <p:spPr>
          <a:xfrm rot="10800000" flipH="1">
            <a:off x="2502575" y="4787926"/>
            <a:ext cx="4186989" cy="1588"/>
          </a:xfrm>
          <a:prstGeom prst="bentConnector5">
            <a:avLst>
              <a:gd name="adj1" fmla="val -5460"/>
              <a:gd name="adj2" fmla="val 36746285"/>
              <a:gd name="adj3" fmla="val 10546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hape 24"/>
          <p:cNvCxnSpPr>
            <a:stCxn id="5" idx="1"/>
            <a:endCxn id="5" idx="3"/>
          </p:cNvCxnSpPr>
          <p:nvPr/>
        </p:nvCxnSpPr>
        <p:spPr>
          <a:xfrm rot="10800000" flipH="1">
            <a:off x="2482522" y="6198314"/>
            <a:ext cx="4186989" cy="1588"/>
          </a:xfrm>
          <a:prstGeom prst="bentConnector5">
            <a:avLst>
              <a:gd name="adj1" fmla="val -5460"/>
              <a:gd name="adj2" fmla="val 36746285"/>
              <a:gd name="adj3" fmla="val 10546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335505" y="2213810"/>
            <a:ext cx="2273969" cy="923330"/>
          </a:xfrm>
          <a:prstGeom prst="rect">
            <a:avLst/>
          </a:prstGeom>
          <a:solidFill>
            <a:schemeClr val="bg1">
              <a:lumMod val="85000"/>
            </a:schemeClr>
          </a:solidFill>
        </p:spPr>
        <p:txBody>
          <a:bodyPr wrap="square" rtlCol="0">
            <a:spAutoFit/>
          </a:bodyPr>
          <a:lstStyle/>
          <a:p>
            <a:r>
              <a:rPr lang="en-US" dirty="0" smtClean="0"/>
              <a:t>A process that doesn’t</a:t>
            </a:r>
          </a:p>
          <a:p>
            <a:r>
              <a:rPr lang="en-US" dirty="0" smtClean="0"/>
              <a:t>finish before q</a:t>
            </a:r>
            <a:r>
              <a:rPr lang="en-US" baseline="-25000" dirty="0" smtClean="0"/>
              <a:t>i</a:t>
            </a:r>
            <a:r>
              <a:rPr lang="en-US" dirty="0" smtClean="0"/>
              <a:t> drops</a:t>
            </a:r>
          </a:p>
          <a:p>
            <a:r>
              <a:rPr lang="en-US" dirty="0" smtClean="0"/>
              <a:t>down 1 level</a:t>
            </a:r>
            <a:endParaRPr lang="en-US" dirty="0"/>
          </a:p>
        </p:txBody>
      </p:sp>
      <p:sp>
        <p:nvSpPr>
          <p:cNvPr id="19" name="TextBox 18"/>
          <p:cNvSpPr txBox="1"/>
          <p:nvPr/>
        </p:nvSpPr>
        <p:spPr>
          <a:xfrm>
            <a:off x="1319462" y="3605462"/>
            <a:ext cx="2290011" cy="923330"/>
          </a:xfrm>
          <a:prstGeom prst="rect">
            <a:avLst/>
          </a:prstGeom>
          <a:solidFill>
            <a:schemeClr val="bg1">
              <a:lumMod val="85000"/>
            </a:schemeClr>
          </a:solidFill>
        </p:spPr>
        <p:txBody>
          <a:bodyPr wrap="square" rtlCol="0">
            <a:spAutoFit/>
          </a:bodyPr>
          <a:lstStyle/>
          <a:p>
            <a:r>
              <a:rPr lang="en-US" dirty="0" smtClean="0"/>
              <a:t>A process that does</a:t>
            </a:r>
          </a:p>
          <a:p>
            <a:r>
              <a:rPr lang="en-US" dirty="0" smtClean="0"/>
              <a:t>finish before q</a:t>
            </a:r>
            <a:r>
              <a:rPr lang="en-US" baseline="-25000" dirty="0" smtClean="0"/>
              <a:t>i</a:t>
            </a:r>
            <a:r>
              <a:rPr lang="en-US" dirty="0" smtClean="0"/>
              <a:t> goes </a:t>
            </a:r>
          </a:p>
          <a:p>
            <a:r>
              <a:rPr lang="en-US" dirty="0" smtClean="0"/>
              <a:t>up 1 level</a:t>
            </a:r>
            <a:endParaRPr lang="en-US" dirty="0"/>
          </a:p>
        </p:txBody>
      </p:sp>
      <p:cxnSp>
        <p:nvCxnSpPr>
          <p:cNvPr id="27" name="Straight Arrow Connector 26"/>
          <p:cNvCxnSpPr/>
          <p:nvPr/>
        </p:nvCxnSpPr>
        <p:spPr>
          <a:xfrm rot="5400000">
            <a:off x="3453063" y="2671010"/>
            <a:ext cx="673769"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flipV="1">
            <a:off x="3453063" y="4054642"/>
            <a:ext cx="745958" cy="1588"/>
          </a:xfrm>
          <a:prstGeom prst="straightConnector1">
            <a:avLst/>
          </a:prstGeom>
          <a:ln w="38100">
            <a:solidFill>
              <a:srgbClr val="30F047"/>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9075" y="5209674"/>
            <a:ext cx="1263316" cy="1323439"/>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sz="2000" dirty="0" smtClean="0"/>
              <a:t>Multi-Level</a:t>
            </a:r>
          </a:p>
          <a:p>
            <a:pPr algn="ctr"/>
            <a:r>
              <a:rPr lang="en-US" sz="2000" dirty="0" smtClean="0"/>
              <a:t>Feedback Queue</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6.9 Meta Schedulers</a:t>
            </a:r>
            <a:endParaRPr lang="en-US" dirty="0"/>
          </a:p>
        </p:txBody>
      </p:sp>
      <p:sp>
        <p:nvSpPr>
          <p:cNvPr id="14369"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4337" name="Group 1"/>
          <p:cNvGrpSpPr>
            <a:grpSpLocks noChangeAspect="1"/>
          </p:cNvGrpSpPr>
          <p:nvPr/>
        </p:nvGrpSpPr>
        <p:grpSpPr bwMode="auto">
          <a:xfrm>
            <a:off x="529390" y="1431758"/>
            <a:ext cx="6487966" cy="4295274"/>
            <a:chOff x="3150" y="6366"/>
            <a:chExt cx="11240" cy="7653"/>
          </a:xfrm>
        </p:grpSpPr>
        <p:sp>
          <p:nvSpPr>
            <p:cNvPr id="14368" name="AutoShape 32"/>
            <p:cNvSpPr>
              <a:spLocks noChangeAspect="1" noChangeArrowheads="1" noTextEdit="1"/>
            </p:cNvSpPr>
            <p:nvPr/>
          </p:nvSpPr>
          <p:spPr bwMode="auto">
            <a:xfrm>
              <a:off x="3150" y="6366"/>
              <a:ext cx="11240" cy="7653"/>
            </a:xfrm>
            <a:prstGeom prst="rect">
              <a:avLst/>
            </a:prstGeom>
            <a:noFill/>
          </p:spPr>
          <p:txBody>
            <a:bodyPr vert="horz" wrap="square" lIns="91440" tIns="45720" rIns="91440" bIns="45720" numCol="1" anchor="t" anchorCtr="0" compatLnSpc="1">
              <a:prstTxWarp prst="textNoShape">
                <a:avLst/>
              </a:prstTxWarp>
            </a:bodyPr>
            <a:lstStyle/>
            <a:p>
              <a:pPr algn="ctr"/>
              <a:endParaRPr lang="en-US" sz="4000"/>
            </a:p>
          </p:txBody>
        </p:sp>
        <p:sp>
          <p:nvSpPr>
            <p:cNvPr id="14367" name="Oval 31"/>
            <p:cNvSpPr>
              <a:spLocks noChangeAspect="1" noChangeArrowheads="1"/>
            </p:cNvSpPr>
            <p:nvPr/>
          </p:nvSpPr>
          <p:spPr bwMode="auto">
            <a:xfrm>
              <a:off x="4832" y="6366"/>
              <a:ext cx="3000" cy="3086"/>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algn="ctr"/>
              <a:endParaRPr lang="en-US" sz="4000"/>
            </a:p>
          </p:txBody>
        </p:sp>
        <p:sp>
          <p:nvSpPr>
            <p:cNvPr id="14366" name="Text Box 30"/>
            <p:cNvSpPr txBox="1">
              <a:spLocks noChangeArrowheads="1"/>
            </p:cNvSpPr>
            <p:nvPr/>
          </p:nvSpPr>
          <p:spPr bwMode="auto">
            <a:xfrm>
              <a:off x="5328" y="7069"/>
              <a:ext cx="2039" cy="1655"/>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Meta scheduler</a:t>
              </a:r>
            </a:p>
            <a:p>
              <a:pPr marL="0" marR="0" lvl="0" indent="0" algn="ctr"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Arial" pitchFamily="34" charset="0"/>
                  <a:cs typeface="Arial" pitchFamily="34" charset="0"/>
                </a:rPr>
                <a:t>Time slices</a:t>
              </a:r>
            </a:p>
            <a:p>
              <a:pPr marL="0" marR="0" lvl="0" indent="0" algn="ctr"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Arial" pitchFamily="34" charset="0"/>
                  <a:cs typeface="Arial" pitchFamily="34" charset="0"/>
                </a:rPr>
                <a:t>IJ/BJ</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65" name="Oval 29"/>
            <p:cNvSpPr>
              <a:spLocks noChangeAspect="1" noChangeArrowheads="1"/>
            </p:cNvSpPr>
            <p:nvPr/>
          </p:nvSpPr>
          <p:spPr bwMode="auto">
            <a:xfrm>
              <a:off x="3150" y="9823"/>
              <a:ext cx="3000" cy="3086"/>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algn="ctr"/>
              <a:endParaRPr lang="en-US" sz="4000"/>
            </a:p>
          </p:txBody>
        </p:sp>
        <p:sp>
          <p:nvSpPr>
            <p:cNvPr id="14364" name="Oval 28"/>
            <p:cNvSpPr>
              <a:spLocks noChangeAspect="1" noChangeArrowheads="1"/>
            </p:cNvSpPr>
            <p:nvPr/>
          </p:nvSpPr>
          <p:spPr bwMode="auto">
            <a:xfrm>
              <a:off x="6390" y="9823"/>
              <a:ext cx="3000" cy="3086"/>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pPr algn="ctr"/>
              <a:endParaRPr lang="en-US" sz="4000"/>
            </a:p>
          </p:txBody>
        </p:sp>
        <p:sp>
          <p:nvSpPr>
            <p:cNvPr id="14363" name="AutoShape 27"/>
            <p:cNvSpPr>
              <a:spLocks noChangeShapeType="1"/>
            </p:cNvSpPr>
            <p:nvPr/>
          </p:nvSpPr>
          <p:spPr bwMode="auto">
            <a:xfrm rot="5400000">
              <a:off x="5306" y="8795"/>
              <a:ext cx="371" cy="1683"/>
            </a:xfrm>
            <a:prstGeom prst="curvedConnector3">
              <a:avLst>
                <a:gd name="adj1" fmla="val 49519"/>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62" name="AutoShape 26"/>
            <p:cNvSpPr>
              <a:spLocks noChangeShapeType="1"/>
            </p:cNvSpPr>
            <p:nvPr/>
          </p:nvSpPr>
          <p:spPr bwMode="auto">
            <a:xfrm rot="16200000" flipH="1">
              <a:off x="6926" y="8858"/>
              <a:ext cx="371" cy="1558"/>
            </a:xfrm>
            <a:prstGeom prst="curvedConnector3">
              <a:avLst>
                <a:gd name="adj1" fmla="val 49519"/>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61" name="Text Box 25"/>
            <p:cNvSpPr txBox="1">
              <a:spLocks noChangeArrowheads="1"/>
            </p:cNvSpPr>
            <p:nvPr/>
          </p:nvSpPr>
          <p:spPr bwMode="auto">
            <a:xfrm>
              <a:off x="3306" y="10568"/>
              <a:ext cx="2609" cy="1501"/>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Scheduler for Interactive jobs</a:t>
              </a:r>
            </a:p>
            <a:p>
              <a:pPr marL="0" marR="0" lvl="0" indent="0" algn="ctr"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Arial" pitchFamily="34" charset="0"/>
                  <a:ea typeface="Times New Roman" pitchFamily="18" charset="0"/>
                  <a:cs typeface="Arial" pitchFamily="34" charset="0"/>
                </a:rPr>
                <a:t>(Round Robin)</a:t>
              </a: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60" name="Text Box 24"/>
            <p:cNvSpPr txBox="1">
              <a:spLocks noChangeArrowheads="1"/>
            </p:cNvSpPr>
            <p:nvPr/>
          </p:nvSpPr>
          <p:spPr bwMode="auto">
            <a:xfrm>
              <a:off x="6751" y="10546"/>
              <a:ext cx="2324" cy="1456"/>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Scheduler for batch jobs</a:t>
              </a:r>
            </a:p>
            <a:p>
              <a:pPr marL="0" marR="0" lvl="0" indent="0" algn="ctr" defTabSz="914400" rtl="0" eaLnBrk="1" fontAlgn="base" latinLnBrk="0" hangingPunct="1">
                <a:lnSpc>
                  <a:spcPct val="100000"/>
                </a:lnSpc>
                <a:spcBef>
                  <a:spcPct val="0"/>
                </a:spcBef>
                <a:spcAft>
                  <a:spcPct val="0"/>
                </a:spcAft>
                <a:buClrTx/>
                <a:buSzTx/>
                <a:buFontTx/>
                <a:buNone/>
                <a:tabLst/>
              </a:pPr>
              <a:r>
                <a:rPr lang="en-US" sz="1400" b="1" dirty="0" smtClean="0">
                  <a:solidFill>
                    <a:srgbClr val="000000"/>
                  </a:solidFill>
                  <a:latin typeface="Arial" pitchFamily="34" charset="0"/>
                  <a:ea typeface="Times New Roman" pitchFamily="18" charset="0"/>
                  <a:cs typeface="Arial" pitchFamily="34" charset="0"/>
                </a:rPr>
                <a:t>Priority FCFS</a:t>
              </a: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59" name="Text Box 23"/>
            <p:cNvSpPr txBox="1">
              <a:spLocks noChangeArrowheads="1"/>
            </p:cNvSpPr>
            <p:nvPr/>
          </p:nvSpPr>
          <p:spPr bwMode="auto">
            <a:xfrm>
              <a:off x="6511" y="9699"/>
              <a:ext cx="475" cy="494"/>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Q</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58" name="Text Box 22"/>
            <p:cNvSpPr txBox="1">
              <a:spLocks noChangeArrowheads="1"/>
            </p:cNvSpPr>
            <p:nvPr/>
          </p:nvSpPr>
          <p:spPr bwMode="auto">
            <a:xfrm>
              <a:off x="5550" y="9699"/>
              <a:ext cx="475" cy="494"/>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Q</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57" name="Text Box 21"/>
            <p:cNvSpPr txBox="1">
              <a:spLocks noChangeArrowheads="1"/>
            </p:cNvSpPr>
            <p:nvPr/>
          </p:nvSpPr>
          <p:spPr bwMode="auto">
            <a:xfrm>
              <a:off x="7950" y="13408"/>
              <a:ext cx="542" cy="495"/>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56" name="Text Box 20"/>
            <p:cNvSpPr txBox="1">
              <a:spLocks noChangeArrowheads="1"/>
            </p:cNvSpPr>
            <p:nvPr/>
          </p:nvSpPr>
          <p:spPr bwMode="auto">
            <a:xfrm>
              <a:off x="4771" y="13511"/>
              <a:ext cx="1179" cy="508"/>
            </a:xfrm>
            <a:prstGeom prst="rect">
              <a:avLst/>
            </a:prstGeom>
            <a:noFill/>
            <a:ln w="9525">
              <a:solidFill>
                <a:srgbClr val="000000"/>
              </a:solid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PCB</a:t>
              </a:r>
              <a:r>
                <a:rPr kumimoji="0" lang="en-US" sz="14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1</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55" name="Text Box 19"/>
            <p:cNvSpPr txBox="1">
              <a:spLocks noChangeArrowheads="1"/>
            </p:cNvSpPr>
            <p:nvPr/>
          </p:nvSpPr>
          <p:spPr bwMode="auto">
            <a:xfrm>
              <a:off x="6373" y="13511"/>
              <a:ext cx="1138" cy="508"/>
            </a:xfrm>
            <a:prstGeom prst="rect">
              <a:avLst/>
            </a:prstGeom>
            <a:noFill/>
            <a:ln w="9525">
              <a:solidFill>
                <a:srgbClr val="000000"/>
              </a:solid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PCB</a:t>
              </a:r>
              <a:r>
                <a:rPr kumimoji="0" lang="en-US" sz="14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2</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54" name="Text Box 18"/>
            <p:cNvSpPr txBox="1">
              <a:spLocks noChangeArrowheads="1"/>
            </p:cNvSpPr>
            <p:nvPr/>
          </p:nvSpPr>
          <p:spPr bwMode="auto">
            <a:xfrm>
              <a:off x="8953" y="13511"/>
              <a:ext cx="1237" cy="508"/>
            </a:xfrm>
            <a:prstGeom prst="rect">
              <a:avLst/>
            </a:prstGeom>
            <a:noFill/>
            <a:ln w="9525">
              <a:solidFill>
                <a:srgbClr val="000000"/>
              </a:solid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PCB</a:t>
              </a:r>
              <a:r>
                <a:rPr kumimoji="0" lang="en-US" sz="14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n</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53" name="AutoShape 17"/>
            <p:cNvSpPr>
              <a:spLocks noChangeShapeType="1"/>
            </p:cNvSpPr>
            <p:nvPr/>
          </p:nvSpPr>
          <p:spPr bwMode="auto">
            <a:xfrm>
              <a:off x="5950" y="13766"/>
              <a:ext cx="42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52" name="Line 16"/>
            <p:cNvSpPr>
              <a:spLocks noChangeShapeType="1"/>
            </p:cNvSpPr>
            <p:nvPr/>
          </p:nvSpPr>
          <p:spPr bwMode="auto">
            <a:xfrm>
              <a:off x="7511" y="13716"/>
              <a:ext cx="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51" name="Line 15"/>
            <p:cNvSpPr>
              <a:spLocks noChangeShapeType="1"/>
            </p:cNvSpPr>
            <p:nvPr/>
          </p:nvSpPr>
          <p:spPr bwMode="auto">
            <a:xfrm>
              <a:off x="8550" y="13716"/>
              <a:ext cx="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50" name="Line 14"/>
            <p:cNvSpPr>
              <a:spLocks noChangeShapeType="1"/>
            </p:cNvSpPr>
            <p:nvPr/>
          </p:nvSpPr>
          <p:spPr bwMode="auto">
            <a:xfrm>
              <a:off x="4371" y="13716"/>
              <a:ext cx="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49" name="Text Box 13"/>
            <p:cNvSpPr txBox="1">
              <a:spLocks noChangeArrowheads="1"/>
            </p:cNvSpPr>
            <p:nvPr/>
          </p:nvSpPr>
          <p:spPr bwMode="auto">
            <a:xfrm>
              <a:off x="3150" y="13046"/>
              <a:ext cx="1600" cy="495"/>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ready_q</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48" name="Text Box 12"/>
            <p:cNvSpPr txBox="1">
              <a:spLocks noChangeArrowheads="1"/>
            </p:cNvSpPr>
            <p:nvPr/>
          </p:nvSpPr>
          <p:spPr bwMode="auto">
            <a:xfrm>
              <a:off x="12090" y="9336"/>
              <a:ext cx="542" cy="496"/>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47" name="Text Box 11"/>
            <p:cNvSpPr txBox="1">
              <a:spLocks noChangeArrowheads="1"/>
            </p:cNvSpPr>
            <p:nvPr/>
          </p:nvSpPr>
          <p:spPr bwMode="auto">
            <a:xfrm>
              <a:off x="8971" y="9439"/>
              <a:ext cx="1179" cy="508"/>
            </a:xfrm>
            <a:prstGeom prst="rect">
              <a:avLst/>
            </a:prstGeom>
            <a:noFill/>
            <a:ln w="9525">
              <a:solidFill>
                <a:srgbClr val="000000"/>
              </a:solid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PCB</a:t>
              </a:r>
              <a:r>
                <a:rPr kumimoji="0" lang="en-US" sz="1400" b="1" i="0" u="none" strike="noStrike" cap="none" normalizeH="0" baseline="-30000" dirty="0" smtClean="0">
                  <a:ln>
                    <a:noFill/>
                  </a:ln>
                  <a:solidFill>
                    <a:srgbClr val="000000"/>
                  </a:solidFill>
                  <a:effectLst/>
                  <a:latin typeface="Arial" pitchFamily="34" charset="0"/>
                  <a:ea typeface="Times New Roman" pitchFamily="18" charset="0"/>
                  <a:cs typeface="Arial" pitchFamily="34" charset="0"/>
                </a:rPr>
                <a:t>1</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46" name="Text Box 10"/>
            <p:cNvSpPr txBox="1">
              <a:spLocks noChangeArrowheads="1"/>
            </p:cNvSpPr>
            <p:nvPr/>
          </p:nvSpPr>
          <p:spPr bwMode="auto">
            <a:xfrm>
              <a:off x="10573" y="9439"/>
              <a:ext cx="1138" cy="508"/>
            </a:xfrm>
            <a:prstGeom prst="rect">
              <a:avLst/>
            </a:prstGeom>
            <a:noFill/>
            <a:ln w="9525">
              <a:solidFill>
                <a:srgbClr val="000000"/>
              </a:solid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PCB</a:t>
              </a:r>
              <a:r>
                <a:rPr kumimoji="0" lang="en-US" sz="14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2</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45" name="Text Box 9"/>
            <p:cNvSpPr txBox="1">
              <a:spLocks noChangeArrowheads="1"/>
            </p:cNvSpPr>
            <p:nvPr/>
          </p:nvSpPr>
          <p:spPr bwMode="auto">
            <a:xfrm>
              <a:off x="13153" y="9439"/>
              <a:ext cx="1237" cy="508"/>
            </a:xfrm>
            <a:prstGeom prst="rect">
              <a:avLst/>
            </a:prstGeom>
            <a:noFill/>
            <a:ln w="9525">
              <a:solidFill>
                <a:srgbClr val="000000"/>
              </a:solid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PCB</a:t>
              </a:r>
              <a:r>
                <a:rPr kumimoji="0" lang="en-US" sz="1400" b="1" i="0" u="none" strike="noStrike" cap="none" normalizeH="0" baseline="-30000" smtClean="0">
                  <a:ln>
                    <a:noFill/>
                  </a:ln>
                  <a:solidFill>
                    <a:srgbClr val="000000"/>
                  </a:solidFill>
                  <a:effectLst/>
                  <a:latin typeface="Arial" pitchFamily="34" charset="0"/>
                  <a:ea typeface="Times New Roman" pitchFamily="18" charset="0"/>
                  <a:cs typeface="Arial" pitchFamily="34" charset="0"/>
                </a:rPr>
                <a:t>n</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44" name="AutoShape 8"/>
            <p:cNvSpPr>
              <a:spLocks noChangeShapeType="1"/>
            </p:cNvSpPr>
            <p:nvPr/>
          </p:nvSpPr>
          <p:spPr bwMode="auto">
            <a:xfrm>
              <a:off x="10150" y="9694"/>
              <a:ext cx="42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43" name="Line 7"/>
            <p:cNvSpPr>
              <a:spLocks noChangeShapeType="1"/>
            </p:cNvSpPr>
            <p:nvPr/>
          </p:nvSpPr>
          <p:spPr bwMode="auto">
            <a:xfrm>
              <a:off x="11711" y="9645"/>
              <a:ext cx="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42" name="Line 6"/>
            <p:cNvSpPr>
              <a:spLocks noChangeShapeType="1"/>
            </p:cNvSpPr>
            <p:nvPr/>
          </p:nvSpPr>
          <p:spPr bwMode="auto">
            <a:xfrm>
              <a:off x="12750" y="9645"/>
              <a:ext cx="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41" name="Line 5"/>
            <p:cNvSpPr>
              <a:spLocks noChangeShapeType="1"/>
            </p:cNvSpPr>
            <p:nvPr/>
          </p:nvSpPr>
          <p:spPr bwMode="auto">
            <a:xfrm>
              <a:off x="8571" y="9645"/>
              <a:ext cx="400"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40" name="Text Box 4"/>
            <p:cNvSpPr txBox="1">
              <a:spLocks noChangeArrowheads="1"/>
            </p:cNvSpPr>
            <p:nvPr/>
          </p:nvSpPr>
          <p:spPr bwMode="auto">
            <a:xfrm>
              <a:off x="7350" y="8974"/>
              <a:ext cx="1600" cy="495"/>
            </a:xfrm>
            <a:prstGeom prst="rect">
              <a:avLst/>
            </a:prstGeom>
            <a:noFill/>
            <a:ln w="9525">
              <a:noFill/>
              <a:miter lim="800000"/>
              <a:headEnd/>
              <a:tailEnd/>
            </a:ln>
          </p:spPr>
          <p:txBody>
            <a:bodyPr vert="horz" wrap="square" lIns="43891" tIns="21946" rIns="43891" bIns="2194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Arial" pitchFamily="34" charset="0"/>
                </a:rPr>
                <a:t>ready_q</a:t>
              </a:r>
              <a:endParaRPr kumimoji="0" lang="en-US" sz="4000" b="0" i="0" u="none" strike="noStrike" cap="none" normalizeH="0" baseline="0" smtClean="0">
                <a:ln>
                  <a:noFill/>
                </a:ln>
                <a:solidFill>
                  <a:schemeClr val="tx1"/>
                </a:solidFill>
                <a:effectLst/>
                <a:latin typeface="Arial" pitchFamily="34" charset="0"/>
                <a:cs typeface="Arial" pitchFamily="34" charset="0"/>
              </a:endParaRPr>
            </a:p>
          </p:txBody>
        </p:sp>
        <p:sp>
          <p:nvSpPr>
            <p:cNvPr id="14339" name="Line 3"/>
            <p:cNvSpPr>
              <a:spLocks noChangeShapeType="1"/>
            </p:cNvSpPr>
            <p:nvPr/>
          </p:nvSpPr>
          <p:spPr bwMode="auto">
            <a:xfrm>
              <a:off x="3632" y="12660"/>
              <a:ext cx="0" cy="495"/>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sp>
          <p:nvSpPr>
            <p:cNvPr id="14338" name="Line 2"/>
            <p:cNvSpPr>
              <a:spLocks noChangeShapeType="1"/>
            </p:cNvSpPr>
            <p:nvPr/>
          </p:nvSpPr>
          <p:spPr bwMode="auto">
            <a:xfrm flipV="1">
              <a:off x="9511" y="10316"/>
              <a:ext cx="239" cy="61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pPr algn="ctr"/>
              <a:endParaRPr lang="en-US" sz="40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6.10 Evaluation</a:t>
            </a:r>
            <a:endParaRPr lang="en-US" dirty="0"/>
          </a:p>
        </p:txBody>
      </p:sp>
      <p:sp>
        <p:nvSpPr>
          <p:cNvPr id="3" name="Content Placeholder 2"/>
          <p:cNvSpPr>
            <a:spLocks noGrp="1"/>
          </p:cNvSpPr>
          <p:nvPr>
            <p:ph idx="1"/>
          </p:nvPr>
        </p:nvSpPr>
        <p:spPr/>
        <p:txBody>
          <a:bodyPr>
            <a:normAutofit fontScale="70000" lnSpcReduction="20000"/>
          </a:bodyPr>
          <a:lstStyle/>
          <a:p>
            <a:r>
              <a:rPr lang="en-US" sz="4600" dirty="0" smtClean="0"/>
              <a:t>Evaluate considering domain of application</a:t>
            </a:r>
          </a:p>
          <a:p>
            <a:pPr lvl="1"/>
            <a:r>
              <a:rPr lang="en-US" sz="3400" b="1" dirty="0" smtClean="0"/>
              <a:t>Desktop</a:t>
            </a:r>
            <a:r>
              <a:rPr lang="en-US" sz="3400" dirty="0" smtClean="0"/>
              <a:t>: </a:t>
            </a:r>
            <a:r>
              <a:rPr lang="en-US" sz="3400" dirty="0" smtClean="0"/>
              <a:t>Personal computing.</a:t>
            </a:r>
            <a:endParaRPr lang="en-US" sz="3400" dirty="0" smtClean="0"/>
          </a:p>
          <a:p>
            <a:pPr lvl="1"/>
            <a:r>
              <a:rPr lang="en-US" sz="3400" b="1" dirty="0" smtClean="0"/>
              <a:t>Servers</a:t>
            </a:r>
            <a:r>
              <a:rPr lang="en-US" sz="3400" dirty="0" smtClean="0"/>
              <a:t>: </a:t>
            </a:r>
            <a:r>
              <a:rPr lang="en-US" sz="3400" dirty="0" smtClean="0"/>
              <a:t>Mail servers</a:t>
            </a:r>
            <a:r>
              <a:rPr lang="en-US" sz="3400" dirty="0" smtClean="0"/>
              <a:t>, </a:t>
            </a:r>
            <a:r>
              <a:rPr lang="en-US" sz="3400" dirty="0" smtClean="0"/>
              <a:t>file </a:t>
            </a:r>
            <a:r>
              <a:rPr lang="en-US" sz="3400" dirty="0" smtClean="0"/>
              <a:t>servers, and web servers.</a:t>
            </a:r>
          </a:p>
          <a:p>
            <a:pPr lvl="1"/>
            <a:r>
              <a:rPr lang="en-US" sz="3400" b="1" dirty="0" smtClean="0"/>
              <a:t>Business</a:t>
            </a:r>
            <a:r>
              <a:rPr lang="en-US" sz="3400" dirty="0" smtClean="0"/>
              <a:t>: </a:t>
            </a:r>
            <a:r>
              <a:rPr lang="en-US" sz="3400" dirty="0" smtClean="0"/>
              <a:t>E-commerce </a:t>
            </a:r>
            <a:r>
              <a:rPr lang="en-US" sz="3400" dirty="0" smtClean="0"/>
              <a:t>and Wall Street style applications.  </a:t>
            </a:r>
          </a:p>
          <a:p>
            <a:pPr lvl="1"/>
            <a:r>
              <a:rPr lang="en-US" sz="3400" b="1" dirty="0" smtClean="0"/>
              <a:t>High-Performance Computing (HPC)</a:t>
            </a:r>
            <a:r>
              <a:rPr lang="en-US" sz="3400" dirty="0" smtClean="0"/>
              <a:t>: </a:t>
            </a:r>
            <a:r>
              <a:rPr lang="en-US" sz="3400" dirty="0" smtClean="0"/>
              <a:t>Solving </a:t>
            </a:r>
            <a:r>
              <a:rPr lang="en-US" sz="3400" dirty="0" smtClean="0"/>
              <a:t>scientific and engineering problems.</a:t>
            </a:r>
          </a:p>
          <a:p>
            <a:pPr lvl="1"/>
            <a:r>
              <a:rPr lang="en-US" sz="3400" b="1" dirty="0" smtClean="0"/>
              <a:t>Grid</a:t>
            </a:r>
            <a:r>
              <a:rPr lang="en-US" sz="3400" dirty="0" smtClean="0"/>
              <a:t>: </a:t>
            </a:r>
            <a:r>
              <a:rPr lang="en-US" sz="3400" dirty="0" smtClean="0"/>
              <a:t>HPC with geographically distribution </a:t>
            </a:r>
            <a:endParaRPr lang="en-US" sz="3400" dirty="0" smtClean="0"/>
          </a:p>
          <a:p>
            <a:pPr lvl="1"/>
            <a:r>
              <a:rPr lang="en-US" sz="3400" b="1" dirty="0" smtClean="0"/>
              <a:t>Embedded</a:t>
            </a:r>
            <a:r>
              <a:rPr lang="en-US" sz="3400" dirty="0" smtClean="0"/>
              <a:t>: </a:t>
            </a:r>
            <a:r>
              <a:rPr lang="en-US" sz="3400" dirty="0" smtClean="0"/>
              <a:t>Low-end devices such </a:t>
            </a:r>
            <a:r>
              <a:rPr lang="en-US" sz="3400" dirty="0" smtClean="0"/>
              <a:t>as </a:t>
            </a:r>
            <a:r>
              <a:rPr lang="en-US" sz="3400" dirty="0" smtClean="0"/>
              <a:t>cell phones</a:t>
            </a:r>
            <a:r>
              <a:rPr lang="en-US" sz="3400" dirty="0" smtClean="0"/>
              <a:t>, </a:t>
            </a:r>
            <a:r>
              <a:rPr lang="en-US" sz="3400" dirty="0" smtClean="0"/>
              <a:t>PDA’s </a:t>
            </a:r>
            <a:r>
              <a:rPr lang="en-US" sz="3400" dirty="0" smtClean="0"/>
              <a:t>and </a:t>
            </a:r>
            <a:r>
              <a:rPr lang="en-US" sz="3400" dirty="0" smtClean="0"/>
              <a:t>hybrid combinations as </a:t>
            </a:r>
            <a:r>
              <a:rPr lang="en-US" sz="3400" dirty="0" smtClean="0"/>
              <a:t>well as sophisticated computing systems found in automobiles and </a:t>
            </a:r>
            <a:r>
              <a:rPr lang="en-US" sz="3400" dirty="0" smtClean="0"/>
              <a:t>aircraft.</a:t>
            </a:r>
            <a:endParaRPr lang="en-US" sz="3400" dirty="0" smtClean="0"/>
          </a:p>
          <a:p>
            <a:pPr lvl="1"/>
            <a:r>
              <a:rPr lang="en-US" sz="3400" b="1" dirty="0" smtClean="0"/>
              <a:t>Pervasive</a:t>
            </a:r>
            <a:r>
              <a:rPr lang="en-US" sz="3400" dirty="0" smtClean="0"/>
              <a:t>: </a:t>
            </a:r>
            <a:r>
              <a:rPr lang="en-US" sz="3400" dirty="0" smtClean="0"/>
              <a:t>Emerging </a:t>
            </a:r>
            <a:r>
              <a:rPr lang="en-US" sz="3400" dirty="0" smtClean="0"/>
              <a:t>domain </a:t>
            </a:r>
            <a:r>
              <a:rPr lang="en-US" sz="3400" dirty="0" smtClean="0"/>
              <a:t>combining </a:t>
            </a:r>
            <a:r>
              <a:rPr lang="en-US" sz="3400" dirty="0" smtClean="0"/>
              <a:t>elements of HPC and embedded computing.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04457"/>
          </a:xfrm>
        </p:spPr>
        <p:txBody>
          <a:bodyPr>
            <a:normAutofit/>
          </a:bodyPr>
          <a:lstStyle/>
          <a:p>
            <a:pPr lvl="0"/>
            <a:r>
              <a:rPr lang="en-US" dirty="0" smtClean="0"/>
              <a:t>6.10 Evaluation</a:t>
            </a:r>
            <a:endParaRPr lang="en-US" dirty="0"/>
          </a:p>
        </p:txBody>
      </p:sp>
      <p:graphicFrame>
        <p:nvGraphicFramePr>
          <p:cNvPr id="5" name="Table 4"/>
          <p:cNvGraphicFramePr>
            <a:graphicFrameLocks noGrp="1"/>
          </p:cNvGraphicFramePr>
          <p:nvPr/>
        </p:nvGraphicFramePr>
        <p:xfrm>
          <a:off x="144380" y="1263314"/>
          <a:ext cx="8819146" cy="5486400"/>
        </p:xfrm>
        <a:graphic>
          <a:graphicData uri="http://schemas.openxmlformats.org/drawingml/2006/table">
            <a:tbl>
              <a:tblPr/>
              <a:tblGrid>
                <a:gridCol w="1356567"/>
                <a:gridCol w="2718571"/>
                <a:gridCol w="2336850"/>
                <a:gridCol w="2407158"/>
              </a:tblGrid>
              <a:tr h="606392">
                <a:tc>
                  <a:txBody>
                    <a:bodyPr/>
                    <a:lstStyle/>
                    <a:p>
                      <a:pPr marL="0" marR="0">
                        <a:spcBef>
                          <a:spcPts val="0"/>
                        </a:spcBef>
                        <a:spcAft>
                          <a:spcPts val="0"/>
                        </a:spcAft>
                        <a:tabLst>
                          <a:tab pos="1295400" algn="l"/>
                        </a:tabLst>
                      </a:pPr>
                      <a:r>
                        <a:rPr lang="en-US" sz="2000" b="1" dirty="0">
                          <a:solidFill>
                            <a:srgbClr val="FFFFFF"/>
                          </a:solidFill>
                          <a:latin typeface="Times New Roman"/>
                          <a:ea typeface="Times New Roman"/>
                        </a:rPr>
                        <a:t>Domains</a:t>
                      </a:r>
                      <a:endParaRPr lang="en-US" sz="20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a:solidFill>
                            <a:srgbClr val="FFFFFF"/>
                          </a:solidFill>
                          <a:latin typeface="Times New Roman"/>
                          <a:ea typeface="Times New Roman"/>
                        </a:rPr>
                        <a:t>Environment</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a:solidFill>
                            <a:srgbClr val="FFFFFF"/>
                          </a:solidFill>
                          <a:latin typeface="Times New Roman"/>
                          <a:ea typeface="Times New Roman"/>
                        </a:rPr>
                        <a:t>Workload characteristics</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a:solidFill>
                            <a:srgbClr val="FFFFFF"/>
                          </a:solidFill>
                          <a:latin typeface="Times New Roman"/>
                          <a:ea typeface="Times New Roman"/>
                        </a:rPr>
                        <a:t>Types of schedulers</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606392">
                <a:tc>
                  <a:txBody>
                    <a:bodyPr/>
                    <a:lstStyle/>
                    <a:p>
                      <a:pPr marL="0" marR="0">
                        <a:spcBef>
                          <a:spcPts val="0"/>
                        </a:spcBef>
                        <a:spcAft>
                          <a:spcPts val="0"/>
                        </a:spcAft>
                        <a:tabLst>
                          <a:tab pos="1295400" algn="l"/>
                        </a:tabLst>
                      </a:pPr>
                      <a:r>
                        <a:rPr lang="en-US" sz="2000" b="1">
                          <a:latin typeface="Times New Roman"/>
                          <a:ea typeface="Times New Roman"/>
                        </a:rPr>
                        <a:t>Desktop</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rPr>
                        <a:t>Timeshared, interactive, multiprogrammed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I/O bound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Medium-term, short-term, dispatcher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6392">
                <a:tc>
                  <a:txBody>
                    <a:bodyPr/>
                    <a:lstStyle/>
                    <a:p>
                      <a:pPr marL="0" marR="0">
                        <a:spcBef>
                          <a:spcPts val="0"/>
                        </a:spcBef>
                        <a:spcAft>
                          <a:spcPts val="0"/>
                        </a:spcAft>
                        <a:tabLst>
                          <a:tab pos="1295400" algn="l"/>
                        </a:tabLst>
                      </a:pPr>
                      <a:r>
                        <a:rPr lang="en-US" sz="2000" b="1">
                          <a:latin typeface="Times New Roman"/>
                          <a:ea typeface="Times New Roman"/>
                        </a:rPr>
                        <a:t>Servers</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rPr>
                        <a:t>Timeshared, multiprogrammed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Computation bound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Medium-term, short-term, dispatcher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6392">
                <a:tc>
                  <a:txBody>
                    <a:bodyPr/>
                    <a:lstStyle/>
                    <a:p>
                      <a:pPr marL="0" marR="0">
                        <a:spcBef>
                          <a:spcPts val="0"/>
                        </a:spcBef>
                        <a:spcAft>
                          <a:spcPts val="0"/>
                        </a:spcAft>
                        <a:tabLst>
                          <a:tab pos="1295400" algn="l"/>
                        </a:tabLst>
                      </a:pPr>
                      <a:r>
                        <a:rPr lang="en-US" sz="2000" b="1">
                          <a:latin typeface="Times New Roman"/>
                          <a:ea typeface="Times New Roman"/>
                        </a:rPr>
                        <a:t>Business</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rPr>
                        <a:t>Timeshared, multiprogrammed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dirty="0">
                          <a:latin typeface="Times New Roman"/>
                          <a:ea typeface="Times New Roman"/>
                        </a:rPr>
                        <a:t>I/O bound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Medium-term, short-term, dispatcher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6392">
                <a:tc>
                  <a:txBody>
                    <a:bodyPr/>
                    <a:lstStyle/>
                    <a:p>
                      <a:pPr marL="0" marR="0">
                        <a:spcBef>
                          <a:spcPts val="0"/>
                        </a:spcBef>
                        <a:spcAft>
                          <a:spcPts val="0"/>
                        </a:spcAft>
                        <a:tabLst>
                          <a:tab pos="1295400" algn="l"/>
                        </a:tabLst>
                      </a:pPr>
                      <a:r>
                        <a:rPr lang="en-US" sz="2000" b="1">
                          <a:latin typeface="Times New Roman"/>
                          <a:ea typeface="Times New Roman"/>
                        </a:rPr>
                        <a:t>HPC</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rPr>
                        <a:t>Timeshared, multiprogrammed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Computation bound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Medium-term, short-term, dispatcher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9587">
                <a:tc>
                  <a:txBody>
                    <a:bodyPr/>
                    <a:lstStyle/>
                    <a:p>
                      <a:pPr marL="0" marR="0">
                        <a:spcBef>
                          <a:spcPts val="0"/>
                        </a:spcBef>
                        <a:spcAft>
                          <a:spcPts val="0"/>
                        </a:spcAft>
                        <a:tabLst>
                          <a:tab pos="1295400" algn="l"/>
                        </a:tabLst>
                      </a:pPr>
                      <a:r>
                        <a:rPr lang="en-US" sz="2000" b="1">
                          <a:latin typeface="Times New Roman"/>
                          <a:ea typeface="Times New Roman"/>
                        </a:rPr>
                        <a:t>Grid</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rPr>
                        <a:t>Batch-oriented, timeshared, multiprogrammed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Computation bound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Long-term, Medium-term, short-term, dispatcher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6392">
                <a:tc>
                  <a:txBody>
                    <a:bodyPr/>
                    <a:lstStyle/>
                    <a:p>
                      <a:pPr marL="0" marR="0">
                        <a:spcBef>
                          <a:spcPts val="0"/>
                        </a:spcBef>
                        <a:spcAft>
                          <a:spcPts val="0"/>
                        </a:spcAft>
                        <a:tabLst>
                          <a:tab pos="1295400" algn="l"/>
                        </a:tabLst>
                      </a:pPr>
                      <a:r>
                        <a:rPr lang="en-US" sz="2000" b="1">
                          <a:latin typeface="Times New Roman"/>
                          <a:ea typeface="Times New Roman"/>
                        </a:rPr>
                        <a:t>Embedded</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rPr>
                        <a:t>Timeshared, interactive, multiprogrammed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dirty="0">
                          <a:latin typeface="Times New Roman"/>
                          <a:ea typeface="Times New Roman"/>
                        </a:rPr>
                        <a:t>I/O bounds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Medium-term, short-term, dispatcher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09587">
                <a:tc>
                  <a:txBody>
                    <a:bodyPr/>
                    <a:lstStyle/>
                    <a:p>
                      <a:pPr marL="0" marR="0">
                        <a:spcBef>
                          <a:spcPts val="0"/>
                        </a:spcBef>
                        <a:spcAft>
                          <a:spcPts val="0"/>
                        </a:spcAft>
                        <a:tabLst>
                          <a:tab pos="1295400" algn="l"/>
                        </a:tabLst>
                      </a:pPr>
                      <a:r>
                        <a:rPr lang="en-US" sz="2000" b="1">
                          <a:latin typeface="Times New Roman"/>
                          <a:ea typeface="Times New Roman"/>
                        </a:rPr>
                        <a:t>Pervasive </a:t>
                      </a:r>
                      <a:endParaRPr lang="en-US" sz="20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rPr>
                        <a:t>Timeshared, interactive, multiprogrammed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rPr>
                        <a:t>Combination of I/O bound and computation bound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dirty="0">
                          <a:latin typeface="Times New Roman"/>
                          <a:ea typeface="Times New Roman"/>
                        </a:rPr>
                        <a:t>Medium-term, short-term, dispatcher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32267"/>
          </a:xfrm>
        </p:spPr>
        <p:txBody>
          <a:bodyPr>
            <a:normAutofit/>
          </a:bodyPr>
          <a:lstStyle/>
          <a:p>
            <a:pPr lvl="0"/>
            <a:r>
              <a:rPr lang="en-US" dirty="0" smtClean="0"/>
              <a:t>6.11 Summary and a Look ahead</a:t>
            </a:r>
            <a:endParaRPr lang="en-US" dirty="0"/>
          </a:p>
        </p:txBody>
      </p:sp>
      <p:graphicFrame>
        <p:nvGraphicFramePr>
          <p:cNvPr id="4" name="Table 3"/>
          <p:cNvGraphicFramePr>
            <a:graphicFrameLocks noGrp="1"/>
          </p:cNvGraphicFramePr>
          <p:nvPr/>
        </p:nvGraphicFramePr>
        <p:xfrm>
          <a:off x="469232" y="1179091"/>
          <a:ext cx="8217569" cy="5554505"/>
        </p:xfrm>
        <a:graphic>
          <a:graphicData uri="http://schemas.openxmlformats.org/drawingml/2006/table">
            <a:tbl>
              <a:tblPr/>
              <a:tblGrid>
                <a:gridCol w="709863"/>
                <a:gridCol w="2045368"/>
                <a:gridCol w="1600200"/>
                <a:gridCol w="2225842"/>
                <a:gridCol w="1636296"/>
              </a:tblGrid>
              <a:tr h="337636">
                <a:tc>
                  <a:txBody>
                    <a:bodyPr/>
                    <a:lstStyle/>
                    <a:p>
                      <a:pPr marL="0" marR="0">
                        <a:spcBef>
                          <a:spcPts val="0"/>
                        </a:spcBef>
                        <a:spcAft>
                          <a:spcPts val="0"/>
                        </a:spcAft>
                        <a:tabLst>
                          <a:tab pos="1295400" algn="l"/>
                        </a:tabLst>
                      </a:pPr>
                      <a:r>
                        <a:rPr lang="en-US" sz="1400" b="1">
                          <a:solidFill>
                            <a:srgbClr val="FFFFFF"/>
                          </a:solidFill>
                          <a:latin typeface="Times New Roman"/>
                          <a:ea typeface="Times New Roman"/>
                        </a:rPr>
                        <a:t>Name</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a:solidFill>
                            <a:srgbClr val="FFFFFF"/>
                          </a:solidFill>
                          <a:latin typeface="Times New Roman"/>
                          <a:ea typeface="Times New Roman"/>
                        </a:rPr>
                        <a:t>Property</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a:solidFill>
                            <a:srgbClr val="FFFFFF"/>
                          </a:solidFill>
                          <a:latin typeface="Times New Roman"/>
                          <a:ea typeface="Times New Roman"/>
                        </a:rPr>
                        <a:t>Scheduling criterion</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a:solidFill>
                            <a:srgbClr val="FFFFFF"/>
                          </a:solidFill>
                          <a:latin typeface="Times New Roman"/>
                          <a:ea typeface="Times New Roman"/>
                        </a:rPr>
                        <a:t>Pros</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400">
                          <a:solidFill>
                            <a:srgbClr val="FFFFFF"/>
                          </a:solidFill>
                          <a:latin typeface="Times New Roman"/>
                          <a:ea typeface="Times New Roman"/>
                        </a:rPr>
                        <a:t>Cons</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1012909">
                <a:tc>
                  <a:txBody>
                    <a:bodyPr/>
                    <a:lstStyle/>
                    <a:p>
                      <a:pPr marL="0" marR="0">
                        <a:spcBef>
                          <a:spcPts val="0"/>
                        </a:spcBef>
                        <a:spcAft>
                          <a:spcPts val="0"/>
                        </a:spcAft>
                        <a:tabLst>
                          <a:tab pos="1295400" algn="l"/>
                        </a:tabLst>
                      </a:pPr>
                      <a:r>
                        <a:rPr lang="en-US" sz="1400" b="1">
                          <a:latin typeface="Times New Roman"/>
                          <a:ea typeface="Times New Roman"/>
                        </a:rPr>
                        <a:t>FCFS</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Intrinsically non-preemptive; could accommodate preemption at time of I/O completion events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Arrival time (intrinsic property)</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Fair; no starvation; </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high variance in response time; convoy effect</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81726">
                <a:tc>
                  <a:txBody>
                    <a:bodyPr/>
                    <a:lstStyle/>
                    <a:p>
                      <a:pPr marL="0" marR="0">
                        <a:spcBef>
                          <a:spcPts val="0"/>
                        </a:spcBef>
                        <a:spcAft>
                          <a:spcPts val="0"/>
                        </a:spcAft>
                        <a:tabLst>
                          <a:tab pos="1295400" algn="l"/>
                        </a:tabLst>
                      </a:pPr>
                      <a:r>
                        <a:rPr lang="en-US" sz="1400" b="1">
                          <a:latin typeface="Times New Roman"/>
                          <a:ea typeface="Times New Roman"/>
                        </a:rPr>
                        <a:t>SJF</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Intrinsically non-preemptive; could accommodate preemption at time of new job arrival and/or I/O completion events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Expected execution time of jobs (intrinsic property)</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Preference for short jobs; provably optimal for response time; low variance in response times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Potential for starvation; bias against long running computations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19363">
                <a:tc>
                  <a:txBody>
                    <a:bodyPr/>
                    <a:lstStyle/>
                    <a:p>
                      <a:pPr marL="0" marR="0">
                        <a:spcBef>
                          <a:spcPts val="0"/>
                        </a:spcBef>
                        <a:spcAft>
                          <a:spcPts val="0"/>
                        </a:spcAft>
                        <a:tabLst>
                          <a:tab pos="1295400" algn="l"/>
                        </a:tabLst>
                      </a:pPr>
                      <a:r>
                        <a:rPr lang="en-US" sz="1400" b="1">
                          <a:latin typeface="Times New Roman"/>
                          <a:ea typeface="Times New Roman"/>
                        </a:rPr>
                        <a:t>Priority </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Could be either non-preemptive or preemptive</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Priority assigned to jobs (extrinsic property)</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Highly flexible since priority is not an intrinsic property, its assignment to jobs could be chosen commensurate with the needs of the scheduling environment</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Potential for starvation</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273">
                <a:tc>
                  <a:txBody>
                    <a:bodyPr/>
                    <a:lstStyle/>
                    <a:p>
                      <a:pPr marL="0" marR="0">
                        <a:spcBef>
                          <a:spcPts val="0"/>
                        </a:spcBef>
                        <a:spcAft>
                          <a:spcPts val="0"/>
                        </a:spcAft>
                        <a:tabLst>
                          <a:tab pos="1295400" algn="l"/>
                        </a:tabLst>
                      </a:pPr>
                      <a:r>
                        <a:rPr lang="en-US" sz="1400" b="1">
                          <a:latin typeface="Times New Roman"/>
                          <a:ea typeface="Times New Roman"/>
                        </a:rPr>
                        <a:t>SRTF</a:t>
                      </a:r>
                      <a:endParaRPr lang="en-US" sz="140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Similar to SJF but uses preemption</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Expected remaining execution time of jobs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Similar to SJF</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Similar to SJF</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5273">
                <a:tc>
                  <a:txBody>
                    <a:bodyPr/>
                    <a:lstStyle/>
                    <a:p>
                      <a:pPr marL="0" marR="0">
                        <a:spcBef>
                          <a:spcPts val="0"/>
                        </a:spcBef>
                        <a:spcAft>
                          <a:spcPts val="0"/>
                        </a:spcAft>
                        <a:tabLst>
                          <a:tab pos="1295400" algn="l"/>
                        </a:tabLst>
                      </a:pPr>
                      <a:r>
                        <a:rPr lang="en-US" sz="1400" b="1" dirty="0">
                          <a:latin typeface="Times New Roman"/>
                          <a:ea typeface="Times New Roman"/>
                        </a:rPr>
                        <a:t>Round </a:t>
                      </a:r>
                      <a:r>
                        <a:rPr lang="en-US" sz="1400" b="1" dirty="0" smtClean="0">
                          <a:latin typeface="Times New Roman"/>
                          <a:ea typeface="Times New Roman"/>
                        </a:rPr>
                        <a:t> </a:t>
                      </a:r>
                    </a:p>
                    <a:p>
                      <a:pPr marL="0" marR="0">
                        <a:spcBef>
                          <a:spcPts val="0"/>
                        </a:spcBef>
                        <a:spcAft>
                          <a:spcPts val="0"/>
                        </a:spcAft>
                        <a:tabLst>
                          <a:tab pos="1295400" algn="l"/>
                        </a:tabLst>
                      </a:pPr>
                      <a:r>
                        <a:rPr lang="en-US" sz="1400" b="1" dirty="0" smtClean="0">
                          <a:latin typeface="Times New Roman"/>
                          <a:ea typeface="Times New Roman"/>
                        </a:rPr>
                        <a:t>Robin</a:t>
                      </a:r>
                      <a:endParaRPr lang="en-US" sz="1400" dirty="0">
                        <a:latin typeface="Times New Roman"/>
                        <a:ea typeface="Times New Roman"/>
                      </a:endParaRP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400">
                          <a:latin typeface="Times New Roman"/>
                          <a:ea typeface="Times New Roman"/>
                        </a:rPr>
                        <a:t>Preemptive allowing equal share of the processor for all jobs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Time quantum</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a:latin typeface="Times New Roman"/>
                          <a:ea typeface="Times New Roman"/>
                        </a:rPr>
                        <a:t>Equal opportunity for all jobs;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400" dirty="0">
                          <a:latin typeface="Times New Roman"/>
                          <a:ea typeface="Times New Roman"/>
                        </a:rPr>
                        <a:t>Overhead for context switching among jobs</a:t>
                      </a:r>
                    </a:p>
                  </a:txBody>
                  <a:tcPr marL="47625" marR="4762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6.12 Linux Scheduler – A case study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Scheduler designed to match personal computing and server domains</a:t>
            </a:r>
          </a:p>
          <a:p>
            <a:r>
              <a:rPr lang="en-US" dirty="0" smtClean="0"/>
              <a:t>Goals</a:t>
            </a:r>
          </a:p>
          <a:p>
            <a:pPr lvl="1"/>
            <a:r>
              <a:rPr lang="en-US" dirty="0" smtClean="0"/>
              <a:t>High </a:t>
            </a:r>
            <a:r>
              <a:rPr lang="en-US" dirty="0" smtClean="0"/>
              <a:t>efficiency</a:t>
            </a:r>
          </a:p>
          <a:p>
            <a:pPr lvl="2"/>
            <a:r>
              <a:rPr lang="en-US" dirty="0" smtClean="0"/>
              <a:t>Spending </a:t>
            </a:r>
            <a:r>
              <a:rPr lang="en-US" dirty="0" smtClean="0"/>
              <a:t>as little time as possible in </a:t>
            </a:r>
            <a:r>
              <a:rPr lang="en-US" dirty="0" smtClean="0"/>
              <a:t>scheduler, important </a:t>
            </a:r>
            <a:r>
              <a:rPr lang="en-US" dirty="0" smtClean="0"/>
              <a:t>goal for </a:t>
            </a:r>
            <a:r>
              <a:rPr lang="en-US" dirty="0" smtClean="0"/>
              <a:t>server </a:t>
            </a:r>
            <a:r>
              <a:rPr lang="en-US" dirty="0" smtClean="0"/>
              <a:t>environment</a:t>
            </a:r>
          </a:p>
          <a:p>
            <a:pPr lvl="1"/>
            <a:r>
              <a:rPr lang="en-US" dirty="0" smtClean="0"/>
              <a:t>Support for </a:t>
            </a:r>
            <a:r>
              <a:rPr lang="en-US" dirty="0" smtClean="0"/>
              <a:t>interactivity</a:t>
            </a:r>
          </a:p>
          <a:p>
            <a:pPr lvl="2"/>
            <a:r>
              <a:rPr lang="en-US" dirty="0" smtClean="0"/>
              <a:t>Important </a:t>
            </a:r>
            <a:r>
              <a:rPr lang="en-US" dirty="0" smtClean="0"/>
              <a:t>for the interactive workload of the desktop environment</a:t>
            </a:r>
          </a:p>
          <a:p>
            <a:pPr lvl="1"/>
            <a:r>
              <a:rPr lang="en-US" dirty="0" smtClean="0"/>
              <a:t>Avoid starvation</a:t>
            </a:r>
          </a:p>
          <a:p>
            <a:pPr lvl="2"/>
            <a:r>
              <a:rPr lang="en-US" dirty="0" smtClean="0"/>
              <a:t>Ensure </a:t>
            </a:r>
            <a:r>
              <a:rPr lang="en-US" dirty="0" smtClean="0"/>
              <a:t>that computational workload do not suffer as a result of interactive workloads</a:t>
            </a:r>
          </a:p>
          <a:p>
            <a:pPr lvl="1"/>
            <a:r>
              <a:rPr lang="en-US" dirty="0" smtClean="0"/>
              <a:t>Support for soft real-time </a:t>
            </a:r>
            <a:r>
              <a:rPr lang="en-US" dirty="0" smtClean="0"/>
              <a:t>scheduling</a:t>
            </a:r>
          </a:p>
          <a:p>
            <a:pPr lvl="2"/>
            <a:r>
              <a:rPr lang="en-US" dirty="0" smtClean="0"/>
              <a:t>Meet </a:t>
            </a:r>
            <a:r>
              <a:rPr lang="en-US" dirty="0" smtClean="0"/>
              <a:t>the demands of interactive applications with real-time constraints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6.12 Linux Scheduler – A case study</a:t>
            </a:r>
            <a:endParaRPr lang="en-US" dirty="0"/>
          </a:p>
        </p:txBody>
      </p:sp>
      <p:sp>
        <p:nvSpPr>
          <p:cNvPr id="3" name="Content Placeholder 2"/>
          <p:cNvSpPr>
            <a:spLocks noGrp="1"/>
          </p:cNvSpPr>
          <p:nvPr>
            <p:ph idx="1"/>
          </p:nvPr>
        </p:nvSpPr>
        <p:spPr/>
        <p:txBody>
          <a:bodyPr>
            <a:normAutofit/>
          </a:bodyPr>
          <a:lstStyle/>
          <a:p>
            <a:r>
              <a:rPr lang="en-US" dirty="0" smtClean="0"/>
              <a:t>Linux scheduler recognizes three classes of tasks:</a:t>
            </a:r>
          </a:p>
          <a:p>
            <a:pPr lvl="1"/>
            <a:r>
              <a:rPr lang="en-US" dirty="0" smtClean="0"/>
              <a:t>Real-time FCFS</a:t>
            </a:r>
          </a:p>
          <a:p>
            <a:pPr lvl="1"/>
            <a:r>
              <a:rPr lang="en-US" dirty="0" smtClean="0"/>
              <a:t>Real-time round robin</a:t>
            </a:r>
          </a:p>
          <a:p>
            <a:pPr lvl="1"/>
            <a:r>
              <a:rPr lang="en-US" dirty="0" smtClean="0"/>
              <a:t>Timeshared</a:t>
            </a:r>
          </a:p>
          <a:p>
            <a:r>
              <a:rPr lang="en-US" dirty="0" smtClean="0"/>
              <a:t>Scheduler has </a:t>
            </a:r>
            <a:r>
              <a:rPr lang="en-US" dirty="0" smtClean="0"/>
              <a:t>140 priority levels.  </a:t>
            </a:r>
            <a:endParaRPr lang="en-US" dirty="0" smtClean="0"/>
          </a:p>
          <a:p>
            <a:pPr lvl="1"/>
            <a:r>
              <a:rPr lang="en-US" dirty="0" smtClean="0"/>
              <a:t>Levels </a:t>
            </a:r>
            <a:r>
              <a:rPr lang="en-US" dirty="0" smtClean="0"/>
              <a:t>0-99 for real-time </a:t>
            </a:r>
            <a:r>
              <a:rPr lang="en-US" dirty="0" smtClean="0"/>
              <a:t>tasks</a:t>
            </a:r>
          </a:p>
          <a:p>
            <a:pPr lvl="1"/>
            <a:r>
              <a:rPr lang="en-US" dirty="0" smtClean="0"/>
              <a:t>Remaining </a:t>
            </a:r>
            <a:r>
              <a:rPr lang="en-US" dirty="0" smtClean="0"/>
              <a:t>levels for </a:t>
            </a:r>
            <a:r>
              <a:rPr lang="en-US" dirty="0" smtClean="0"/>
              <a:t>timeshared </a:t>
            </a:r>
            <a:r>
              <a:rPr lang="en-US" dirty="0" smtClean="0"/>
              <a:t>tasks.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6.12 Linux Scheduler – A case study</a:t>
            </a:r>
            <a:endParaRPr lang="en-US" dirty="0"/>
          </a:p>
        </p:txBody>
      </p:sp>
      <p:pic>
        <p:nvPicPr>
          <p:cNvPr id="56322" name="Object 30"/>
          <p:cNvPicPr>
            <a:picLocks noChangeArrowheads="1"/>
          </p:cNvPicPr>
          <p:nvPr/>
        </p:nvPicPr>
        <p:blipFill>
          <a:blip r:embed="rId2"/>
          <a:srcRect l="-1263" t="-2188" r="-1421" b="-198"/>
          <a:stretch>
            <a:fillRect/>
          </a:stretch>
        </p:blipFill>
        <p:spPr bwMode="auto">
          <a:xfrm>
            <a:off x="890337" y="1479885"/>
            <a:ext cx="5943600" cy="3657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6.2 Programs and Processes</a:t>
            </a:r>
            <a:endParaRPr lang="en-US" dirty="0"/>
          </a:p>
        </p:txBody>
      </p:sp>
      <p:sp>
        <p:nvSpPr>
          <p:cNvPr id="3" name="Content Placeholder 2"/>
          <p:cNvSpPr>
            <a:spLocks noGrp="1"/>
          </p:cNvSpPr>
          <p:nvPr>
            <p:ph idx="1"/>
          </p:nvPr>
        </p:nvSpPr>
        <p:spPr>
          <a:xfrm>
            <a:off x="457200" y="1600200"/>
            <a:ext cx="5832088" cy="4889810"/>
          </a:xfrm>
        </p:spPr>
        <p:txBody>
          <a:bodyPr>
            <a:normAutofit lnSpcReduction="10000"/>
          </a:bodyPr>
          <a:lstStyle/>
          <a:p>
            <a:r>
              <a:rPr lang="en-US" dirty="0" smtClean="0"/>
              <a:t>What is the memory footprint of a user program?</a:t>
            </a:r>
          </a:p>
          <a:p>
            <a:endParaRPr lang="en-US" dirty="0" smtClean="0"/>
          </a:p>
          <a:p>
            <a:endParaRPr lang="en-US" dirty="0" smtClean="0"/>
          </a:p>
          <a:p>
            <a:endParaRPr lang="en-US" dirty="0" smtClean="0"/>
          </a:p>
          <a:p>
            <a:endParaRPr lang="en-US" dirty="0" smtClean="0"/>
          </a:p>
          <a:p>
            <a:r>
              <a:rPr lang="en-US" dirty="0" smtClean="0"/>
              <a:t>What is the overall view of memory?</a:t>
            </a:r>
          </a:p>
          <a:p>
            <a:r>
              <a:rPr lang="en-US" dirty="0" smtClean="0"/>
              <a:t>Why?</a:t>
            </a:r>
          </a:p>
        </p:txBody>
      </p:sp>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51" name="Group 3"/>
          <p:cNvGrpSpPr>
            <a:grpSpLocks noChangeAspect="1"/>
          </p:cNvGrpSpPr>
          <p:nvPr/>
        </p:nvGrpSpPr>
        <p:grpSpPr bwMode="auto">
          <a:xfrm>
            <a:off x="663671" y="3050652"/>
            <a:ext cx="3895725" cy="1370013"/>
            <a:chOff x="3102" y="9396"/>
            <a:chExt cx="10096" cy="3654"/>
          </a:xfrm>
        </p:grpSpPr>
        <p:sp>
          <p:nvSpPr>
            <p:cNvPr id="2062" name="AutoShape 14"/>
            <p:cNvSpPr>
              <a:spLocks noChangeAspect="1" noChangeArrowheads="1" noTextEdit="1"/>
            </p:cNvSpPr>
            <p:nvPr/>
          </p:nvSpPr>
          <p:spPr bwMode="auto">
            <a:xfrm>
              <a:off x="3102" y="9396"/>
              <a:ext cx="10096" cy="3654"/>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1" name="Text Box 13"/>
            <p:cNvSpPr txBox="1">
              <a:spLocks noChangeArrowheads="1"/>
            </p:cNvSpPr>
            <p:nvPr/>
          </p:nvSpPr>
          <p:spPr bwMode="auto">
            <a:xfrm>
              <a:off x="5227" y="12330"/>
              <a:ext cx="3900" cy="507"/>
            </a:xfrm>
            <a:prstGeom prst="rect">
              <a:avLst/>
            </a:prstGeom>
            <a:solidFill>
              <a:srgbClr val="DDDDDD"/>
            </a:solidFill>
            <a:ln w="9525">
              <a:solidFill>
                <a:srgbClr val="000000"/>
              </a:solid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Use by the OS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0" name="Text Box 12"/>
            <p:cNvSpPr txBox="1">
              <a:spLocks noChangeArrowheads="1"/>
            </p:cNvSpPr>
            <p:nvPr/>
          </p:nvSpPr>
          <p:spPr bwMode="auto">
            <a:xfrm>
              <a:off x="5227" y="11816"/>
              <a:ext cx="3900" cy="507"/>
            </a:xfrm>
            <a:prstGeom prst="rect">
              <a:avLst/>
            </a:prstGeom>
            <a:noFill/>
            <a:ln w="9525">
              <a:solidFill>
                <a:srgbClr val="000000"/>
              </a:solid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Program stack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9" name="Text Box 11"/>
            <p:cNvSpPr txBox="1">
              <a:spLocks noChangeArrowheads="1"/>
            </p:cNvSpPr>
            <p:nvPr/>
          </p:nvSpPr>
          <p:spPr bwMode="auto">
            <a:xfrm>
              <a:off x="5227" y="11301"/>
              <a:ext cx="3900" cy="508"/>
            </a:xfrm>
            <a:prstGeom prst="rect">
              <a:avLst/>
            </a:prstGeom>
            <a:noFill/>
            <a:ln w="9525">
              <a:solidFill>
                <a:srgbClr val="000000"/>
              </a:solid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Program heap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8" name="Text Box 10"/>
            <p:cNvSpPr txBox="1">
              <a:spLocks noChangeArrowheads="1"/>
            </p:cNvSpPr>
            <p:nvPr/>
          </p:nvSpPr>
          <p:spPr bwMode="auto">
            <a:xfrm>
              <a:off x="5227" y="10787"/>
              <a:ext cx="3900" cy="508"/>
            </a:xfrm>
            <a:prstGeom prst="rect">
              <a:avLst/>
            </a:prstGeom>
            <a:noFill/>
            <a:ln w="9525">
              <a:solidFill>
                <a:srgbClr val="000000"/>
              </a:solid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Program global data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5227" y="10279"/>
              <a:ext cx="3900" cy="508"/>
            </a:xfrm>
            <a:prstGeom prst="rect">
              <a:avLst/>
            </a:prstGeom>
            <a:noFill/>
            <a:ln w="9525">
              <a:solidFill>
                <a:srgbClr val="000000"/>
              </a:solid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Program code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5227" y="9759"/>
              <a:ext cx="3900" cy="507"/>
            </a:xfrm>
            <a:prstGeom prst="rect">
              <a:avLst/>
            </a:prstGeom>
            <a:solidFill>
              <a:srgbClr val="DDDDDD"/>
            </a:solidFill>
            <a:ln w="9525">
              <a:solidFill>
                <a:srgbClr val="000000"/>
              </a:solid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Use by the OS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5" name="Text Box 7"/>
            <p:cNvSpPr txBox="1">
              <a:spLocks noChangeArrowheads="1"/>
            </p:cNvSpPr>
            <p:nvPr/>
          </p:nvSpPr>
          <p:spPr bwMode="auto">
            <a:xfrm>
              <a:off x="3102" y="9396"/>
              <a:ext cx="2103" cy="495"/>
            </a:xfrm>
            <a:prstGeom prst="rect">
              <a:avLst/>
            </a:prstGeom>
            <a:noFill/>
            <a:ln w="9525">
              <a:no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Low memory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Text Box 6"/>
            <p:cNvSpPr txBox="1">
              <a:spLocks noChangeArrowheads="1"/>
            </p:cNvSpPr>
            <p:nvPr/>
          </p:nvSpPr>
          <p:spPr bwMode="auto">
            <a:xfrm>
              <a:off x="3127" y="12555"/>
              <a:ext cx="2289" cy="495"/>
            </a:xfrm>
            <a:prstGeom prst="rect">
              <a:avLst/>
            </a:prstGeom>
            <a:noFill/>
            <a:ln w="9525">
              <a:no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High memory</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AutoShape 5"/>
            <p:cNvSpPr>
              <a:spLocks noChangeArrowheads="1"/>
            </p:cNvSpPr>
            <p:nvPr/>
          </p:nvSpPr>
          <p:spPr bwMode="auto">
            <a:xfrm>
              <a:off x="9227" y="10890"/>
              <a:ext cx="1282" cy="656"/>
            </a:xfrm>
            <a:prstGeom prst="leftArrow">
              <a:avLst>
                <a:gd name="adj1" fmla="val 50000"/>
                <a:gd name="adj2" fmla="val 48857"/>
              </a:avLst>
            </a:prstGeom>
            <a:solidFill>
              <a:srgbClr val="BBE0E3"/>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2052" name="Text Box 4"/>
            <p:cNvSpPr txBox="1">
              <a:spLocks noChangeArrowheads="1"/>
            </p:cNvSpPr>
            <p:nvPr/>
          </p:nvSpPr>
          <p:spPr bwMode="auto">
            <a:xfrm>
              <a:off x="10464" y="10581"/>
              <a:ext cx="2734" cy="1844"/>
            </a:xfrm>
            <a:prstGeom prst="rect">
              <a:avLst/>
            </a:prstGeom>
            <a:noFill/>
            <a:ln w="9525">
              <a:noFill/>
              <a:miter lim="800000"/>
              <a:headEnd/>
              <a:tailEnd/>
            </a:ln>
          </p:spPr>
          <p:txBody>
            <a:bodyPr vert="horz" wrap="square" lIns="46094" tIns="23047" rIns="46094" bIns="23047"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Memory footprint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          of</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User program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2102" name="Group 54"/>
          <p:cNvGrpSpPr>
            <a:grpSpLocks noChangeAspect="1"/>
          </p:cNvGrpSpPr>
          <p:nvPr/>
        </p:nvGrpSpPr>
        <p:grpSpPr bwMode="auto">
          <a:xfrm>
            <a:off x="6924233" y="3186753"/>
            <a:ext cx="887413" cy="2743200"/>
            <a:chOff x="3150" y="4973"/>
            <a:chExt cx="2000" cy="6356"/>
          </a:xfrm>
        </p:grpSpPr>
        <p:sp>
          <p:nvSpPr>
            <p:cNvPr id="2103" name="AutoShape 55"/>
            <p:cNvSpPr>
              <a:spLocks noChangeAspect="1" noChangeArrowheads="1"/>
            </p:cNvSpPr>
            <p:nvPr/>
          </p:nvSpPr>
          <p:spPr bwMode="auto">
            <a:xfrm>
              <a:off x="3150" y="4973"/>
              <a:ext cx="2000" cy="63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4" name="Text Box 56"/>
            <p:cNvSpPr txBox="1">
              <a:spLocks noChangeArrowheads="1"/>
            </p:cNvSpPr>
            <p:nvPr/>
          </p:nvSpPr>
          <p:spPr bwMode="auto">
            <a:xfrm>
              <a:off x="3150" y="5516"/>
              <a:ext cx="1700" cy="494"/>
            </a:xfrm>
            <a:prstGeom prst="rect">
              <a:avLst/>
            </a:prstGeom>
            <a:noFill/>
            <a:ln w="9525">
              <a:noFill/>
              <a:miter lim="800000"/>
              <a:headEnd/>
              <a:tailEnd/>
            </a:ln>
          </p:spPr>
          <p:txBody>
            <a:bodyPr vert="horz" wrap="square" lIns="53035" tIns="26518" rIns="53035" bIns="265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Program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5" name="Text Box 57"/>
            <p:cNvSpPr txBox="1">
              <a:spLocks noChangeArrowheads="1"/>
            </p:cNvSpPr>
            <p:nvPr/>
          </p:nvSpPr>
          <p:spPr bwMode="auto">
            <a:xfrm>
              <a:off x="3150" y="6501"/>
              <a:ext cx="1804" cy="494"/>
            </a:xfrm>
            <a:prstGeom prst="rect">
              <a:avLst/>
            </a:prstGeom>
            <a:noFill/>
            <a:ln w="9525">
              <a:noFill/>
              <a:miter lim="800000"/>
              <a:headEnd/>
              <a:tailEnd/>
            </a:ln>
          </p:spPr>
          <p:txBody>
            <a:bodyPr vert="horz" wrap="square" lIns="53035" tIns="26518" rIns="53035" bIns="265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Program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6" name="Text Box 58"/>
            <p:cNvSpPr txBox="1">
              <a:spLocks noChangeArrowheads="1"/>
            </p:cNvSpPr>
            <p:nvPr/>
          </p:nvSpPr>
          <p:spPr bwMode="auto">
            <a:xfrm>
              <a:off x="3150" y="8559"/>
              <a:ext cx="1804" cy="494"/>
            </a:xfrm>
            <a:prstGeom prst="rect">
              <a:avLst/>
            </a:prstGeom>
            <a:noFill/>
            <a:ln w="9525">
              <a:noFill/>
              <a:miter lim="800000"/>
              <a:headEnd/>
              <a:tailEnd/>
            </a:ln>
          </p:spPr>
          <p:txBody>
            <a:bodyPr vert="horz" wrap="square" lIns="53035" tIns="26518" rIns="53035" bIns="265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Program 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7" name="Text Box 59"/>
            <p:cNvSpPr txBox="1">
              <a:spLocks noChangeArrowheads="1"/>
            </p:cNvSpPr>
            <p:nvPr/>
          </p:nvSpPr>
          <p:spPr bwMode="auto">
            <a:xfrm>
              <a:off x="3729" y="7161"/>
              <a:ext cx="325" cy="1236"/>
            </a:xfrm>
            <a:prstGeom prst="rect">
              <a:avLst/>
            </a:prstGeom>
            <a:noFill/>
            <a:ln w="9525">
              <a:noFill/>
              <a:miter lim="800000"/>
              <a:headEnd/>
              <a:tailEnd/>
            </a:ln>
          </p:spPr>
          <p:txBody>
            <a:bodyPr vert="horz" wrap="square" lIns="53035" tIns="26518" rIns="53035" bIns="265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smtClean="0">
                  <a:ln>
                    <a:noFill/>
                  </a:ln>
                  <a:solidFill>
                    <a:srgbClr val="000000"/>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9" name="Line 61"/>
            <p:cNvSpPr>
              <a:spLocks noChangeShapeType="1"/>
            </p:cNvSpPr>
            <p:nvPr/>
          </p:nvSpPr>
          <p:spPr bwMode="auto">
            <a:xfrm>
              <a:off x="3150" y="6289"/>
              <a:ext cx="2000" cy="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0" name="Line 62"/>
            <p:cNvSpPr>
              <a:spLocks noChangeShapeType="1"/>
            </p:cNvSpPr>
            <p:nvPr/>
          </p:nvSpPr>
          <p:spPr bwMode="auto">
            <a:xfrm>
              <a:off x="3150" y="7215"/>
              <a:ext cx="2000" cy="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1" name="Line 63"/>
            <p:cNvSpPr>
              <a:spLocks noChangeShapeType="1"/>
            </p:cNvSpPr>
            <p:nvPr/>
          </p:nvSpPr>
          <p:spPr bwMode="auto">
            <a:xfrm>
              <a:off x="3150" y="8449"/>
              <a:ext cx="200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2" name="Line 64"/>
            <p:cNvSpPr>
              <a:spLocks noChangeShapeType="1"/>
            </p:cNvSpPr>
            <p:nvPr/>
          </p:nvSpPr>
          <p:spPr bwMode="auto">
            <a:xfrm>
              <a:off x="3150" y="9169"/>
              <a:ext cx="2000" cy="3"/>
            </a:xfrm>
            <a:prstGeom prst="line">
              <a:avLst/>
            </a:prstGeom>
            <a:noFill/>
            <a:ln w="381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3" name="Text Box 65"/>
            <p:cNvSpPr txBox="1">
              <a:spLocks noChangeArrowheads="1"/>
            </p:cNvSpPr>
            <p:nvPr/>
          </p:nvSpPr>
          <p:spPr bwMode="auto">
            <a:xfrm>
              <a:off x="3150" y="9173"/>
              <a:ext cx="2000" cy="1014"/>
            </a:xfrm>
            <a:prstGeom prst="rect">
              <a:avLst/>
            </a:prstGeom>
            <a:solidFill>
              <a:srgbClr val="EEECE1"/>
            </a:solidFill>
            <a:ln w="9525">
              <a:noFill/>
              <a:miter lim="800000"/>
              <a:headEnd/>
              <a:tailEnd/>
            </a:ln>
          </p:spPr>
          <p:txBody>
            <a:bodyPr vert="horz" wrap="square" lIns="53035" tIns="26518" rIns="53035" bIns="26518" numCol="1" anchor="t" anchorCtr="0" compatLnSpc="1">
              <a:prstTxWarp prst="textNoShape">
                <a:avLst/>
              </a:prstTxWarp>
            </a:bodyPr>
            <a:lstStyle/>
            <a:p>
              <a:pPr marL="0" marR="0" lvl="0" indent="0" algn="l" defTabSz="914400" rtl="0" eaLnBrk="1" fontAlgn="base" latinLnBrk="0" hangingPunct="1">
                <a:lnSpc>
                  <a:spcPct val="100000"/>
                </a:lnSpc>
                <a:spcBef>
                  <a:spcPct val="0"/>
                </a:spcBef>
                <a:buClrTx/>
                <a:buSzTx/>
                <a:buFontTx/>
                <a:buNone/>
                <a:tabLst/>
              </a:pPr>
              <a:r>
                <a:rPr kumimoji="0" lang="en-US" sz="1000" b="0" i="0" u="none" strike="noStrike" cap="none" normalizeH="0" baseline="0" dirty="0" smtClean="0">
                  <a:ln>
                    <a:noFill/>
                  </a:ln>
                  <a:solidFill>
                    <a:srgbClr val="000000"/>
                  </a:solidFill>
                  <a:effectLst/>
                  <a:latin typeface="Arial" pitchFamily="34" charset="0"/>
                  <a:cs typeface="Arial" pitchFamily="34" charset="0"/>
                </a:rPr>
                <a:t>OS Data </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rgbClr val="000000"/>
                  </a:solidFill>
                  <a:effectLst/>
                  <a:latin typeface="Arial" pitchFamily="34" charset="0"/>
                  <a:cs typeface="Arial" pitchFamily="34" charset="0"/>
                </a:rPr>
                <a:t>Structures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14" name="Line 66"/>
            <p:cNvSpPr>
              <a:spLocks noChangeShapeType="1"/>
            </p:cNvSpPr>
            <p:nvPr/>
          </p:nvSpPr>
          <p:spPr bwMode="auto">
            <a:xfrm>
              <a:off x="3150" y="10198"/>
              <a:ext cx="2000" cy="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5" name="Text Box 67"/>
            <p:cNvSpPr txBox="1">
              <a:spLocks noChangeArrowheads="1"/>
            </p:cNvSpPr>
            <p:nvPr/>
          </p:nvSpPr>
          <p:spPr bwMode="auto">
            <a:xfrm>
              <a:off x="3150" y="10199"/>
              <a:ext cx="2000" cy="1096"/>
            </a:xfrm>
            <a:prstGeom prst="rect">
              <a:avLst/>
            </a:prstGeom>
            <a:solidFill>
              <a:srgbClr val="EEECE1"/>
            </a:solidFill>
            <a:ln w="9525">
              <a:noFill/>
              <a:miter lim="800000"/>
              <a:headEnd/>
              <a:tailEnd/>
            </a:ln>
          </p:spPr>
          <p:txBody>
            <a:bodyPr vert="horz" wrap="square" lIns="53035" tIns="26518" rIns="53035" bIns="2651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000" b="0" i="0" u="none" strike="noStrike" cap="none" normalizeH="0" baseline="0" dirty="0" smtClean="0">
                  <a:ln>
                    <a:noFill/>
                  </a:ln>
                  <a:solidFill>
                    <a:srgbClr val="000000"/>
                  </a:solidFill>
                  <a:effectLst/>
                  <a:latin typeface="Arial" pitchFamily="34" charset="0"/>
                  <a:cs typeface="Arial" pitchFamily="34" charset="0"/>
                </a:rPr>
                <a:t>OS routines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108" name="Rectangle 60"/>
            <p:cNvSpPr>
              <a:spLocks noChangeArrowheads="1"/>
            </p:cNvSpPr>
            <p:nvPr/>
          </p:nvSpPr>
          <p:spPr bwMode="auto">
            <a:xfrm>
              <a:off x="3150" y="5466"/>
              <a:ext cx="2000" cy="5863"/>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6.12 Linux Scheduler – </a:t>
            </a:r>
            <a:r>
              <a:rPr lang="en-US" dirty="0" smtClean="0"/>
              <a:t>Algorithm</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Pick first </a:t>
            </a:r>
            <a:r>
              <a:rPr lang="en-US" dirty="0" smtClean="0"/>
              <a:t>task with </a:t>
            </a:r>
            <a:r>
              <a:rPr lang="en-US" dirty="0" smtClean="0"/>
              <a:t>highest </a:t>
            </a:r>
            <a:r>
              <a:rPr lang="en-US" dirty="0" smtClean="0"/>
              <a:t>priority from </a:t>
            </a:r>
            <a:r>
              <a:rPr lang="en-US" dirty="0" smtClean="0"/>
              <a:t>active </a:t>
            </a:r>
            <a:r>
              <a:rPr lang="en-US" dirty="0" smtClean="0"/>
              <a:t>array and run it.</a:t>
            </a:r>
          </a:p>
          <a:p>
            <a:pPr lvl="0"/>
            <a:r>
              <a:rPr lang="en-US" dirty="0" smtClean="0"/>
              <a:t>If </a:t>
            </a:r>
            <a:r>
              <a:rPr lang="en-US" dirty="0" smtClean="0"/>
              <a:t>task </a:t>
            </a:r>
            <a:r>
              <a:rPr lang="en-US" dirty="0" smtClean="0"/>
              <a:t>blocks (due to I/O) put it aside and pick </a:t>
            </a:r>
            <a:r>
              <a:rPr lang="en-US" dirty="0" smtClean="0"/>
              <a:t>next </a:t>
            </a:r>
            <a:r>
              <a:rPr lang="en-US" dirty="0" smtClean="0"/>
              <a:t>highest one to run.</a:t>
            </a:r>
          </a:p>
          <a:p>
            <a:pPr lvl="0"/>
            <a:r>
              <a:rPr lang="en-US" dirty="0" smtClean="0"/>
              <a:t>If </a:t>
            </a:r>
            <a:r>
              <a:rPr lang="en-US" dirty="0" smtClean="0"/>
              <a:t>time </a:t>
            </a:r>
            <a:r>
              <a:rPr lang="en-US" dirty="0" smtClean="0"/>
              <a:t>quantum runs out (does not apply to FCFS tasks) for </a:t>
            </a:r>
            <a:r>
              <a:rPr lang="en-US" dirty="0" smtClean="0"/>
              <a:t>currently </a:t>
            </a:r>
            <a:r>
              <a:rPr lang="en-US" dirty="0" smtClean="0"/>
              <a:t>scheduled task then place it in </a:t>
            </a:r>
            <a:r>
              <a:rPr lang="en-US" dirty="0" smtClean="0"/>
              <a:t>expired </a:t>
            </a:r>
            <a:r>
              <a:rPr lang="en-US" dirty="0" smtClean="0"/>
              <a:t>array.</a:t>
            </a:r>
          </a:p>
          <a:p>
            <a:pPr lvl="0"/>
            <a:r>
              <a:rPr lang="en-US" dirty="0" smtClean="0"/>
              <a:t>If a task completes its I/O then place it in </a:t>
            </a:r>
            <a:r>
              <a:rPr lang="en-US" dirty="0" smtClean="0"/>
              <a:t>active </a:t>
            </a:r>
            <a:r>
              <a:rPr lang="en-US" dirty="0" smtClean="0"/>
              <a:t>array at </a:t>
            </a:r>
            <a:r>
              <a:rPr lang="en-US" dirty="0" smtClean="0"/>
              <a:t>right </a:t>
            </a:r>
            <a:r>
              <a:rPr lang="en-US" dirty="0" smtClean="0"/>
              <a:t>priority level adjusting its remaining time quantum.</a:t>
            </a:r>
          </a:p>
          <a:p>
            <a:pPr lvl="0"/>
            <a:r>
              <a:rPr lang="en-US" dirty="0" smtClean="0"/>
              <a:t>If there are no more tasks to schedule in </a:t>
            </a:r>
            <a:r>
              <a:rPr lang="en-US" dirty="0" smtClean="0"/>
              <a:t>active </a:t>
            </a:r>
            <a:r>
              <a:rPr lang="en-US" dirty="0" smtClean="0"/>
              <a:t>array, simply flip </a:t>
            </a:r>
            <a:r>
              <a:rPr lang="en-US" dirty="0" smtClean="0"/>
              <a:t>active </a:t>
            </a:r>
            <a:r>
              <a:rPr lang="en-US" dirty="0" smtClean="0"/>
              <a:t>and expired array pointers and continue with </a:t>
            </a:r>
            <a:r>
              <a:rPr lang="en-US" dirty="0" smtClean="0"/>
              <a:t>scheduling </a:t>
            </a:r>
            <a:r>
              <a:rPr lang="en-US" dirty="0" smtClean="0"/>
              <a:t>algorithm (i.e., </a:t>
            </a:r>
            <a:r>
              <a:rPr lang="en-US" dirty="0" smtClean="0"/>
              <a:t>expired </a:t>
            </a:r>
            <a:r>
              <a:rPr lang="en-US" dirty="0" smtClean="0"/>
              <a:t>array becomes the active array and vice versa).</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6.13 Historical Perspective</a:t>
            </a:r>
            <a:endParaRPr lang="en-US" dirty="0"/>
          </a:p>
        </p:txBody>
      </p:sp>
      <p:sp>
        <p:nvSpPr>
          <p:cNvPr id="3" name="Content Placeholder 2"/>
          <p:cNvSpPr>
            <a:spLocks noGrp="1"/>
          </p:cNvSpPr>
          <p:nvPr>
            <p:ph idx="1"/>
          </p:nvPr>
        </p:nvSpPr>
        <p:spPr/>
        <p:txBody>
          <a:bodyPr>
            <a:normAutofit lnSpcReduction="10000"/>
          </a:bodyPr>
          <a:lstStyle/>
          <a:p>
            <a:r>
              <a:rPr lang="en-US" dirty="0" smtClean="0"/>
              <a:t>Babbage</a:t>
            </a:r>
          </a:p>
          <a:p>
            <a:r>
              <a:rPr lang="en-US" dirty="0" smtClean="0"/>
              <a:t>ENIAC</a:t>
            </a:r>
          </a:p>
          <a:p>
            <a:r>
              <a:rPr lang="en-US" dirty="0" smtClean="0"/>
              <a:t>FORTRAN/FMS</a:t>
            </a:r>
          </a:p>
          <a:p>
            <a:r>
              <a:rPr lang="en-US" dirty="0" smtClean="0"/>
              <a:t>IBSYS /IBM 7094/JCL</a:t>
            </a:r>
          </a:p>
          <a:p>
            <a:r>
              <a:rPr lang="en-US" dirty="0" smtClean="0"/>
              <a:t>Scientific/Business Users…IBM S/360</a:t>
            </a:r>
          </a:p>
          <a:p>
            <a:r>
              <a:rPr lang="en-US" dirty="0" smtClean="0"/>
              <a:t>Timesharing/MULTICS</a:t>
            </a:r>
          </a:p>
          <a:p>
            <a:r>
              <a:rPr lang="en-US" dirty="0" smtClean="0"/>
              <a:t>Unix</a:t>
            </a:r>
          </a:p>
          <a:p>
            <a:r>
              <a:rPr lang="en-US" dirty="0" smtClean="0"/>
              <a:t>Personal Computing/Windows/Linux</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r>
              <a:rPr lang="en-US" dirty="0" smtClean="0"/>
              <a:t>Questions?</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6.2 Programs and Processes</a:t>
            </a:r>
            <a:endParaRPr lang="en-US" dirty="0"/>
          </a:p>
        </p:txBody>
      </p:sp>
      <p:sp>
        <p:nvSpPr>
          <p:cNvPr id="3" name="Content Placeholder 2"/>
          <p:cNvSpPr>
            <a:spLocks noGrp="1"/>
          </p:cNvSpPr>
          <p:nvPr>
            <p:ph idx="1"/>
          </p:nvPr>
        </p:nvSpPr>
        <p:spPr>
          <a:xfrm>
            <a:off x="457200" y="1600200"/>
            <a:ext cx="8229600" cy="1860630"/>
          </a:xfrm>
        </p:spPr>
        <p:txBody>
          <a:bodyPr>
            <a:normAutofit/>
          </a:bodyPr>
          <a:lstStyle/>
          <a:p>
            <a:r>
              <a:rPr lang="en-US" dirty="0" smtClean="0"/>
              <a:t>What resources are required to run:</a:t>
            </a:r>
          </a:p>
          <a:p>
            <a:pPr>
              <a:buNone/>
            </a:pPr>
            <a:r>
              <a:rPr lang="en-US" dirty="0" smtClean="0"/>
              <a:t>			 Hello, World!</a:t>
            </a:r>
          </a:p>
          <a:p>
            <a:r>
              <a:rPr lang="en-US" dirty="0" smtClean="0"/>
              <a:t>What is a scheduler?</a:t>
            </a:r>
          </a:p>
          <a:p>
            <a:endParaRPr lang="en-US" dirty="0" smtClean="0"/>
          </a:p>
          <a:p>
            <a:endParaRPr lang="en-US" dirty="0" smtClean="0"/>
          </a:p>
          <a:p>
            <a:endParaRPr lang="en-US" dirty="0" smtClean="0"/>
          </a:p>
          <a:p>
            <a:endParaRPr lang="en-US" dirty="0" smtClean="0"/>
          </a:p>
        </p:txBody>
      </p:sp>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36865" name="Group 1"/>
          <p:cNvGrpSpPr>
            <a:grpSpLocks noChangeAspect="1"/>
          </p:cNvGrpSpPr>
          <p:nvPr/>
        </p:nvGrpSpPr>
        <p:grpSpPr bwMode="auto">
          <a:xfrm>
            <a:off x="2025650" y="5075373"/>
            <a:ext cx="4051300" cy="1536700"/>
            <a:chOff x="1815" y="1455"/>
            <a:chExt cx="6379" cy="2419"/>
          </a:xfrm>
        </p:grpSpPr>
        <p:sp>
          <p:nvSpPr>
            <p:cNvPr id="36879" name="AutoShape 15"/>
            <p:cNvSpPr>
              <a:spLocks noChangeAspect="1" noChangeArrowheads="1" noTextEdit="1"/>
            </p:cNvSpPr>
            <p:nvPr/>
          </p:nvSpPr>
          <p:spPr bwMode="auto">
            <a:xfrm>
              <a:off x="1815" y="1455"/>
              <a:ext cx="6379" cy="241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6878" name="Text Box 14"/>
            <p:cNvSpPr txBox="1">
              <a:spLocks noChangeArrowheads="1"/>
            </p:cNvSpPr>
            <p:nvPr/>
          </p:nvSpPr>
          <p:spPr bwMode="auto">
            <a:xfrm>
              <a:off x="1815" y="1455"/>
              <a:ext cx="1260" cy="345"/>
            </a:xfrm>
            <a:prstGeom prst="rect">
              <a:avLst/>
            </a:prstGeom>
            <a:noFill/>
            <a:ln w="9525">
              <a:solidFill>
                <a:srgbClr val="000000"/>
              </a:solidFill>
              <a:miter lim="800000"/>
              <a:headEnd/>
              <a:tailEnd/>
            </a:ln>
          </p:spPr>
          <p:txBody>
            <a:bodyPr vert="horz" wrap="square" lIns="53456" tIns="26728" rIns="53456" bIns="2672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Process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7" name="Text Box 13"/>
            <p:cNvSpPr txBox="1">
              <a:spLocks noChangeArrowheads="1"/>
            </p:cNvSpPr>
            <p:nvPr/>
          </p:nvSpPr>
          <p:spPr bwMode="auto">
            <a:xfrm>
              <a:off x="1815" y="2127"/>
              <a:ext cx="1260" cy="345"/>
            </a:xfrm>
            <a:prstGeom prst="rect">
              <a:avLst/>
            </a:prstGeom>
            <a:noFill/>
            <a:ln w="9525">
              <a:solidFill>
                <a:srgbClr val="000000"/>
              </a:solidFill>
              <a:miter lim="800000"/>
              <a:headEnd/>
              <a:tailEnd/>
            </a:ln>
          </p:spPr>
          <p:txBody>
            <a:bodyPr vert="horz" wrap="square" lIns="53456" tIns="26728" rIns="53456" bIns="2672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Process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6" name="Text Box 12"/>
            <p:cNvSpPr txBox="1">
              <a:spLocks noChangeArrowheads="1"/>
            </p:cNvSpPr>
            <p:nvPr/>
          </p:nvSpPr>
          <p:spPr bwMode="auto">
            <a:xfrm>
              <a:off x="1815" y="3529"/>
              <a:ext cx="1260" cy="345"/>
            </a:xfrm>
            <a:prstGeom prst="rect">
              <a:avLst/>
            </a:prstGeom>
            <a:noFill/>
            <a:ln w="9525">
              <a:solidFill>
                <a:srgbClr val="000000"/>
              </a:solidFill>
              <a:miter lim="800000"/>
              <a:headEnd/>
              <a:tailEnd/>
            </a:ln>
          </p:spPr>
          <p:txBody>
            <a:bodyPr vert="horz" wrap="square" lIns="53456" tIns="26728" rIns="53456" bIns="2672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Process 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5" name="Text Box 11"/>
            <p:cNvSpPr txBox="1">
              <a:spLocks noChangeArrowheads="1"/>
            </p:cNvSpPr>
            <p:nvPr/>
          </p:nvSpPr>
          <p:spPr bwMode="auto">
            <a:xfrm>
              <a:off x="2221" y="2577"/>
              <a:ext cx="228" cy="841"/>
            </a:xfrm>
            <a:prstGeom prst="rect">
              <a:avLst/>
            </a:prstGeom>
            <a:noFill/>
            <a:ln w="9525">
              <a:noFill/>
              <a:miter lim="800000"/>
              <a:headEnd/>
              <a:tailEnd/>
            </a:ln>
          </p:spPr>
          <p:txBody>
            <a:bodyPr vert="horz" wrap="square" lIns="53456" tIns="26728" rIns="53456" bIns="2672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4" name="Text Box 10"/>
            <p:cNvSpPr txBox="1">
              <a:spLocks noChangeArrowheads="1"/>
            </p:cNvSpPr>
            <p:nvPr/>
          </p:nvSpPr>
          <p:spPr bwMode="auto">
            <a:xfrm>
              <a:off x="4184" y="2436"/>
              <a:ext cx="1081" cy="337"/>
            </a:xfrm>
            <a:prstGeom prst="rect">
              <a:avLst/>
            </a:prstGeom>
            <a:noFill/>
            <a:ln w="9525">
              <a:noFill/>
              <a:miter lim="800000"/>
              <a:headEnd/>
              <a:tailEnd/>
            </a:ln>
          </p:spPr>
          <p:txBody>
            <a:bodyPr vert="horz" wrap="square" lIns="53456" tIns="26728" rIns="53456" bIns="2672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scheduler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3" name="Oval 9"/>
            <p:cNvSpPr>
              <a:spLocks noChangeAspect="1" noChangeArrowheads="1"/>
            </p:cNvSpPr>
            <p:nvPr/>
          </p:nvSpPr>
          <p:spPr bwMode="auto">
            <a:xfrm>
              <a:off x="4128" y="1982"/>
              <a:ext cx="1262" cy="1261"/>
            </a:xfrm>
            <a:prstGeom prst="ellipse">
              <a:avLst/>
            </a:prstGeom>
            <a:noFill/>
            <a:ln w="9525">
              <a:solidFill>
                <a:srgbClr val="000000"/>
              </a:solid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6872" name="Text Box 8"/>
            <p:cNvSpPr txBox="1">
              <a:spLocks noChangeArrowheads="1"/>
            </p:cNvSpPr>
            <p:nvPr/>
          </p:nvSpPr>
          <p:spPr bwMode="auto">
            <a:xfrm>
              <a:off x="6777" y="2366"/>
              <a:ext cx="1116" cy="337"/>
            </a:xfrm>
            <a:prstGeom prst="rect">
              <a:avLst/>
            </a:prstGeom>
            <a:noFill/>
            <a:ln w="9525">
              <a:noFill/>
              <a:miter lim="800000"/>
              <a:headEnd/>
              <a:tailEnd/>
            </a:ln>
          </p:spPr>
          <p:txBody>
            <a:bodyPr vert="horz" wrap="square" lIns="53456" tIns="26728" rIns="53456" bIns="2672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Processor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71" name="Rectangle 7"/>
            <p:cNvSpPr>
              <a:spLocks noChangeArrowheads="1"/>
            </p:cNvSpPr>
            <p:nvPr/>
          </p:nvSpPr>
          <p:spPr bwMode="auto">
            <a:xfrm>
              <a:off x="6512" y="1912"/>
              <a:ext cx="1682" cy="1331"/>
            </a:xfrm>
            <a:prstGeom prst="rect">
              <a:avLst/>
            </a:prstGeom>
            <a:no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endParaRPr lang="en-US"/>
            </a:p>
          </p:txBody>
        </p:sp>
        <p:sp>
          <p:nvSpPr>
            <p:cNvPr id="36870" name="AutoShape 6"/>
            <p:cNvSpPr>
              <a:spLocks noChangeShapeType="1"/>
            </p:cNvSpPr>
            <p:nvPr/>
          </p:nvSpPr>
          <p:spPr bwMode="auto">
            <a:xfrm flipV="1">
              <a:off x="3075" y="2613"/>
              <a:ext cx="1053" cy="1089"/>
            </a:xfrm>
            <a:prstGeom prst="curvedConnector3">
              <a:avLst>
                <a:gd name="adj1" fmla="val 49954"/>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69" name="AutoShape 5"/>
            <p:cNvSpPr>
              <a:spLocks noChangeShapeType="1"/>
            </p:cNvSpPr>
            <p:nvPr/>
          </p:nvSpPr>
          <p:spPr bwMode="auto">
            <a:xfrm>
              <a:off x="3075" y="1628"/>
              <a:ext cx="1053" cy="985"/>
            </a:xfrm>
            <a:prstGeom prst="curvedConnector3">
              <a:avLst>
                <a:gd name="adj1" fmla="val 49954"/>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68" name="AutoShape 4"/>
            <p:cNvSpPr>
              <a:spLocks noChangeShapeType="1"/>
            </p:cNvSpPr>
            <p:nvPr/>
          </p:nvSpPr>
          <p:spPr bwMode="auto">
            <a:xfrm>
              <a:off x="3075" y="2300"/>
              <a:ext cx="1053" cy="313"/>
            </a:xfrm>
            <a:prstGeom prst="curvedConnector3">
              <a:avLst>
                <a:gd name="adj1" fmla="val 49954"/>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67" name="AutoShape 3"/>
            <p:cNvSpPr>
              <a:spLocks noChangeShapeType="1"/>
            </p:cNvSpPr>
            <p:nvPr/>
          </p:nvSpPr>
          <p:spPr bwMode="auto">
            <a:xfrm flipV="1">
              <a:off x="5390" y="2578"/>
              <a:ext cx="1122" cy="35"/>
            </a:xfrm>
            <a:prstGeom prst="curvedConnector3">
              <a:avLst>
                <a:gd name="adj1" fmla="val 50000"/>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36866" name="Text Box 2"/>
            <p:cNvSpPr txBox="1">
              <a:spLocks noChangeArrowheads="1"/>
            </p:cNvSpPr>
            <p:nvPr/>
          </p:nvSpPr>
          <p:spPr bwMode="auto">
            <a:xfrm>
              <a:off x="5516" y="2715"/>
              <a:ext cx="788" cy="336"/>
            </a:xfrm>
            <a:prstGeom prst="rect">
              <a:avLst/>
            </a:prstGeom>
            <a:noFill/>
            <a:ln w="9525">
              <a:noFill/>
              <a:miter lim="800000"/>
              <a:headEnd/>
              <a:tailEnd/>
            </a:ln>
          </p:spPr>
          <p:txBody>
            <a:bodyPr vert="horz" wrap="square" lIns="53456" tIns="26728" rIns="53456" bIns="2672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Arial" pitchFamily="34" charset="0"/>
                  <a:ea typeface="Times New Roman" pitchFamily="18" charset="0"/>
                  <a:cs typeface="Arial" pitchFamily="34" charset="0"/>
                </a:rPr>
                <a:t>winner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7" name="TextBox 46"/>
          <p:cNvSpPr txBox="1"/>
          <p:nvPr/>
        </p:nvSpPr>
        <p:spPr>
          <a:xfrm>
            <a:off x="1253197" y="3460830"/>
            <a:ext cx="2674194" cy="1200329"/>
          </a:xfrm>
          <a:prstGeom prst="rect">
            <a:avLst/>
          </a:prstGeom>
          <a:noFill/>
          <a:ln>
            <a:solidFill>
              <a:schemeClr val="tx1"/>
            </a:solidFill>
          </a:ln>
        </p:spPr>
        <p:txBody>
          <a:bodyPr wrap="none" rtlCol="0">
            <a:spAutoFit/>
          </a:bodyPr>
          <a:lstStyle/>
          <a:p>
            <a:r>
              <a:rPr lang="en-US" b="1" i="1" dirty="0" smtClean="0"/>
              <a:t>Program Properties</a:t>
            </a:r>
          </a:p>
          <a:p>
            <a:r>
              <a:rPr lang="en-US" i="1" dirty="0" smtClean="0"/>
              <a:t>Expected running time</a:t>
            </a:r>
          </a:p>
          <a:p>
            <a:r>
              <a:rPr lang="en-US" i="1" dirty="0" smtClean="0"/>
              <a:t>Expected memory usage</a:t>
            </a:r>
          </a:p>
          <a:p>
            <a:r>
              <a:rPr lang="en-US" i="1" dirty="0" smtClean="0"/>
              <a:t>Expected I/O requirements</a:t>
            </a:r>
            <a:endParaRPr lang="en-US" dirty="0"/>
          </a:p>
        </p:txBody>
      </p:sp>
      <p:cxnSp>
        <p:nvCxnSpPr>
          <p:cNvPr id="49" name="Straight Arrow Connector 48"/>
          <p:cNvCxnSpPr>
            <a:stCxn id="47" idx="2"/>
            <a:endCxn id="36873" idx="1"/>
          </p:cNvCxnSpPr>
          <p:nvPr/>
        </p:nvCxnSpPr>
        <p:spPr>
          <a:xfrm rot="16200000" flipH="1">
            <a:off x="2667997" y="4583455"/>
            <a:ext cx="866310" cy="10217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332516" y="3460829"/>
            <a:ext cx="3633431" cy="1200329"/>
          </a:xfrm>
          <a:prstGeom prst="rect">
            <a:avLst/>
          </a:prstGeom>
          <a:noFill/>
          <a:ln>
            <a:solidFill>
              <a:schemeClr val="tx1"/>
            </a:solidFill>
          </a:ln>
        </p:spPr>
        <p:txBody>
          <a:bodyPr wrap="none" rtlCol="0">
            <a:spAutoFit/>
          </a:bodyPr>
          <a:lstStyle/>
          <a:p>
            <a:r>
              <a:rPr lang="en-US" b="1" i="1" dirty="0" smtClean="0"/>
              <a:t>Process/System </a:t>
            </a:r>
            <a:r>
              <a:rPr lang="en-US" b="1" i="1" dirty="0" err="1" smtClean="0"/>
              <a:t>Properies</a:t>
            </a:r>
            <a:endParaRPr lang="en-US" b="1" i="1" dirty="0" smtClean="0"/>
          </a:p>
          <a:p>
            <a:r>
              <a:rPr lang="en-US" i="1" dirty="0" smtClean="0"/>
              <a:t>Available system memory</a:t>
            </a:r>
          </a:p>
          <a:p>
            <a:r>
              <a:rPr lang="en-US" i="1" dirty="0" smtClean="0"/>
              <a:t>Arrival time of a program</a:t>
            </a:r>
          </a:p>
          <a:p>
            <a:r>
              <a:rPr lang="en-US" i="1" dirty="0" smtClean="0"/>
              <a:t>Instantaneous memory requirements</a:t>
            </a:r>
            <a:endParaRPr lang="en-US" dirty="0"/>
          </a:p>
        </p:txBody>
      </p:sp>
      <p:cxnSp>
        <p:nvCxnSpPr>
          <p:cNvPr id="52" name="Straight Arrow Connector 51"/>
          <p:cNvCxnSpPr>
            <a:stCxn id="50" idx="2"/>
            <a:endCxn id="36873" idx="7"/>
          </p:cNvCxnSpPr>
          <p:nvPr/>
        </p:nvCxnSpPr>
        <p:spPr>
          <a:xfrm rot="5400000">
            <a:off x="4730839" y="4109075"/>
            <a:ext cx="866311" cy="1970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6.2 Programs and Processes</a:t>
            </a:r>
            <a:endParaRPr lang="en-US" dirty="0"/>
          </a:p>
        </p:txBody>
      </p:sp>
      <p:sp>
        <p:nvSpPr>
          <p:cNvPr id="4" name="Text Placeholder 3"/>
          <p:cNvSpPr>
            <a:spLocks noGrp="1"/>
          </p:cNvSpPr>
          <p:nvPr>
            <p:ph type="body" idx="1"/>
          </p:nvPr>
        </p:nvSpPr>
        <p:spPr/>
        <p:txBody>
          <a:bodyPr/>
          <a:lstStyle/>
          <a:p>
            <a:r>
              <a:rPr lang="en-US" dirty="0" smtClean="0"/>
              <a:t>Program</a:t>
            </a:r>
            <a:endParaRPr lang="en-US" dirty="0"/>
          </a:p>
        </p:txBody>
      </p:sp>
      <p:sp>
        <p:nvSpPr>
          <p:cNvPr id="5" name="Content Placeholder 4"/>
          <p:cNvSpPr>
            <a:spLocks noGrp="1"/>
          </p:cNvSpPr>
          <p:nvPr>
            <p:ph sz="half" idx="2"/>
          </p:nvPr>
        </p:nvSpPr>
        <p:spPr/>
        <p:txBody>
          <a:bodyPr/>
          <a:lstStyle/>
          <a:p>
            <a:r>
              <a:rPr lang="en-US" dirty="0" smtClean="0"/>
              <a:t>On disk</a:t>
            </a:r>
          </a:p>
          <a:p>
            <a:r>
              <a:rPr lang="en-US" dirty="0" smtClean="0"/>
              <a:t>Static</a:t>
            </a:r>
          </a:p>
          <a:p>
            <a:r>
              <a:rPr lang="en-US" dirty="0" smtClean="0"/>
              <a:t>No state </a:t>
            </a:r>
          </a:p>
          <a:p>
            <a:pPr lvl="1"/>
            <a:r>
              <a:rPr lang="en-US" dirty="0" smtClean="0"/>
              <a:t>No PC</a:t>
            </a:r>
          </a:p>
          <a:p>
            <a:pPr lvl="1"/>
            <a:r>
              <a:rPr lang="en-US" dirty="0" smtClean="0"/>
              <a:t>No register usage</a:t>
            </a:r>
          </a:p>
          <a:p>
            <a:r>
              <a:rPr lang="en-US" dirty="0" smtClean="0"/>
              <a:t>Fixed size</a:t>
            </a:r>
            <a:endParaRPr lang="en-US" dirty="0"/>
          </a:p>
        </p:txBody>
      </p:sp>
      <p:sp>
        <p:nvSpPr>
          <p:cNvPr id="6" name="Text Placeholder 5"/>
          <p:cNvSpPr>
            <a:spLocks noGrp="1"/>
          </p:cNvSpPr>
          <p:nvPr>
            <p:ph type="body" sz="quarter" idx="3"/>
          </p:nvPr>
        </p:nvSpPr>
        <p:spPr/>
        <p:txBody>
          <a:bodyPr/>
          <a:lstStyle/>
          <a:p>
            <a:r>
              <a:rPr lang="en-US" dirty="0" smtClean="0"/>
              <a:t>Process</a:t>
            </a:r>
            <a:endParaRPr lang="en-US" dirty="0"/>
          </a:p>
        </p:txBody>
      </p:sp>
      <p:sp>
        <p:nvSpPr>
          <p:cNvPr id="7" name="Content Placeholder 6"/>
          <p:cNvSpPr>
            <a:spLocks noGrp="1"/>
          </p:cNvSpPr>
          <p:nvPr>
            <p:ph sz="quarter" idx="4"/>
          </p:nvPr>
        </p:nvSpPr>
        <p:spPr/>
        <p:txBody>
          <a:bodyPr/>
          <a:lstStyle/>
          <a:p>
            <a:r>
              <a:rPr lang="en-US" dirty="0" smtClean="0"/>
              <a:t>In memory (and disk)</a:t>
            </a:r>
          </a:p>
          <a:p>
            <a:r>
              <a:rPr lang="en-US" dirty="0" smtClean="0"/>
              <a:t>Dynamic – changing</a:t>
            </a:r>
          </a:p>
          <a:p>
            <a:r>
              <a:rPr lang="en-US" dirty="0" smtClean="0"/>
              <a:t>State</a:t>
            </a:r>
          </a:p>
          <a:p>
            <a:pPr lvl="1"/>
            <a:r>
              <a:rPr lang="en-US" dirty="0" smtClean="0"/>
              <a:t>PC</a:t>
            </a:r>
          </a:p>
          <a:p>
            <a:pPr lvl="1"/>
            <a:r>
              <a:rPr lang="en-US" dirty="0" smtClean="0"/>
              <a:t>Registers</a:t>
            </a:r>
          </a:p>
          <a:p>
            <a:r>
              <a:rPr lang="en-US" dirty="0" smtClean="0"/>
              <a:t>May grow or shrink</a:t>
            </a:r>
          </a:p>
          <a:p>
            <a:r>
              <a:rPr lang="en-US" dirty="0" smtClean="0"/>
              <a:t>Fundamental unit of scheduling</a:t>
            </a:r>
            <a:endParaRPr lang="en-US" dirty="0"/>
          </a:p>
        </p:txBody>
      </p:sp>
      <p:sp>
        <p:nvSpPr>
          <p:cNvPr id="8" name="TextBox 7"/>
          <p:cNvSpPr txBox="1"/>
          <p:nvPr/>
        </p:nvSpPr>
        <p:spPr>
          <a:xfrm>
            <a:off x="1154421" y="5446693"/>
            <a:ext cx="3342967" cy="954107"/>
          </a:xfrm>
          <a:prstGeom prst="rect">
            <a:avLst/>
          </a:prstGeom>
          <a:solidFill>
            <a:srgbClr val="FFFF00"/>
          </a:solidFill>
        </p:spPr>
        <p:txBody>
          <a:bodyPr wrap="none" rtlCol="0">
            <a:spAutoFit/>
          </a:bodyPr>
          <a:lstStyle/>
          <a:p>
            <a:pPr algn="ctr"/>
            <a:r>
              <a:rPr lang="en-US" sz="2800" b="1" dirty="0" smtClean="0"/>
              <a:t>One program may </a:t>
            </a:r>
          </a:p>
          <a:p>
            <a:pPr algn="ctr"/>
            <a:r>
              <a:rPr lang="en-US" sz="2800" b="1" dirty="0" smtClean="0"/>
              <a:t>yield many processes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6.2 Programs and Processes</a:t>
            </a:r>
            <a:endParaRPr lang="en-US" dirty="0"/>
          </a:p>
        </p:txBody>
      </p:sp>
      <p:graphicFrame>
        <p:nvGraphicFramePr>
          <p:cNvPr id="8" name="Table 7"/>
          <p:cNvGraphicFramePr>
            <a:graphicFrameLocks noGrp="1"/>
          </p:cNvGraphicFramePr>
          <p:nvPr/>
        </p:nvGraphicFramePr>
        <p:xfrm>
          <a:off x="585440" y="1761892"/>
          <a:ext cx="7973121" cy="4623668"/>
        </p:xfrm>
        <a:graphic>
          <a:graphicData uri="http://schemas.openxmlformats.org/drawingml/2006/table">
            <a:tbl>
              <a:tblPr/>
              <a:tblGrid>
                <a:gridCol w="1150592"/>
                <a:gridCol w="2349802"/>
                <a:gridCol w="4472727"/>
              </a:tblGrid>
              <a:tr h="355667">
                <a:tc>
                  <a:txBody>
                    <a:bodyPr/>
                    <a:lstStyle/>
                    <a:p>
                      <a:pPr marL="0" marR="0">
                        <a:spcBef>
                          <a:spcPts val="0"/>
                        </a:spcBef>
                        <a:spcAft>
                          <a:spcPts val="0"/>
                        </a:spcAft>
                        <a:tabLst>
                          <a:tab pos="1295400" algn="l"/>
                        </a:tabLst>
                      </a:pPr>
                      <a:r>
                        <a:rPr lang="en-US" sz="2000" b="1" dirty="0">
                          <a:solidFill>
                            <a:srgbClr val="FFFFFF"/>
                          </a:solidFill>
                          <a:latin typeface="Times New Roman"/>
                          <a:ea typeface="Times New Roman"/>
                          <a:cs typeface="Times New Roman"/>
                        </a:rPr>
                        <a:t>Name</a:t>
                      </a:r>
                      <a:endParaRPr lang="en-US" sz="20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a:solidFill>
                            <a:srgbClr val="FFFFFF"/>
                          </a:solidFill>
                          <a:latin typeface="Times New Roman"/>
                          <a:ea typeface="Times New Roman"/>
                          <a:cs typeface="Times New Roman"/>
                        </a:rPr>
                        <a:t>Usual Connotation</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2000">
                          <a:solidFill>
                            <a:srgbClr val="FFFFFF"/>
                          </a:solidFill>
                          <a:latin typeface="Times New Roman"/>
                          <a:ea typeface="Times New Roman"/>
                          <a:cs typeface="Times New Roman"/>
                        </a:rPr>
                        <a:t>Use in this chapter</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355667">
                <a:tc>
                  <a:txBody>
                    <a:bodyPr/>
                    <a:lstStyle/>
                    <a:p>
                      <a:pPr marL="0" marR="0">
                        <a:spcBef>
                          <a:spcPts val="0"/>
                        </a:spcBef>
                        <a:spcAft>
                          <a:spcPts val="0"/>
                        </a:spcAft>
                        <a:tabLst>
                          <a:tab pos="1295400" algn="l"/>
                        </a:tabLst>
                      </a:pPr>
                      <a:r>
                        <a:rPr lang="en-US" sz="2000" b="1">
                          <a:latin typeface="Times New Roman"/>
                          <a:ea typeface="Times New Roman"/>
                          <a:cs typeface="Times New Roman"/>
                        </a:rPr>
                        <a:t>Job</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cs typeface="Times New Roman"/>
                        </a:rPr>
                        <a:t>Unit of scheduling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cs typeface="Times New Roman"/>
                        </a:rPr>
                        <a:t>Synonymous with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67000">
                <a:tc>
                  <a:txBody>
                    <a:bodyPr/>
                    <a:lstStyle/>
                    <a:p>
                      <a:pPr marL="0" marR="0">
                        <a:spcBef>
                          <a:spcPts val="0"/>
                        </a:spcBef>
                        <a:spcAft>
                          <a:spcPts val="0"/>
                        </a:spcAft>
                        <a:tabLst>
                          <a:tab pos="1295400" algn="l"/>
                        </a:tabLst>
                      </a:pPr>
                      <a:r>
                        <a:rPr lang="en-US" sz="2000" b="1">
                          <a:latin typeface="Times New Roman"/>
                          <a:ea typeface="Times New Roman"/>
                          <a:cs typeface="Times New Roman"/>
                        </a:rPr>
                        <a:t>Process</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cs typeface="Times New Roman"/>
                        </a:rPr>
                        <a:t>Program in execution; unit of scheduling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cs typeface="Times New Roman"/>
                        </a:rPr>
                        <a:t>Synonymous with job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2667">
                <a:tc>
                  <a:txBody>
                    <a:bodyPr/>
                    <a:lstStyle/>
                    <a:p>
                      <a:pPr marL="0" marR="0">
                        <a:spcBef>
                          <a:spcPts val="0"/>
                        </a:spcBef>
                        <a:spcAft>
                          <a:spcPts val="0"/>
                        </a:spcAft>
                        <a:tabLst>
                          <a:tab pos="1295400" algn="l"/>
                        </a:tabLst>
                      </a:pPr>
                      <a:r>
                        <a:rPr lang="en-US" sz="2000" b="1">
                          <a:latin typeface="Times New Roman"/>
                          <a:ea typeface="Times New Roman"/>
                          <a:cs typeface="Times New Roman"/>
                        </a:rPr>
                        <a:t>Thread</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cs typeface="Times New Roman"/>
                        </a:rPr>
                        <a:t>Unit of scheduling and/or execution; contained within a process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a:latin typeface="Times New Roman"/>
                          <a:ea typeface="Times New Roman"/>
                          <a:cs typeface="Times New Roman"/>
                        </a:rPr>
                        <a:t>Not used in the scheduling algorithms described in this chapter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2667">
                <a:tc>
                  <a:txBody>
                    <a:bodyPr/>
                    <a:lstStyle/>
                    <a:p>
                      <a:pPr marL="0" marR="0">
                        <a:spcBef>
                          <a:spcPts val="0"/>
                        </a:spcBef>
                        <a:spcAft>
                          <a:spcPts val="0"/>
                        </a:spcAft>
                        <a:tabLst>
                          <a:tab pos="1295400" algn="l"/>
                        </a:tabLst>
                      </a:pPr>
                      <a:r>
                        <a:rPr lang="en-US" sz="2000" b="1">
                          <a:latin typeface="Times New Roman"/>
                          <a:ea typeface="Times New Roman"/>
                          <a:cs typeface="Times New Roman"/>
                        </a:rPr>
                        <a:t>Task</a:t>
                      </a:r>
                      <a:endParaRPr lang="en-US" sz="20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2000">
                          <a:latin typeface="Times New Roman"/>
                          <a:ea typeface="Times New Roman"/>
                          <a:cs typeface="Times New Roman"/>
                        </a:rPr>
                        <a:t>Unit of work; unit of scheduling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2000" dirty="0">
                          <a:latin typeface="Times New Roman"/>
                          <a:ea typeface="Times New Roman"/>
                          <a:cs typeface="Times New Roman"/>
                        </a:rPr>
                        <a:t>Not used in the scheduling algorithms described in this chapter, except in describing the scheduling algorithm of Linux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6.3 Scheduling Environments</a:t>
            </a:r>
            <a:endParaRPr lang="en-US" dirty="0"/>
          </a:p>
        </p:txBody>
      </p:sp>
      <p:pic>
        <p:nvPicPr>
          <p:cNvPr id="18433" name="Object 3"/>
          <p:cNvPicPr>
            <a:picLocks noChangeAspect="1" noChangeArrowheads="1"/>
          </p:cNvPicPr>
          <p:nvPr/>
        </p:nvPicPr>
        <p:blipFill>
          <a:blip r:embed="rId2"/>
          <a:srcRect b="-208"/>
          <a:stretch>
            <a:fillRect/>
          </a:stretch>
        </p:blipFill>
        <p:spPr bwMode="auto">
          <a:xfrm>
            <a:off x="1299117" y="1741017"/>
            <a:ext cx="6545766" cy="4648627"/>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6.3 Scheduling Environments</a:t>
            </a:r>
            <a:endParaRPr lang="en-US" dirty="0"/>
          </a:p>
        </p:txBody>
      </p:sp>
      <p:graphicFrame>
        <p:nvGraphicFramePr>
          <p:cNvPr id="4" name="Table 3"/>
          <p:cNvGraphicFramePr>
            <a:graphicFrameLocks noGrp="1"/>
          </p:cNvGraphicFramePr>
          <p:nvPr/>
        </p:nvGraphicFramePr>
        <p:xfrm>
          <a:off x="457200" y="1874520"/>
          <a:ext cx="8229600" cy="4663440"/>
        </p:xfrm>
        <a:graphic>
          <a:graphicData uri="http://schemas.openxmlformats.org/drawingml/2006/table">
            <a:tbl>
              <a:tblPr/>
              <a:tblGrid>
                <a:gridCol w="2743200"/>
                <a:gridCol w="2743200"/>
                <a:gridCol w="2743200"/>
              </a:tblGrid>
              <a:tr h="0">
                <a:tc>
                  <a:txBody>
                    <a:bodyPr/>
                    <a:lstStyle/>
                    <a:p>
                      <a:pPr marL="0" marR="0">
                        <a:spcBef>
                          <a:spcPts val="0"/>
                        </a:spcBef>
                        <a:spcAft>
                          <a:spcPts val="0"/>
                        </a:spcAft>
                        <a:tabLst>
                          <a:tab pos="1295400" algn="l"/>
                        </a:tabLst>
                      </a:pPr>
                      <a:r>
                        <a:rPr lang="en-US" sz="1800" b="1">
                          <a:solidFill>
                            <a:srgbClr val="FFFFFF"/>
                          </a:solidFill>
                          <a:latin typeface="Times New Roman"/>
                          <a:ea typeface="Times New Roman"/>
                          <a:cs typeface="Times New Roman"/>
                        </a:rPr>
                        <a:t>Name</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800">
                          <a:solidFill>
                            <a:srgbClr val="FFFFFF"/>
                          </a:solidFill>
                          <a:latin typeface="Times New Roman"/>
                          <a:ea typeface="Times New Roman"/>
                          <a:cs typeface="Times New Roman"/>
                        </a:rPr>
                        <a:t>Environment</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tabLst>
                          <a:tab pos="1295400" algn="l"/>
                        </a:tabLst>
                      </a:pPr>
                      <a:r>
                        <a:rPr lang="en-US" sz="1800">
                          <a:solidFill>
                            <a:srgbClr val="FFFFFF"/>
                          </a:solidFill>
                          <a:latin typeface="Times New Roman"/>
                          <a:ea typeface="Times New Roman"/>
                          <a:cs typeface="Times New Roman"/>
                        </a:rPr>
                        <a:t>Role</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r>
              <a:tr h="0">
                <a:tc>
                  <a:txBody>
                    <a:bodyPr/>
                    <a:lstStyle/>
                    <a:p>
                      <a:pPr marL="0" marR="0">
                        <a:spcBef>
                          <a:spcPts val="0"/>
                        </a:spcBef>
                        <a:spcAft>
                          <a:spcPts val="0"/>
                        </a:spcAft>
                        <a:tabLst>
                          <a:tab pos="1295400" algn="l"/>
                        </a:tabLst>
                      </a:pPr>
                      <a:r>
                        <a:rPr lang="en-US" sz="1800" b="1">
                          <a:latin typeface="Times New Roman"/>
                          <a:ea typeface="Times New Roman"/>
                          <a:cs typeface="Times New Roman"/>
                        </a:rPr>
                        <a:t>Long term scheduler</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Batch oriented 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Control the job mix in memory to balance use of system resources (CPU, memory, I/O)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tabLst>
                          <a:tab pos="1295400" algn="l"/>
                        </a:tabLst>
                      </a:pPr>
                      <a:r>
                        <a:rPr lang="en-US" sz="1800" b="1">
                          <a:latin typeface="Times New Roman"/>
                          <a:ea typeface="Times New Roman"/>
                          <a:cs typeface="Times New Roman"/>
                        </a:rPr>
                        <a:t>Loader</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In every 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Load user program from disk into memory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tabLst>
                          <a:tab pos="1295400" algn="l"/>
                        </a:tabLst>
                      </a:pPr>
                      <a:r>
                        <a:rPr lang="en-US" sz="1800" b="1">
                          <a:latin typeface="Times New Roman"/>
                          <a:ea typeface="Times New Roman"/>
                          <a:cs typeface="Times New Roman"/>
                        </a:rPr>
                        <a:t>Medium term scheduler</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Every modern OS (time-shared, interactive)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Balance the mix of processes in memory to avoid thrashing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tabLst>
                          <a:tab pos="1295400" algn="l"/>
                        </a:tabLst>
                      </a:pPr>
                      <a:r>
                        <a:rPr lang="en-US" sz="1800" b="1">
                          <a:latin typeface="Times New Roman"/>
                          <a:ea typeface="Times New Roman"/>
                          <a:cs typeface="Times New Roman"/>
                        </a:rPr>
                        <a:t>Short term scheduler</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Every modern OS (time-shared, interactive)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Schedule the memory resident processes on the CPU</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tabLst>
                          <a:tab pos="1295400" algn="l"/>
                        </a:tabLst>
                      </a:pPr>
                      <a:r>
                        <a:rPr lang="en-US" sz="1800" b="1">
                          <a:latin typeface="Times New Roman"/>
                          <a:ea typeface="Times New Roman"/>
                          <a:cs typeface="Times New Roman"/>
                        </a:rPr>
                        <a:t>Dispatcher</a:t>
                      </a:r>
                      <a:endParaRPr lang="en-US" sz="18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marL="0" marR="0">
                        <a:spcBef>
                          <a:spcPts val="0"/>
                        </a:spcBef>
                        <a:spcAft>
                          <a:spcPts val="0"/>
                        </a:spcAft>
                        <a:tabLst>
                          <a:tab pos="1295400" algn="l"/>
                        </a:tabLst>
                      </a:pPr>
                      <a:r>
                        <a:rPr lang="en-US" sz="1800">
                          <a:latin typeface="Times New Roman"/>
                          <a:ea typeface="Times New Roman"/>
                          <a:cs typeface="Times New Roman"/>
                        </a:rPr>
                        <a:t>In every OS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tabLst>
                          <a:tab pos="1295400" algn="l"/>
                        </a:tabLst>
                      </a:pPr>
                      <a:r>
                        <a:rPr lang="en-US" sz="1800" dirty="0">
                          <a:latin typeface="Times New Roman"/>
                          <a:ea typeface="Times New Roman"/>
                          <a:cs typeface="Times New Roman"/>
                        </a:rPr>
                        <a:t>Populate the CPU registers with the state of the process selected for running by the short-term scheduler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4463</TotalTime>
  <Words>2095</Words>
  <Application>Microsoft Office PowerPoint</Application>
  <PresentationFormat>On-screen Show (4:3)</PresentationFormat>
  <Paragraphs>464</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Computer Systems An Integrated Approach to Architecture and Operating Systems</vt:lpstr>
      <vt:lpstr>6.1 Introduction</vt:lpstr>
      <vt:lpstr>6.2 Programs and Processes</vt:lpstr>
      <vt:lpstr>6.2 Programs and Processes</vt:lpstr>
      <vt:lpstr>6.2 Programs and Processes</vt:lpstr>
      <vt:lpstr>6.2 Programs and Processes</vt:lpstr>
      <vt:lpstr>6.2 Programs and Processes</vt:lpstr>
      <vt:lpstr>6.3 Scheduling Environments</vt:lpstr>
      <vt:lpstr>6.3 Scheduling Environments</vt:lpstr>
      <vt:lpstr>6.3 Scheduling Environments</vt:lpstr>
      <vt:lpstr>6.4 Scheduling Basics</vt:lpstr>
      <vt:lpstr>6.4 Scheduling Basics</vt:lpstr>
      <vt:lpstr>6.4 Scheduling Basics</vt:lpstr>
      <vt:lpstr>6.4 Scheduling Basics</vt:lpstr>
      <vt:lpstr>6.4 Scheduling Basics</vt:lpstr>
      <vt:lpstr>6.4 Scheduling Basics</vt:lpstr>
      <vt:lpstr>6.5 Performance Metrics</vt:lpstr>
      <vt:lpstr>6.5 Performance Metrics</vt:lpstr>
      <vt:lpstr>6.5 Performance Metrics</vt:lpstr>
      <vt:lpstr>6.5 Performance Metrics</vt:lpstr>
      <vt:lpstr>6.5 Performance Metrics</vt:lpstr>
      <vt:lpstr>6.5 Performance Metrics</vt:lpstr>
      <vt:lpstr>6.6 Non-preemptive Scheduling Algorithms</vt:lpstr>
      <vt:lpstr>6.6.1 First-Come First-Served (FCFS)</vt:lpstr>
      <vt:lpstr>6.6.2 Shortest Job First (SJF)</vt:lpstr>
      <vt:lpstr>6.6.3 Priority</vt:lpstr>
      <vt:lpstr>6.7 Preemptive Scheduling Algorithms</vt:lpstr>
      <vt:lpstr>6.7.1 Round Robin Scheduler</vt:lpstr>
      <vt:lpstr>6.7.1.1 Details of Round Robin Algorithm</vt:lpstr>
      <vt:lpstr>6.7.1.1 Details of Round Robin Algorithm</vt:lpstr>
      <vt:lpstr>6.8 Combining Priority and Preemption</vt:lpstr>
      <vt:lpstr>6.8 Combining Priority and Preemption</vt:lpstr>
      <vt:lpstr>6.9 Meta Schedulers</vt:lpstr>
      <vt:lpstr>6.10 Evaluation</vt:lpstr>
      <vt:lpstr>6.10 Evaluation</vt:lpstr>
      <vt:lpstr>6.11 Summary and a Look ahead</vt:lpstr>
      <vt:lpstr>6.12 Linux Scheduler – A case study</vt:lpstr>
      <vt:lpstr>6.12 Linux Scheduler – A case study</vt:lpstr>
      <vt:lpstr>6.12 Linux Scheduler – A case study</vt:lpstr>
      <vt:lpstr>6.12 Linux Scheduler – Algorithm</vt:lpstr>
      <vt:lpstr>6.13 Historical Perspective</vt:lpstr>
      <vt:lpstr>Questions?</vt:lpstr>
      <vt:lpstr>Slide 43</vt:lpstr>
    </vt:vector>
  </TitlesOfParts>
  <Company>Georgia Institute of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Bill Leahy</dc:creator>
  <cp:lastModifiedBy>Bill Leahy</cp:lastModifiedBy>
  <cp:revision>346</cp:revision>
  <dcterms:created xsi:type="dcterms:W3CDTF">2008-09-06T14:56:38Z</dcterms:created>
  <dcterms:modified xsi:type="dcterms:W3CDTF">2009-02-01T22:56:06Z</dcterms:modified>
</cp:coreProperties>
</file>