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4" r:id="rId6"/>
    <p:sldId id="263" r:id="rId7"/>
    <p:sldId id="261" r:id="rId8"/>
    <p:sldId id="262" r:id="rId9"/>
    <p:sldId id="265" r:id="rId10"/>
    <p:sldId id="272" r:id="rId11"/>
    <p:sldId id="266" r:id="rId12"/>
    <p:sldId id="267" r:id="rId13"/>
    <p:sldId id="268" r:id="rId14"/>
    <p:sldId id="269" r:id="rId15"/>
    <p:sldId id="270" r:id="rId16"/>
    <p:sldId id="271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73" r:id="rId25"/>
    <p:sldId id="274" r:id="rId26"/>
    <p:sldId id="282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7A829-879E-4A11-A18A-348C9FCF43EA}" type="datetimeFigureOut">
              <a:rPr lang="en-US" smtClean="0"/>
              <a:pPr/>
              <a:t>10/12/2020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48A8C-C1DD-40EC-AD8D-731B467133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7A829-879E-4A11-A18A-348C9FCF43EA}" type="datetimeFigureOut">
              <a:rPr lang="en-US" smtClean="0"/>
              <a:pPr/>
              <a:t>10/12/2020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48A8C-C1DD-40EC-AD8D-731B467133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7A829-879E-4A11-A18A-348C9FCF43EA}" type="datetimeFigureOut">
              <a:rPr lang="en-US" smtClean="0"/>
              <a:pPr/>
              <a:t>10/12/2020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48A8C-C1DD-40EC-AD8D-731B467133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7A829-879E-4A11-A18A-348C9FCF43EA}" type="datetimeFigureOut">
              <a:rPr lang="en-US" smtClean="0"/>
              <a:pPr/>
              <a:t>10/12/2020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48A8C-C1DD-40EC-AD8D-731B467133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7A829-879E-4A11-A18A-348C9FCF43EA}" type="datetimeFigureOut">
              <a:rPr lang="en-US" smtClean="0"/>
              <a:pPr/>
              <a:t>10/12/2020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48A8C-C1DD-40EC-AD8D-731B467133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7A829-879E-4A11-A18A-348C9FCF43EA}" type="datetimeFigureOut">
              <a:rPr lang="en-US" smtClean="0"/>
              <a:pPr/>
              <a:t>10/12/2020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48A8C-C1DD-40EC-AD8D-731B467133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7A829-879E-4A11-A18A-348C9FCF43EA}" type="datetimeFigureOut">
              <a:rPr lang="en-US" smtClean="0"/>
              <a:pPr/>
              <a:t>10/12/2020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48A8C-C1DD-40EC-AD8D-731B467133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7A829-879E-4A11-A18A-348C9FCF43EA}" type="datetimeFigureOut">
              <a:rPr lang="en-US" smtClean="0"/>
              <a:pPr/>
              <a:t>10/12/2020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48A8C-C1DD-40EC-AD8D-731B467133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7A829-879E-4A11-A18A-348C9FCF43EA}" type="datetimeFigureOut">
              <a:rPr lang="en-US" smtClean="0"/>
              <a:pPr/>
              <a:t>10/12/2020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48A8C-C1DD-40EC-AD8D-731B467133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7A829-879E-4A11-A18A-348C9FCF43EA}" type="datetimeFigureOut">
              <a:rPr lang="en-US" smtClean="0"/>
              <a:pPr/>
              <a:t>10/12/2020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48A8C-C1DD-40EC-AD8D-731B467133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7A829-879E-4A11-A18A-348C9FCF43EA}" type="datetimeFigureOut">
              <a:rPr lang="en-US" smtClean="0"/>
              <a:pPr/>
              <a:t>10/12/2020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48A8C-C1DD-40EC-AD8D-731B467133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27A829-879E-4A11-A18A-348C9FCF43EA}" type="datetimeFigureOut">
              <a:rPr lang="en-US" smtClean="0"/>
              <a:pPr/>
              <a:t>10/12/2020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F48A8C-C1DD-40EC-AD8D-731B4671332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2057400"/>
          </a:xfrm>
        </p:spPr>
        <p:txBody>
          <a:bodyPr>
            <a:normAutofit/>
          </a:bodyPr>
          <a:lstStyle/>
          <a:p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3992563"/>
          </a:xfrm>
        </p:spPr>
        <p:txBody>
          <a:bodyPr>
            <a:normAutofit/>
          </a:bodyPr>
          <a:lstStyle/>
          <a:p>
            <a:pPr algn="just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Central Problems of an Economy, PPC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and</a:t>
            </a:r>
          </a:p>
          <a:p>
            <a:pPr algn="just">
              <a:buNone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Solution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to Central Problems in Different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Economic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Systems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PPC and Law of Increasing Cost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It is evident from the following Table and Figure – 5 that: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Relative cost of producing an additional unit of computer increases in terms of food grains as the production of computer is increased by withdrawing resources from food grains.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This is true for increasing production of food grains in place of computers also.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This is mainly because of the fact that resources are imperfect substitute and laws of diminishing returns operates. 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Table – 2: Rate of Substitution between Computer and Food Grain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533400" y="1828800"/>
          <a:ext cx="7924800" cy="49903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84960"/>
                <a:gridCol w="1584960"/>
                <a:gridCol w="1584960"/>
                <a:gridCol w="1722120"/>
                <a:gridCol w="1447800"/>
              </a:tblGrid>
              <a:tr h="69420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Production Possibility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Computers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Food</a:t>
                      </a:r>
                      <a:r>
                        <a:rPr lang="en-US" sz="2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Grains (In Tons)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Rate of Substitution</a:t>
                      </a:r>
                      <a:r>
                        <a:rPr lang="en-US" sz="2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(∆F/∆C)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801595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</a:p>
                    <a:p>
                      <a:pPr algn="ctr"/>
                      <a:r>
                        <a:rPr lang="en-US" sz="3200" dirty="0" smtClean="0"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</a:p>
                    <a:p>
                      <a:pPr algn="ctr"/>
                      <a:r>
                        <a:rPr lang="en-US" sz="3200" dirty="0" smtClean="0">
                          <a:latin typeface="Times New Roman" pitchFamily="18" charset="0"/>
                          <a:cs typeface="Times New Roman" pitchFamily="18" charset="0"/>
                        </a:rPr>
                        <a:t>C</a:t>
                      </a:r>
                    </a:p>
                    <a:p>
                      <a:pPr algn="ctr"/>
                      <a:r>
                        <a:rPr lang="en-US" sz="3200" dirty="0" smtClean="0">
                          <a:latin typeface="Times New Roman" pitchFamily="18" charset="0"/>
                          <a:cs typeface="Times New Roman" pitchFamily="18" charset="0"/>
                        </a:rPr>
                        <a:t>D</a:t>
                      </a:r>
                    </a:p>
                    <a:p>
                      <a:pPr algn="ctr"/>
                      <a:r>
                        <a:rPr lang="en-US" sz="3200" dirty="0" smtClean="0">
                          <a:latin typeface="Times New Roman" pitchFamily="18" charset="0"/>
                          <a:cs typeface="Times New Roman" pitchFamily="18" charset="0"/>
                        </a:rPr>
                        <a:t>E</a:t>
                      </a:r>
                    </a:p>
                    <a:p>
                      <a:pPr algn="ctr"/>
                      <a:r>
                        <a:rPr lang="en-US" sz="3200" dirty="0" smtClean="0">
                          <a:latin typeface="Times New Roman" pitchFamily="18" charset="0"/>
                          <a:cs typeface="Times New Roman" pitchFamily="18" charset="0"/>
                        </a:rPr>
                        <a:t>F</a:t>
                      </a:r>
                      <a:endParaRPr lang="en-US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  <a:p>
                      <a:pPr algn="ctr"/>
                      <a:r>
                        <a:rPr lang="en-US" sz="32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  <a:p>
                      <a:pPr algn="ctr"/>
                      <a:r>
                        <a:rPr lang="en-US" sz="3200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  <a:p>
                      <a:pPr algn="ctr"/>
                      <a:r>
                        <a:rPr lang="en-US" sz="3200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  <a:p>
                      <a:pPr algn="ctr"/>
                      <a:r>
                        <a:rPr lang="en-US" sz="3200" dirty="0" smtClean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  <a:p>
                      <a:pPr algn="ctr"/>
                      <a:r>
                        <a:rPr lang="en-US" sz="3200" dirty="0" smtClean="0"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  <a:p>
                      <a:pPr algn="ctr"/>
                      <a:endParaRPr lang="en-US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</a:p>
                    <a:p>
                      <a:pPr algn="ctr"/>
                      <a:r>
                        <a:rPr lang="en-US" sz="3200" dirty="0" smtClean="0">
                          <a:latin typeface="Times New Roman" pitchFamily="18" charset="0"/>
                          <a:cs typeface="Times New Roman" pitchFamily="18" charset="0"/>
                        </a:rPr>
                        <a:t>18</a:t>
                      </a:r>
                    </a:p>
                    <a:p>
                      <a:pPr algn="ctr"/>
                      <a:r>
                        <a:rPr lang="en-US" sz="3200" dirty="0" smtClean="0"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</a:p>
                    <a:p>
                      <a:pPr algn="ctr"/>
                      <a:r>
                        <a:rPr lang="en-US" sz="3200" dirty="0" smtClean="0"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</a:p>
                    <a:p>
                      <a:pPr algn="ctr"/>
                      <a:r>
                        <a:rPr lang="en-US" sz="3200" dirty="0" smtClean="0"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</a:p>
                    <a:p>
                      <a:pPr algn="ctr"/>
                      <a:r>
                        <a:rPr lang="en-US" sz="32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  <a:p>
                      <a:pPr algn="ctr"/>
                      <a:endParaRPr lang="en-US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latin typeface="Times New Roman" pitchFamily="18" charset="0"/>
                          <a:cs typeface="Times New Roman" pitchFamily="18" charset="0"/>
                        </a:rPr>
                        <a:t>- -</a:t>
                      </a:r>
                    </a:p>
                    <a:p>
                      <a:pPr algn="ctr"/>
                      <a:r>
                        <a:rPr lang="en-US" sz="3200" dirty="0" smtClean="0">
                          <a:latin typeface="Times New Roman" pitchFamily="18" charset="0"/>
                          <a:cs typeface="Times New Roman" pitchFamily="18" charset="0"/>
                        </a:rPr>
                        <a:t>1:2</a:t>
                      </a:r>
                    </a:p>
                    <a:p>
                      <a:pPr algn="ctr"/>
                      <a:r>
                        <a:rPr lang="en-US" sz="3200" dirty="0" smtClean="0">
                          <a:latin typeface="Times New Roman" pitchFamily="18" charset="0"/>
                          <a:cs typeface="Times New Roman" pitchFamily="18" charset="0"/>
                        </a:rPr>
                        <a:t>1:3</a:t>
                      </a:r>
                    </a:p>
                    <a:p>
                      <a:pPr algn="ctr"/>
                      <a:r>
                        <a:rPr lang="en-US" sz="3200" dirty="0" smtClean="0">
                          <a:latin typeface="Times New Roman" pitchFamily="18" charset="0"/>
                          <a:cs typeface="Times New Roman" pitchFamily="18" charset="0"/>
                        </a:rPr>
                        <a:t>1:4</a:t>
                      </a:r>
                    </a:p>
                    <a:p>
                      <a:pPr algn="ctr"/>
                      <a:r>
                        <a:rPr lang="en-US" sz="3200" dirty="0" smtClean="0">
                          <a:latin typeface="Times New Roman" pitchFamily="18" charset="0"/>
                          <a:cs typeface="Times New Roman" pitchFamily="18" charset="0"/>
                        </a:rPr>
                        <a:t>1:5</a:t>
                      </a:r>
                    </a:p>
                    <a:p>
                      <a:pPr algn="ctr"/>
                      <a:r>
                        <a:rPr lang="en-US" sz="3200" dirty="0" smtClean="0">
                          <a:latin typeface="Times New Roman" pitchFamily="18" charset="0"/>
                          <a:cs typeface="Times New Roman" pitchFamily="18" charset="0"/>
                        </a:rPr>
                        <a:t>1:6</a:t>
                      </a:r>
                      <a:endParaRPr lang="en-US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latin typeface="Times New Roman" pitchFamily="18" charset="0"/>
                          <a:cs typeface="Times New Roman" pitchFamily="18" charset="0"/>
                        </a:rPr>
                        <a:t>--</a:t>
                      </a:r>
                    </a:p>
                    <a:p>
                      <a:pPr algn="ctr"/>
                      <a:r>
                        <a:rPr lang="en-US" sz="3200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  <a:p>
                      <a:pPr algn="ctr"/>
                      <a:r>
                        <a:rPr lang="en-US" sz="3200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  <a:p>
                      <a:pPr algn="ctr"/>
                      <a:r>
                        <a:rPr lang="en-US" sz="3200" dirty="0" smtClean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  <a:p>
                      <a:pPr algn="ctr"/>
                      <a:r>
                        <a:rPr lang="en-US" sz="3200" dirty="0" smtClean="0"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  <a:p>
                      <a:pPr algn="ctr"/>
                      <a:r>
                        <a:rPr lang="en-US" sz="3200" dirty="0" smtClean="0"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en-US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Rate of substitution in PPC (Concave): Law of Diminishing Returns or increasing costs operates  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752600" y="1905000"/>
            <a:ext cx="0" cy="441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1752600" y="6324600"/>
            <a:ext cx="6400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reeform 8"/>
          <p:cNvSpPr/>
          <p:nvPr/>
        </p:nvSpPr>
        <p:spPr>
          <a:xfrm>
            <a:off x="1772529" y="2499360"/>
            <a:ext cx="5390271" cy="3825239"/>
          </a:xfrm>
          <a:custGeom>
            <a:avLst/>
            <a:gdLst>
              <a:gd name="connsiteX0" fmla="*/ 0 w 5627077"/>
              <a:gd name="connsiteY0" fmla="*/ 103163 h 3859237"/>
              <a:gd name="connsiteX1" fmla="*/ 900333 w 5627077"/>
              <a:gd name="connsiteY1" fmla="*/ 75028 h 3859237"/>
              <a:gd name="connsiteX2" fmla="*/ 2250831 w 5627077"/>
              <a:gd name="connsiteY2" fmla="*/ 553329 h 3859237"/>
              <a:gd name="connsiteX3" fmla="*/ 4811151 w 5627077"/>
              <a:gd name="connsiteY3" fmla="*/ 2424332 h 3859237"/>
              <a:gd name="connsiteX4" fmla="*/ 5627077 w 5627077"/>
              <a:gd name="connsiteY4" fmla="*/ 3859237 h 3859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27077" h="3859237">
                <a:moveTo>
                  <a:pt x="0" y="103163"/>
                </a:moveTo>
                <a:cubicBezTo>
                  <a:pt x="262597" y="51581"/>
                  <a:pt x="525195" y="0"/>
                  <a:pt x="900333" y="75028"/>
                </a:cubicBezTo>
                <a:cubicBezTo>
                  <a:pt x="1275472" y="150056"/>
                  <a:pt x="1599028" y="161778"/>
                  <a:pt x="2250831" y="553329"/>
                </a:cubicBezTo>
                <a:cubicBezTo>
                  <a:pt x="2902634" y="944880"/>
                  <a:pt x="4248443" y="1873347"/>
                  <a:pt x="4811151" y="2424332"/>
                </a:cubicBezTo>
                <a:cubicBezTo>
                  <a:pt x="5373859" y="2975317"/>
                  <a:pt x="5500468" y="3417277"/>
                  <a:pt x="5627077" y="3859237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2667000" y="2590800"/>
            <a:ext cx="0" cy="3733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657600" y="2895600"/>
            <a:ext cx="76200" cy="3429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724400" y="3581400"/>
            <a:ext cx="76200" cy="2743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5867400" y="4419600"/>
            <a:ext cx="76200" cy="1905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1752600" y="3505200"/>
            <a:ext cx="297180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1752600" y="4343400"/>
            <a:ext cx="411480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1752600" y="2819400"/>
            <a:ext cx="190500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1752600" y="2590800"/>
            <a:ext cx="914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2514600" y="23622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5" name="Straight Connector 54"/>
          <p:cNvCxnSpPr/>
          <p:nvPr/>
        </p:nvCxnSpPr>
        <p:spPr>
          <a:xfrm>
            <a:off x="1752600" y="2819400"/>
            <a:ext cx="198120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1752600" y="25146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505200" y="26670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4572000" y="33528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5715000" y="41910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7086600" y="60960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81000" y="3657600"/>
            <a:ext cx="106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Food Grains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3581400" y="6477000"/>
            <a:ext cx="3276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Computers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6477000" y="1981200"/>
            <a:ext cx="1828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Fig : 5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429000" y="2971800"/>
            <a:ext cx="685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∆F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819400" y="2743200"/>
            <a:ext cx="685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∆C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438400" y="2667000"/>
            <a:ext cx="685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∆F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3810000" y="3276600"/>
            <a:ext cx="685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∆C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4495800" y="3733800"/>
            <a:ext cx="685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∆F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5638800" y="5334000"/>
            <a:ext cx="685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∆F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4953000" y="4343400"/>
            <a:ext cx="685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∆C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1447800" y="60960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0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8153400" y="61722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X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1600200" y="18288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Y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2514600" y="62484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3581400" y="62484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4648200" y="62484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3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5791200" y="62484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4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7010400" y="62484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5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6248400" y="6096000"/>
            <a:ext cx="685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∆C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763000" cy="1600200"/>
          </a:xfrm>
        </p:spPr>
        <p:txBody>
          <a:bodyPr>
            <a:normAutofit fontScale="90000"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Rate of Substitution in PPC (Straight Line): Laws of constant returns or constant costs operates..possible when factors of production are perfect substitutes</a:t>
            </a:r>
            <a:br>
              <a:rPr lang="en-US" sz="3600" dirty="0" smtClean="0">
                <a:latin typeface="Times New Roman" pitchFamily="18" charset="0"/>
                <a:cs typeface="Times New Roman" pitchFamily="18" charset="0"/>
              </a:rPr>
            </a:b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447800" y="1828800"/>
            <a:ext cx="0" cy="396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1447800" y="5791200"/>
            <a:ext cx="4648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447800" y="2590800"/>
            <a:ext cx="4114800" cy="3200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209800" y="3200400"/>
            <a:ext cx="0" cy="259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048000" y="3886200"/>
            <a:ext cx="0" cy="1905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886200" y="4419600"/>
            <a:ext cx="0" cy="1371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648200" y="5105400"/>
            <a:ext cx="0" cy="685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1447800" y="3200400"/>
            <a:ext cx="76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1447800" y="3886200"/>
            <a:ext cx="1600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1447800" y="4495800"/>
            <a:ext cx="2438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1447800" y="5105400"/>
            <a:ext cx="3200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81000" y="3657600"/>
            <a:ext cx="106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Food Grains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667000" y="6096000"/>
            <a:ext cx="3276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Computers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133600" y="29718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295400" y="2438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895600" y="36576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810000" y="42672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495800" y="48768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486400" y="55626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905000" y="3276600"/>
            <a:ext cx="685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∆F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286000" y="3657600"/>
            <a:ext cx="685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∆C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819400" y="3886200"/>
            <a:ext cx="685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∆F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048000" y="4267200"/>
            <a:ext cx="685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∆C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657600" y="4572000"/>
            <a:ext cx="685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∆F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962400" y="4953000"/>
            <a:ext cx="685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∆C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419600" y="5257800"/>
            <a:ext cx="685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∆F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800600" y="5562600"/>
            <a:ext cx="685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∆C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477000" y="1981200"/>
            <a:ext cx="1828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Fig : 6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066800" y="16764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Y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096000" y="56388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X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143000" y="56388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0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057400" y="57150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895600" y="57150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733800" y="57150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3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495800" y="57150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4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410200" y="57150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5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019800" y="3048000"/>
            <a:ext cx="2438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∆F/∆C is uniform throughout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Solution to Central Problems of an Economy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Solution depends largely on the type of economy in which the we are seeking the solution to the problems.</a:t>
            </a:r>
          </a:p>
          <a:p>
            <a:pPr algn="just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Broadly speaking there may be three types of Economies in this world: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Capitalist Economy 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Socialist Economy and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Mixed Economy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Capitalist Economy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 fontScale="92500"/>
          </a:bodyPr>
          <a:lstStyle/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Less intervention and participation by the government in different economic activities particularly Saving, Investment and Production.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Functioning of the economy is mainly at the hands of the Private Entrepreneurs.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Their main Motive is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Maximisation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of Profit.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Private entrepreneurs make decisions with the help of Price Mechanism or Market Forces. 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It is also known as Invisible Hands operating in a free economy.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Solution to the Problems in a Capitalist Economy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 algn="just" fontAlgn="base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central problems in a capitalist economy are solved by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price mechanism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514350" indent="-514350" algn="just" fontAlgn="base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government has a limited role to play.</a:t>
            </a:r>
          </a:p>
          <a:p>
            <a:pPr marL="514350" indent="-514350" algn="just" fontAlgn="base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Price mechanism refers to a set of prices at which different goods and services are sold.</a:t>
            </a:r>
          </a:p>
          <a:p>
            <a:pPr marL="514350" indent="-514350" algn="just" fontAlgn="base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Three important variables are involved for the working of the price mechanism viz.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Demand, Supply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Equilibrium Price.</a:t>
            </a:r>
          </a:p>
          <a:p>
            <a:pPr algn="just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Price Mechanism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41020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Demand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for a commodity refers to the quantity of it that a consumer is capable and willing to buy at different prices.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Normally, there exists an inverse relationship between price and quantity demanded of a commodity.</a:t>
            </a:r>
          </a:p>
          <a:p>
            <a:pPr algn="just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Supply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of a commodity is the quantity that a seller or producer is ready to offer at different prices.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Normally, there exists a positive relationship between price and quantity supplied of a commodity.</a:t>
            </a:r>
          </a:p>
          <a:p>
            <a:pPr algn="just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Equilibrium Price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943599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Equilibrium price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is the price where quantity demanded is equal to quantity supplied.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2209800" y="2286000"/>
            <a:ext cx="0" cy="3581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2209800" y="5867400"/>
            <a:ext cx="434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2514600" y="2971800"/>
            <a:ext cx="2743200" cy="259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514600" y="2971800"/>
            <a:ext cx="2743200" cy="2514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2209800" y="4267200"/>
            <a:ext cx="1676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3886200" y="4267200"/>
            <a:ext cx="0" cy="1600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905000" y="20574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Y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477000" y="57912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X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733800" y="57912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Q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828800" y="40386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38200" y="40386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Price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429000" y="60960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Quantity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733800" y="38862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105400" y="54102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Demand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257800" y="25908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Supply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905000" y="57150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2209800" y="4953000"/>
            <a:ext cx="2438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2209800" y="3505200"/>
            <a:ext cx="2514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828800" y="47244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828800" y="32766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3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048000" y="28956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Excess Supply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971800" y="51054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Excess Demand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819400" y="3200400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724400" y="3276600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895600" y="4800600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572000" y="4648200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705600" y="2209800"/>
            <a:ext cx="1828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Fig : 7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Change in Equilibrium Price</a:t>
            </a:r>
            <a:endParaRPr lang="en-US" sz="36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2209800" y="2286000"/>
            <a:ext cx="0" cy="3581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H="1">
            <a:off x="2209800" y="5867400"/>
            <a:ext cx="434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2819400" y="2971800"/>
            <a:ext cx="2438400" cy="228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514600" y="2971800"/>
            <a:ext cx="2743200" cy="2514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209800" y="4267200"/>
            <a:ext cx="1676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3886200" y="4267200"/>
            <a:ext cx="0" cy="1600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477000" y="57912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X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733800" y="57912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828800" y="40386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38200" y="40386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Price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429000" y="60960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Quantity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733800" y="3886200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05400" y="54102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Demand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905000" y="57150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828800" y="44196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828800" y="36576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3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9" name="Straight Connector 28"/>
          <p:cNvCxnSpPr/>
          <p:nvPr/>
        </p:nvCxnSpPr>
        <p:spPr>
          <a:xfrm flipH="1">
            <a:off x="2438400" y="2667000"/>
            <a:ext cx="2438400" cy="228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3200400" y="3352800"/>
            <a:ext cx="2438400" cy="228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800600" y="23622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</a:t>
            </a:r>
            <a:r>
              <a:rPr lang="en-US" sz="1600" dirty="0" smtClean="0"/>
              <a:t>1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5181600" y="26670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</a:t>
            </a:r>
            <a:r>
              <a:rPr lang="en-US" sz="1600" dirty="0" smtClean="0"/>
              <a:t>2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5562600" y="30480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</a:t>
            </a:r>
            <a:r>
              <a:rPr lang="en-US" sz="1600" dirty="0" smtClean="0"/>
              <a:t>3</a:t>
            </a:r>
            <a:endParaRPr lang="en-US" dirty="0"/>
          </a:p>
        </p:txBody>
      </p:sp>
      <p:cxnSp>
        <p:nvCxnSpPr>
          <p:cNvPr id="37" name="Straight Connector 36"/>
          <p:cNvCxnSpPr/>
          <p:nvPr/>
        </p:nvCxnSpPr>
        <p:spPr>
          <a:xfrm>
            <a:off x="2209800" y="3886200"/>
            <a:ext cx="1371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2209800" y="4572000"/>
            <a:ext cx="2057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V="1">
            <a:off x="3581400" y="3886200"/>
            <a:ext cx="0" cy="1981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V="1">
            <a:off x="4267200" y="4572000"/>
            <a:ext cx="0" cy="1295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429000" y="3581400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191000" y="4343400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3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276600" y="57912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114800" y="57912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3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705600" y="2209800"/>
            <a:ext cx="1828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Fig : 8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Central Problems of an Economy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lvl="0" indent="-514350" algn="just" fontAlgn="base">
              <a:buNone/>
            </a:pPr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pPr marL="514350" lvl="0" indent="-514350" algn="just" fontAlgn="base">
              <a:buFont typeface="+mj-lt"/>
              <a:buAutoNum type="arabicPeriod"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What and how much to produce?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– Relates to Allocation of Resources among different Uses.</a:t>
            </a:r>
          </a:p>
          <a:p>
            <a:pPr marL="514350" lvl="0" indent="-514350" algn="just" fontAlgn="base">
              <a:buFont typeface="+mj-lt"/>
              <a:buAutoNum type="arabicPeriod"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How to produce?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– Relates to Choice of Technique to produce goods and services.</a:t>
            </a:r>
          </a:p>
          <a:p>
            <a:pPr marL="514350" lvl="0" indent="-514350" algn="just" fontAlgn="base">
              <a:buFont typeface="+mj-lt"/>
              <a:buAutoNum type="arabicPeriod"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For whom to produce?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– Distribution of Output among different sections of Society.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514350" lvl="0" indent="-514350" algn="just" fontAlgn="base">
              <a:buFont typeface="+mj-lt"/>
              <a:buAutoNum type="arabicPeriod"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Problem of Economic Growth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– Increase in Income, Output and Employment- Productive capacity of the economy.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Change in Equilibrium Price</a:t>
            </a:r>
            <a:endParaRPr lang="en-US" sz="36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2209800" y="2286000"/>
            <a:ext cx="0" cy="3581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H="1">
            <a:off x="2209800" y="5867400"/>
            <a:ext cx="434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2819400" y="2971800"/>
            <a:ext cx="2438400" cy="228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819400" y="3276600"/>
            <a:ext cx="2209800" cy="2057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209800" y="4267200"/>
            <a:ext cx="1676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3886200" y="4267200"/>
            <a:ext cx="0" cy="1600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477000" y="57912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X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733800" y="57912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828800" y="40386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38200" y="40386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Price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429000" y="60960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Quantity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733800" y="3886200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905000" y="57150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828800" y="44196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828800" y="36576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3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572000" y="54102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</a:t>
            </a:r>
            <a:r>
              <a:rPr lang="en-US" sz="1600" dirty="0" smtClean="0"/>
              <a:t>1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876800" y="51816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</a:t>
            </a:r>
            <a:r>
              <a:rPr lang="en-US" sz="1600" dirty="0" smtClean="0"/>
              <a:t>2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181600" y="48006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</a:t>
            </a:r>
            <a:r>
              <a:rPr lang="en-US" sz="1600" dirty="0" smtClean="0"/>
              <a:t>3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3200400" y="4267200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038600" y="3657600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3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276600" y="57912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114800" y="57912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3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3" name="Straight Connector 32"/>
          <p:cNvCxnSpPr/>
          <p:nvPr/>
        </p:nvCxnSpPr>
        <p:spPr>
          <a:xfrm>
            <a:off x="2438400" y="3505200"/>
            <a:ext cx="2209800" cy="1981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3124200" y="2971800"/>
            <a:ext cx="2209800" cy="1981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2209800" y="3962400"/>
            <a:ext cx="2057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2133600" y="4572000"/>
            <a:ext cx="1447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V="1">
            <a:off x="3581400" y="4572000"/>
            <a:ext cx="0" cy="1295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V="1">
            <a:off x="4267200" y="3962400"/>
            <a:ext cx="0" cy="1905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4724400" y="25146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Supply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705600" y="2209800"/>
            <a:ext cx="1828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Fig : 9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Change in Equilibrium Price and Resource Re-allocation</a:t>
            </a:r>
            <a:endParaRPr lang="en-US" sz="36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762000" y="1676400"/>
            <a:ext cx="0" cy="388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762000" y="5562600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5486400" y="1600200"/>
            <a:ext cx="0" cy="396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5486400" y="5562600"/>
            <a:ext cx="3352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066800" y="2743200"/>
            <a:ext cx="2057400" cy="23622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990600" y="2819400"/>
            <a:ext cx="2438400" cy="2286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762000" y="3962400"/>
            <a:ext cx="1371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1676400" y="2362200"/>
            <a:ext cx="2057400" cy="228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762000" y="3505200"/>
            <a:ext cx="1905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6324600" y="2362200"/>
            <a:ext cx="2057400" cy="23622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5867400" y="2743200"/>
            <a:ext cx="2438400" cy="2286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5791200" y="2819400"/>
            <a:ext cx="2057400" cy="2362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5486400" y="3581400"/>
            <a:ext cx="1905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5486400" y="4038600"/>
            <a:ext cx="1371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57200" y="13716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457200" y="53340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4419600" y="54864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5105400" y="13716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5257800" y="54102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8686800" y="54864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914400" y="23622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1447800" y="20574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</a:t>
            </a:r>
            <a:r>
              <a:rPr lang="en-US" sz="1600" dirty="0" smtClean="0"/>
              <a:t>1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381000" y="33528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</a:t>
            </a:r>
            <a:r>
              <a:rPr lang="en-US" sz="1600" dirty="0" smtClean="0"/>
              <a:t>1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381000" y="37338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3276600" y="25146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5638800" y="25146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</a:t>
            </a:r>
            <a:r>
              <a:rPr lang="en-US" sz="1600" dirty="0" smtClean="0"/>
              <a:t>1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6096000" y="20574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8153400" y="24384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5105400" y="38862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5105400" y="34290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</a:t>
            </a:r>
            <a:r>
              <a:rPr lang="en-US" sz="1600" dirty="0" smtClean="0"/>
              <a:t>1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1752600" y="18288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Computer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6477000" y="19812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Food Grain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1905000" y="57150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Quantity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6324600" y="56388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Quantity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0" y="2819400"/>
            <a:ext cx="492443" cy="1447800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Price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648200" y="2895600"/>
            <a:ext cx="492443" cy="1447800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Price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7" name="Straight Arrow Connector 56"/>
          <p:cNvCxnSpPr/>
          <p:nvPr/>
        </p:nvCxnSpPr>
        <p:spPr>
          <a:xfrm flipV="1">
            <a:off x="1447800" y="2743200"/>
            <a:ext cx="533400" cy="457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H="1">
            <a:off x="6096000" y="2667000"/>
            <a:ext cx="533400" cy="457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2133600" y="3962400"/>
            <a:ext cx="0" cy="1600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2667000" y="3505200"/>
            <a:ext cx="0" cy="2057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7391400" y="3581400"/>
            <a:ext cx="0" cy="1981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6858000" y="4038600"/>
            <a:ext cx="0" cy="152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6858000" y="990600"/>
            <a:ext cx="1828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Fig : 10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Change in Equilibrium Price and Resource Re-allocation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Price Mechanism has facilitated re-allocation of resources from food grains to computers via increase in price of computers and decrease in price of food grains.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Thus, the problem of what and how much to produced is solved by price mechanism.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How to produce-choice of technique is also dealt via changes in factor prices—affecting cost of production.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For Whom to Produce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Factor Rewards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Level of income of different factors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Type and level of demand by these factors i.e. different sections of society.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Socialist Economy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Main Features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Solution – Central Planning Authority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Role of State is very important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Mixed Economy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Main Features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Solution to problems – Role of both market forces and the state is important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19400"/>
            <a:ext cx="8229600" cy="1143000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Production Possibility Curve (PPC)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81600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PPC is a diagrammatic presentation of different combinations of two goods or services that an economy can produce when resources are fully and efficiently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utilised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These different combinations of two goods and services can also be presented in a tabular form which is known as Production Possibility Schedule (PPS).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PPC is also known as Production Possibility Frontier or Transformation Curve.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Production Possibility Curve (PPC) contd..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Assumptions of PPC: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Only two goods are produced in the economy.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Quantity of resources available in the economy are given.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Resources are fully employed.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Resources can alternatively be used to various options.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State of technology is given or constant.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Table – 1: Production Possibility Schedule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533400" y="1828801"/>
          <a:ext cx="8229600" cy="405247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0"/>
                <a:gridCol w="2743200"/>
                <a:gridCol w="2743200"/>
              </a:tblGrid>
              <a:tr h="54727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Production Possibility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Computers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Food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Grains (in Tons)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110329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</a:p>
                    <a:p>
                      <a:pPr algn="ctr"/>
                      <a:r>
                        <a:rPr lang="en-US" sz="3200" dirty="0" smtClean="0"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</a:p>
                    <a:p>
                      <a:pPr algn="ctr"/>
                      <a:r>
                        <a:rPr lang="en-US" sz="3200" dirty="0" smtClean="0">
                          <a:latin typeface="Times New Roman" pitchFamily="18" charset="0"/>
                          <a:cs typeface="Times New Roman" pitchFamily="18" charset="0"/>
                        </a:rPr>
                        <a:t>C</a:t>
                      </a:r>
                    </a:p>
                    <a:p>
                      <a:pPr algn="ctr"/>
                      <a:r>
                        <a:rPr lang="en-US" sz="3200" dirty="0" smtClean="0">
                          <a:latin typeface="Times New Roman" pitchFamily="18" charset="0"/>
                          <a:cs typeface="Times New Roman" pitchFamily="18" charset="0"/>
                        </a:rPr>
                        <a:t>D</a:t>
                      </a:r>
                    </a:p>
                    <a:p>
                      <a:pPr algn="ctr"/>
                      <a:r>
                        <a:rPr lang="en-US" sz="3200" dirty="0" smtClean="0">
                          <a:latin typeface="Times New Roman" pitchFamily="18" charset="0"/>
                          <a:cs typeface="Times New Roman" pitchFamily="18" charset="0"/>
                        </a:rPr>
                        <a:t>E</a:t>
                      </a:r>
                    </a:p>
                    <a:p>
                      <a:pPr algn="ctr"/>
                      <a:r>
                        <a:rPr lang="en-US" sz="3200" dirty="0" smtClean="0">
                          <a:latin typeface="Times New Roman" pitchFamily="18" charset="0"/>
                          <a:cs typeface="Times New Roman" pitchFamily="18" charset="0"/>
                        </a:rPr>
                        <a:t>F</a:t>
                      </a:r>
                      <a:endParaRPr lang="en-US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  <a:p>
                      <a:pPr algn="ctr"/>
                      <a:r>
                        <a:rPr lang="en-US" sz="32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  <a:p>
                      <a:pPr algn="ctr"/>
                      <a:r>
                        <a:rPr lang="en-US" sz="3200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  <a:p>
                      <a:pPr algn="ctr"/>
                      <a:r>
                        <a:rPr lang="en-US" sz="3200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  <a:p>
                      <a:pPr algn="ctr"/>
                      <a:r>
                        <a:rPr lang="en-US" sz="3200" dirty="0" smtClean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  <a:p>
                      <a:pPr algn="ctr"/>
                      <a:r>
                        <a:rPr lang="en-US" sz="3200" dirty="0" smtClean="0"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  <a:p>
                      <a:pPr algn="ctr"/>
                      <a:endParaRPr lang="en-US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</a:p>
                    <a:p>
                      <a:pPr algn="ctr"/>
                      <a:r>
                        <a:rPr lang="en-US" sz="3200" dirty="0" smtClean="0">
                          <a:latin typeface="Times New Roman" pitchFamily="18" charset="0"/>
                          <a:cs typeface="Times New Roman" pitchFamily="18" charset="0"/>
                        </a:rPr>
                        <a:t>18</a:t>
                      </a:r>
                    </a:p>
                    <a:p>
                      <a:pPr algn="ctr"/>
                      <a:r>
                        <a:rPr lang="en-US" sz="3200" dirty="0" smtClean="0"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</a:p>
                    <a:p>
                      <a:pPr algn="ctr"/>
                      <a:r>
                        <a:rPr lang="en-US" sz="3200" dirty="0" smtClean="0"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</a:p>
                    <a:p>
                      <a:pPr algn="ctr"/>
                      <a:r>
                        <a:rPr lang="en-US" sz="3200" dirty="0" smtClean="0"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</a:p>
                    <a:p>
                      <a:pPr algn="ctr"/>
                      <a:r>
                        <a:rPr lang="en-US" sz="32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  <a:p>
                      <a:pPr algn="ctr"/>
                      <a:endParaRPr lang="en-US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Production Possibility Curve: Most Efficient use of Resources 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1981200" y="1676400"/>
            <a:ext cx="0" cy="419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H="1">
            <a:off x="1981200" y="5867400"/>
            <a:ext cx="5943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81000" y="3429000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Food Grains (in Tons)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14800" y="6172200"/>
            <a:ext cx="1447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Computers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05000" y="1828800"/>
            <a:ext cx="304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62400" y="25908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819400" y="22098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34000" y="32004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781800" y="44958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543800" y="56388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971800" y="57912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267200" y="57912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486400" y="57912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3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781800" y="57912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4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676400" y="49530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4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676400" y="41148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8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600200" y="32766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12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600200" y="25908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16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600200" y="18288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20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676400" y="57912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0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467600" y="57912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5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Freeform 40"/>
          <p:cNvSpPr/>
          <p:nvPr/>
        </p:nvSpPr>
        <p:spPr>
          <a:xfrm>
            <a:off x="1981199" y="2057399"/>
            <a:ext cx="5715001" cy="3810001"/>
          </a:xfrm>
          <a:custGeom>
            <a:avLst/>
            <a:gdLst>
              <a:gd name="connsiteX0" fmla="*/ 0 w 5401993"/>
              <a:gd name="connsiteY0" fmla="*/ 16413 h 3772487"/>
              <a:gd name="connsiteX1" fmla="*/ 815926 w 5401993"/>
              <a:gd name="connsiteY1" fmla="*/ 269631 h 3772487"/>
              <a:gd name="connsiteX2" fmla="*/ 3685735 w 5401993"/>
              <a:gd name="connsiteY2" fmla="*/ 1634197 h 3772487"/>
              <a:gd name="connsiteX3" fmla="*/ 5401993 w 5401993"/>
              <a:gd name="connsiteY3" fmla="*/ 3772487 h 3772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01993" h="3772487">
                <a:moveTo>
                  <a:pt x="0" y="16413"/>
                </a:moveTo>
                <a:cubicBezTo>
                  <a:pt x="100818" y="8206"/>
                  <a:pt x="201637" y="0"/>
                  <a:pt x="815926" y="269631"/>
                </a:cubicBezTo>
                <a:cubicBezTo>
                  <a:pt x="1430215" y="539262"/>
                  <a:pt x="2921391" y="1050388"/>
                  <a:pt x="3685735" y="1634197"/>
                </a:cubicBezTo>
                <a:cubicBezTo>
                  <a:pt x="4450079" y="2218006"/>
                  <a:pt x="4926036" y="2995246"/>
                  <a:pt x="5401993" y="3772487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943600" y="1600200"/>
            <a:ext cx="1447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Fig : 1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209800" y="17526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(0,20)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048000" y="20574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(1,18)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191000" y="24384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(2,15)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562600" y="30480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(3,11)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934200" y="43434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(4,6)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7696200" y="54864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(5,0)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763000" cy="1143000"/>
          </a:xfrm>
        </p:spPr>
        <p:txBody>
          <a:bodyPr>
            <a:no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Production Possibility Curve: Different possibilities as regards use of resources…A, B, C, D and E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1066800" y="1828800"/>
            <a:ext cx="0" cy="3429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H="1">
            <a:off x="1066800" y="5257800"/>
            <a:ext cx="3886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Arc 5"/>
          <p:cNvSpPr/>
          <p:nvPr/>
        </p:nvSpPr>
        <p:spPr>
          <a:xfrm>
            <a:off x="-1371600" y="2819400"/>
            <a:ext cx="4876800" cy="4724400"/>
          </a:xfrm>
          <a:prstGeom prst="arc">
            <a:avLst>
              <a:gd name="adj1" fmla="val 16200000"/>
              <a:gd name="adj2" fmla="val 14290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14400" y="2590800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A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276600" y="2667000"/>
            <a:ext cx="381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E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981200" y="3733800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D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667000" y="3352800"/>
            <a:ext cx="381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B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429000" y="5105400"/>
            <a:ext cx="381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C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724400" y="5257800"/>
            <a:ext cx="533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X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85800" y="1600200"/>
            <a:ext cx="53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Y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66800" y="2286000"/>
            <a:ext cx="16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Only food grains are produced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29000" y="2438400"/>
            <a:ext cx="16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Unattainable combination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048000" y="3276600"/>
            <a:ext cx="144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Resources used efficiently 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657600" y="4648200"/>
            <a:ext cx="114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Only computers are produced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524000" y="3962400"/>
            <a:ext cx="1066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Inefficiency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0" y="3352800"/>
            <a:ext cx="990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Food Grain (in Tons)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524000" y="5334000"/>
            <a:ext cx="1447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Computer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62000" y="5181600"/>
            <a:ext cx="228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O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943600" y="1600200"/>
            <a:ext cx="1447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Fig : 2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1143000" y="1066800"/>
            <a:ext cx="0" cy="411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H="1">
            <a:off x="1143000" y="5181600"/>
            <a:ext cx="441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Arc 5"/>
          <p:cNvSpPr/>
          <p:nvPr/>
        </p:nvSpPr>
        <p:spPr>
          <a:xfrm>
            <a:off x="-1295400" y="2667000"/>
            <a:ext cx="4876800" cy="4724400"/>
          </a:xfrm>
          <a:prstGeom prst="arc">
            <a:avLst>
              <a:gd name="adj1" fmla="val 16200000"/>
              <a:gd name="adj2" fmla="val 14290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Arc 6"/>
          <p:cNvSpPr/>
          <p:nvPr/>
        </p:nvSpPr>
        <p:spPr>
          <a:xfrm>
            <a:off x="-2057400" y="2057400"/>
            <a:ext cx="6324600" cy="6068971"/>
          </a:xfrm>
          <a:prstGeom prst="arc">
            <a:avLst>
              <a:gd name="adj1" fmla="val 16248080"/>
              <a:gd name="adj2" fmla="val 9696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2667000" y="2438400"/>
            <a:ext cx="1066800" cy="1143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990600" y="2438400"/>
            <a:ext cx="533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505200" y="49530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743200" y="3200400"/>
            <a:ext cx="609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Arc 16"/>
          <p:cNvSpPr/>
          <p:nvPr/>
        </p:nvSpPr>
        <p:spPr>
          <a:xfrm>
            <a:off x="-2895600" y="1600200"/>
            <a:ext cx="7848600" cy="6781800"/>
          </a:xfrm>
          <a:prstGeom prst="arc">
            <a:avLst>
              <a:gd name="adj1" fmla="val 16337415"/>
              <a:gd name="adj2" fmla="val 12744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0" y="2667000"/>
            <a:ext cx="990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Food Grains (in Tons)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209800" y="5257800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Computer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38200" y="914400"/>
            <a:ext cx="304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Y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410200" y="5105400"/>
            <a:ext cx="304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X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38200" y="5105400"/>
            <a:ext cx="304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90600" y="1828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90600" y="13716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581400" y="22860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3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124200" y="27432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191000" y="49530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876800" y="49530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3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172200" y="1295400"/>
            <a:ext cx="1828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Fig : 3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057400" y="228600"/>
            <a:ext cx="655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PPC and Economic Growth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2133600" y="609600"/>
            <a:ext cx="0" cy="5105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2133600" y="5715000"/>
            <a:ext cx="533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Arc 23"/>
          <p:cNvSpPr/>
          <p:nvPr/>
        </p:nvSpPr>
        <p:spPr>
          <a:xfrm>
            <a:off x="-381000" y="3200400"/>
            <a:ext cx="5638800" cy="5029200"/>
          </a:xfrm>
          <a:prstGeom prst="arc">
            <a:avLst>
              <a:gd name="adj1" fmla="val 15811475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752600" y="30480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752600" y="16002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029200" y="57150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172200" y="56388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391400" y="55626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X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828800" y="4572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Y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828800" y="55626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Freeform 32"/>
          <p:cNvSpPr/>
          <p:nvPr/>
        </p:nvSpPr>
        <p:spPr>
          <a:xfrm>
            <a:off x="2124222" y="3048000"/>
            <a:ext cx="4262510" cy="2677551"/>
          </a:xfrm>
          <a:custGeom>
            <a:avLst/>
            <a:gdLst>
              <a:gd name="connsiteX0" fmla="*/ 0 w 4262510"/>
              <a:gd name="connsiteY0" fmla="*/ 131298 h 2677551"/>
              <a:gd name="connsiteX1" fmla="*/ 576775 w 4262510"/>
              <a:gd name="connsiteY1" fmla="*/ 46892 h 2677551"/>
              <a:gd name="connsiteX2" fmla="*/ 1674055 w 4262510"/>
              <a:gd name="connsiteY2" fmla="*/ 103163 h 2677551"/>
              <a:gd name="connsiteX3" fmla="*/ 2729132 w 4262510"/>
              <a:gd name="connsiteY3" fmla="*/ 665871 h 2677551"/>
              <a:gd name="connsiteX4" fmla="*/ 3713870 w 4262510"/>
              <a:gd name="connsiteY4" fmla="*/ 1650609 h 2677551"/>
              <a:gd name="connsiteX5" fmla="*/ 4262510 w 4262510"/>
              <a:gd name="connsiteY5" fmla="*/ 2677551 h 2677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62510" h="2677551">
                <a:moveTo>
                  <a:pt x="0" y="131298"/>
                </a:moveTo>
                <a:cubicBezTo>
                  <a:pt x="148883" y="91439"/>
                  <a:pt x="297766" y="51581"/>
                  <a:pt x="576775" y="46892"/>
                </a:cubicBezTo>
                <a:cubicBezTo>
                  <a:pt x="855784" y="42203"/>
                  <a:pt x="1315329" y="0"/>
                  <a:pt x="1674055" y="103163"/>
                </a:cubicBezTo>
                <a:cubicBezTo>
                  <a:pt x="2032781" y="206326"/>
                  <a:pt x="2389163" y="407963"/>
                  <a:pt x="2729132" y="665871"/>
                </a:cubicBezTo>
                <a:cubicBezTo>
                  <a:pt x="3069101" y="923779"/>
                  <a:pt x="3458307" y="1315329"/>
                  <a:pt x="3713870" y="1650609"/>
                </a:cubicBezTo>
                <a:cubicBezTo>
                  <a:pt x="3969433" y="1985889"/>
                  <a:pt x="4115971" y="2331720"/>
                  <a:pt x="4262510" y="2677551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Freeform 33"/>
          <p:cNvSpPr/>
          <p:nvPr/>
        </p:nvSpPr>
        <p:spPr>
          <a:xfrm>
            <a:off x="2152357" y="1744394"/>
            <a:ext cx="3202744" cy="3967089"/>
          </a:xfrm>
          <a:custGeom>
            <a:avLst/>
            <a:gdLst>
              <a:gd name="connsiteX0" fmla="*/ 3123028 w 3202744"/>
              <a:gd name="connsiteY0" fmla="*/ 3967089 h 3967089"/>
              <a:gd name="connsiteX1" fmla="*/ 3179298 w 3202744"/>
              <a:gd name="connsiteY1" fmla="*/ 3123028 h 3967089"/>
              <a:gd name="connsiteX2" fmla="*/ 2982351 w 3202744"/>
              <a:gd name="connsiteY2" fmla="*/ 2067951 h 3967089"/>
              <a:gd name="connsiteX3" fmla="*/ 1955409 w 3202744"/>
              <a:gd name="connsiteY3" fmla="*/ 717452 h 3967089"/>
              <a:gd name="connsiteX4" fmla="*/ 0 w 3202744"/>
              <a:gd name="connsiteY4" fmla="*/ 0 h 396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02744" h="3967089">
                <a:moveTo>
                  <a:pt x="3123028" y="3967089"/>
                </a:moveTo>
                <a:cubicBezTo>
                  <a:pt x="3162886" y="3703320"/>
                  <a:pt x="3202744" y="3439551"/>
                  <a:pt x="3179298" y="3123028"/>
                </a:cubicBezTo>
                <a:cubicBezTo>
                  <a:pt x="3155852" y="2806505"/>
                  <a:pt x="3186332" y="2468880"/>
                  <a:pt x="2982351" y="2067951"/>
                </a:cubicBezTo>
                <a:cubicBezTo>
                  <a:pt x="2778370" y="1667022"/>
                  <a:pt x="2452467" y="1062110"/>
                  <a:pt x="1955409" y="717452"/>
                </a:cubicBezTo>
                <a:cubicBezTo>
                  <a:pt x="1458351" y="372794"/>
                  <a:pt x="729175" y="186397"/>
                  <a:pt x="0" y="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28600" y="2438400"/>
            <a:ext cx="1295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Food Grains (in Tons)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733800" y="5943600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Computers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172200" y="1295400"/>
            <a:ext cx="1828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Fig : 4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743200" y="228600"/>
            <a:ext cx="5867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PPC and Change in Technology for one good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498</TotalTime>
  <Words>1178</Words>
  <Application>Microsoft Office PowerPoint</Application>
  <PresentationFormat>On-screen Show (4:3)</PresentationFormat>
  <Paragraphs>329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Slide 1</vt:lpstr>
      <vt:lpstr>Central Problems of an Economy</vt:lpstr>
      <vt:lpstr>Production Possibility Curve (PPC)</vt:lpstr>
      <vt:lpstr>Production Possibility Curve (PPC) contd..</vt:lpstr>
      <vt:lpstr>Table – 1: Production Possibility Schedule</vt:lpstr>
      <vt:lpstr>Production Possibility Curve: Most Efficient use of Resources </vt:lpstr>
      <vt:lpstr>Production Possibility Curve: Different possibilities as regards use of resources…A, B, C, D and E</vt:lpstr>
      <vt:lpstr>Slide 8</vt:lpstr>
      <vt:lpstr>Slide 9</vt:lpstr>
      <vt:lpstr>PPC and Law of Increasing Cost</vt:lpstr>
      <vt:lpstr>Table – 2: Rate of Substitution between Computer and Food Grain</vt:lpstr>
      <vt:lpstr>Rate of substitution in PPC (Concave): Law of Diminishing Returns or increasing costs operates  </vt:lpstr>
      <vt:lpstr>Rate of Substitution in PPC (Straight Line): Laws of constant returns or constant costs operates..possible when factors of production are perfect substitutes </vt:lpstr>
      <vt:lpstr>Solution to Central Problems of an Economy</vt:lpstr>
      <vt:lpstr>Capitalist Economy</vt:lpstr>
      <vt:lpstr>Solution to the Problems in a Capitalist Economy</vt:lpstr>
      <vt:lpstr>Price Mechanism</vt:lpstr>
      <vt:lpstr>Equilibrium Price</vt:lpstr>
      <vt:lpstr>Change in Equilibrium Price</vt:lpstr>
      <vt:lpstr>Change in Equilibrium Price</vt:lpstr>
      <vt:lpstr>Change in Equilibrium Price and Resource Re-allocation</vt:lpstr>
      <vt:lpstr>Change in Equilibrium Price and Resource Re-allocation</vt:lpstr>
      <vt:lpstr>For Whom to Produce</vt:lpstr>
      <vt:lpstr>Socialist Economy</vt:lpstr>
      <vt:lpstr>Mixed Economy</vt:lpstr>
      <vt:lpstr>Thank You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Central Problems of an Economy, PPC and Solution to Central Problems in Different Economic Systems (Part-I and II)</dc:title>
  <dc:creator>Dr. Mayank</dc:creator>
  <cp:lastModifiedBy>Dr. Mayank</cp:lastModifiedBy>
  <cp:revision>107</cp:revision>
  <dcterms:created xsi:type="dcterms:W3CDTF">2017-06-05T15:56:35Z</dcterms:created>
  <dcterms:modified xsi:type="dcterms:W3CDTF">2020-10-12T03:07:09Z</dcterms:modified>
</cp:coreProperties>
</file>