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74" r:id="rId8"/>
    <p:sldId id="272" r:id="rId9"/>
    <p:sldId id="273" r:id="rId10"/>
    <p:sldId id="275" r:id="rId11"/>
    <p:sldId id="276" r:id="rId12"/>
    <p:sldId id="265" r:id="rId13"/>
    <p:sldId id="277" r:id="rId14"/>
    <p:sldId id="278" r:id="rId15"/>
    <p:sldId id="280" r:id="rId16"/>
    <p:sldId id="268" r:id="rId17"/>
    <p:sldId id="269" r:id="rId18"/>
    <p:sldId id="279" r:id="rId19"/>
    <p:sldId id="270" r:id="rId20"/>
    <p:sldId id="271"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Supply Analysis</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Dr. Bharat </a:t>
            </a:r>
            <a:r>
              <a:rPr lang="en-US" dirty="0" smtClean="0">
                <a:latin typeface="Times New Roman" pitchFamily="18" charset="0"/>
                <a:cs typeface="Times New Roman" pitchFamily="18" charset="0"/>
              </a:rPr>
              <a:t>Singh</a:t>
            </a:r>
          </a:p>
          <a:p>
            <a:pPr algn="ctr">
              <a:buNone/>
            </a:pPr>
            <a:r>
              <a:rPr lang="en-US" dirty="0" smtClean="0">
                <a:latin typeface="Times New Roman" pitchFamily="18" charset="0"/>
                <a:cs typeface="Times New Roman" pitchFamily="18" charset="0"/>
              </a:rPr>
              <a:t>Professor of Economics</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Goals of the Firm and Supply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If the goal of the firm is to </a:t>
            </a:r>
            <a:r>
              <a:rPr lang="en-US" dirty="0" err="1" smtClean="0">
                <a:latin typeface="Times New Roman" pitchFamily="18" charset="0"/>
                <a:cs typeface="Times New Roman" pitchFamily="18" charset="0"/>
              </a:rPr>
              <a:t>maximise</a:t>
            </a:r>
            <a:r>
              <a:rPr lang="en-US" dirty="0" smtClean="0">
                <a:latin typeface="Times New Roman" pitchFamily="18" charset="0"/>
                <a:cs typeface="Times New Roman" pitchFamily="18" charset="0"/>
              </a:rPr>
              <a:t> profit then it would adopt a strategy to </a:t>
            </a:r>
            <a:r>
              <a:rPr lang="en-US" dirty="0" err="1" smtClean="0">
                <a:latin typeface="Times New Roman" pitchFamily="18" charset="0"/>
                <a:cs typeface="Times New Roman" pitchFamily="18" charset="0"/>
              </a:rPr>
              <a:t>maximise</a:t>
            </a:r>
            <a:r>
              <a:rPr lang="en-US" dirty="0" smtClean="0">
                <a:latin typeface="Times New Roman" pitchFamily="18" charset="0"/>
                <a:cs typeface="Times New Roman" pitchFamily="18" charset="0"/>
              </a:rPr>
              <a:t> the difference between total revenue and the total cost (Total Profit = Total Revenue-Total Cost).</a:t>
            </a:r>
          </a:p>
          <a:p>
            <a:pPr algn="just"/>
            <a:r>
              <a:rPr lang="en-US" dirty="0" smtClean="0">
                <a:latin typeface="Times New Roman" pitchFamily="18" charset="0"/>
                <a:cs typeface="Times New Roman" pitchFamily="18" charset="0"/>
              </a:rPr>
              <a:t>If the goal of the firm is to </a:t>
            </a:r>
            <a:r>
              <a:rPr lang="en-US" dirty="0" err="1" smtClean="0">
                <a:latin typeface="Times New Roman" pitchFamily="18" charset="0"/>
                <a:cs typeface="Times New Roman" pitchFamily="18" charset="0"/>
              </a:rPr>
              <a:t>maximise</a:t>
            </a:r>
            <a:r>
              <a:rPr lang="en-US" dirty="0" smtClean="0">
                <a:latin typeface="Times New Roman" pitchFamily="18" charset="0"/>
                <a:cs typeface="Times New Roman" pitchFamily="18" charset="0"/>
              </a:rPr>
              <a:t> revenue, then it would continue to produce and supply till its MR=MC and Slope of MC&gt;Slope of MR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latin typeface="Times New Roman" pitchFamily="18" charset="0"/>
                <a:cs typeface="Times New Roman" pitchFamily="18" charset="0"/>
              </a:rPr>
              <a:t>Other Factors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p:spPr>
        <p:txBody>
          <a:bodyPr/>
          <a:lstStyle/>
          <a:p>
            <a:pPr algn="just"/>
            <a:r>
              <a:rPr lang="en-US" dirty="0" smtClean="0">
                <a:latin typeface="Times New Roman" pitchFamily="18" charset="0"/>
                <a:cs typeface="Times New Roman" pitchFamily="18" charset="0"/>
              </a:rPr>
              <a:t>Availability and Conditions of Natural Resources – Land, Water and Climate etc.</a:t>
            </a:r>
          </a:p>
          <a:p>
            <a:pPr algn="just"/>
            <a:r>
              <a:rPr lang="en-US" dirty="0" smtClean="0">
                <a:latin typeface="Times New Roman" pitchFamily="18" charset="0"/>
                <a:cs typeface="Times New Roman" pitchFamily="18" charset="0"/>
              </a:rPr>
              <a:t>Means of Transport, Communication and other Infrastructure</a:t>
            </a:r>
          </a:p>
          <a:p>
            <a:pPr algn="just"/>
            <a:r>
              <a:rPr lang="en-US" dirty="0" smtClean="0">
                <a:latin typeface="Times New Roman" pitchFamily="18" charset="0"/>
                <a:cs typeface="Times New Roman" pitchFamily="18" charset="0"/>
              </a:rPr>
              <a:t>Government Policy – Fiscal, Monetary and Trade</a:t>
            </a:r>
          </a:p>
          <a:p>
            <a:pPr algn="just"/>
            <a:r>
              <a:rPr lang="en-US" dirty="0" smtClean="0">
                <a:latin typeface="Times New Roman" pitchFamily="18" charset="0"/>
                <a:cs typeface="Times New Roman" pitchFamily="18" charset="0"/>
              </a:rPr>
              <a:t>Political Conditions – Stability and Policy Sustenance</a:t>
            </a:r>
          </a:p>
          <a:p>
            <a:pPr algn="just"/>
            <a:r>
              <a:rPr lang="en-US" dirty="0" smtClean="0">
                <a:latin typeface="Times New Roman" pitchFamily="18" charset="0"/>
                <a:cs typeface="Times New Roman" pitchFamily="18" charset="0"/>
              </a:rPr>
              <a:t>General Law and Order Conditions</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Supply Schedule (Individual Supply of a Firm)</a:t>
            </a:r>
            <a:endParaRPr lang="en-US" sz="3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981200"/>
          <a:ext cx="8229600" cy="3474720"/>
        </p:xfrm>
        <a:graphic>
          <a:graphicData uri="http://schemas.openxmlformats.org/drawingml/2006/table">
            <a:tbl>
              <a:tblPr firstRow="1" bandRow="1">
                <a:tableStyleId>{5C22544A-7EE6-4342-B048-85BDC9FD1C3A}</a:tableStyleId>
              </a:tblPr>
              <a:tblGrid>
                <a:gridCol w="4114800"/>
                <a:gridCol w="4114800"/>
              </a:tblGrid>
              <a:tr h="457200">
                <a:tc>
                  <a:txBody>
                    <a:bodyPr/>
                    <a:lstStyle/>
                    <a:p>
                      <a:pPr algn="ctr"/>
                      <a:r>
                        <a:rPr lang="en-US" sz="3200" dirty="0" smtClean="0">
                          <a:latin typeface="Times New Roman" pitchFamily="18" charset="0"/>
                          <a:cs typeface="Times New Roman" pitchFamily="18" charset="0"/>
                        </a:rPr>
                        <a:t>Price (Rs.)</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Quantity  (units)</a:t>
                      </a:r>
                      <a:endParaRPr lang="en-US" sz="3200" dirty="0">
                        <a:latin typeface="Times New Roman" pitchFamily="18" charset="0"/>
                        <a:cs typeface="Times New Roman" pitchFamily="18" charset="0"/>
                      </a:endParaRPr>
                    </a:p>
                  </a:txBody>
                  <a:tcPr/>
                </a:tc>
              </a:tr>
              <a:tr h="457200">
                <a:tc>
                  <a:txBody>
                    <a:bodyPr/>
                    <a:lstStyle/>
                    <a:p>
                      <a:pPr algn="ctr"/>
                      <a:r>
                        <a:rPr lang="en-US" sz="3200" dirty="0" smtClean="0">
                          <a:latin typeface="Times New Roman" pitchFamily="18" charset="0"/>
                          <a:cs typeface="Times New Roman" pitchFamily="18" charset="0"/>
                        </a:rPr>
                        <a:t>4</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10,000</a:t>
                      </a:r>
                      <a:endParaRPr lang="en-US" sz="3200" dirty="0">
                        <a:latin typeface="Times New Roman" pitchFamily="18" charset="0"/>
                        <a:cs typeface="Times New Roman" pitchFamily="18" charset="0"/>
                      </a:endParaRPr>
                    </a:p>
                  </a:txBody>
                  <a:tcPr/>
                </a:tc>
              </a:tr>
              <a:tr h="457200">
                <a:tc>
                  <a:txBody>
                    <a:bodyPr/>
                    <a:lstStyle/>
                    <a:p>
                      <a:pPr algn="ctr"/>
                      <a:r>
                        <a:rPr lang="en-US" sz="3200" dirty="0" smtClean="0">
                          <a:latin typeface="Times New Roman" pitchFamily="18" charset="0"/>
                          <a:cs typeface="Times New Roman" pitchFamily="18" charset="0"/>
                        </a:rPr>
                        <a:t>5</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12,000</a:t>
                      </a:r>
                      <a:endParaRPr lang="en-US" sz="3200" dirty="0">
                        <a:latin typeface="Times New Roman" pitchFamily="18" charset="0"/>
                        <a:cs typeface="Times New Roman" pitchFamily="18" charset="0"/>
                      </a:endParaRPr>
                    </a:p>
                  </a:txBody>
                  <a:tcPr/>
                </a:tc>
              </a:tr>
              <a:tr h="457200">
                <a:tc>
                  <a:txBody>
                    <a:bodyPr/>
                    <a:lstStyle/>
                    <a:p>
                      <a:pPr algn="ctr"/>
                      <a:r>
                        <a:rPr lang="en-US" sz="3200" dirty="0" smtClean="0">
                          <a:latin typeface="Times New Roman" pitchFamily="18" charset="0"/>
                          <a:cs typeface="Times New Roman" pitchFamily="18" charset="0"/>
                        </a:rPr>
                        <a:t>6</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15,000</a:t>
                      </a:r>
                      <a:endParaRPr lang="en-US" sz="3200" dirty="0">
                        <a:latin typeface="Times New Roman" pitchFamily="18" charset="0"/>
                        <a:cs typeface="Times New Roman" pitchFamily="18" charset="0"/>
                      </a:endParaRPr>
                    </a:p>
                  </a:txBody>
                  <a:tcPr/>
                </a:tc>
              </a:tr>
              <a:tr h="457200">
                <a:tc>
                  <a:txBody>
                    <a:bodyPr/>
                    <a:lstStyle/>
                    <a:p>
                      <a:pPr algn="ctr"/>
                      <a:r>
                        <a:rPr lang="en-US" sz="3200" dirty="0" smtClean="0">
                          <a:latin typeface="Times New Roman" pitchFamily="18" charset="0"/>
                          <a:cs typeface="Times New Roman" pitchFamily="18" charset="0"/>
                        </a:rPr>
                        <a:t>7</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18,000</a:t>
                      </a:r>
                      <a:endParaRPr lang="en-US" sz="3200" dirty="0">
                        <a:latin typeface="Times New Roman" pitchFamily="18" charset="0"/>
                        <a:cs typeface="Times New Roman" pitchFamily="18" charset="0"/>
                      </a:endParaRPr>
                    </a:p>
                  </a:txBody>
                  <a:tcPr/>
                </a:tc>
              </a:tr>
              <a:tr h="457200">
                <a:tc>
                  <a:txBody>
                    <a:bodyPr/>
                    <a:lstStyle/>
                    <a:p>
                      <a:pPr algn="ctr"/>
                      <a:r>
                        <a:rPr lang="en-US" sz="3200" dirty="0" smtClean="0">
                          <a:latin typeface="Times New Roman" pitchFamily="18" charset="0"/>
                          <a:cs typeface="Times New Roman" pitchFamily="18" charset="0"/>
                        </a:rPr>
                        <a:t>8</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20,000</a:t>
                      </a:r>
                      <a:endParaRPr lang="en-US" sz="3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Market Supply</a:t>
            </a:r>
            <a:endParaRPr 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457200" y="1600200"/>
          <a:ext cx="8229600" cy="35585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571500">
                <a:tc>
                  <a:txBody>
                    <a:bodyPr/>
                    <a:lstStyle/>
                    <a:p>
                      <a:pPr algn="ctr"/>
                      <a:r>
                        <a:rPr lang="en-US" sz="2000" b="1" dirty="0" smtClean="0">
                          <a:latin typeface="Times New Roman" pitchFamily="18" charset="0"/>
                          <a:cs typeface="Times New Roman" pitchFamily="18" charset="0"/>
                        </a:rPr>
                        <a:t>Price </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Firm</a:t>
                      </a:r>
                      <a:r>
                        <a:rPr lang="en-US" sz="2000" b="1" baseline="0" dirty="0" smtClean="0">
                          <a:latin typeface="Times New Roman" pitchFamily="18" charset="0"/>
                          <a:cs typeface="Times New Roman" pitchFamily="18" charset="0"/>
                        </a:rPr>
                        <a:t> A</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Firm B</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Firm C</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Total Supply (000)</a:t>
                      </a:r>
                      <a:endParaRPr lang="en-US" sz="2000" b="1" dirty="0">
                        <a:latin typeface="Times New Roman" pitchFamily="18" charset="0"/>
                        <a:cs typeface="Times New Roman" pitchFamily="18" charset="0"/>
                      </a:endParaRPr>
                    </a:p>
                  </a:txBody>
                  <a:tcPr/>
                </a:tc>
              </a:tr>
              <a:tr h="571500">
                <a:tc>
                  <a:txBody>
                    <a:bodyPr/>
                    <a:lstStyle/>
                    <a:p>
                      <a:pPr algn="ctr"/>
                      <a:r>
                        <a:rPr lang="en-US" sz="2000" b="1" dirty="0" smtClean="0">
                          <a:latin typeface="Times New Roman" pitchFamily="18" charset="0"/>
                          <a:cs typeface="Times New Roman" pitchFamily="18" charset="0"/>
                        </a:rPr>
                        <a:t>4</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5</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6</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10</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21</a:t>
                      </a:r>
                      <a:endParaRPr lang="en-US" sz="2000" b="1" dirty="0">
                        <a:latin typeface="Times New Roman" pitchFamily="18" charset="0"/>
                        <a:cs typeface="Times New Roman" pitchFamily="18" charset="0"/>
                      </a:endParaRPr>
                    </a:p>
                  </a:txBody>
                  <a:tcPr/>
                </a:tc>
              </a:tr>
              <a:tr h="571500">
                <a:tc>
                  <a:txBody>
                    <a:bodyPr/>
                    <a:lstStyle/>
                    <a:p>
                      <a:pPr algn="ctr"/>
                      <a:r>
                        <a:rPr lang="en-US" sz="2000" b="1" dirty="0" smtClean="0">
                          <a:latin typeface="Times New Roman" pitchFamily="18" charset="0"/>
                          <a:cs typeface="Times New Roman" pitchFamily="18" charset="0"/>
                        </a:rPr>
                        <a:t>5</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7</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8</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12</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27</a:t>
                      </a:r>
                      <a:endParaRPr lang="en-US" sz="2000" b="1" dirty="0">
                        <a:latin typeface="Times New Roman" pitchFamily="18" charset="0"/>
                        <a:cs typeface="Times New Roman" pitchFamily="18" charset="0"/>
                      </a:endParaRPr>
                    </a:p>
                  </a:txBody>
                  <a:tcPr/>
                </a:tc>
              </a:tr>
              <a:tr h="571500">
                <a:tc>
                  <a:txBody>
                    <a:bodyPr/>
                    <a:lstStyle/>
                    <a:p>
                      <a:pPr algn="ctr"/>
                      <a:r>
                        <a:rPr lang="en-US" sz="2000" b="1" dirty="0" smtClean="0">
                          <a:latin typeface="Times New Roman" pitchFamily="18" charset="0"/>
                          <a:cs typeface="Times New Roman" pitchFamily="18" charset="0"/>
                        </a:rPr>
                        <a:t>6</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9</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10</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15</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34</a:t>
                      </a:r>
                      <a:endParaRPr lang="en-US" sz="2000" b="1" dirty="0">
                        <a:latin typeface="Times New Roman" pitchFamily="18" charset="0"/>
                        <a:cs typeface="Times New Roman" pitchFamily="18" charset="0"/>
                      </a:endParaRPr>
                    </a:p>
                  </a:txBody>
                  <a:tcPr/>
                </a:tc>
              </a:tr>
              <a:tr h="571500">
                <a:tc>
                  <a:txBody>
                    <a:bodyPr/>
                    <a:lstStyle/>
                    <a:p>
                      <a:pPr algn="ctr"/>
                      <a:r>
                        <a:rPr lang="en-US" sz="2000" b="1" dirty="0" smtClean="0">
                          <a:latin typeface="Times New Roman" pitchFamily="18" charset="0"/>
                          <a:cs typeface="Times New Roman" pitchFamily="18" charset="0"/>
                        </a:rPr>
                        <a:t>7</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11</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13</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18</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42</a:t>
                      </a:r>
                      <a:endParaRPr lang="en-US" sz="2000" b="1" dirty="0">
                        <a:latin typeface="Times New Roman" pitchFamily="18" charset="0"/>
                        <a:cs typeface="Times New Roman" pitchFamily="18" charset="0"/>
                      </a:endParaRPr>
                    </a:p>
                  </a:txBody>
                  <a:tcPr/>
                </a:tc>
              </a:tr>
              <a:tr h="571500">
                <a:tc>
                  <a:txBody>
                    <a:bodyPr/>
                    <a:lstStyle/>
                    <a:p>
                      <a:pPr algn="ctr"/>
                      <a:r>
                        <a:rPr lang="en-US" sz="2000" b="1" dirty="0" smtClean="0">
                          <a:latin typeface="Times New Roman" pitchFamily="18" charset="0"/>
                          <a:cs typeface="Times New Roman" pitchFamily="18" charset="0"/>
                        </a:rPr>
                        <a:t>8</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15</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18</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20</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53</a:t>
                      </a:r>
                      <a:endParaRPr lang="en-US" sz="2000" b="1"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General Law of Supply: Diagram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239000" cy="4525963"/>
          </a:xfrm>
        </p:spPr>
        <p:txBody>
          <a:bodyPr/>
          <a:lstStyle/>
          <a:p>
            <a:pPr>
              <a:buNone/>
            </a:pPr>
            <a:endParaRPr lang="en-US" dirty="0">
              <a:latin typeface="Times New Roman" pitchFamily="18" charset="0"/>
              <a:cs typeface="Times New Roman" pitchFamily="18" charset="0"/>
            </a:endParaRPr>
          </a:p>
        </p:txBody>
      </p:sp>
      <p:cxnSp>
        <p:nvCxnSpPr>
          <p:cNvPr id="4" name="Straight Connector 3"/>
          <p:cNvCxnSpPr/>
          <p:nvPr/>
        </p:nvCxnSpPr>
        <p:spPr>
          <a:xfrm>
            <a:off x="1783322" y="2189181"/>
            <a:ext cx="0" cy="3352800"/>
          </a:xfrm>
          <a:prstGeom prst="line">
            <a:avLst/>
          </a:prstGeom>
          <a:ln/>
        </p:spPr>
        <p:style>
          <a:lnRef idx="2">
            <a:schemeClr val="dk1"/>
          </a:lnRef>
          <a:fillRef idx="0">
            <a:schemeClr val="dk1"/>
          </a:fillRef>
          <a:effectRef idx="1">
            <a:schemeClr val="dk1"/>
          </a:effectRef>
          <a:fontRef idx="minor">
            <a:schemeClr val="tx1"/>
          </a:fontRef>
        </p:style>
      </p:cxnSp>
      <p:cxnSp>
        <p:nvCxnSpPr>
          <p:cNvPr id="5" name="Straight Connector 4"/>
          <p:cNvCxnSpPr/>
          <p:nvPr/>
        </p:nvCxnSpPr>
        <p:spPr>
          <a:xfrm flipH="1">
            <a:off x="1783322" y="5541981"/>
            <a:ext cx="3657600" cy="0"/>
          </a:xfrm>
          <a:prstGeom prst="line">
            <a:avLst/>
          </a:prstGeom>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4297922" y="5465781"/>
            <a:ext cx="457200" cy="369332"/>
          </a:xfrm>
          <a:prstGeom prst="rect">
            <a:avLst/>
          </a:prstGeom>
          <a:noFill/>
        </p:spPr>
        <p:txBody>
          <a:bodyPr wrap="square" rtlCol="0">
            <a:spAutoFit/>
          </a:bodyPr>
          <a:lstStyle/>
          <a:p>
            <a:r>
              <a:rPr lang="en-US" dirty="0" smtClean="0"/>
              <a:t>Q</a:t>
            </a:r>
            <a:r>
              <a:rPr lang="en-US" sz="1050" dirty="0" smtClean="0"/>
              <a:t>3</a:t>
            </a:r>
            <a:endParaRPr lang="en-US" dirty="0"/>
          </a:p>
        </p:txBody>
      </p:sp>
      <p:sp>
        <p:nvSpPr>
          <p:cNvPr id="7" name="TextBox 6"/>
          <p:cNvSpPr txBox="1"/>
          <p:nvPr/>
        </p:nvSpPr>
        <p:spPr>
          <a:xfrm>
            <a:off x="1478522" y="3941781"/>
            <a:ext cx="457200" cy="369332"/>
          </a:xfrm>
          <a:prstGeom prst="rect">
            <a:avLst/>
          </a:prstGeom>
          <a:noFill/>
        </p:spPr>
        <p:txBody>
          <a:bodyPr wrap="square" rtlCol="0">
            <a:spAutoFit/>
          </a:bodyPr>
          <a:lstStyle/>
          <a:p>
            <a:r>
              <a:rPr lang="en-US" dirty="0" smtClean="0"/>
              <a:t>P</a:t>
            </a:r>
            <a:r>
              <a:rPr lang="en-US" sz="1050" dirty="0" smtClean="0"/>
              <a:t>2</a:t>
            </a:r>
            <a:endParaRPr lang="en-US" dirty="0"/>
          </a:p>
        </p:txBody>
      </p:sp>
      <p:sp>
        <p:nvSpPr>
          <p:cNvPr id="8" name="TextBox 7"/>
          <p:cNvSpPr txBox="1"/>
          <p:nvPr/>
        </p:nvSpPr>
        <p:spPr>
          <a:xfrm>
            <a:off x="1478522" y="4703781"/>
            <a:ext cx="457200" cy="369332"/>
          </a:xfrm>
          <a:prstGeom prst="rect">
            <a:avLst/>
          </a:prstGeom>
          <a:noFill/>
        </p:spPr>
        <p:txBody>
          <a:bodyPr wrap="square" rtlCol="0">
            <a:spAutoFit/>
          </a:bodyPr>
          <a:lstStyle/>
          <a:p>
            <a:r>
              <a:rPr lang="en-US" dirty="0" smtClean="0"/>
              <a:t>P</a:t>
            </a:r>
            <a:r>
              <a:rPr lang="en-US" sz="1050" dirty="0" smtClean="0"/>
              <a:t>1</a:t>
            </a:r>
            <a:endParaRPr lang="en-US" dirty="0"/>
          </a:p>
        </p:txBody>
      </p:sp>
      <p:sp>
        <p:nvSpPr>
          <p:cNvPr id="9" name="TextBox 8"/>
          <p:cNvSpPr txBox="1"/>
          <p:nvPr/>
        </p:nvSpPr>
        <p:spPr>
          <a:xfrm>
            <a:off x="1478522" y="3255981"/>
            <a:ext cx="457200" cy="369332"/>
          </a:xfrm>
          <a:prstGeom prst="rect">
            <a:avLst/>
          </a:prstGeom>
          <a:noFill/>
        </p:spPr>
        <p:txBody>
          <a:bodyPr wrap="square" rtlCol="0">
            <a:spAutoFit/>
          </a:bodyPr>
          <a:lstStyle/>
          <a:p>
            <a:r>
              <a:rPr lang="en-US" dirty="0" smtClean="0"/>
              <a:t>P</a:t>
            </a:r>
            <a:r>
              <a:rPr lang="en-US" sz="1200" dirty="0" smtClean="0"/>
              <a:t>3</a:t>
            </a:r>
            <a:endParaRPr lang="en-US" sz="1200" dirty="0"/>
          </a:p>
        </p:txBody>
      </p:sp>
      <p:sp>
        <p:nvSpPr>
          <p:cNvPr id="10" name="TextBox 9"/>
          <p:cNvSpPr txBox="1"/>
          <p:nvPr/>
        </p:nvSpPr>
        <p:spPr>
          <a:xfrm>
            <a:off x="3612122" y="5465781"/>
            <a:ext cx="457200" cy="369332"/>
          </a:xfrm>
          <a:prstGeom prst="rect">
            <a:avLst/>
          </a:prstGeom>
          <a:noFill/>
        </p:spPr>
        <p:txBody>
          <a:bodyPr wrap="square" rtlCol="0">
            <a:spAutoFit/>
          </a:bodyPr>
          <a:lstStyle/>
          <a:p>
            <a:r>
              <a:rPr lang="en-US" dirty="0" smtClean="0"/>
              <a:t>Q</a:t>
            </a:r>
            <a:r>
              <a:rPr lang="en-US" sz="1050" dirty="0"/>
              <a:t>2</a:t>
            </a:r>
            <a:endParaRPr lang="en-US" dirty="0"/>
          </a:p>
        </p:txBody>
      </p:sp>
      <p:sp>
        <p:nvSpPr>
          <p:cNvPr id="11" name="TextBox 10"/>
          <p:cNvSpPr txBox="1"/>
          <p:nvPr/>
        </p:nvSpPr>
        <p:spPr>
          <a:xfrm>
            <a:off x="2621522" y="5465781"/>
            <a:ext cx="457200" cy="369332"/>
          </a:xfrm>
          <a:prstGeom prst="rect">
            <a:avLst/>
          </a:prstGeom>
          <a:noFill/>
        </p:spPr>
        <p:txBody>
          <a:bodyPr wrap="square" rtlCol="0">
            <a:spAutoFit/>
          </a:bodyPr>
          <a:lstStyle/>
          <a:p>
            <a:r>
              <a:rPr lang="en-US" dirty="0" smtClean="0"/>
              <a:t>Q</a:t>
            </a:r>
            <a:r>
              <a:rPr lang="en-US" sz="1050" dirty="0"/>
              <a:t>1</a:t>
            </a:r>
            <a:endParaRPr lang="en-US" dirty="0"/>
          </a:p>
        </p:txBody>
      </p:sp>
      <p:sp>
        <p:nvSpPr>
          <p:cNvPr id="12" name="TextBox 11"/>
          <p:cNvSpPr txBox="1"/>
          <p:nvPr/>
        </p:nvSpPr>
        <p:spPr>
          <a:xfrm>
            <a:off x="4983722" y="2493981"/>
            <a:ext cx="685800" cy="369332"/>
          </a:xfrm>
          <a:prstGeom prst="rect">
            <a:avLst/>
          </a:prstGeom>
          <a:noFill/>
        </p:spPr>
        <p:txBody>
          <a:bodyPr wrap="square" rtlCol="0">
            <a:spAutoFit/>
          </a:bodyPr>
          <a:lstStyle/>
          <a:p>
            <a:r>
              <a:rPr lang="en-US" dirty="0" smtClean="0"/>
              <a:t>SS</a:t>
            </a:r>
            <a:endParaRPr lang="en-US" dirty="0"/>
          </a:p>
        </p:txBody>
      </p:sp>
      <p:sp>
        <p:nvSpPr>
          <p:cNvPr id="13" name="TextBox 12"/>
          <p:cNvSpPr txBox="1"/>
          <p:nvPr/>
        </p:nvSpPr>
        <p:spPr>
          <a:xfrm>
            <a:off x="1554722" y="1884381"/>
            <a:ext cx="457200" cy="369332"/>
          </a:xfrm>
          <a:prstGeom prst="rect">
            <a:avLst/>
          </a:prstGeom>
          <a:noFill/>
        </p:spPr>
        <p:txBody>
          <a:bodyPr wrap="square" rtlCol="0">
            <a:spAutoFit/>
          </a:bodyPr>
          <a:lstStyle/>
          <a:p>
            <a:r>
              <a:rPr lang="en-US" dirty="0" smtClean="0"/>
              <a:t>Y</a:t>
            </a:r>
            <a:endParaRPr lang="en-US" dirty="0"/>
          </a:p>
        </p:txBody>
      </p:sp>
      <p:sp>
        <p:nvSpPr>
          <p:cNvPr id="14" name="TextBox 13"/>
          <p:cNvSpPr txBox="1"/>
          <p:nvPr/>
        </p:nvSpPr>
        <p:spPr>
          <a:xfrm>
            <a:off x="5364722" y="5389581"/>
            <a:ext cx="457200" cy="369332"/>
          </a:xfrm>
          <a:prstGeom prst="rect">
            <a:avLst/>
          </a:prstGeom>
          <a:noFill/>
        </p:spPr>
        <p:txBody>
          <a:bodyPr wrap="square" rtlCol="0">
            <a:spAutoFit/>
          </a:bodyPr>
          <a:lstStyle/>
          <a:p>
            <a:r>
              <a:rPr lang="en-US" dirty="0"/>
              <a:t>X</a:t>
            </a:r>
          </a:p>
        </p:txBody>
      </p:sp>
      <p:cxnSp>
        <p:nvCxnSpPr>
          <p:cNvPr id="15" name="Straight Connector 14"/>
          <p:cNvCxnSpPr/>
          <p:nvPr/>
        </p:nvCxnSpPr>
        <p:spPr>
          <a:xfrm>
            <a:off x="1783322" y="4932381"/>
            <a:ext cx="10668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50122" y="4932381"/>
            <a:ext cx="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83322" y="4170381"/>
            <a:ext cx="20574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40722" y="4170381"/>
            <a:ext cx="0" cy="1371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83322" y="3408381"/>
            <a:ext cx="27432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26522" y="3408381"/>
            <a:ext cx="0" cy="2133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21322" y="3332181"/>
            <a:ext cx="461665" cy="1316019"/>
          </a:xfrm>
          <a:prstGeom prst="rect">
            <a:avLst/>
          </a:prstGeom>
          <a:noFill/>
        </p:spPr>
        <p:txBody>
          <a:bodyPr vert="vert270" wrap="square" rtlCol="0">
            <a:spAutoFit/>
          </a:bodyPr>
          <a:lstStyle/>
          <a:p>
            <a:r>
              <a:rPr lang="en-US" dirty="0" smtClean="0"/>
              <a:t>Price </a:t>
            </a:r>
            <a:endParaRPr lang="en-US" dirty="0"/>
          </a:p>
        </p:txBody>
      </p:sp>
      <p:sp>
        <p:nvSpPr>
          <p:cNvPr id="22" name="TextBox 21"/>
          <p:cNvSpPr txBox="1"/>
          <p:nvPr/>
        </p:nvSpPr>
        <p:spPr>
          <a:xfrm>
            <a:off x="2667000" y="5846781"/>
            <a:ext cx="2316722" cy="369332"/>
          </a:xfrm>
          <a:prstGeom prst="rect">
            <a:avLst/>
          </a:prstGeom>
          <a:noFill/>
        </p:spPr>
        <p:txBody>
          <a:bodyPr wrap="square" rtlCol="0">
            <a:spAutoFit/>
          </a:bodyPr>
          <a:lstStyle/>
          <a:p>
            <a:r>
              <a:rPr lang="en-US" dirty="0" smtClean="0"/>
              <a:t>Supply</a:t>
            </a:r>
            <a:endParaRPr lang="en-US" dirty="0"/>
          </a:p>
        </p:txBody>
      </p:sp>
      <p:sp>
        <p:nvSpPr>
          <p:cNvPr id="24" name="TextBox 23"/>
          <p:cNvSpPr txBox="1"/>
          <p:nvPr/>
        </p:nvSpPr>
        <p:spPr>
          <a:xfrm>
            <a:off x="1478522" y="5389581"/>
            <a:ext cx="457200" cy="369332"/>
          </a:xfrm>
          <a:prstGeom prst="rect">
            <a:avLst/>
          </a:prstGeom>
          <a:noFill/>
        </p:spPr>
        <p:txBody>
          <a:bodyPr wrap="square" rtlCol="0">
            <a:spAutoFit/>
          </a:bodyPr>
          <a:lstStyle/>
          <a:p>
            <a:r>
              <a:rPr lang="en-US" dirty="0" smtClean="0"/>
              <a:t>O</a:t>
            </a:r>
            <a:endParaRPr lang="en-US" dirty="0"/>
          </a:p>
        </p:txBody>
      </p:sp>
      <p:sp>
        <p:nvSpPr>
          <p:cNvPr id="31" name="Freeform 30"/>
          <p:cNvSpPr/>
          <p:nvPr/>
        </p:nvSpPr>
        <p:spPr>
          <a:xfrm>
            <a:off x="2560320" y="2630658"/>
            <a:ext cx="2405575" cy="2546253"/>
          </a:xfrm>
          <a:custGeom>
            <a:avLst/>
            <a:gdLst>
              <a:gd name="connsiteX0" fmla="*/ 2405575 w 2405575"/>
              <a:gd name="connsiteY0" fmla="*/ 0 h 2546253"/>
              <a:gd name="connsiteX1" fmla="*/ 1645920 w 2405575"/>
              <a:gd name="connsiteY1" fmla="*/ 1181687 h 2546253"/>
              <a:gd name="connsiteX2" fmla="*/ 0 w 2405575"/>
              <a:gd name="connsiteY2" fmla="*/ 2546253 h 2546253"/>
            </a:gdLst>
            <a:ahLst/>
            <a:cxnLst>
              <a:cxn ang="0">
                <a:pos x="connsiteX0" y="connsiteY0"/>
              </a:cxn>
              <a:cxn ang="0">
                <a:pos x="connsiteX1" y="connsiteY1"/>
              </a:cxn>
              <a:cxn ang="0">
                <a:pos x="connsiteX2" y="connsiteY2"/>
              </a:cxn>
            </a:cxnLst>
            <a:rect l="l" t="t" r="r" b="b"/>
            <a:pathLst>
              <a:path w="2405575" h="2546253">
                <a:moveTo>
                  <a:pt x="2405575" y="0"/>
                </a:moveTo>
                <a:cubicBezTo>
                  <a:pt x="2226212" y="378656"/>
                  <a:pt x="2046849" y="757312"/>
                  <a:pt x="1645920" y="1181687"/>
                </a:cubicBezTo>
                <a:cubicBezTo>
                  <a:pt x="1244991" y="1606062"/>
                  <a:pt x="622495" y="2076157"/>
                  <a:pt x="0" y="2546253"/>
                </a:cubicBezTo>
              </a:path>
            </a:pathLst>
          </a:cu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Contraction and Expansion Vs. Increase and Decrease in Supply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Contraction and expansion of supply takes place along the same supply curve and it happens mainly because of the change in price of the good itself.</a:t>
            </a:r>
          </a:p>
          <a:p>
            <a:pPr algn="just"/>
            <a:r>
              <a:rPr lang="en-US" dirty="0" smtClean="0">
                <a:latin typeface="Times New Roman" pitchFamily="18" charset="0"/>
                <a:cs typeface="Times New Roman" pitchFamily="18" charset="0"/>
              </a:rPr>
              <a:t>Increase and decrease in supply takes place through upward or downward shift of the supply curve and it happens due to change in factors other than price of the good itself.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Increase in Supply</a:t>
            </a:r>
            <a:endParaRPr lang="en-US" sz="3600" dirty="0">
              <a:latin typeface="Times New Roman" pitchFamily="18" charset="0"/>
              <a:cs typeface="Times New Roman" pitchFamily="18" charset="0"/>
            </a:endParaRPr>
          </a:p>
        </p:txBody>
      </p:sp>
      <p:pic>
        <p:nvPicPr>
          <p:cNvPr id="4" name="Content Placeholder 3" descr="New Doc 2017-09-14_4.jpg"/>
          <p:cNvPicPr>
            <a:picLocks noGrp="1" noChangeAspect="1"/>
          </p:cNvPicPr>
          <p:nvPr>
            <p:ph idx="1"/>
          </p:nvPr>
        </p:nvPicPr>
        <p:blipFill>
          <a:blip r:embed="rId2" cstate="print"/>
          <a:stretch>
            <a:fillRect/>
          </a:stretch>
        </p:blipFill>
        <p:spPr>
          <a:xfrm>
            <a:off x="0" y="1600200"/>
            <a:ext cx="6308061" cy="4525963"/>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Decrease in Supply</a:t>
            </a:r>
            <a:endParaRPr lang="en-US" dirty="0"/>
          </a:p>
        </p:txBody>
      </p:sp>
      <p:pic>
        <p:nvPicPr>
          <p:cNvPr id="4" name="Content Placeholder 3" descr="New Doc 2017-09-14_5.jpg"/>
          <p:cNvPicPr>
            <a:picLocks noGrp="1" noChangeAspect="1"/>
          </p:cNvPicPr>
          <p:nvPr>
            <p:ph idx="1"/>
          </p:nvPr>
        </p:nvPicPr>
        <p:blipFill>
          <a:blip r:embed="rId2" cstate="print"/>
          <a:stretch>
            <a:fillRect/>
          </a:stretch>
        </p:blipFill>
        <p:spPr>
          <a:xfrm>
            <a:off x="381000" y="1676400"/>
            <a:ext cx="5531733" cy="452596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            Equilibrium Price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638800" y="1600200"/>
            <a:ext cx="3733800" cy="4525963"/>
          </a:xfrm>
        </p:spPr>
        <p:txBody>
          <a:bodyPr/>
          <a:lstStyle/>
          <a:p>
            <a:pPr>
              <a:buNone/>
            </a:pPr>
            <a:endParaRPr lang="en-US" dirty="0" smtClean="0"/>
          </a:p>
        </p:txBody>
      </p:sp>
      <p:cxnSp>
        <p:nvCxnSpPr>
          <p:cNvPr id="5" name="Straight Connector 4"/>
          <p:cNvCxnSpPr/>
          <p:nvPr/>
        </p:nvCxnSpPr>
        <p:spPr>
          <a:xfrm>
            <a:off x="1524000" y="2057400"/>
            <a:ext cx="0" cy="3429000"/>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524000" y="5486400"/>
            <a:ext cx="3962400" cy="0"/>
          </a:xfrm>
          <a:prstGeom prst="line">
            <a:avLst/>
          </a:prstGeom>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1905000" y="2895600"/>
            <a:ext cx="2514600" cy="2209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81200" y="2667000"/>
            <a:ext cx="2667000" cy="2438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24400" y="4953000"/>
            <a:ext cx="838200" cy="369332"/>
          </a:xfrm>
          <a:prstGeom prst="rect">
            <a:avLst/>
          </a:prstGeom>
          <a:noFill/>
        </p:spPr>
        <p:txBody>
          <a:bodyPr wrap="square" rtlCol="0">
            <a:spAutoFit/>
          </a:bodyPr>
          <a:lstStyle/>
          <a:p>
            <a:r>
              <a:rPr lang="en-US" dirty="0" smtClean="0"/>
              <a:t>DD</a:t>
            </a:r>
            <a:endParaRPr lang="en-US" dirty="0"/>
          </a:p>
        </p:txBody>
      </p:sp>
      <p:sp>
        <p:nvSpPr>
          <p:cNvPr id="13" name="TextBox 12"/>
          <p:cNvSpPr txBox="1"/>
          <p:nvPr/>
        </p:nvSpPr>
        <p:spPr>
          <a:xfrm flipH="1">
            <a:off x="4419600" y="2667000"/>
            <a:ext cx="653469" cy="369332"/>
          </a:xfrm>
          <a:prstGeom prst="rect">
            <a:avLst/>
          </a:prstGeom>
          <a:noFill/>
        </p:spPr>
        <p:txBody>
          <a:bodyPr wrap="square" rtlCol="0">
            <a:spAutoFit/>
          </a:bodyPr>
          <a:lstStyle/>
          <a:p>
            <a:r>
              <a:rPr lang="en-US" dirty="0" smtClean="0"/>
              <a:t>SS</a:t>
            </a:r>
            <a:endParaRPr lang="en-US" dirty="0"/>
          </a:p>
        </p:txBody>
      </p:sp>
      <p:cxnSp>
        <p:nvCxnSpPr>
          <p:cNvPr id="15" name="Straight Connector 14"/>
          <p:cNvCxnSpPr/>
          <p:nvPr/>
        </p:nvCxnSpPr>
        <p:spPr>
          <a:xfrm>
            <a:off x="1524000" y="3886200"/>
            <a:ext cx="17526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76600" y="3886200"/>
            <a:ext cx="0" cy="16002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6200000">
            <a:off x="416183" y="3657600"/>
            <a:ext cx="990600" cy="369332"/>
          </a:xfrm>
          <a:prstGeom prst="rect">
            <a:avLst/>
          </a:prstGeom>
          <a:noFill/>
        </p:spPr>
        <p:txBody>
          <a:bodyPr wrap="square" rtlCol="0">
            <a:spAutoFit/>
          </a:bodyPr>
          <a:lstStyle/>
          <a:p>
            <a:r>
              <a:rPr lang="en-US" dirty="0" smtClean="0"/>
              <a:t>Price</a:t>
            </a:r>
            <a:endParaRPr lang="en-US" dirty="0"/>
          </a:p>
        </p:txBody>
      </p:sp>
      <p:sp>
        <p:nvSpPr>
          <p:cNvPr id="28" name="TextBox 27"/>
          <p:cNvSpPr txBox="1"/>
          <p:nvPr/>
        </p:nvSpPr>
        <p:spPr>
          <a:xfrm>
            <a:off x="2514600" y="5715000"/>
            <a:ext cx="1447800" cy="369332"/>
          </a:xfrm>
          <a:prstGeom prst="rect">
            <a:avLst/>
          </a:prstGeom>
          <a:noFill/>
        </p:spPr>
        <p:txBody>
          <a:bodyPr wrap="square" rtlCol="0">
            <a:spAutoFit/>
          </a:bodyPr>
          <a:lstStyle/>
          <a:p>
            <a:r>
              <a:rPr lang="en-US" dirty="0" smtClean="0"/>
              <a:t>Quantity</a:t>
            </a:r>
            <a:endParaRPr lang="en-US" dirty="0"/>
          </a:p>
        </p:txBody>
      </p:sp>
      <p:sp>
        <p:nvSpPr>
          <p:cNvPr id="29" name="TextBox 28"/>
          <p:cNvSpPr txBox="1"/>
          <p:nvPr/>
        </p:nvSpPr>
        <p:spPr>
          <a:xfrm>
            <a:off x="1219200" y="5486400"/>
            <a:ext cx="304800" cy="369332"/>
          </a:xfrm>
          <a:prstGeom prst="rect">
            <a:avLst/>
          </a:prstGeom>
          <a:noFill/>
        </p:spPr>
        <p:txBody>
          <a:bodyPr wrap="square" rtlCol="0">
            <a:spAutoFit/>
          </a:bodyPr>
          <a:lstStyle/>
          <a:p>
            <a:r>
              <a:rPr lang="en-US" dirty="0" smtClean="0"/>
              <a:t>O</a:t>
            </a:r>
            <a:endParaRPr lang="en-US" dirty="0"/>
          </a:p>
        </p:txBody>
      </p:sp>
      <p:sp>
        <p:nvSpPr>
          <p:cNvPr id="30" name="TextBox 29"/>
          <p:cNvSpPr txBox="1"/>
          <p:nvPr/>
        </p:nvSpPr>
        <p:spPr>
          <a:xfrm>
            <a:off x="5257800" y="5486400"/>
            <a:ext cx="685800" cy="369332"/>
          </a:xfrm>
          <a:prstGeom prst="rect">
            <a:avLst/>
          </a:prstGeom>
          <a:noFill/>
        </p:spPr>
        <p:txBody>
          <a:bodyPr wrap="square" rtlCol="0">
            <a:spAutoFit/>
          </a:bodyPr>
          <a:lstStyle/>
          <a:p>
            <a:r>
              <a:rPr lang="en-US" dirty="0" smtClean="0"/>
              <a:t>X</a:t>
            </a:r>
            <a:endParaRPr lang="en-US" dirty="0"/>
          </a:p>
        </p:txBody>
      </p:sp>
      <p:sp>
        <p:nvSpPr>
          <p:cNvPr id="31" name="TextBox 30"/>
          <p:cNvSpPr txBox="1"/>
          <p:nvPr/>
        </p:nvSpPr>
        <p:spPr>
          <a:xfrm>
            <a:off x="1219200" y="1752600"/>
            <a:ext cx="381000" cy="369332"/>
          </a:xfrm>
          <a:prstGeom prst="rect">
            <a:avLst/>
          </a:prstGeom>
          <a:noFill/>
        </p:spPr>
        <p:txBody>
          <a:bodyPr wrap="square" rtlCol="0">
            <a:spAutoFit/>
          </a:bodyPr>
          <a:lstStyle/>
          <a:p>
            <a:r>
              <a:rPr lang="en-US" dirty="0" smtClean="0"/>
              <a:t>Y</a:t>
            </a:r>
            <a:endParaRPr lang="en-US" dirty="0"/>
          </a:p>
        </p:txBody>
      </p:sp>
      <p:cxnSp>
        <p:nvCxnSpPr>
          <p:cNvPr id="33" name="Straight Connector 32"/>
          <p:cNvCxnSpPr/>
          <p:nvPr/>
        </p:nvCxnSpPr>
        <p:spPr>
          <a:xfrm>
            <a:off x="1524000" y="3200400"/>
            <a:ext cx="25908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524000" y="4648200"/>
            <a:ext cx="25908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66800" y="4495800"/>
            <a:ext cx="457200" cy="369332"/>
          </a:xfrm>
          <a:prstGeom prst="rect">
            <a:avLst/>
          </a:prstGeom>
          <a:noFill/>
        </p:spPr>
        <p:txBody>
          <a:bodyPr wrap="square" rtlCol="0">
            <a:spAutoFit/>
          </a:bodyPr>
          <a:lstStyle/>
          <a:p>
            <a:r>
              <a:rPr lang="en-US" dirty="0" smtClean="0"/>
              <a:t>P</a:t>
            </a:r>
            <a:r>
              <a:rPr lang="en-US" sz="1200" dirty="0" smtClean="0"/>
              <a:t>1</a:t>
            </a:r>
            <a:endParaRPr lang="en-US" sz="1200" dirty="0"/>
          </a:p>
        </p:txBody>
      </p:sp>
      <p:sp>
        <p:nvSpPr>
          <p:cNvPr id="37" name="TextBox 36"/>
          <p:cNvSpPr txBox="1"/>
          <p:nvPr/>
        </p:nvSpPr>
        <p:spPr>
          <a:xfrm>
            <a:off x="1066800" y="3733800"/>
            <a:ext cx="457200" cy="381000"/>
          </a:xfrm>
          <a:prstGeom prst="rect">
            <a:avLst/>
          </a:prstGeom>
          <a:noFill/>
        </p:spPr>
        <p:txBody>
          <a:bodyPr wrap="square" rtlCol="0">
            <a:spAutoFit/>
          </a:bodyPr>
          <a:lstStyle/>
          <a:p>
            <a:r>
              <a:rPr lang="en-US" dirty="0" smtClean="0"/>
              <a:t>P</a:t>
            </a:r>
            <a:r>
              <a:rPr lang="en-US" sz="1200" dirty="0" smtClean="0"/>
              <a:t>0</a:t>
            </a:r>
            <a:endParaRPr lang="en-US" sz="1200" dirty="0"/>
          </a:p>
        </p:txBody>
      </p:sp>
      <p:sp>
        <p:nvSpPr>
          <p:cNvPr id="38" name="TextBox 37"/>
          <p:cNvSpPr txBox="1"/>
          <p:nvPr/>
        </p:nvSpPr>
        <p:spPr>
          <a:xfrm>
            <a:off x="990600" y="3048000"/>
            <a:ext cx="533400" cy="369332"/>
          </a:xfrm>
          <a:prstGeom prst="rect">
            <a:avLst/>
          </a:prstGeom>
          <a:noFill/>
        </p:spPr>
        <p:txBody>
          <a:bodyPr wrap="square" rtlCol="0">
            <a:spAutoFit/>
          </a:bodyPr>
          <a:lstStyle/>
          <a:p>
            <a:r>
              <a:rPr lang="en-US" dirty="0" smtClean="0"/>
              <a:t>P</a:t>
            </a:r>
            <a:r>
              <a:rPr lang="en-US" sz="1200" dirty="0" smtClean="0"/>
              <a:t>2</a:t>
            </a:r>
            <a:endParaRPr lang="en-US" sz="1200" dirty="0"/>
          </a:p>
        </p:txBody>
      </p:sp>
      <p:sp>
        <p:nvSpPr>
          <p:cNvPr id="39" name="TextBox 38"/>
          <p:cNvSpPr txBox="1"/>
          <p:nvPr/>
        </p:nvSpPr>
        <p:spPr>
          <a:xfrm>
            <a:off x="2971800" y="5410200"/>
            <a:ext cx="685800" cy="369332"/>
          </a:xfrm>
          <a:prstGeom prst="rect">
            <a:avLst/>
          </a:prstGeom>
          <a:noFill/>
        </p:spPr>
        <p:txBody>
          <a:bodyPr wrap="square" rtlCol="0">
            <a:spAutoFit/>
          </a:bodyPr>
          <a:lstStyle/>
          <a:p>
            <a:r>
              <a:rPr lang="en-US" dirty="0" smtClean="0"/>
              <a:t>Q</a:t>
            </a:r>
            <a:r>
              <a:rPr lang="en-US" sz="1200" dirty="0" smtClean="0"/>
              <a:t>0</a:t>
            </a:r>
            <a:endParaRPr lang="en-US" sz="1200" dirty="0"/>
          </a:p>
        </p:txBody>
      </p:sp>
      <p:sp>
        <p:nvSpPr>
          <p:cNvPr id="40" name="TextBox 39"/>
          <p:cNvSpPr txBox="1"/>
          <p:nvPr/>
        </p:nvSpPr>
        <p:spPr>
          <a:xfrm>
            <a:off x="3124200" y="3581400"/>
            <a:ext cx="381000" cy="369332"/>
          </a:xfrm>
          <a:prstGeom prst="rect">
            <a:avLst/>
          </a:prstGeom>
          <a:noFill/>
        </p:spPr>
        <p:txBody>
          <a:bodyPr wrap="square" rtlCol="0">
            <a:spAutoFit/>
          </a:bodyPr>
          <a:lstStyle/>
          <a:p>
            <a:r>
              <a:rPr lang="en-US" dirty="0" smtClean="0"/>
              <a:t>E</a:t>
            </a:r>
            <a:endParaRPr lang="en-US" dirty="0"/>
          </a:p>
        </p:txBody>
      </p:sp>
      <p:sp>
        <p:nvSpPr>
          <p:cNvPr id="41" name="TextBox 40"/>
          <p:cNvSpPr txBox="1"/>
          <p:nvPr/>
        </p:nvSpPr>
        <p:spPr>
          <a:xfrm>
            <a:off x="2438400" y="2895600"/>
            <a:ext cx="381000" cy="369332"/>
          </a:xfrm>
          <a:prstGeom prst="rect">
            <a:avLst/>
          </a:prstGeom>
          <a:noFill/>
        </p:spPr>
        <p:txBody>
          <a:bodyPr wrap="square" rtlCol="0">
            <a:spAutoFit/>
          </a:bodyPr>
          <a:lstStyle/>
          <a:p>
            <a:r>
              <a:rPr lang="en-US" dirty="0" smtClean="0"/>
              <a:t>a</a:t>
            </a:r>
            <a:endParaRPr lang="en-US" dirty="0"/>
          </a:p>
        </p:txBody>
      </p:sp>
      <p:sp>
        <p:nvSpPr>
          <p:cNvPr id="42" name="TextBox 41"/>
          <p:cNvSpPr txBox="1"/>
          <p:nvPr/>
        </p:nvSpPr>
        <p:spPr>
          <a:xfrm>
            <a:off x="3810000" y="2895600"/>
            <a:ext cx="457200" cy="369332"/>
          </a:xfrm>
          <a:prstGeom prst="rect">
            <a:avLst/>
          </a:prstGeom>
          <a:noFill/>
        </p:spPr>
        <p:txBody>
          <a:bodyPr wrap="square" rtlCol="0">
            <a:spAutoFit/>
          </a:bodyPr>
          <a:lstStyle/>
          <a:p>
            <a:r>
              <a:rPr lang="en-US" dirty="0" smtClean="0"/>
              <a:t>b</a:t>
            </a:r>
            <a:endParaRPr lang="en-US" dirty="0"/>
          </a:p>
        </p:txBody>
      </p:sp>
      <p:sp>
        <p:nvSpPr>
          <p:cNvPr id="43" name="TextBox 42"/>
          <p:cNvSpPr txBox="1"/>
          <p:nvPr/>
        </p:nvSpPr>
        <p:spPr>
          <a:xfrm>
            <a:off x="2209800" y="4343400"/>
            <a:ext cx="457200" cy="369332"/>
          </a:xfrm>
          <a:prstGeom prst="rect">
            <a:avLst/>
          </a:prstGeom>
          <a:noFill/>
        </p:spPr>
        <p:txBody>
          <a:bodyPr wrap="square" rtlCol="0">
            <a:spAutoFit/>
          </a:bodyPr>
          <a:lstStyle/>
          <a:p>
            <a:r>
              <a:rPr lang="en-US" dirty="0" smtClean="0"/>
              <a:t>c</a:t>
            </a:r>
            <a:endParaRPr lang="en-US" dirty="0"/>
          </a:p>
        </p:txBody>
      </p:sp>
      <p:sp>
        <p:nvSpPr>
          <p:cNvPr id="44" name="TextBox 43"/>
          <p:cNvSpPr txBox="1"/>
          <p:nvPr/>
        </p:nvSpPr>
        <p:spPr>
          <a:xfrm>
            <a:off x="3962400" y="4419600"/>
            <a:ext cx="381000" cy="369332"/>
          </a:xfrm>
          <a:prstGeom prst="rect">
            <a:avLst/>
          </a:prstGeom>
          <a:noFill/>
        </p:spPr>
        <p:txBody>
          <a:bodyPr wrap="square" rtlCol="0">
            <a:spAutoFit/>
          </a:bodyPr>
          <a:lstStyle/>
          <a:p>
            <a:r>
              <a:rPr lang="en-US" dirty="0" smtClean="0"/>
              <a:t>d</a:t>
            </a:r>
            <a:endParaRPr lang="en-US" dirty="0"/>
          </a:p>
        </p:txBody>
      </p:sp>
      <p:sp>
        <p:nvSpPr>
          <p:cNvPr id="32" name="TextBox 31"/>
          <p:cNvSpPr txBox="1"/>
          <p:nvPr/>
        </p:nvSpPr>
        <p:spPr>
          <a:xfrm>
            <a:off x="2667000" y="2590800"/>
            <a:ext cx="1676400" cy="369332"/>
          </a:xfrm>
          <a:prstGeom prst="rect">
            <a:avLst/>
          </a:prstGeom>
          <a:noFill/>
        </p:spPr>
        <p:txBody>
          <a:bodyPr wrap="square" rtlCol="0">
            <a:spAutoFit/>
          </a:bodyPr>
          <a:lstStyle/>
          <a:p>
            <a:r>
              <a:rPr lang="en-US" dirty="0" smtClean="0"/>
              <a:t>Excess Supply</a:t>
            </a:r>
            <a:endParaRPr lang="en-US" dirty="0"/>
          </a:p>
        </p:txBody>
      </p:sp>
      <p:sp>
        <p:nvSpPr>
          <p:cNvPr id="34" name="TextBox 33"/>
          <p:cNvSpPr txBox="1"/>
          <p:nvPr/>
        </p:nvSpPr>
        <p:spPr>
          <a:xfrm>
            <a:off x="2362200" y="4724400"/>
            <a:ext cx="1752600" cy="369332"/>
          </a:xfrm>
          <a:prstGeom prst="rect">
            <a:avLst/>
          </a:prstGeom>
          <a:noFill/>
        </p:spPr>
        <p:txBody>
          <a:bodyPr wrap="square" rtlCol="0">
            <a:spAutoFit/>
          </a:bodyPr>
          <a:lstStyle/>
          <a:p>
            <a:r>
              <a:rPr lang="en-US" dirty="0" smtClean="0"/>
              <a:t>Excess Demand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Change in Equilibrium Price</a:t>
            </a:r>
            <a:endParaRPr lang="en-US" sz="3600" dirty="0">
              <a:latin typeface="Times New Roman" pitchFamily="18" charset="0"/>
              <a:cs typeface="Times New Roman" pitchFamily="18" charset="0"/>
            </a:endParaRPr>
          </a:p>
        </p:txBody>
      </p:sp>
      <p:pic>
        <p:nvPicPr>
          <p:cNvPr id="6" name="Content Placeholder 5" descr="New Doc 2017-09-14_6.jpg"/>
          <p:cNvPicPr>
            <a:picLocks noGrp="1" noChangeAspect="1"/>
          </p:cNvPicPr>
          <p:nvPr>
            <p:ph idx="1"/>
          </p:nvPr>
        </p:nvPicPr>
        <p:blipFill>
          <a:blip r:embed="rId2" cstate="print"/>
          <a:stretch>
            <a:fillRect/>
          </a:stretch>
        </p:blipFill>
        <p:spPr>
          <a:xfrm>
            <a:off x="304800" y="1828800"/>
            <a:ext cx="6019800" cy="4068763"/>
          </a:xfrm>
        </p:spPr>
      </p:pic>
      <p:sp>
        <p:nvSpPr>
          <p:cNvPr id="4" name="Rectangle 3"/>
          <p:cNvSpPr/>
          <p:nvPr/>
        </p:nvSpPr>
        <p:spPr>
          <a:xfrm>
            <a:off x="914400" y="4191000"/>
            <a:ext cx="4572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410200" y="3200400"/>
            <a:ext cx="3048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04800" y="4495800"/>
            <a:ext cx="457200" cy="1447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Meaning and Definition of Supply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Supply refers to the quantity of a commodity which a producer or seller offers for sale at various prices during a given period of time.</a:t>
            </a:r>
          </a:p>
          <a:p>
            <a:pPr algn="just"/>
            <a:r>
              <a:rPr lang="en-US" dirty="0" smtClean="0">
                <a:latin typeface="Times New Roman" pitchFamily="18" charset="0"/>
                <a:cs typeface="Times New Roman" pitchFamily="18" charset="0"/>
              </a:rPr>
              <a:t>The supply of a commodity is different from the stock of the commodity.</a:t>
            </a:r>
          </a:p>
          <a:p>
            <a:pPr algn="just"/>
            <a:r>
              <a:rPr lang="en-US" dirty="0" smtClean="0">
                <a:latin typeface="Times New Roman" pitchFamily="18" charset="0"/>
                <a:cs typeface="Times New Roman" pitchFamily="18" charset="0"/>
              </a:rPr>
              <a:t>Stock = Total quantity produced-Total quantity sold/supplied.</a:t>
            </a:r>
          </a:p>
          <a:p>
            <a:pPr algn="just"/>
            <a:r>
              <a:rPr lang="en-US" dirty="0" smtClean="0">
                <a:latin typeface="Times New Roman" pitchFamily="18" charset="0"/>
                <a:cs typeface="Times New Roman" pitchFamily="18" charset="0"/>
              </a:rPr>
              <a:t>So, Stock = 0, when Total quantity produced=Total quantity sold/supplied.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Change in Equilibrium Price</a:t>
            </a:r>
            <a:endParaRPr lang="en-US" sz="3600" dirty="0"/>
          </a:p>
        </p:txBody>
      </p:sp>
      <p:pic>
        <p:nvPicPr>
          <p:cNvPr id="4" name="Content Placeholder 3" descr="New Doc 2017-09-14_3.jpg"/>
          <p:cNvPicPr>
            <a:picLocks noGrp="1" noChangeAspect="1"/>
          </p:cNvPicPr>
          <p:nvPr>
            <p:ph idx="1"/>
          </p:nvPr>
        </p:nvPicPr>
        <p:blipFill>
          <a:blip r:embed="rId2" cstate="print"/>
          <a:stretch>
            <a:fillRect/>
          </a:stretch>
        </p:blipFill>
        <p:spPr>
          <a:xfrm>
            <a:off x="1143000" y="1676400"/>
            <a:ext cx="5790198" cy="4525963"/>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Simultaneous Change in both Demand and Supply</a:t>
            </a:r>
            <a:endParaRPr lang="en-US" sz="3600" dirty="0">
              <a:latin typeface="Times New Roman" pitchFamily="18" charset="0"/>
              <a:cs typeface="Times New Roman" pitchFamily="18" charset="0"/>
            </a:endParaRPr>
          </a:p>
        </p:txBody>
      </p:sp>
      <p:pic>
        <p:nvPicPr>
          <p:cNvPr id="4" name="Content Placeholder 3" descr="New Doc 2017-09-14_7.jpg"/>
          <p:cNvPicPr>
            <a:picLocks noGrp="1" noChangeAspect="1"/>
          </p:cNvPicPr>
          <p:nvPr>
            <p:ph idx="1"/>
          </p:nvPr>
        </p:nvPicPr>
        <p:blipFill>
          <a:blip r:embed="rId2" cstate="print"/>
          <a:stretch>
            <a:fillRect/>
          </a:stretch>
        </p:blipFill>
        <p:spPr>
          <a:xfrm>
            <a:off x="0" y="2057401"/>
            <a:ext cx="8991600" cy="4038600"/>
          </a:xfrm>
          <a:solidFill>
            <a:schemeClr val="bg1"/>
          </a:solidFill>
          <a:ln>
            <a:solidFill>
              <a:schemeClr val="bg1"/>
            </a:solidFill>
          </a:ln>
        </p:spPr>
      </p:pic>
      <p:sp>
        <p:nvSpPr>
          <p:cNvPr id="8" name="Rectangle 7"/>
          <p:cNvSpPr/>
          <p:nvPr/>
        </p:nvSpPr>
        <p:spPr>
          <a:xfrm>
            <a:off x="1066800" y="1752600"/>
            <a:ext cx="7391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43800" y="2286000"/>
            <a:ext cx="7620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2209800"/>
            <a:ext cx="533400" cy="1905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95600" y="2209800"/>
            <a:ext cx="304800" cy="1905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752600" y="2209800"/>
            <a:ext cx="685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105400"/>
            <a:ext cx="12954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543800" y="5105400"/>
            <a:ext cx="533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600" y="4114800"/>
            <a:ext cx="381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590800" y="5181600"/>
            <a:ext cx="457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19200" y="2362200"/>
            <a:ext cx="228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62000" y="2438400"/>
            <a:ext cx="152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09600" y="48768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Factors Affecting Supply</a:t>
            </a:r>
            <a:endParaRPr lang="en-US" sz="3600" dirty="0"/>
          </a:p>
        </p:txBody>
      </p:sp>
      <p:sp>
        <p:nvSpPr>
          <p:cNvPr id="3" name="Content Placeholder 2"/>
          <p:cNvSpPr>
            <a:spLocks noGrp="1"/>
          </p:cNvSpPr>
          <p:nvPr>
            <p:ph idx="1"/>
          </p:nvPr>
        </p:nvSpPr>
        <p:spPr/>
        <p:txBody>
          <a:bodyPr>
            <a:normAutofit lnSpcReduction="10000"/>
          </a:bodyPr>
          <a:lstStyle/>
          <a:p>
            <a:pPr algn="just">
              <a:buNone/>
            </a:pPr>
            <a:r>
              <a:rPr lang="en-US" dirty="0" smtClean="0">
                <a:latin typeface="Times New Roman" pitchFamily="18" charset="0"/>
                <a:cs typeface="Times New Roman" pitchFamily="18" charset="0"/>
              </a:rPr>
              <a:t>Supply for a commodity may be affected or determined by the following factors:</a:t>
            </a:r>
          </a:p>
          <a:p>
            <a:pPr algn="just"/>
            <a:r>
              <a:rPr lang="en-US" dirty="0" smtClean="0">
                <a:latin typeface="Times New Roman" pitchFamily="18" charset="0"/>
                <a:cs typeface="Times New Roman" pitchFamily="18" charset="0"/>
              </a:rPr>
              <a:t>Price of the Commodity</a:t>
            </a:r>
          </a:p>
          <a:p>
            <a:pPr algn="just"/>
            <a:r>
              <a:rPr lang="en-US" dirty="0" smtClean="0">
                <a:latin typeface="Times New Roman" pitchFamily="18" charset="0"/>
                <a:cs typeface="Times New Roman" pitchFamily="18" charset="0"/>
              </a:rPr>
              <a:t>Price of the Related Commodity</a:t>
            </a:r>
          </a:p>
          <a:p>
            <a:pPr algn="just"/>
            <a:r>
              <a:rPr lang="en-US" dirty="0" smtClean="0">
                <a:latin typeface="Times New Roman" pitchFamily="18" charset="0"/>
                <a:cs typeface="Times New Roman" pitchFamily="18" charset="0"/>
              </a:rPr>
              <a:t>Prices of the Factors of Production</a:t>
            </a:r>
          </a:p>
          <a:p>
            <a:pPr algn="just"/>
            <a:r>
              <a:rPr lang="en-US" dirty="0" smtClean="0">
                <a:latin typeface="Times New Roman" pitchFamily="18" charset="0"/>
                <a:cs typeface="Times New Roman" pitchFamily="18" charset="0"/>
              </a:rPr>
              <a:t>Supply of Factor and Non-factor Inputs</a:t>
            </a:r>
          </a:p>
          <a:p>
            <a:pPr algn="just"/>
            <a:r>
              <a:rPr lang="en-US" dirty="0" smtClean="0">
                <a:latin typeface="Times New Roman" pitchFamily="18" charset="0"/>
                <a:cs typeface="Times New Roman" pitchFamily="18" charset="0"/>
              </a:rPr>
              <a:t>Technology</a:t>
            </a:r>
          </a:p>
          <a:p>
            <a:pPr algn="just"/>
            <a:r>
              <a:rPr lang="en-US" dirty="0" smtClean="0">
                <a:latin typeface="Times New Roman" pitchFamily="18" charset="0"/>
                <a:cs typeface="Times New Roman" pitchFamily="18" charset="0"/>
              </a:rPr>
              <a:t>Goals of the Firms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Supply Function</a:t>
            </a:r>
            <a:endParaRPr lang="en-US" sz="3600"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 f(P</a:t>
            </a:r>
            <a:r>
              <a:rPr lang="en-US" sz="2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P</a:t>
            </a:r>
            <a:r>
              <a:rPr lang="en-US" sz="2000"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P</a:t>
            </a:r>
            <a:r>
              <a:rPr lang="en-US" sz="2200"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S</a:t>
            </a:r>
            <a:r>
              <a:rPr lang="en-US" sz="1800" dirty="0" smtClean="0">
                <a:latin typeface="Times New Roman" pitchFamily="18" charset="0"/>
                <a:cs typeface="Times New Roman" pitchFamily="18" charset="0"/>
              </a:rPr>
              <a:t>I, </a:t>
            </a:r>
            <a:r>
              <a:rPr lang="en-US" dirty="0" smtClean="0">
                <a:latin typeface="Times New Roman" pitchFamily="18" charset="0"/>
                <a:cs typeface="Times New Roman" pitchFamily="18" charset="0"/>
              </a:rPr>
              <a:t>T,…….G)</a:t>
            </a:r>
          </a:p>
          <a:p>
            <a:pPr algn="just">
              <a:buNone/>
            </a:pPr>
            <a:r>
              <a:rPr lang="en-US" dirty="0" smtClean="0">
                <a:latin typeface="Times New Roman" pitchFamily="18" charset="0"/>
                <a:cs typeface="Times New Roman" pitchFamily="18" charset="0"/>
              </a:rPr>
              <a:t>Where,</a:t>
            </a:r>
          </a:p>
          <a:p>
            <a:pPr algn="just">
              <a:buNone/>
            </a:pPr>
            <a:r>
              <a:rPr lang="en-US"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 Quantity supplied of commodity A </a:t>
            </a:r>
          </a:p>
          <a:p>
            <a:pPr algn="just">
              <a:buNone/>
            </a:pPr>
            <a:r>
              <a:rPr lang="en-US"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 Price of commodity A</a:t>
            </a:r>
          </a:p>
          <a:p>
            <a:pPr algn="just">
              <a:buNone/>
            </a:pPr>
            <a:r>
              <a:rPr lang="en-US"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 Price of related commodity (Complementary and Substitutes)</a:t>
            </a:r>
          </a:p>
          <a:p>
            <a:pPr algn="just">
              <a:buNone/>
            </a:pPr>
            <a:r>
              <a:rPr lang="en-US" dirty="0" smtClean="0">
                <a:latin typeface="Times New Roman" pitchFamily="18" charset="0"/>
                <a:cs typeface="Times New Roman" pitchFamily="18" charset="0"/>
              </a:rPr>
              <a:t>S</a:t>
            </a:r>
            <a:r>
              <a:rPr lang="en-US" sz="1800" dirty="0" smtClean="0">
                <a:latin typeface="Times New Roman" pitchFamily="18" charset="0"/>
                <a:cs typeface="Times New Roman" pitchFamily="18" charset="0"/>
              </a:rPr>
              <a:t>I = </a:t>
            </a:r>
            <a:r>
              <a:rPr lang="en-US" sz="3500" dirty="0" smtClean="0">
                <a:latin typeface="Times New Roman" pitchFamily="18" charset="0"/>
                <a:cs typeface="Times New Roman" pitchFamily="18" charset="0"/>
              </a:rPr>
              <a:t>Supply of inputs</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T = Technology</a:t>
            </a:r>
          </a:p>
          <a:p>
            <a:pPr algn="just">
              <a:buNone/>
            </a:pPr>
            <a:r>
              <a:rPr lang="en-US" dirty="0" smtClean="0">
                <a:latin typeface="Times New Roman" pitchFamily="18" charset="0"/>
                <a:cs typeface="Times New Roman" pitchFamily="18" charset="0"/>
              </a:rPr>
              <a:t>G = Goals of the firm.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Relationship between Price and Quantity Supplied of a Commodity</a:t>
            </a:r>
            <a:endParaRPr lang="en-US" sz="3600"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 f(P</a:t>
            </a:r>
            <a:r>
              <a:rPr lang="en-US" sz="2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Other things being the same, the price and quantity supplied of a normal commodity are positively or directly related. </a:t>
            </a:r>
          </a:p>
          <a:p>
            <a:r>
              <a:rPr lang="en-US" dirty="0" smtClean="0">
                <a:latin typeface="Times New Roman" pitchFamily="18" charset="0"/>
                <a:cs typeface="Times New Roman" pitchFamily="18" charset="0"/>
              </a:rPr>
              <a:t>Or, Higher the price, higher the supply and vice-versa.</a:t>
            </a:r>
          </a:p>
          <a:p>
            <a:r>
              <a:rPr lang="en-US" dirty="0" smtClean="0">
                <a:latin typeface="Times New Roman" pitchFamily="18" charset="0"/>
                <a:cs typeface="Times New Roman" pitchFamily="18" charset="0"/>
              </a:rPr>
              <a:t>This is also known as ‘Law of Supply’.</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Price of Related Goods and Supply</a:t>
            </a:r>
            <a:endParaRPr lang="en-US" sz="3600"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 f(P</a:t>
            </a:r>
            <a:r>
              <a:rPr lang="en-US" sz="2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There exists a positive relationship between price of one commodity and supply for its complementary good.</a:t>
            </a:r>
          </a:p>
          <a:p>
            <a:pPr algn="just"/>
            <a:r>
              <a:rPr lang="en-US" dirty="0" smtClean="0">
                <a:latin typeface="Times New Roman" pitchFamily="18" charset="0"/>
                <a:cs typeface="Times New Roman" pitchFamily="18" charset="0"/>
              </a:rPr>
              <a:t>In case of substitutes, there exists an inverse relationship between price of one good and supply for its substitutes.</a:t>
            </a:r>
          </a:p>
          <a:p>
            <a:pPr algn="just">
              <a:buNone/>
            </a:pPr>
            <a:r>
              <a:rPr lang="en-US"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 f(Ps).</a:t>
            </a:r>
          </a:p>
          <a:p>
            <a:pPr algn="just">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Prices of the Factors of Production and Supply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f(P</a:t>
            </a:r>
            <a:r>
              <a:rPr lang="en-US" sz="2200"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Other things being equal, supply of a commodity falls if the prices of the factors and other inputs producing the commodity increase and vice-versa. </a:t>
            </a:r>
          </a:p>
          <a:p>
            <a:pPr algn="just"/>
            <a:r>
              <a:rPr lang="en-US" dirty="0" smtClean="0">
                <a:latin typeface="Times New Roman" pitchFamily="18" charset="0"/>
                <a:cs typeface="Times New Roman" pitchFamily="18" charset="0"/>
              </a:rPr>
              <a:t>A rise in price of even one dominant factor or inputs may negatively affect the supply of the commodity.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Supply of Factors of Production and other Inputs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supply of a commodity is also determined by the availability of different factor and non-factor inputs at reasonable prices.</a:t>
            </a:r>
          </a:p>
          <a:p>
            <a:pPr algn="just"/>
            <a:r>
              <a:rPr lang="en-US" dirty="0" smtClean="0">
                <a:latin typeface="Times New Roman" pitchFamily="18" charset="0"/>
                <a:cs typeface="Times New Roman" pitchFamily="18" charset="0"/>
              </a:rPr>
              <a:t>The supply of a commodity may be adversely affected even if its prices are rising.</a:t>
            </a:r>
          </a:p>
          <a:p>
            <a:pPr algn="just"/>
            <a:r>
              <a:rPr lang="en-US" dirty="0" smtClean="0">
                <a:latin typeface="Times New Roman" pitchFamily="18" charset="0"/>
                <a:cs typeface="Times New Roman" pitchFamily="18" charset="0"/>
              </a:rPr>
              <a:t>It may happen due to non-availability of some critical inputs (both factor and non-factor) at reasonable prices to produce that commodity.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latin typeface="Times New Roman" pitchFamily="18" charset="0"/>
                <a:cs typeface="Times New Roman" pitchFamily="18" charset="0"/>
              </a:rPr>
              <a:t>State of Technology and Supply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181600"/>
          </a:xfrm>
        </p:spPr>
        <p:txBody>
          <a:bodyPr>
            <a:noAutofit/>
          </a:bodyPr>
          <a:lstStyle/>
          <a:p>
            <a:pPr algn="just">
              <a:buNone/>
            </a:pPr>
            <a:r>
              <a:rPr lang="en-US" dirty="0" smtClean="0">
                <a:latin typeface="Times New Roman" pitchFamily="18" charset="0"/>
                <a:cs typeface="Times New Roman" pitchFamily="18" charset="0"/>
              </a:rPr>
              <a:t>SA = f(T)</a:t>
            </a:r>
          </a:p>
          <a:p>
            <a:pPr algn="just"/>
            <a:r>
              <a:rPr lang="en-US" dirty="0" smtClean="0">
                <a:latin typeface="Times New Roman" pitchFamily="18" charset="0"/>
                <a:cs typeface="Times New Roman" pitchFamily="18" charset="0"/>
              </a:rPr>
              <a:t>The state of technology determines the level of supply of a commodity by affecting the efficiency and productivity of the factors of production.</a:t>
            </a:r>
          </a:p>
          <a:p>
            <a:pPr algn="just"/>
            <a:r>
              <a:rPr lang="en-US" dirty="0" smtClean="0">
                <a:latin typeface="Times New Roman" pitchFamily="18" charset="0"/>
                <a:cs typeface="Times New Roman" pitchFamily="18" charset="0"/>
              </a:rPr>
              <a:t>If an economy experiences technological advancement due to discoveries, inventions and innovations </a:t>
            </a:r>
            <a:r>
              <a:rPr lang="en-US" dirty="0" err="1" smtClean="0">
                <a:latin typeface="Times New Roman" pitchFamily="18" charset="0"/>
                <a:cs typeface="Times New Roman" pitchFamily="18" charset="0"/>
              </a:rPr>
              <a:t>favourable</a:t>
            </a:r>
            <a:r>
              <a:rPr lang="en-US" dirty="0" smtClean="0">
                <a:latin typeface="Times New Roman" pitchFamily="18" charset="0"/>
                <a:cs typeface="Times New Roman" pitchFamily="18" charset="0"/>
              </a:rPr>
              <a:t> for producing a commodity, it obviously helps to increase the supply of that commodity.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782</Words>
  <Application>Microsoft Office PowerPoint</Application>
  <PresentationFormat>On-screen Show (4:3)</PresentationFormat>
  <Paragraphs>141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Supply Analysis </vt:lpstr>
      <vt:lpstr>Meaning and Definition of Supply </vt:lpstr>
      <vt:lpstr>Factors Affecting Supply</vt:lpstr>
      <vt:lpstr>Supply Function</vt:lpstr>
      <vt:lpstr>Relationship between Price and Quantity Supplied of a Commodity</vt:lpstr>
      <vt:lpstr>Price of Related Goods and Supply</vt:lpstr>
      <vt:lpstr>Prices of the Factors of Production and Supply</vt:lpstr>
      <vt:lpstr>Supply of Factors of Production and other Inputs</vt:lpstr>
      <vt:lpstr>State of Technology and Supply</vt:lpstr>
      <vt:lpstr>Goals of the Firm and Supply</vt:lpstr>
      <vt:lpstr>Other Factors</vt:lpstr>
      <vt:lpstr>Supply Schedule (Individual Supply of a Firm)</vt:lpstr>
      <vt:lpstr>Market Supply</vt:lpstr>
      <vt:lpstr>General Law of Supply: Diagram</vt:lpstr>
      <vt:lpstr>Contraction and Expansion Vs. Increase and Decrease in Supply</vt:lpstr>
      <vt:lpstr>Increase in Supply</vt:lpstr>
      <vt:lpstr>Decrease in Supply</vt:lpstr>
      <vt:lpstr>            Equilibrium Price</vt:lpstr>
      <vt:lpstr>Change in Equilibrium Price</vt:lpstr>
      <vt:lpstr>Change in Equilibrium Price</vt:lpstr>
      <vt:lpstr>Simultaneous Change in both Demand and Supply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Analysis</dc:title>
  <dc:creator>yashaswi kumar</dc:creator>
  <cp:lastModifiedBy>Dr. Mayank</cp:lastModifiedBy>
  <cp:revision>62</cp:revision>
  <dcterms:created xsi:type="dcterms:W3CDTF">2006-08-16T00:00:00Z</dcterms:created>
  <dcterms:modified xsi:type="dcterms:W3CDTF">2021-09-08T04:11:58Z</dcterms:modified>
</cp:coreProperties>
</file>