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9" r:id="rId6"/>
    <p:sldId id="258" r:id="rId7"/>
    <p:sldId id="276" r:id="rId8"/>
    <p:sldId id="278" r:id="rId9"/>
    <p:sldId id="279" r:id="rId10"/>
    <p:sldId id="280" r:id="rId11"/>
    <p:sldId id="281" r:id="rId12"/>
    <p:sldId id="286" r:id="rId13"/>
    <p:sldId id="287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4E0E"/>
    <a:srgbClr val="50A8FF"/>
    <a:srgbClr val="98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545" y="1122680"/>
            <a:ext cx="9959340" cy="1849120"/>
          </a:xfrm>
        </p:spPr>
        <p:txBody>
          <a:bodyPr/>
          <a:lstStyle/>
          <a:p>
            <a:pPr algn="ctr"/>
            <a:r>
              <a:rPr lang="en-IN" altLang="en-US" sz="54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PUSHDOWN AUTOMATA</a:t>
            </a:r>
            <a:endParaRPr lang="en-IN" altLang="en-US" sz="5400" b="1" dirty="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68065"/>
            <a:ext cx="9144000" cy="1689735"/>
          </a:xfrm>
        </p:spPr>
        <p:txBody>
          <a:bodyPr/>
          <a:lstStyle/>
          <a:p>
            <a:pPr algn="ctr"/>
            <a:r>
              <a:rPr lang="en-I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 </a:t>
            </a:r>
            <a:r>
              <a:rPr lang="en-IN" altLang="en-US" sz="4000" b="1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charset="0"/>
                <a:cs typeface="Ink Free" panose="03080402000500000000" charset="0"/>
                <a:sym typeface="+mn-ea"/>
              </a:rPr>
              <a:t>THEORY OF COMPUTATION</a:t>
            </a:r>
            <a:endParaRPr lang="en-IN" altLang="en-US" sz="4000" b="1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Ink Free" panose="03080402000500000000" charset="0"/>
              <a:cs typeface="Ink Free" panose="03080402000500000000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636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A     B   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B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8787765" y="150876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543415" y="407352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9840" y="3736975"/>
            <a:ext cx="203771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67555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43755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23870" y="330263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12690" y="252666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9779000" y="4270375"/>
            <a:ext cx="508000" cy="25400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289675" y="2352675"/>
            <a:ext cx="27635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4797425" y="2868930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636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A     B    </a:t>
            </a:r>
            <a:r>
              <a:rPr lang="en-IN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9543415" y="151892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9840" y="3736975"/>
            <a:ext cx="203771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67555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43755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23870" y="330263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12690" y="252920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779000" y="4808855"/>
            <a:ext cx="508000" cy="25400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289675" y="2352675"/>
            <a:ext cx="27635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797425" y="2868930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A     B    </a:t>
            </a:r>
            <a:r>
              <a:rPr lang="en-IN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solidFill>
                <a:srgbClr val="FF000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0230485" y="151892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9840" y="3736975"/>
            <a:ext cx="203771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67555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43755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23870" y="330263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12690" y="252666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89675" y="2352675"/>
            <a:ext cx="27635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097145" y="465645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ε, Z</a:t>
            </a:r>
            <a:r>
              <a:rPr lang="en-IN" altLang="en-US" sz="2000" b="1" baseline="-25000">
                <a:latin typeface="Arial Narrow" panose="020B0606020202030204" charset="0"/>
                <a:cs typeface="Arial Narrow" panose="020B0606020202030204" charset="0"/>
                <a:sym typeface="+mn-ea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0305" y="4156075"/>
            <a:ext cx="8255" cy="13995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8190" y="555561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65980" y="5645150"/>
            <a:ext cx="635635" cy="6756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4643120" y="568198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>
            <a:off x="4798060" y="2868930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A     B    </a:t>
            </a:r>
            <a:r>
              <a:rPr lang="en-IN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IN" altLang="en-US" sz="3200" b="1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solidFill>
                <a:srgbClr val="FF000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0230485" y="151892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9840" y="3736975"/>
            <a:ext cx="203771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67555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43755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23870" y="330263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12690" y="247078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89675" y="2352675"/>
            <a:ext cx="27635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012690" y="4475480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ε, Z</a:t>
            </a:r>
            <a:r>
              <a:rPr lang="en-IN" altLang="en-US" sz="2000" b="1" baseline="-25000">
                <a:latin typeface="Arial Narrow" panose="020B0606020202030204" charset="0"/>
                <a:cs typeface="Arial Narrow" panose="020B0606020202030204" charset="0"/>
                <a:sym typeface="+mn-ea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>
            <a:off x="4769485" y="286575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 rot="10800000">
            <a:off x="4769485" y="4159250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81685"/>
          </a:xfrm>
        </p:spPr>
        <p:txBody>
          <a:bodyPr/>
          <a:p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IN" altLang="en-US" b="1">
              <a:sym typeface="+mn-ea"/>
            </a:endParaRPr>
          </a:p>
          <a:p>
            <a:pPr marL="0" indent="0" algn="ctr">
              <a:buNone/>
            </a:pPr>
            <a:endParaRPr lang="en-IN" altLang="en-US" b="1">
              <a:sym typeface="+mn-ea"/>
            </a:endParaRPr>
          </a:p>
          <a:p>
            <a:pPr marL="0" indent="0" algn="ctr">
              <a:buNone/>
            </a:pPr>
            <a:endParaRPr lang="en-IN" altLang="en-US" b="1">
              <a:sym typeface="+mn-ea"/>
            </a:endParaRPr>
          </a:p>
          <a:p>
            <a:pPr marL="0" indent="0" algn="ctr">
              <a:buNone/>
            </a:pPr>
            <a:r>
              <a:rPr lang="en-IN" altLang="en-US" sz="5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IN" altLang="en-US" sz="5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IN" altLang="en-US" sz="5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Pushdown Automata(PDA)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pushdown automaton (PDA) is a finite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automaton equipped with a stack-based memory.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Each transition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is based on the current input symbol and the top of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stack,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optionally pops the top of the stack, and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optionally pushes new symbols onto the stack.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Initially, the stack holds a special symbol Z</a:t>
            </a:r>
            <a:r>
              <a:rPr lang="en-US" sz="2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indicates the bottom of the stack.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Pushdown Automata(PDA)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Basically a pushdown automaton is −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"Finite state machine" + "a stack"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pushdown automaton has three components −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 input tape,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control unit, and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stack with infinite size.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stack head scans the top symbol of the stack.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stack does two operations −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Push − a new symbol is added at the top.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Pop − the top symbol is read and removed.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Pushdown Automata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(PDA)</a:t>
            </a:r>
            <a:endParaRPr lang="en-US" altLang="en-US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9320"/>
            <a:ext cx="10865485" cy="4857115"/>
          </a:xfrm>
        </p:spPr>
        <p:txBody>
          <a:bodyPr>
            <a:noAutofit/>
          </a:bodyPr>
          <a:p>
            <a:pPr eaLnBrk="1" hangingPunct="1"/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Formally, a pushdown automaton is a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nondeterministic machine defined by the 7-tuple (Q, Σ,Γ, δ, q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Z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F), where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is a finite set of states,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Σ is an alphabet,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Γ is the stack alphabet of symbols that can be pushed on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stack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representative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 : Q × Σ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× Γ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ε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 ℘ (Q × Γ*) is the transition function,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no tuple is mapped to an infinite set,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∈ Q is the start state,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Z</a:t>
            </a:r>
            <a:r>
              <a:rPr lang="en-US" altLang="en-US" sz="24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∈ Γ is the stack start symbol, and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 ⊆ Q is the set of accepting states.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automaton accepts if it ends in an accepting state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no input remaining.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Autofit/>
          </a:bodyPr>
          <a:p>
            <a:pPr marR="1015365">
              <a:lnSpc>
                <a:spcPct val="150000"/>
              </a:lnSpc>
              <a:spcBef>
                <a:spcPts val="185"/>
              </a:spcBef>
              <a:tabLst>
                <a:tab pos="4201795" algn="l"/>
              </a:tabLst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Let us consider L = {a</a:t>
            </a:r>
            <a:r>
              <a:rPr lang="en-IN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}. </a:t>
            </a:r>
            <a:endParaRPr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1015365">
              <a:lnSpc>
                <a:spcPct val="150000"/>
              </a:lnSpc>
              <a:spcBef>
                <a:spcPts val="185"/>
              </a:spcBef>
              <a:tabLst>
                <a:tab pos="4201795" algn="l"/>
              </a:tabLst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a context-free language but not regular.</a:t>
            </a:r>
            <a:endParaRPr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6636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sz="32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A     A     B    B     B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5821045" y="148844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89675" y="2352675"/>
            <a:ext cx="2763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A     B    B     B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6572885" y="148844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543415" y="407352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89675" y="2352675"/>
            <a:ext cx="2763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6636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B    B     B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7324725" y="149860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543415" y="407352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543415" y="349948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89675" y="2352675"/>
            <a:ext cx="2763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480" cy="1325880"/>
          </a:xfrm>
        </p:spPr>
        <p:txBody>
          <a:bodyPr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 = {a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IN" sz="4000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n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</a:t>
            </a:r>
            <a:r>
              <a:rPr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07685" y="659130"/>
            <a:ext cx="5171440" cy="7378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39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8967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058660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86370" y="671830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8685" y="685165"/>
            <a:ext cx="8890" cy="7118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70365" y="659765"/>
            <a:ext cx="3810" cy="7372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98710" y="659130"/>
            <a:ext cx="0" cy="7067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07685" y="72072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A     A     A     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B     B     </a:t>
            </a:r>
            <a:r>
              <a:rPr lang="en-IN" altLang="en-US" sz="3200" b="1">
                <a:latin typeface="Arial Narrow" panose="020B0606020202030204" charset="0"/>
                <a:cs typeface="Arial Narrow" panose="020B0606020202030204" charset="0"/>
              </a:rPr>
              <a:t>ε</a:t>
            </a:r>
            <a:endParaRPr lang="en-IN" altLang="en-US" sz="3200" b="1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69600" y="655320"/>
            <a:ext cx="10160" cy="751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9274810" y="2352675"/>
            <a:ext cx="1504950" cy="3393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86240" y="522160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0525" y="464756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240" y="407352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525" y="349948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80525" y="2925445"/>
            <a:ext cx="1493520" cy="2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60560" y="5221605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Bookman Old Style" panose="02050604050505020204" charset="0"/>
                <a:cs typeface="Bookman Old Style" panose="02050604050505020204" charset="0"/>
              </a:rPr>
              <a:t>Z</a:t>
            </a:r>
            <a:r>
              <a:rPr lang="en-IN" altLang="en-US" sz="2400" b="1" baseline="-25000">
                <a:latin typeface="Bookman Old Style" panose="02050604050505020204" charset="0"/>
                <a:cs typeface="Bookman Old Style" panose="02050604050505020204" charset="0"/>
              </a:rPr>
              <a:t>0</a:t>
            </a:r>
            <a:endParaRPr lang="en-IN" altLang="en-US" sz="24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8091805" y="1488440"/>
            <a:ext cx="223520" cy="497840"/>
          </a:xfrm>
          <a:prstGeom prst="upArrow">
            <a:avLst/>
          </a:prstGeom>
          <a:solidFill>
            <a:schemeClr val="accent5">
              <a:lumMod val="75000"/>
              <a:alpha val="9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6720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1013460" y="3729355"/>
            <a:ext cx="683260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72920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133600" y="229743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/ aZ</a:t>
            </a:r>
            <a:r>
              <a:rPr lang="en-IN" alt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43785" y="2607945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a, a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/ aa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43415" y="464756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543415" y="407352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543415" y="3499485"/>
            <a:ext cx="9105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 baseline="-2500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endParaRPr lang="en-IN" altLang="en-US" sz="3600" b="1" baseline="-25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9840" y="3736975"/>
            <a:ext cx="2037715" cy="3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67555" y="3302635"/>
            <a:ext cx="833120" cy="8534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43755" y="3437890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altLang="en-US" sz="24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altLang="en-US" sz="24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23870" y="330263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12690" y="2526665"/>
            <a:ext cx="1049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b, a / </a:t>
            </a:r>
            <a:r>
              <a:rPr lang="en-IN" altLang="en-US" sz="20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9753600" y="3723640"/>
            <a:ext cx="508000" cy="25400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289675" y="2352675"/>
            <a:ext cx="2763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aZ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aa)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δ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,b, a) = ( q</a:t>
            </a:r>
            <a:r>
              <a:rPr lang="en-IN" altLang="en-US" sz="2200" b="1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altLang="en-US" sz="2200" b="1">
                <a:latin typeface="Arial Narrow" panose="020B0606020202030204" charset="0"/>
                <a:cs typeface="Arial Narrow" panose="020B0606020202030204" charset="0"/>
                <a:sym typeface="+mn-ea"/>
              </a:rPr>
              <a:t>ε</a:t>
            </a:r>
            <a:r>
              <a:rPr lang="en-IN" altLang="en-US" sz="2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)</a:t>
            </a:r>
            <a:endParaRPr lang="en-IN" altLang="en-US" sz="2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Curved Down Arrow 39"/>
          <p:cNvSpPr/>
          <p:nvPr/>
        </p:nvSpPr>
        <p:spPr>
          <a:xfrm>
            <a:off x="1919605" y="286448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797425" y="2858135"/>
            <a:ext cx="373380" cy="433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WPS Presentation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Ink Free</vt:lpstr>
      <vt:lpstr>Times New Roman</vt:lpstr>
      <vt:lpstr>Arial Narrow</vt:lpstr>
      <vt:lpstr>Bookman Old Style</vt:lpstr>
      <vt:lpstr>Microsoft YaHei</vt:lpstr>
      <vt:lpstr>Arial Unicode MS</vt:lpstr>
      <vt:lpstr>Calibri Light</vt:lpstr>
      <vt:lpstr>Calibri</vt:lpstr>
      <vt:lpstr>Comic Sans MS</vt:lpstr>
      <vt:lpstr>Bahnschrift</vt:lpstr>
      <vt:lpstr>Segoe Print</vt:lpstr>
      <vt:lpstr>Arial Rounded MT Bold</vt:lpstr>
      <vt:lpstr>Orange Waves</vt:lpstr>
      <vt:lpstr>PUSHDOWN AUTOMATA</vt:lpstr>
      <vt:lpstr>Pushdown Automata(PDA)</vt:lpstr>
      <vt:lpstr>Pushdown Automata(PDA)</vt:lpstr>
      <vt:lpstr>Pushdown Automata(PDA)</vt:lpstr>
      <vt:lpstr>EXAMPLE</vt:lpstr>
      <vt:lpstr>L = {anbn | n ≥ 1}</vt:lpstr>
      <vt:lpstr>L = {anbn | n ≥ 1}</vt:lpstr>
      <vt:lpstr>L = {anbn | n ≥ 1}</vt:lpstr>
      <vt:lpstr>L = {anbn | n ≥ 1}</vt:lpstr>
      <vt:lpstr>L = {anbn | n ≥ 1}</vt:lpstr>
      <vt:lpstr>L = {anbn | n ≥ 1}</vt:lpstr>
      <vt:lpstr>L = {anbn | n ≥ 1}</vt:lpstr>
      <vt:lpstr>L = {anbn | n ≥ 1}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/>
  <cp:lastModifiedBy>ritik</cp:lastModifiedBy>
  <cp:revision>6</cp:revision>
  <dcterms:created xsi:type="dcterms:W3CDTF">2021-11-13T17:28:00Z</dcterms:created>
  <dcterms:modified xsi:type="dcterms:W3CDTF">2021-11-16T04:20:03Z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FC868E6C79D043FB8E636FCC09C2DE0F</vt:lpwstr>
  </property>
  <property fmtid="{D5CDD505-2E9C-101B-9397-08002B2CF9AE}" pid="3" name="KSOProductBuildVer">
    <vt:lpwstr>1033-11.2.0.10351</vt:lpwstr>
  </property>
</Properties>
</file>