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
      <p:font typeface="Lato Black"/>
      <p:bold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LatoBlack-bold.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lack-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69722370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69722370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69722370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69722370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1c9dfbbc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1c9dfbbc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3d2f0b6d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23d2f0b6d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69722370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69722370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69722370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69722370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69722370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69722370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69722370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69722370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69722370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269722370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69722370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69722370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3d2f0b6d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3d2f0b6d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3d2f0b6d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3d2f0b6d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69722370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69722370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69722370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69722370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69722370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69722370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69722370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69722370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69722370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69722370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69722370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69722370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ngrok.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ngrok.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44450" y="1578400"/>
            <a:ext cx="5781000" cy="15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latin typeface="Lato"/>
                <a:ea typeface="Lato"/>
                <a:cs typeface="Lato"/>
                <a:sym typeface="Lato"/>
              </a:rPr>
              <a:t>http/</a:t>
            </a:r>
            <a:r>
              <a:rPr lang="en">
                <a:latin typeface="Lato Black"/>
                <a:ea typeface="Lato Black"/>
                <a:cs typeface="Lato Black"/>
                <a:sym typeface="Lato Black"/>
              </a:rPr>
              <a:t>P H I S H I N G</a:t>
            </a:r>
            <a:r>
              <a:rPr b="1" lang="en">
                <a:latin typeface="Lato"/>
                <a:ea typeface="Lato"/>
                <a:cs typeface="Lato"/>
                <a:sym typeface="Lato"/>
              </a:rPr>
              <a:t> </a:t>
            </a:r>
            <a:r>
              <a:rPr lang="en" sz="1800">
                <a:latin typeface="Lato"/>
                <a:ea typeface="Lato"/>
                <a:cs typeface="Lato"/>
                <a:sym typeface="Lato"/>
              </a:rPr>
              <a:t>url.com</a:t>
            </a:r>
            <a:endParaRPr sz="1800">
              <a:latin typeface="Lato"/>
              <a:ea typeface="Lato"/>
              <a:cs typeface="Lato"/>
              <a:sym typeface="Lato"/>
            </a:endParaRPr>
          </a:p>
          <a:p>
            <a:pPr indent="0" lvl="0" marL="0" rtl="0" algn="ctr">
              <a:spcBef>
                <a:spcPts val="0"/>
              </a:spcBef>
              <a:spcAft>
                <a:spcPts val="0"/>
              </a:spcAft>
              <a:buNone/>
            </a:pPr>
            <a:r>
              <a:rPr b="1" lang="en" sz="1600">
                <a:latin typeface="Lato"/>
                <a:ea typeface="Lato"/>
                <a:cs typeface="Lato"/>
                <a:sym typeface="Lato"/>
              </a:rPr>
              <a:t>ETHICAL HACKING PROJECT</a:t>
            </a:r>
            <a:endParaRPr b="1" sz="1500">
              <a:latin typeface="Lato"/>
              <a:ea typeface="Lato"/>
              <a:cs typeface="Lato"/>
              <a:sym typeface="Lato"/>
            </a:endParaRPr>
          </a:p>
        </p:txBody>
      </p:sp>
      <p:sp>
        <p:nvSpPr>
          <p:cNvPr id="135" name="Google Shape;135;p13"/>
          <p:cNvSpPr txBox="1"/>
          <p:nvPr>
            <p:ph idx="1" type="subTitle"/>
          </p:nvPr>
        </p:nvSpPr>
        <p:spPr>
          <a:xfrm>
            <a:off x="6769625" y="4281500"/>
            <a:ext cx="23181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2K19/CO319    RITIK SINGH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latin typeface="Lato Black"/>
                <a:ea typeface="Lato Black"/>
                <a:cs typeface="Lato Black"/>
                <a:sym typeface="Lato Black"/>
              </a:rPr>
              <a:t>Can you detect a phishing scam?</a:t>
            </a:r>
            <a:endParaRPr sz="3400">
              <a:latin typeface="Lato Black"/>
              <a:ea typeface="Lato Black"/>
              <a:cs typeface="Lato Black"/>
              <a:sym typeface="Lato Black"/>
            </a:endParaRPr>
          </a:p>
        </p:txBody>
      </p:sp>
      <p:sp>
        <p:nvSpPr>
          <p:cNvPr id="192" name="Google Shape;192;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22"/>
          <p:cNvPicPr preferRelativeResize="0"/>
          <p:nvPr/>
        </p:nvPicPr>
        <p:blipFill>
          <a:blip r:embed="rId3">
            <a:alphaModFix/>
          </a:blip>
          <a:stretch>
            <a:fillRect/>
          </a:stretch>
        </p:blipFill>
        <p:spPr>
          <a:xfrm>
            <a:off x="1285275" y="1402875"/>
            <a:ext cx="6573449" cy="337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9" name="Google Shape;199;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0" name="Google Shape;200;p23"/>
          <p:cNvPicPr preferRelativeResize="0"/>
          <p:nvPr/>
        </p:nvPicPr>
        <p:blipFill>
          <a:blip r:embed="rId3">
            <a:alphaModFix/>
          </a:blip>
          <a:stretch>
            <a:fillRect/>
          </a:stretch>
        </p:blipFill>
        <p:spPr>
          <a:xfrm>
            <a:off x="1091375" y="1013700"/>
            <a:ext cx="7993074" cy="3892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latin typeface="Lato Black"/>
                <a:ea typeface="Lato Black"/>
                <a:cs typeface="Lato Black"/>
                <a:sym typeface="Lato Black"/>
              </a:rPr>
              <a:t>LockPhish</a:t>
            </a:r>
            <a:endParaRPr sz="3200">
              <a:latin typeface="Lato Black"/>
              <a:ea typeface="Lato Black"/>
              <a:cs typeface="Lato Black"/>
              <a:sym typeface="Lato Black"/>
            </a:endParaRPr>
          </a:p>
        </p:txBody>
      </p:sp>
      <p:sp>
        <p:nvSpPr>
          <p:cNvPr id="206" name="Google Shape;206;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highlight>
                  <a:schemeClr val="dk1"/>
                </a:highlight>
              </a:rPr>
              <a:t>It is designed for phishing attacks on the lock screen, designed to grab Windows credentials, Android PIN and iPhone Passcode using a https link.</a:t>
            </a:r>
            <a:endParaRPr sz="2100">
              <a:highlight>
                <a:schemeClr val="dk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297500" y="486250"/>
            <a:ext cx="7038900" cy="821700"/>
          </a:xfrm>
          <a:prstGeom prst="rect">
            <a:avLst/>
          </a:prstGeom>
        </p:spPr>
        <p:txBody>
          <a:bodyPr anchorCtr="0" anchor="t" bIns="91425" lIns="91425" spcFirstLastPara="1" rIns="91425" wrap="square" tIns="91425">
            <a:normAutofit/>
          </a:bodyPr>
          <a:lstStyle/>
          <a:p>
            <a:pPr indent="0" lvl="0" marL="0" rtl="0" algn="l">
              <a:lnSpc>
                <a:spcPct val="125000"/>
              </a:lnSpc>
              <a:spcBef>
                <a:spcPts val="1800"/>
              </a:spcBef>
              <a:spcAft>
                <a:spcPts val="1200"/>
              </a:spcAft>
              <a:buNone/>
            </a:pPr>
            <a:r>
              <a:rPr lang="en">
                <a:highlight>
                  <a:schemeClr val="dk1"/>
                </a:highlight>
                <a:latin typeface="Lato Black"/>
                <a:ea typeface="Lato Black"/>
                <a:cs typeface="Lato Black"/>
                <a:sym typeface="Lato Black"/>
              </a:rPr>
              <a:t>Features:</a:t>
            </a:r>
            <a:endParaRPr sz="3000">
              <a:latin typeface="Lato Black"/>
              <a:ea typeface="Lato Black"/>
              <a:cs typeface="Lato Black"/>
              <a:sym typeface="Lato Black"/>
            </a:endParaRPr>
          </a:p>
        </p:txBody>
      </p:sp>
      <p:sp>
        <p:nvSpPr>
          <p:cNvPr id="212" name="Google Shape;212;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marR="38100" rtl="0" algn="l">
              <a:lnSpc>
                <a:spcPct val="150000"/>
              </a:lnSpc>
              <a:spcBef>
                <a:spcPts val="1800"/>
              </a:spcBef>
              <a:spcAft>
                <a:spcPts val="0"/>
              </a:spcAft>
              <a:buSzPts val="1800"/>
              <a:buAutoNum type="arabicPeriod"/>
            </a:pPr>
            <a:r>
              <a:rPr lang="en" sz="1800">
                <a:highlight>
                  <a:schemeClr val="dk1"/>
                </a:highlight>
              </a:rPr>
              <a:t>Lockscreen phishing page for Windows, Android and iPhone</a:t>
            </a:r>
            <a:endParaRPr sz="1800">
              <a:highlight>
                <a:schemeClr val="dk1"/>
              </a:highlight>
            </a:endParaRPr>
          </a:p>
          <a:p>
            <a:pPr indent="-342900" lvl="0" marL="457200" marR="38100" rtl="0" algn="l">
              <a:lnSpc>
                <a:spcPct val="150000"/>
              </a:lnSpc>
              <a:spcBef>
                <a:spcPts val="0"/>
              </a:spcBef>
              <a:spcAft>
                <a:spcPts val="0"/>
              </a:spcAft>
              <a:buSzPts val="1800"/>
              <a:buAutoNum type="arabicPeriod"/>
            </a:pPr>
            <a:r>
              <a:rPr lang="en" sz="1800">
                <a:highlight>
                  <a:schemeClr val="dk1"/>
                </a:highlight>
              </a:rPr>
              <a:t>Auto detect device</a:t>
            </a:r>
            <a:endParaRPr sz="1800">
              <a:highlight>
                <a:schemeClr val="dk1"/>
              </a:highlight>
            </a:endParaRPr>
          </a:p>
          <a:p>
            <a:pPr indent="-342900" lvl="0" marL="457200" marR="38100" rtl="0" algn="l">
              <a:lnSpc>
                <a:spcPct val="150000"/>
              </a:lnSpc>
              <a:spcBef>
                <a:spcPts val="0"/>
              </a:spcBef>
              <a:spcAft>
                <a:spcPts val="0"/>
              </a:spcAft>
              <a:buSzPts val="1800"/>
              <a:buAutoNum type="arabicPeriod"/>
            </a:pPr>
            <a:r>
              <a:rPr lang="en" sz="1800">
                <a:highlight>
                  <a:schemeClr val="dk1"/>
                </a:highlight>
              </a:rPr>
              <a:t>Port Forwarding by Ngrok</a:t>
            </a:r>
            <a:endParaRPr sz="1800">
              <a:highlight>
                <a:schemeClr val="dk1"/>
              </a:highlight>
            </a:endParaRPr>
          </a:p>
          <a:p>
            <a:pPr indent="-342900" lvl="0" marL="457200" marR="38100" rtl="0" algn="l">
              <a:lnSpc>
                <a:spcPct val="150000"/>
              </a:lnSpc>
              <a:spcBef>
                <a:spcPts val="0"/>
              </a:spcBef>
              <a:spcAft>
                <a:spcPts val="0"/>
              </a:spcAft>
              <a:buSzPts val="1800"/>
              <a:buAutoNum type="arabicPeriod"/>
            </a:pPr>
            <a:r>
              <a:rPr lang="en" sz="1800">
                <a:highlight>
                  <a:schemeClr val="dk1"/>
                </a:highlight>
              </a:rPr>
              <a:t>IP Tracker</a:t>
            </a:r>
            <a:endParaRPr sz="1800">
              <a:highlight>
                <a:schemeClr val="dk1"/>
              </a:highlight>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latin typeface="Lato Black"/>
                <a:ea typeface="Lato Black"/>
                <a:cs typeface="Lato Black"/>
                <a:sym typeface="Lato Black"/>
              </a:rPr>
              <a:t>Ngrok</a:t>
            </a:r>
            <a:endParaRPr sz="3400">
              <a:latin typeface="Lato Black"/>
              <a:ea typeface="Lato Black"/>
              <a:cs typeface="Lato Black"/>
              <a:sym typeface="Lato Black"/>
            </a:endParaRPr>
          </a:p>
        </p:txBody>
      </p:sp>
      <p:sp>
        <p:nvSpPr>
          <p:cNvPr id="218" name="Google Shape;218;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en" sz="1600">
                <a:highlight>
                  <a:schemeClr val="dk1"/>
                </a:highlight>
              </a:rPr>
              <a:t>Ngrok is a cross-platform application that exposes local server ports to the Internet. </a:t>
            </a:r>
            <a:endParaRPr sz="1600">
              <a:highlight>
                <a:schemeClr val="dk1"/>
              </a:highlight>
            </a:endParaRPr>
          </a:p>
          <a:p>
            <a:pPr indent="-330200" lvl="0" marL="457200" rtl="0" algn="l">
              <a:lnSpc>
                <a:spcPct val="150000"/>
              </a:lnSpc>
              <a:spcBef>
                <a:spcPts val="0"/>
              </a:spcBef>
              <a:spcAft>
                <a:spcPts val="0"/>
              </a:spcAft>
              <a:buSzPts val="1600"/>
              <a:buChar char="●"/>
            </a:pPr>
            <a:r>
              <a:rPr lang="en" sz="1600">
                <a:highlight>
                  <a:schemeClr val="dk1"/>
                </a:highlight>
                <a:uFill>
                  <a:noFill/>
                </a:uFill>
                <a:hlinkClick r:id="rId3"/>
              </a:rPr>
              <a:t>Their website</a:t>
            </a:r>
            <a:r>
              <a:rPr lang="en" sz="1600">
                <a:highlight>
                  <a:schemeClr val="dk1"/>
                </a:highlight>
              </a:rPr>
              <a:t> claims, “[so you can] spend more time programming—one command for an instant, secure URL to your localhost server through any NAT or firewall.”</a:t>
            </a:r>
            <a:endParaRPr sz="1700">
              <a:highlight>
                <a:schemeClr val="dk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4" name="Google Shape;224;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5" name="Google Shape;225;p27"/>
          <p:cNvPicPr preferRelativeResize="0"/>
          <p:nvPr/>
        </p:nvPicPr>
        <p:blipFill>
          <a:blip r:embed="rId3">
            <a:alphaModFix/>
          </a:blip>
          <a:stretch>
            <a:fillRect/>
          </a:stretch>
        </p:blipFill>
        <p:spPr>
          <a:xfrm>
            <a:off x="1297500" y="393750"/>
            <a:ext cx="6331300" cy="4398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31" name="Google Shape;231;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2" name="Google Shape;232;p28"/>
          <p:cNvPicPr preferRelativeResize="0"/>
          <p:nvPr/>
        </p:nvPicPr>
        <p:blipFill rotWithShape="1">
          <a:blip r:embed="rId3">
            <a:alphaModFix/>
          </a:blip>
          <a:srcRect b="0" l="4879" r="0" t="0"/>
          <a:stretch/>
        </p:blipFill>
        <p:spPr>
          <a:xfrm>
            <a:off x="5873625" y="393750"/>
            <a:ext cx="2928550" cy="4366151"/>
          </a:xfrm>
          <a:prstGeom prst="rect">
            <a:avLst/>
          </a:prstGeom>
          <a:noFill/>
          <a:ln>
            <a:noFill/>
          </a:ln>
        </p:spPr>
      </p:pic>
      <p:pic>
        <p:nvPicPr>
          <p:cNvPr id="233" name="Google Shape;233;p28"/>
          <p:cNvPicPr preferRelativeResize="0"/>
          <p:nvPr/>
        </p:nvPicPr>
        <p:blipFill>
          <a:blip r:embed="rId4">
            <a:alphaModFix/>
          </a:blip>
          <a:stretch>
            <a:fillRect/>
          </a:stretch>
        </p:blipFill>
        <p:spPr>
          <a:xfrm>
            <a:off x="854500" y="1669300"/>
            <a:ext cx="5019125" cy="1313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400">
                <a:highlight>
                  <a:schemeClr val="dk1"/>
                </a:highlight>
                <a:latin typeface="Lato Black"/>
                <a:ea typeface="Lato Black"/>
                <a:cs typeface="Lato Black"/>
                <a:sym typeface="Lato Black"/>
              </a:rPr>
              <a:t>The pros and cons of Lockphish</a:t>
            </a:r>
            <a:endParaRPr sz="3400">
              <a:highlight>
                <a:schemeClr val="dk1"/>
              </a:highlight>
              <a:latin typeface="Lato Black"/>
              <a:ea typeface="Lato Black"/>
              <a:cs typeface="Lato Black"/>
              <a:sym typeface="Lato Black"/>
            </a:endParaRPr>
          </a:p>
          <a:p>
            <a:pPr indent="0" lvl="0" marL="0" rtl="0" algn="l">
              <a:spcBef>
                <a:spcPts val="400"/>
              </a:spcBef>
              <a:spcAft>
                <a:spcPts val="0"/>
              </a:spcAft>
              <a:buNone/>
            </a:pPr>
            <a:r>
              <a:t/>
            </a:r>
            <a:endParaRPr/>
          </a:p>
        </p:txBody>
      </p:sp>
      <p:sp>
        <p:nvSpPr>
          <p:cNvPr id="239" name="Google Shape;239;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en" sz="1600">
                <a:highlight>
                  <a:schemeClr val="dk1"/>
                </a:highlight>
              </a:rPr>
              <a:t>Lockphish is an extremely versatile tool for collecting a target’s device login credentials. It supports Android, iOS and Windows devices. Additionally, it is very easy for the attacker to use, setting up its own phishing servers (using </a:t>
            </a:r>
            <a:r>
              <a:rPr lang="en" sz="1600" u="sng">
                <a:highlight>
                  <a:schemeClr val="dk1"/>
                </a:highlight>
                <a:hlinkClick r:id="rId3"/>
              </a:rPr>
              <a:t>ngrok</a:t>
            </a:r>
            <a:r>
              <a:rPr lang="en" sz="1600">
                <a:highlight>
                  <a:schemeClr val="dk1"/>
                </a:highlight>
              </a:rPr>
              <a:t>) and automatically storing device credentials in a file for future use.</a:t>
            </a:r>
            <a:endParaRPr sz="1600">
              <a:highlight>
                <a:schemeClr val="dk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400">
                <a:highlight>
                  <a:schemeClr val="dk1"/>
                </a:highlight>
                <a:latin typeface="Lato Black"/>
                <a:ea typeface="Lato Black"/>
                <a:cs typeface="Lato Black"/>
                <a:sym typeface="Lato Black"/>
              </a:rPr>
              <a:t>The pros and cons of Lockphish</a:t>
            </a:r>
            <a:endParaRPr sz="3400">
              <a:highlight>
                <a:schemeClr val="dk1"/>
              </a:highlight>
              <a:latin typeface="Lato Black"/>
              <a:ea typeface="Lato Black"/>
              <a:cs typeface="Lato Black"/>
              <a:sym typeface="Lato Black"/>
            </a:endParaRPr>
          </a:p>
          <a:p>
            <a:pPr indent="0" lvl="0" marL="0" rtl="0" algn="l">
              <a:spcBef>
                <a:spcPts val="400"/>
              </a:spcBef>
              <a:spcAft>
                <a:spcPts val="0"/>
              </a:spcAft>
              <a:buNone/>
            </a:pPr>
            <a:r>
              <a:t/>
            </a:r>
            <a:endParaRPr/>
          </a:p>
        </p:txBody>
      </p:sp>
      <p:sp>
        <p:nvSpPr>
          <p:cNvPr id="245" name="Google Shape;245;p30"/>
          <p:cNvSpPr txBox="1"/>
          <p:nvPr>
            <p:ph idx="1" type="body"/>
          </p:nvPr>
        </p:nvSpPr>
        <p:spPr>
          <a:xfrm>
            <a:off x="1297500" y="1567550"/>
            <a:ext cx="7617300" cy="340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50">
                <a:highlight>
                  <a:schemeClr val="dk1"/>
                </a:highlight>
              </a:rPr>
              <a:t>That said, Lockphish is far from a perfect tool for phishing login credentials. Some limitations of Lockphish are:</a:t>
            </a:r>
            <a:endParaRPr sz="1550">
              <a:highlight>
                <a:schemeClr val="dk1"/>
              </a:highlight>
            </a:endParaRPr>
          </a:p>
          <a:p>
            <a:pPr indent="-323850" lvl="0" marL="457200" rtl="0" algn="l">
              <a:spcBef>
                <a:spcPts val="1200"/>
              </a:spcBef>
              <a:spcAft>
                <a:spcPts val="0"/>
              </a:spcAft>
              <a:buSzPts val="1500"/>
              <a:buChar char="●"/>
            </a:pPr>
            <a:r>
              <a:rPr b="1" lang="en" sz="1450">
                <a:highlight>
                  <a:schemeClr val="dk1"/>
                </a:highlight>
              </a:rPr>
              <a:t>Odd landing page:</a:t>
            </a:r>
            <a:r>
              <a:rPr lang="en" sz="1450">
                <a:highlight>
                  <a:schemeClr val="dk1"/>
                </a:highlight>
              </a:rPr>
              <a:t> The landing page for the phishing email requires a click on a redirect link on an otherwise blank page</a:t>
            </a:r>
            <a:endParaRPr sz="1450">
              <a:highlight>
                <a:schemeClr val="dk1"/>
              </a:highlight>
            </a:endParaRPr>
          </a:p>
          <a:p>
            <a:pPr indent="-323850" lvl="0" marL="457200" rtl="0" algn="l">
              <a:spcBef>
                <a:spcPts val="0"/>
              </a:spcBef>
              <a:spcAft>
                <a:spcPts val="0"/>
              </a:spcAft>
              <a:buSzPts val="1500"/>
              <a:buChar char="●"/>
            </a:pPr>
            <a:r>
              <a:rPr b="1" lang="en" sz="1450">
                <a:highlight>
                  <a:schemeClr val="dk1"/>
                </a:highlight>
              </a:rPr>
              <a:t>Click then lock:</a:t>
            </a:r>
            <a:r>
              <a:rPr lang="en" sz="1450">
                <a:highlight>
                  <a:schemeClr val="dk1"/>
                </a:highlight>
              </a:rPr>
              <a:t> The user needs to take action on a webpage and then is immediately presented with a lock screen, presumably from a device timeout</a:t>
            </a:r>
            <a:endParaRPr sz="1450">
              <a:highlight>
                <a:schemeClr val="dk1"/>
              </a:highlight>
            </a:endParaRPr>
          </a:p>
          <a:p>
            <a:pPr indent="-323850" lvl="0" marL="457200" rtl="0" algn="l">
              <a:spcBef>
                <a:spcPts val="0"/>
              </a:spcBef>
              <a:spcAft>
                <a:spcPts val="0"/>
              </a:spcAft>
              <a:buSzPts val="1500"/>
              <a:buChar char="●"/>
            </a:pPr>
            <a:r>
              <a:rPr b="1" lang="en" sz="1450">
                <a:highlight>
                  <a:schemeClr val="dk1"/>
                </a:highlight>
              </a:rPr>
              <a:t>Static background image: </a:t>
            </a:r>
            <a:r>
              <a:rPr lang="en" sz="1450">
                <a:highlight>
                  <a:schemeClr val="dk1"/>
                </a:highlight>
              </a:rPr>
              <a:t>The lock screen background image is static, making it unlikely that it actually looks like the user’s lock screen</a:t>
            </a:r>
            <a:endParaRPr sz="1450">
              <a:highlight>
                <a:schemeClr val="dk1"/>
              </a:highlight>
            </a:endParaRPr>
          </a:p>
          <a:p>
            <a:pPr indent="-323850" lvl="0" marL="457200" rtl="0" algn="l">
              <a:spcBef>
                <a:spcPts val="0"/>
              </a:spcBef>
              <a:spcAft>
                <a:spcPts val="0"/>
              </a:spcAft>
              <a:buSzPts val="1500"/>
              <a:buChar char="●"/>
            </a:pPr>
            <a:r>
              <a:rPr b="1" lang="en" sz="1450">
                <a:highlight>
                  <a:schemeClr val="dk1"/>
                </a:highlight>
              </a:rPr>
              <a:t>No PIN checking:</a:t>
            </a:r>
            <a:r>
              <a:rPr lang="en" sz="1450">
                <a:highlight>
                  <a:schemeClr val="dk1"/>
                </a:highlight>
              </a:rPr>
              <a:t> Lockphish does not perform any verification of the user’s PIN number</a:t>
            </a:r>
            <a:endParaRPr sz="1450">
              <a:highlight>
                <a:schemeClr val="dk1"/>
              </a:highlight>
            </a:endParaRPr>
          </a:p>
          <a:p>
            <a:pPr indent="-323850" lvl="0" marL="457200" rtl="0" algn="l">
              <a:spcBef>
                <a:spcPts val="0"/>
              </a:spcBef>
              <a:spcAft>
                <a:spcPts val="0"/>
              </a:spcAft>
              <a:buSzPts val="1500"/>
              <a:buChar char="●"/>
            </a:pPr>
            <a:r>
              <a:rPr b="1" lang="en" sz="1450">
                <a:highlight>
                  <a:schemeClr val="dk1"/>
                </a:highlight>
              </a:rPr>
              <a:t>Full-screen warning:</a:t>
            </a:r>
            <a:r>
              <a:rPr lang="en" sz="1450">
                <a:highlight>
                  <a:schemeClr val="dk1"/>
                </a:highlight>
              </a:rPr>
              <a:t> Browsers on Android warn that they have entered full screen mode </a:t>
            </a:r>
            <a:endParaRPr sz="1700">
              <a:highlight>
                <a:schemeClr val="dk1"/>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51" name="Google Shape;251;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4500"/>
              <a:t>THANK YOU </a:t>
            </a:r>
            <a:endParaRPr b="1" sz="4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3400">
                <a:highlight>
                  <a:schemeClr val="dk1"/>
                </a:highlight>
                <a:latin typeface="Lato Black"/>
                <a:ea typeface="Lato Black"/>
                <a:cs typeface="Lato Black"/>
                <a:sym typeface="Lato Black"/>
              </a:rPr>
              <a:t>What is Phishing?</a:t>
            </a:r>
            <a:endParaRPr sz="3400">
              <a:highlight>
                <a:schemeClr val="dk1"/>
              </a:highlight>
              <a:latin typeface="Lato Black"/>
              <a:ea typeface="Lato Black"/>
              <a:cs typeface="Lato Black"/>
              <a:sym typeface="Lato Black"/>
            </a:endParaRPr>
          </a:p>
        </p:txBody>
      </p:sp>
      <p:sp>
        <p:nvSpPr>
          <p:cNvPr id="141" name="Google Shape;141;p14"/>
          <p:cNvSpPr txBox="1"/>
          <p:nvPr>
            <p:ph idx="1" type="body"/>
          </p:nvPr>
        </p:nvSpPr>
        <p:spPr>
          <a:xfrm>
            <a:off x="1297500" y="1372325"/>
            <a:ext cx="7038900" cy="328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highlight>
                  <a:schemeClr val="dk1"/>
                </a:highlight>
                <a:latin typeface="Arial"/>
                <a:ea typeface="Arial"/>
                <a:cs typeface="Arial"/>
                <a:sym typeface="Arial"/>
              </a:rPr>
              <a:t>(a) • Phishing is a form of Cybercrime. </a:t>
            </a:r>
            <a:endParaRPr sz="1800">
              <a:highlight>
                <a:schemeClr val="dk1"/>
              </a:highlight>
              <a:latin typeface="Arial"/>
              <a:ea typeface="Arial"/>
              <a:cs typeface="Arial"/>
              <a:sym typeface="Arial"/>
            </a:endParaRPr>
          </a:p>
          <a:p>
            <a:pPr indent="0" lvl="0" marL="0" rtl="0" algn="l">
              <a:spcBef>
                <a:spcPts val="1200"/>
              </a:spcBef>
              <a:spcAft>
                <a:spcPts val="0"/>
              </a:spcAft>
              <a:buNone/>
            </a:pPr>
            <a:r>
              <a:rPr lang="en" sz="1800">
                <a:highlight>
                  <a:schemeClr val="dk1"/>
                </a:highlight>
                <a:latin typeface="Arial"/>
                <a:ea typeface="Arial"/>
                <a:cs typeface="Arial"/>
                <a:sym typeface="Arial"/>
              </a:rPr>
              <a:t>• Phishing is the attempt to obtain sensitive information such as usernames, passwords, and credit card details (and, indirectly, money), often for malicious reasons, by disguising as a trustworthy entity in an electronic communication. </a:t>
            </a:r>
            <a:endParaRPr sz="1800">
              <a:highlight>
                <a:schemeClr val="dk1"/>
              </a:highlight>
              <a:latin typeface="Arial"/>
              <a:ea typeface="Arial"/>
              <a:cs typeface="Arial"/>
              <a:sym typeface="Arial"/>
            </a:endParaRPr>
          </a:p>
          <a:p>
            <a:pPr indent="0" lvl="0" marL="0" rtl="0" algn="l">
              <a:spcBef>
                <a:spcPts val="1200"/>
              </a:spcBef>
              <a:spcAft>
                <a:spcPts val="1200"/>
              </a:spcAft>
              <a:buNone/>
            </a:pPr>
            <a:r>
              <a:rPr lang="en" sz="1800">
                <a:highlight>
                  <a:schemeClr val="dk1"/>
                </a:highlight>
                <a:latin typeface="Arial"/>
                <a:ea typeface="Arial"/>
                <a:cs typeface="Arial"/>
                <a:sym typeface="Arial"/>
              </a:rPr>
              <a:t>• Phishing is the process of enticing people into visiting fraudulent websites and persuading them to enter identity information such as usernames, passwords etc.</a:t>
            </a:r>
            <a:endParaRPr sz="1800">
              <a:highlight>
                <a:schemeClr val="dk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3400">
                <a:highlight>
                  <a:schemeClr val="dk1"/>
                </a:highlight>
                <a:latin typeface="Lato Black"/>
                <a:ea typeface="Lato Black"/>
                <a:cs typeface="Lato Black"/>
                <a:sym typeface="Lato Black"/>
              </a:rPr>
              <a:t>What is Phishing?</a:t>
            </a:r>
            <a:r>
              <a:rPr lang="en" sz="3400">
                <a:highlight>
                  <a:schemeClr val="dk1"/>
                </a:highlight>
                <a:latin typeface="Arial"/>
                <a:ea typeface="Arial"/>
                <a:cs typeface="Arial"/>
                <a:sym typeface="Arial"/>
              </a:rPr>
              <a:t> </a:t>
            </a:r>
            <a:endParaRPr sz="3400">
              <a:highlight>
                <a:schemeClr val="dk1"/>
              </a:highlight>
            </a:endParaRPr>
          </a:p>
        </p:txBody>
      </p:sp>
      <p:sp>
        <p:nvSpPr>
          <p:cNvPr id="147" name="Google Shape;147;p15"/>
          <p:cNvSpPr txBox="1"/>
          <p:nvPr>
            <p:ph idx="1" type="body"/>
          </p:nvPr>
        </p:nvSpPr>
        <p:spPr>
          <a:xfrm>
            <a:off x="1297500" y="1415550"/>
            <a:ext cx="7038900" cy="306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highlight>
                  <a:schemeClr val="dk1"/>
                </a:highlight>
                <a:latin typeface="Arial"/>
                <a:ea typeface="Arial"/>
                <a:cs typeface="Arial"/>
                <a:sym typeface="Arial"/>
              </a:rPr>
              <a:t>(b) • Phishing, the act of stealing personal information via the internet for the purpose of committing financial fraud. </a:t>
            </a:r>
            <a:endParaRPr sz="1800">
              <a:highlight>
                <a:schemeClr val="dk1"/>
              </a:highlight>
              <a:latin typeface="Arial"/>
              <a:ea typeface="Arial"/>
              <a:cs typeface="Arial"/>
              <a:sym typeface="Arial"/>
            </a:endParaRPr>
          </a:p>
          <a:p>
            <a:pPr indent="0" lvl="0" marL="0" rtl="0" algn="l">
              <a:spcBef>
                <a:spcPts val="1200"/>
              </a:spcBef>
              <a:spcAft>
                <a:spcPts val="0"/>
              </a:spcAft>
              <a:buNone/>
            </a:pPr>
            <a:r>
              <a:rPr lang="en" sz="1800">
                <a:highlight>
                  <a:schemeClr val="dk1"/>
                </a:highlight>
                <a:latin typeface="Arial"/>
                <a:ea typeface="Arial"/>
                <a:cs typeface="Arial"/>
                <a:sym typeface="Arial"/>
              </a:rPr>
              <a:t>• Rely on unsolicited communications by email, SMS or telephone. • The attacker purports to represent a third reliable party. </a:t>
            </a:r>
            <a:endParaRPr sz="1800">
              <a:highlight>
                <a:schemeClr val="dk1"/>
              </a:highlight>
              <a:latin typeface="Arial"/>
              <a:ea typeface="Arial"/>
              <a:cs typeface="Arial"/>
              <a:sym typeface="Arial"/>
            </a:endParaRPr>
          </a:p>
          <a:p>
            <a:pPr indent="0" lvl="0" marL="0" rtl="0" algn="l">
              <a:spcBef>
                <a:spcPts val="1200"/>
              </a:spcBef>
              <a:spcAft>
                <a:spcPts val="1200"/>
              </a:spcAft>
              <a:buNone/>
            </a:pPr>
            <a:r>
              <a:rPr lang="en" sz="1800">
                <a:highlight>
                  <a:schemeClr val="dk1"/>
                </a:highlight>
                <a:latin typeface="Arial"/>
                <a:ea typeface="Arial"/>
                <a:cs typeface="Arial"/>
                <a:sym typeface="Arial"/>
              </a:rPr>
              <a:t>• An attempt to convince the victim to divulge sensitive information, such as login credentials or payment details.</a:t>
            </a:r>
            <a:endParaRPr sz="1800">
              <a:highlight>
                <a:schemeClr val="dk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latin typeface="Lato Black"/>
                <a:ea typeface="Lato Black"/>
                <a:cs typeface="Lato Black"/>
                <a:sym typeface="Lato Black"/>
              </a:rPr>
              <a:t>Types of Phishing</a:t>
            </a:r>
            <a:endParaRPr sz="3400">
              <a:latin typeface="Lato Black"/>
              <a:ea typeface="Lato Black"/>
              <a:cs typeface="Lato Black"/>
              <a:sym typeface="Lato Black"/>
            </a:endParaRPr>
          </a:p>
        </p:txBody>
      </p:sp>
      <p:sp>
        <p:nvSpPr>
          <p:cNvPr id="153" name="Google Shape;153;p16"/>
          <p:cNvSpPr txBox="1"/>
          <p:nvPr>
            <p:ph idx="1" type="body"/>
          </p:nvPr>
        </p:nvSpPr>
        <p:spPr>
          <a:xfrm>
            <a:off x="1210225" y="1307850"/>
            <a:ext cx="7747800" cy="3630600"/>
          </a:xfrm>
          <a:prstGeom prst="rect">
            <a:avLst/>
          </a:prstGeom>
        </p:spPr>
        <p:txBody>
          <a:bodyPr anchorCtr="0" anchor="t" bIns="91425" lIns="91425" spcFirstLastPara="1" rIns="91425" wrap="square" tIns="91425">
            <a:normAutofit/>
          </a:bodyPr>
          <a:lstStyle/>
          <a:p>
            <a:pPr indent="-318015" lvl="0" marL="457200" rtl="0" algn="l">
              <a:lnSpc>
                <a:spcPct val="150000"/>
              </a:lnSpc>
              <a:spcBef>
                <a:spcPts val="0"/>
              </a:spcBef>
              <a:spcAft>
                <a:spcPts val="0"/>
              </a:spcAft>
              <a:buSzPts val="1408"/>
              <a:buChar char="●"/>
            </a:pPr>
            <a:r>
              <a:rPr b="1" lang="en" sz="1408"/>
              <a:t>Mass Phishing</a:t>
            </a:r>
            <a:r>
              <a:rPr lang="en" sz="1408"/>
              <a:t> – Mass, large-volume attack intended to reach as many people as possible</a:t>
            </a:r>
            <a:endParaRPr sz="1408"/>
          </a:p>
          <a:p>
            <a:pPr indent="-318015" lvl="0" marL="457200" rtl="0" algn="l">
              <a:lnSpc>
                <a:spcPct val="150000"/>
              </a:lnSpc>
              <a:spcBef>
                <a:spcPts val="0"/>
              </a:spcBef>
              <a:spcAft>
                <a:spcPts val="0"/>
              </a:spcAft>
              <a:buSzPts val="1408"/>
              <a:buChar char="●"/>
            </a:pPr>
            <a:r>
              <a:rPr b="1" lang="en" sz="1408"/>
              <a:t>Spear Phishing</a:t>
            </a:r>
            <a:r>
              <a:rPr lang="en" sz="1408"/>
              <a:t> – Targeted attack directed at specific individuals or companies using gathered information to personalize the message and make the scam more difficult to detect</a:t>
            </a:r>
            <a:endParaRPr sz="1408"/>
          </a:p>
          <a:p>
            <a:pPr indent="-318015" lvl="0" marL="457200" rtl="0" algn="l">
              <a:lnSpc>
                <a:spcPct val="150000"/>
              </a:lnSpc>
              <a:spcBef>
                <a:spcPts val="0"/>
              </a:spcBef>
              <a:spcAft>
                <a:spcPts val="0"/>
              </a:spcAft>
              <a:buSzPts val="1408"/>
              <a:buChar char="●"/>
            </a:pPr>
            <a:r>
              <a:rPr b="1" lang="en" sz="1408"/>
              <a:t>Whaling</a:t>
            </a:r>
            <a:r>
              <a:rPr lang="en" sz="1408"/>
              <a:t> – Type of spear phishing attack that targets “big fish,” including high-profile individuals or those with a great deal of authority or access</a:t>
            </a:r>
            <a:endParaRPr sz="1408"/>
          </a:p>
          <a:p>
            <a:pPr indent="-318015" lvl="0" marL="457200" rtl="0" algn="l">
              <a:lnSpc>
                <a:spcPct val="150000"/>
              </a:lnSpc>
              <a:spcBef>
                <a:spcPts val="0"/>
              </a:spcBef>
              <a:spcAft>
                <a:spcPts val="0"/>
              </a:spcAft>
              <a:buSzPts val="1408"/>
              <a:buChar char="●"/>
            </a:pPr>
            <a:r>
              <a:rPr b="1" lang="en" sz="1408"/>
              <a:t>Clone Phishing</a:t>
            </a:r>
            <a:r>
              <a:rPr lang="en" sz="1408"/>
              <a:t> – Spoofed copy of a legitimate and previously delivered email, with original attachments or hyperlinks replaced with malicious versions, which is sent from a forged email address so it appears to come from the original sender or another legitimate source</a:t>
            </a:r>
            <a:endParaRPr sz="1408"/>
          </a:p>
          <a:p>
            <a:pPr indent="-318015" lvl="0" marL="457200" rtl="0" algn="l">
              <a:lnSpc>
                <a:spcPct val="150000"/>
              </a:lnSpc>
              <a:spcBef>
                <a:spcPts val="0"/>
              </a:spcBef>
              <a:spcAft>
                <a:spcPts val="0"/>
              </a:spcAft>
              <a:buSzPts val="1408"/>
              <a:buChar char="●"/>
            </a:pPr>
            <a:r>
              <a:rPr b="1" lang="en" sz="1408"/>
              <a:t>Advance-Fee Scam:</a:t>
            </a:r>
            <a:r>
              <a:rPr lang="en" sz="1408"/>
              <a:t> Requests the target to send money or bank account information to the cybercriminal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latin typeface="Lato Black"/>
                <a:ea typeface="Lato Black"/>
                <a:cs typeface="Lato Black"/>
                <a:sym typeface="Lato Black"/>
              </a:rPr>
              <a:t>Common Baiting Tactics</a:t>
            </a:r>
            <a:endParaRPr sz="4000">
              <a:latin typeface="Lato Black"/>
              <a:ea typeface="Lato Black"/>
              <a:cs typeface="Lato Black"/>
              <a:sym typeface="Lato Black"/>
            </a:endParaRPr>
          </a:p>
        </p:txBody>
      </p:sp>
      <p:sp>
        <p:nvSpPr>
          <p:cNvPr id="159" name="Google Shape;159;p17"/>
          <p:cNvSpPr txBox="1"/>
          <p:nvPr>
            <p:ph idx="1" type="body"/>
          </p:nvPr>
        </p:nvSpPr>
        <p:spPr>
          <a:xfrm>
            <a:off x="1199425" y="1307850"/>
            <a:ext cx="7780200" cy="38355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b="1" lang="en"/>
              <a:t>Notification from a help desk or system administrator</a:t>
            </a:r>
            <a:br>
              <a:rPr lang="en"/>
            </a:br>
            <a:r>
              <a:rPr lang="en"/>
              <a:t>Asks you to take action to resolve an issue with your account (e.g., email account has reached its storage limit), which often includes clicking on a link and providing requested information.</a:t>
            </a:r>
            <a:endParaRPr/>
          </a:p>
          <a:p>
            <a:pPr indent="-311150" lvl="0" marL="457200" rtl="0" algn="l">
              <a:lnSpc>
                <a:spcPct val="115000"/>
              </a:lnSpc>
              <a:spcBef>
                <a:spcPts val="0"/>
              </a:spcBef>
              <a:spcAft>
                <a:spcPts val="0"/>
              </a:spcAft>
              <a:buSzPts val="1300"/>
              <a:buChar char="●"/>
            </a:pPr>
            <a:r>
              <a:rPr b="1" lang="en"/>
              <a:t>Advertisement for immediate weight loss, hair growth or fitness prowess</a:t>
            </a:r>
            <a:br>
              <a:rPr lang="en"/>
            </a:br>
            <a:r>
              <a:rPr lang="en"/>
              <a:t>Serves as a ploy to get you to click on a link that will infect your computer or mobile device with malware or viruses.</a:t>
            </a:r>
            <a:endParaRPr/>
          </a:p>
          <a:p>
            <a:pPr indent="-311150" lvl="0" marL="457200" rtl="0" algn="l">
              <a:lnSpc>
                <a:spcPct val="115000"/>
              </a:lnSpc>
              <a:spcBef>
                <a:spcPts val="0"/>
              </a:spcBef>
              <a:spcAft>
                <a:spcPts val="0"/>
              </a:spcAft>
              <a:buSzPts val="1300"/>
              <a:buChar char="●"/>
            </a:pPr>
            <a:r>
              <a:rPr b="1" lang="en"/>
              <a:t>Attachment labeled “invoice” or “shipping order”</a:t>
            </a:r>
            <a:r>
              <a:rPr lang="en"/>
              <a:t> </a:t>
            </a:r>
            <a:br>
              <a:rPr lang="en"/>
            </a:br>
            <a:r>
              <a:rPr lang="en"/>
              <a:t>Contains malware that can infect your computer or mobile device if opened. May contain what is known as “ransomware,” a type of malware that will delete all files unless you pay a specified sum of money.</a:t>
            </a:r>
            <a:endParaRPr/>
          </a:p>
          <a:p>
            <a:pPr indent="-311150" lvl="0" marL="457200" rtl="0" algn="l">
              <a:lnSpc>
                <a:spcPct val="115000"/>
              </a:lnSpc>
              <a:spcBef>
                <a:spcPts val="0"/>
              </a:spcBef>
              <a:spcAft>
                <a:spcPts val="0"/>
              </a:spcAft>
              <a:buSzPts val="1300"/>
              <a:buChar char="●"/>
            </a:pPr>
            <a:r>
              <a:rPr b="1" lang="en"/>
              <a:t>Notification from what appears to be a credit card company</a:t>
            </a:r>
            <a:br>
              <a:rPr lang="en"/>
            </a:br>
            <a:r>
              <a:rPr lang="en"/>
              <a:t>Indicates someone has made an unauthorized transaction on your account. If you click the link to log in to verify the transaction, your username and password are collected by the scammer.</a:t>
            </a:r>
            <a:endParaRPr/>
          </a:p>
          <a:p>
            <a:pPr indent="-311150" lvl="0" marL="457200" rtl="0" algn="l">
              <a:lnSpc>
                <a:spcPct val="115000"/>
              </a:lnSpc>
              <a:spcBef>
                <a:spcPts val="0"/>
              </a:spcBef>
              <a:spcAft>
                <a:spcPts val="0"/>
              </a:spcAft>
              <a:buSzPts val="1300"/>
              <a:buChar char="●"/>
            </a:pPr>
            <a:r>
              <a:rPr b="1" lang="en"/>
              <a:t>Fake account on a social media site</a:t>
            </a:r>
            <a:br>
              <a:rPr lang="en"/>
            </a:br>
            <a:r>
              <a:rPr lang="en"/>
              <a:t>Mimics a legitimate person, business or organization. May also appear in the form of an online game, quiz or survey designed to collect information from your account.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latin typeface="Lato Black"/>
                <a:ea typeface="Lato Black"/>
                <a:cs typeface="Lato Black"/>
                <a:sym typeface="Lato Black"/>
              </a:rPr>
              <a:t>Phishing Lure</a:t>
            </a:r>
            <a:endParaRPr sz="3400">
              <a:latin typeface="Lato Black"/>
              <a:ea typeface="Lato Black"/>
              <a:cs typeface="Lato Black"/>
              <a:sym typeface="Lato Black"/>
            </a:endParaRPr>
          </a:p>
        </p:txBody>
      </p:sp>
      <p:sp>
        <p:nvSpPr>
          <p:cNvPr id="165" name="Google Shape;165;p18"/>
          <p:cNvSpPr txBox="1"/>
          <p:nvPr>
            <p:ph idx="1" type="body"/>
          </p:nvPr>
        </p:nvSpPr>
        <p:spPr>
          <a:xfrm>
            <a:off x="1297500" y="1307850"/>
            <a:ext cx="7038900" cy="31707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Claims to come from the NDSU IT Help Desk and system administrators</a:t>
            </a:r>
            <a:endParaRPr sz="1400"/>
          </a:p>
          <a:p>
            <a:pPr indent="-304800" lvl="1" marL="914400" rtl="0" algn="l">
              <a:lnSpc>
                <a:spcPct val="150000"/>
              </a:lnSpc>
              <a:spcBef>
                <a:spcPts val="0"/>
              </a:spcBef>
              <a:spcAft>
                <a:spcPts val="0"/>
              </a:spcAft>
              <a:buSzPts val="1200"/>
              <a:buChar char="○"/>
            </a:pPr>
            <a:r>
              <a:rPr lang="en" sz="1200"/>
              <a:t>References NDSU and North Dakota State University</a:t>
            </a:r>
            <a:endParaRPr sz="1200"/>
          </a:p>
          <a:p>
            <a:pPr indent="-304800" lvl="1" marL="914400" rtl="0" algn="l">
              <a:lnSpc>
                <a:spcPct val="150000"/>
              </a:lnSpc>
              <a:spcBef>
                <a:spcPts val="0"/>
              </a:spcBef>
              <a:spcAft>
                <a:spcPts val="0"/>
              </a:spcAft>
              <a:buSzPts val="1200"/>
              <a:buChar char="○"/>
            </a:pPr>
            <a:r>
              <a:rPr lang="en" sz="1200"/>
              <a:t>Calls for immediate action using threatening language</a:t>
            </a:r>
            <a:endParaRPr sz="1200"/>
          </a:p>
          <a:p>
            <a:pPr indent="-317500" lvl="0" marL="457200" rtl="0" algn="l">
              <a:lnSpc>
                <a:spcPct val="150000"/>
              </a:lnSpc>
              <a:spcBef>
                <a:spcPts val="0"/>
              </a:spcBef>
              <a:spcAft>
                <a:spcPts val="0"/>
              </a:spcAft>
              <a:buSzPts val="1400"/>
              <a:buChar char="●"/>
            </a:pPr>
            <a:r>
              <a:rPr lang="en" sz="1400"/>
              <a:t>Includes hyperlink that points to fraudulent site</a:t>
            </a:r>
            <a:endParaRPr sz="1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66" name="Google Shape;166;p18"/>
          <p:cNvPicPr preferRelativeResize="0"/>
          <p:nvPr/>
        </p:nvPicPr>
        <p:blipFill>
          <a:blip r:embed="rId3">
            <a:alphaModFix/>
          </a:blip>
          <a:stretch>
            <a:fillRect/>
          </a:stretch>
        </p:blipFill>
        <p:spPr>
          <a:xfrm>
            <a:off x="86450" y="3029475"/>
            <a:ext cx="8971100" cy="138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latin typeface="Lato Black"/>
                <a:ea typeface="Lato Black"/>
                <a:cs typeface="Lato Black"/>
                <a:sym typeface="Lato Black"/>
              </a:rPr>
              <a:t>Phishing Lure</a:t>
            </a:r>
            <a:endParaRPr sz="3400">
              <a:latin typeface="Lato Black"/>
              <a:ea typeface="Lato Black"/>
              <a:cs typeface="Lato Black"/>
              <a:sym typeface="Lato Black"/>
            </a:endParaRPr>
          </a:p>
        </p:txBody>
      </p:sp>
      <p:sp>
        <p:nvSpPr>
          <p:cNvPr id="172" name="Google Shape;172;p19"/>
          <p:cNvSpPr txBox="1"/>
          <p:nvPr>
            <p:ph idx="1" type="body"/>
          </p:nvPr>
        </p:nvSpPr>
        <p:spPr>
          <a:xfrm>
            <a:off x="1297500" y="1005650"/>
            <a:ext cx="7038900" cy="29112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Claims to come from the NDSU Human Resources</a:t>
            </a:r>
            <a:endParaRPr sz="1400"/>
          </a:p>
          <a:p>
            <a:pPr indent="-304800" lvl="1" marL="914400" rtl="0" algn="l">
              <a:lnSpc>
                <a:spcPct val="150000"/>
              </a:lnSpc>
              <a:spcBef>
                <a:spcPts val="0"/>
              </a:spcBef>
              <a:spcAft>
                <a:spcPts val="0"/>
              </a:spcAft>
              <a:buSzPts val="1200"/>
              <a:buChar char="○"/>
            </a:pPr>
            <a:r>
              <a:rPr lang="en" sz="1200"/>
              <a:t>Timely call for action during annual review season</a:t>
            </a:r>
            <a:endParaRPr sz="1200"/>
          </a:p>
          <a:p>
            <a:pPr indent="-304800" lvl="1" marL="914400" rtl="0" algn="l">
              <a:lnSpc>
                <a:spcPct val="150000"/>
              </a:lnSpc>
              <a:spcBef>
                <a:spcPts val="0"/>
              </a:spcBef>
              <a:spcAft>
                <a:spcPts val="0"/>
              </a:spcAft>
              <a:buSzPts val="1200"/>
              <a:buChar char="○"/>
            </a:pPr>
            <a:r>
              <a:rPr lang="en" sz="1200"/>
              <a:t>From address includes NDSU, but not .edu address (@ndsu.com)</a:t>
            </a:r>
            <a:endParaRPr sz="1200"/>
          </a:p>
          <a:p>
            <a:pPr indent="-317500" lvl="0" marL="457200" rtl="0" algn="l">
              <a:lnSpc>
                <a:spcPct val="150000"/>
              </a:lnSpc>
              <a:spcBef>
                <a:spcPts val="0"/>
              </a:spcBef>
              <a:spcAft>
                <a:spcPts val="0"/>
              </a:spcAft>
              <a:buSzPts val="1400"/>
              <a:buChar char="●"/>
            </a:pPr>
            <a:r>
              <a:rPr lang="en" sz="1400"/>
              <a:t>Includes hyperlink that points to fraudulent site</a:t>
            </a:r>
            <a:endParaRPr sz="1400"/>
          </a:p>
          <a:p>
            <a:pPr indent="0" lvl="0" marL="0" rtl="0" algn="l">
              <a:spcBef>
                <a:spcPts val="1200"/>
              </a:spcBef>
              <a:spcAft>
                <a:spcPts val="1200"/>
              </a:spcAft>
              <a:buNone/>
            </a:pPr>
            <a:r>
              <a:t/>
            </a:r>
            <a:endParaRPr/>
          </a:p>
        </p:txBody>
      </p:sp>
      <p:pic>
        <p:nvPicPr>
          <p:cNvPr id="173" name="Google Shape;173;p19"/>
          <p:cNvPicPr preferRelativeResize="0"/>
          <p:nvPr/>
        </p:nvPicPr>
        <p:blipFill rotWithShape="1">
          <a:blip r:embed="rId3">
            <a:alphaModFix/>
          </a:blip>
          <a:srcRect b="0" l="0" r="8933" t="0"/>
          <a:stretch/>
        </p:blipFill>
        <p:spPr>
          <a:xfrm>
            <a:off x="1913800" y="2426200"/>
            <a:ext cx="5316399" cy="2565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latin typeface="Lato Black"/>
                <a:ea typeface="Lato Black"/>
                <a:cs typeface="Lato Black"/>
                <a:sym typeface="Lato Black"/>
              </a:rPr>
              <a:t>Phishing Lure</a:t>
            </a:r>
            <a:endParaRPr sz="3400">
              <a:latin typeface="Lato Black"/>
              <a:ea typeface="Lato Black"/>
              <a:cs typeface="Lato Black"/>
              <a:sym typeface="Lato Black"/>
            </a:endParaRPr>
          </a:p>
        </p:txBody>
      </p:sp>
      <p:sp>
        <p:nvSpPr>
          <p:cNvPr id="179" name="Google Shape;179;p20"/>
          <p:cNvSpPr txBox="1"/>
          <p:nvPr>
            <p:ph idx="1" type="body"/>
          </p:nvPr>
        </p:nvSpPr>
        <p:spPr>
          <a:xfrm>
            <a:off x="400625" y="1513525"/>
            <a:ext cx="3305700" cy="34032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Claims to come from PayPal</a:t>
            </a:r>
            <a:endParaRPr sz="1400"/>
          </a:p>
          <a:p>
            <a:pPr indent="-304800" lvl="1" marL="914400" rtl="0" algn="l">
              <a:lnSpc>
                <a:spcPct val="150000"/>
              </a:lnSpc>
              <a:spcBef>
                <a:spcPts val="0"/>
              </a:spcBef>
              <a:spcAft>
                <a:spcPts val="0"/>
              </a:spcAft>
              <a:buSzPts val="1200"/>
              <a:buChar char="○"/>
            </a:pPr>
            <a:r>
              <a:rPr lang="en" sz="1200"/>
              <a:t>Includes PayPal logo, but from address is not legitimate (@ecomm360.net)</a:t>
            </a:r>
            <a:endParaRPr sz="1200"/>
          </a:p>
          <a:p>
            <a:pPr indent="-304800" lvl="1" marL="914400" rtl="0" algn="l">
              <a:lnSpc>
                <a:spcPct val="150000"/>
              </a:lnSpc>
              <a:spcBef>
                <a:spcPts val="0"/>
              </a:spcBef>
              <a:spcAft>
                <a:spcPts val="0"/>
              </a:spcAft>
              <a:buSzPts val="1200"/>
              <a:buChar char="○"/>
            </a:pPr>
            <a:r>
              <a:rPr lang="en" sz="1200"/>
              <a:t>Calls for immediate action using threatening language</a:t>
            </a:r>
            <a:endParaRPr sz="1200"/>
          </a:p>
          <a:p>
            <a:pPr indent="-317500" lvl="0" marL="457200" rtl="0" algn="l">
              <a:lnSpc>
                <a:spcPct val="150000"/>
              </a:lnSpc>
              <a:spcBef>
                <a:spcPts val="0"/>
              </a:spcBef>
              <a:spcAft>
                <a:spcPts val="0"/>
              </a:spcAft>
              <a:buSzPts val="1400"/>
              <a:buChar char="●"/>
            </a:pPr>
            <a:r>
              <a:rPr lang="en" sz="1400"/>
              <a:t>Includes hyperlink that points to fraudulent site</a:t>
            </a:r>
            <a:endParaRPr sz="1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0" name="Google Shape;180;p20"/>
          <p:cNvPicPr preferRelativeResize="0"/>
          <p:nvPr/>
        </p:nvPicPr>
        <p:blipFill>
          <a:blip r:embed="rId3">
            <a:alphaModFix/>
          </a:blip>
          <a:stretch>
            <a:fillRect/>
          </a:stretch>
        </p:blipFill>
        <p:spPr>
          <a:xfrm>
            <a:off x="3956100" y="1307850"/>
            <a:ext cx="4889374" cy="353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latin typeface="Lato Black"/>
                <a:ea typeface="Lato Black"/>
                <a:cs typeface="Lato Black"/>
                <a:sym typeface="Lato Black"/>
              </a:rPr>
              <a:t>Detect a Phishing Scam</a:t>
            </a:r>
            <a:endParaRPr sz="3400">
              <a:latin typeface="Lato Black"/>
              <a:ea typeface="Lato Black"/>
              <a:cs typeface="Lato Black"/>
              <a:sym typeface="Lato Black"/>
            </a:endParaRPr>
          </a:p>
        </p:txBody>
      </p:sp>
      <p:sp>
        <p:nvSpPr>
          <p:cNvPr id="186" name="Google Shape;186;p21"/>
          <p:cNvSpPr txBox="1"/>
          <p:nvPr>
            <p:ph idx="1" type="body"/>
          </p:nvPr>
        </p:nvSpPr>
        <p:spPr>
          <a:xfrm>
            <a:off x="1297500" y="1567550"/>
            <a:ext cx="7401000" cy="3392400"/>
          </a:xfrm>
          <a:prstGeom prst="rect">
            <a:avLst/>
          </a:prstGeom>
        </p:spPr>
        <p:txBody>
          <a:bodyPr anchorCtr="0" anchor="t" bIns="91425" lIns="91425" spcFirstLastPara="1" rIns="91425" wrap="square" tIns="91425">
            <a:normAutofit fontScale="92500" lnSpcReduction="20000"/>
          </a:bodyPr>
          <a:lstStyle/>
          <a:p>
            <a:pPr indent="-322580" lvl="0" marL="457200" rtl="0" algn="l">
              <a:lnSpc>
                <a:spcPct val="200000"/>
              </a:lnSpc>
              <a:spcBef>
                <a:spcPts val="0"/>
              </a:spcBef>
              <a:spcAft>
                <a:spcPts val="0"/>
              </a:spcAft>
              <a:buSzPct val="100000"/>
              <a:buChar char="●"/>
            </a:pPr>
            <a:r>
              <a:rPr lang="en" sz="1600"/>
              <a:t>Spelling errors (e.g., “pessward”), lack of punctuation or poor grammar</a:t>
            </a:r>
            <a:endParaRPr sz="1600"/>
          </a:p>
          <a:p>
            <a:pPr indent="-322580" lvl="0" marL="457200" rtl="0" algn="l">
              <a:lnSpc>
                <a:spcPct val="200000"/>
              </a:lnSpc>
              <a:spcBef>
                <a:spcPts val="0"/>
              </a:spcBef>
              <a:spcAft>
                <a:spcPts val="0"/>
              </a:spcAft>
              <a:buSzPct val="100000"/>
              <a:buChar char="●"/>
            </a:pPr>
            <a:r>
              <a:rPr lang="en" sz="1600"/>
              <a:t>Hyperlinked URL differs from the one displayed, or it is hidden</a:t>
            </a:r>
            <a:endParaRPr sz="1600"/>
          </a:p>
          <a:p>
            <a:pPr indent="-322580" lvl="0" marL="457200" rtl="0" algn="l">
              <a:lnSpc>
                <a:spcPct val="200000"/>
              </a:lnSpc>
              <a:spcBef>
                <a:spcPts val="0"/>
              </a:spcBef>
              <a:spcAft>
                <a:spcPts val="0"/>
              </a:spcAft>
              <a:buSzPct val="100000"/>
              <a:buChar char="●"/>
            </a:pPr>
            <a:r>
              <a:rPr lang="en" sz="1600"/>
              <a:t>Threatening language that calls for immediate action</a:t>
            </a:r>
            <a:endParaRPr sz="1600"/>
          </a:p>
          <a:p>
            <a:pPr indent="-322580" lvl="0" marL="457200" rtl="0" algn="l">
              <a:lnSpc>
                <a:spcPct val="200000"/>
              </a:lnSpc>
              <a:spcBef>
                <a:spcPts val="0"/>
              </a:spcBef>
              <a:spcAft>
                <a:spcPts val="0"/>
              </a:spcAft>
              <a:buSzPct val="100000"/>
              <a:buChar char="●"/>
            </a:pPr>
            <a:r>
              <a:rPr lang="en" sz="1600"/>
              <a:t>Requests for personal information</a:t>
            </a:r>
            <a:endParaRPr sz="1600"/>
          </a:p>
          <a:p>
            <a:pPr indent="-322580" lvl="0" marL="457200" rtl="0" algn="l">
              <a:lnSpc>
                <a:spcPct val="200000"/>
              </a:lnSpc>
              <a:spcBef>
                <a:spcPts val="0"/>
              </a:spcBef>
              <a:spcAft>
                <a:spcPts val="0"/>
              </a:spcAft>
              <a:buSzPct val="100000"/>
              <a:buChar char="●"/>
            </a:pPr>
            <a:r>
              <a:rPr lang="en" sz="1600"/>
              <a:t>Announcement indicating you won a prize or lottery</a:t>
            </a:r>
            <a:endParaRPr sz="1600"/>
          </a:p>
          <a:p>
            <a:pPr indent="-322580" lvl="0" marL="457200" rtl="0" algn="l">
              <a:lnSpc>
                <a:spcPct val="200000"/>
              </a:lnSpc>
              <a:spcBef>
                <a:spcPts val="0"/>
              </a:spcBef>
              <a:spcAft>
                <a:spcPts val="0"/>
              </a:spcAft>
              <a:buSzPct val="100000"/>
              <a:buChar char="●"/>
            </a:pPr>
            <a:r>
              <a:rPr lang="en" sz="1600"/>
              <a:t>Requests for donations</a:t>
            </a:r>
            <a:endParaRPr sz="1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