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Black"/>
      <p:bold r:id="rId15"/>
      <p:boldItalic r:id="rId16"/>
    </p:embeddedFon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
      <p:font typeface="Lato Black"/>
      <p:bold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lac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LatoBlack-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font" Target="fonts/RobotoBlack-bold.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Black-boldItalic.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dac55ca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dac55ca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f2ed1ff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f2ed1ff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f2ed1ff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f2ed1ff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dac55ca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dac55ca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dac55ca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dac55ca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dac55ca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dac55ca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6dac55ca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6dac55ca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6dac55ca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6dac55ca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mbaknol.com/modern-management-concepts/innovation-manage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bstrategyhub.com/open-innovation-a-key-to-market-succe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strategyhub.com/what-is-triple-bottom-line-tbl-explained-with-examples-the-future-benchmark/" TargetMode="External"/><Relationship Id="rId4" Type="http://schemas.openxmlformats.org/officeDocument/2006/relationships/hyperlink" Target="https://bstrategyhub.com/tesla-mission-statement-operational-goals-a-culture/" TargetMode="External"/><Relationship Id="rId5" Type="http://schemas.openxmlformats.org/officeDocument/2006/relationships/hyperlink" Target="https://bstrategyhub.com/what-is-triple-bottom-line-tbl-explained-with-examples-the-future-benchmar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08700" y="1578400"/>
            <a:ext cx="59676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7600">
                <a:highlight>
                  <a:schemeClr val="dk1"/>
                </a:highlight>
                <a:latin typeface="Lato"/>
                <a:ea typeface="Lato"/>
                <a:cs typeface="Lato"/>
                <a:sym typeface="Lato"/>
              </a:rPr>
              <a:t>TESLA Inc.</a:t>
            </a:r>
            <a:r>
              <a:rPr b="1" lang="en" sz="7800">
                <a:solidFill>
                  <a:srgbClr val="FF0000"/>
                </a:solidFill>
                <a:highlight>
                  <a:srgbClr val="FF0000"/>
                </a:highlight>
                <a:latin typeface="Roboto Mono"/>
                <a:ea typeface="Roboto Mono"/>
                <a:cs typeface="Roboto Mono"/>
                <a:sym typeface="Roboto Mono"/>
              </a:rPr>
              <a:t> </a:t>
            </a:r>
            <a:r>
              <a:rPr lang="en">
                <a:highlight>
                  <a:srgbClr val="FF0000"/>
                </a:highlight>
                <a:latin typeface="Roboto Black"/>
                <a:ea typeface="Roboto Black"/>
                <a:cs typeface="Roboto Black"/>
                <a:sym typeface="Roboto Black"/>
              </a:rPr>
              <a:t> </a:t>
            </a:r>
            <a:endParaRPr>
              <a:highlight>
                <a:srgbClr val="FF0000"/>
              </a:highlight>
              <a:latin typeface="Roboto Black"/>
              <a:ea typeface="Roboto Black"/>
              <a:cs typeface="Roboto Black"/>
              <a:sym typeface="Roboto Black"/>
            </a:endParaRPr>
          </a:p>
        </p:txBody>
      </p:sp>
      <p:sp>
        <p:nvSpPr>
          <p:cNvPr id="135" name="Google Shape;135;p13"/>
          <p:cNvSpPr txBox="1"/>
          <p:nvPr>
            <p:ph idx="1" type="subTitle"/>
          </p:nvPr>
        </p:nvSpPr>
        <p:spPr>
          <a:xfrm>
            <a:off x="6420000" y="4212050"/>
            <a:ext cx="255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2K19/CO/319 RITIK SINGH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WHY I CHOSE TESLA?	</a:t>
            </a:r>
            <a:endParaRPr sz="3400">
              <a:latin typeface="Lato Black"/>
              <a:ea typeface="Lato Black"/>
              <a:cs typeface="Lato Black"/>
              <a:sym typeface="Lato Black"/>
            </a:endParaRPr>
          </a:p>
        </p:txBody>
      </p:sp>
      <p:sp>
        <p:nvSpPr>
          <p:cNvPr id="141" name="Google Shape;141;p14"/>
          <p:cNvSpPr txBox="1"/>
          <p:nvPr>
            <p:ph idx="1" type="body"/>
          </p:nvPr>
        </p:nvSpPr>
        <p:spPr>
          <a:xfrm>
            <a:off x="1297500" y="1307850"/>
            <a:ext cx="7422600" cy="3403200"/>
          </a:xfrm>
          <a:prstGeom prst="rect">
            <a:avLst/>
          </a:prstGeom>
        </p:spPr>
        <p:txBody>
          <a:bodyPr anchorCtr="0" anchor="t" bIns="91425" lIns="91425" spcFirstLastPara="1" rIns="91425" wrap="square" tIns="91425">
            <a:normAutofit fontScale="55000" lnSpcReduction="10000"/>
          </a:bodyPr>
          <a:lstStyle/>
          <a:p>
            <a:pPr indent="-350837" lvl="0" marL="457200" rtl="0" algn="l">
              <a:spcBef>
                <a:spcPts val="0"/>
              </a:spcBef>
              <a:spcAft>
                <a:spcPts val="0"/>
              </a:spcAft>
              <a:buSzPct val="100000"/>
              <a:buChar char="●"/>
            </a:pPr>
            <a:r>
              <a:rPr lang="en" sz="3500">
                <a:highlight>
                  <a:schemeClr val="dk1"/>
                </a:highlight>
              </a:rPr>
              <a:t>In today's world, when everything is moving at an unprecedented speed, without realizing that our fast pace is causing much harm to our mother nature. The issues related to environmental protection are the talk of the town nowadays. </a:t>
            </a:r>
            <a:endParaRPr sz="3500">
              <a:highlight>
                <a:schemeClr val="dk1"/>
              </a:highlight>
            </a:endParaRPr>
          </a:p>
          <a:p>
            <a:pPr indent="-350837" lvl="0" marL="457200" rtl="0" algn="l">
              <a:spcBef>
                <a:spcPts val="0"/>
              </a:spcBef>
              <a:spcAft>
                <a:spcPts val="0"/>
              </a:spcAft>
              <a:buSzPct val="100000"/>
              <a:buChar char="●"/>
            </a:pPr>
            <a:r>
              <a:rPr lang="en" sz="3500">
                <a:highlight>
                  <a:schemeClr val="dk1"/>
                </a:highlight>
              </a:rPr>
              <a:t>Tesla stepped in at this moment to save the world with its idea of the new product. This new product of Tesla is an innovation that is electricity-based and other vehicle components. </a:t>
            </a:r>
            <a:endParaRPr sz="3500">
              <a:highlight>
                <a:schemeClr val="dk1"/>
              </a:highlight>
            </a:endParaRPr>
          </a:p>
          <a:p>
            <a:pPr indent="-350837" lvl="0" marL="457200" rtl="0" algn="l">
              <a:spcBef>
                <a:spcPts val="0"/>
              </a:spcBef>
              <a:spcAft>
                <a:spcPts val="0"/>
              </a:spcAft>
              <a:buSzPct val="100000"/>
              <a:buChar char="●"/>
            </a:pPr>
            <a:r>
              <a:rPr lang="en" sz="3500">
                <a:highlight>
                  <a:schemeClr val="dk1"/>
                </a:highlight>
              </a:rPr>
              <a:t>Tesla gained fame when it produced the first electric sports car named Roadster. </a:t>
            </a:r>
            <a:endParaRPr sz="3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HISTORY TESLA</a:t>
            </a:r>
            <a:endParaRPr sz="3400">
              <a:latin typeface="Lato Black"/>
              <a:ea typeface="Lato Black"/>
              <a:cs typeface="Lato Black"/>
              <a:sym typeface="Lato Black"/>
            </a:endParaRPr>
          </a:p>
        </p:txBody>
      </p:sp>
      <p:sp>
        <p:nvSpPr>
          <p:cNvPr id="147" name="Google Shape;147;p15"/>
          <p:cNvSpPr txBox="1"/>
          <p:nvPr>
            <p:ph idx="1" type="body"/>
          </p:nvPr>
        </p:nvSpPr>
        <p:spPr>
          <a:xfrm>
            <a:off x="1185125" y="1307850"/>
            <a:ext cx="7678800" cy="3673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highlight>
                  <a:schemeClr val="dk1"/>
                </a:highlight>
                <a:latin typeface="Roboto"/>
                <a:ea typeface="Roboto"/>
                <a:cs typeface="Roboto"/>
                <a:sym typeface="Roboto"/>
              </a:rPr>
              <a:t>It was founded in 2003  by the engineers Martin Eberhard and Marc Tarpenning in San Carlos, California.</a:t>
            </a:r>
            <a:endParaRPr sz="1400">
              <a:highlight>
                <a:schemeClr val="dk1"/>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highlight>
                  <a:schemeClr val="dk1"/>
                </a:highlight>
                <a:latin typeface="Arial"/>
                <a:ea typeface="Arial"/>
                <a:cs typeface="Arial"/>
                <a:sym typeface="Arial"/>
              </a:rPr>
              <a:t>Elon Musk, who now is the face of Tesla, j</a:t>
            </a:r>
            <a:r>
              <a:rPr lang="en" sz="1400">
                <a:highlight>
                  <a:schemeClr val="dk1"/>
                </a:highlight>
              </a:rPr>
              <a:t>oined the company in 2004 as chairman of the board after making a $30 million investment into the company.</a:t>
            </a:r>
            <a:endParaRPr sz="1400">
              <a:highlight>
                <a:schemeClr val="dk1"/>
              </a:highlight>
            </a:endParaRPr>
          </a:p>
          <a:p>
            <a:pPr indent="-317500" lvl="0" marL="457200" rtl="0" algn="l">
              <a:spcBef>
                <a:spcPts val="0"/>
              </a:spcBef>
              <a:spcAft>
                <a:spcPts val="0"/>
              </a:spcAft>
              <a:buSzPts val="1400"/>
              <a:buChar char="●"/>
            </a:pPr>
            <a:r>
              <a:rPr lang="en" sz="1400">
                <a:highlight>
                  <a:schemeClr val="dk1"/>
                </a:highlight>
              </a:rPr>
              <a:t>In 2008, after much research and development, Tesla unveiled its first car, the Roadster. Also, in 2008, following the two founders, Eberhard and Tarpenning, leaving the company Musk took over as CEO and still serves in that role today.</a:t>
            </a:r>
            <a:endParaRPr sz="1400">
              <a:highlight>
                <a:schemeClr val="dk1"/>
              </a:highlight>
            </a:endParaRPr>
          </a:p>
          <a:p>
            <a:pPr indent="-330200" lvl="0" marL="457200" rtl="0" algn="l">
              <a:spcBef>
                <a:spcPts val="0"/>
              </a:spcBef>
              <a:spcAft>
                <a:spcPts val="0"/>
              </a:spcAft>
              <a:buSzPts val="1600"/>
              <a:buFont typeface="Roboto"/>
              <a:buChar char="●"/>
            </a:pPr>
            <a:r>
              <a:rPr lang="en" sz="1400">
                <a:highlight>
                  <a:schemeClr val="dk1"/>
                </a:highlight>
                <a:latin typeface="Arial"/>
                <a:ea typeface="Arial"/>
                <a:cs typeface="Arial"/>
                <a:sym typeface="Arial"/>
              </a:rPr>
              <a:t>Tesla went public in 2010, the first American car manufacturing company to do so since Ford went public in 1956. </a:t>
            </a:r>
            <a:endParaRPr sz="1400">
              <a:highlight>
                <a:schemeClr val="dk1"/>
              </a:highlight>
              <a:latin typeface="Arial"/>
              <a:ea typeface="Arial"/>
              <a:cs typeface="Arial"/>
              <a:sym typeface="Arial"/>
            </a:endParaRPr>
          </a:p>
          <a:p>
            <a:pPr indent="-330200" lvl="0" marL="457200" rtl="0" algn="l">
              <a:spcBef>
                <a:spcPts val="0"/>
              </a:spcBef>
              <a:spcAft>
                <a:spcPts val="0"/>
              </a:spcAft>
              <a:buSzPts val="1600"/>
              <a:buChar char="●"/>
            </a:pPr>
            <a:r>
              <a:rPr lang="en" sz="1400">
                <a:highlight>
                  <a:schemeClr val="dk1"/>
                </a:highlight>
              </a:rPr>
              <a:t>In 2012 Tesla began building its vast network of charging stations across the United States as part of its plan to make electric cars more feasible. In the first quarter of 2013 Tesla posted it first ever profitable quarter as sales of the Model S began to grow. </a:t>
            </a:r>
            <a:endParaRPr sz="160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HISTORY of TESLA</a:t>
            </a:r>
            <a:endParaRPr/>
          </a:p>
        </p:txBody>
      </p:sp>
      <p:sp>
        <p:nvSpPr>
          <p:cNvPr id="153" name="Google Shape;153;p16"/>
          <p:cNvSpPr txBox="1"/>
          <p:nvPr>
            <p:ph idx="1" type="body"/>
          </p:nvPr>
        </p:nvSpPr>
        <p:spPr>
          <a:xfrm>
            <a:off x="1172675" y="1307850"/>
            <a:ext cx="7728600" cy="36108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highlight>
                  <a:schemeClr val="dk1"/>
                </a:highlight>
              </a:rPr>
              <a:t>In 2016, Tesla started sales of its first ever crossover sport utility vehicle (SUV), the Model X.</a:t>
            </a:r>
            <a:endParaRPr sz="1400">
              <a:highlight>
                <a:schemeClr val="dk1"/>
              </a:highlight>
            </a:endParaRPr>
          </a:p>
          <a:p>
            <a:pPr indent="-330200" lvl="0" marL="457200" rtl="0" algn="l">
              <a:lnSpc>
                <a:spcPct val="115000"/>
              </a:lnSpc>
              <a:spcBef>
                <a:spcPts val="0"/>
              </a:spcBef>
              <a:spcAft>
                <a:spcPts val="0"/>
              </a:spcAft>
              <a:buSzPts val="1600"/>
              <a:buChar char="●"/>
            </a:pPr>
            <a:r>
              <a:rPr lang="en" sz="1400">
                <a:highlight>
                  <a:schemeClr val="dk1"/>
                </a:highlight>
              </a:rPr>
              <a:t>The Model 3 was set to start hitting the market in 2017 and was planned to be a cheaper alternative to the Model S and Model X.</a:t>
            </a:r>
            <a:endParaRPr sz="1400">
              <a:highlight>
                <a:schemeClr val="dk1"/>
              </a:highlight>
            </a:endParaRPr>
          </a:p>
          <a:p>
            <a:pPr indent="-330200" lvl="0" marL="457200" rtl="0" algn="l">
              <a:lnSpc>
                <a:spcPct val="115000"/>
              </a:lnSpc>
              <a:spcBef>
                <a:spcPts val="0"/>
              </a:spcBef>
              <a:spcAft>
                <a:spcPts val="0"/>
              </a:spcAft>
              <a:buSzPts val="1600"/>
              <a:buChar char="●"/>
            </a:pPr>
            <a:r>
              <a:rPr lang="en" sz="1400">
                <a:highlight>
                  <a:schemeClr val="dk1"/>
                </a:highlight>
              </a:rPr>
              <a:t>In the 2018, Tesla sold 245,240 cars, nearly a 100,000 car increase from 2017.</a:t>
            </a:r>
            <a:endParaRPr sz="1400">
              <a:highlight>
                <a:schemeClr val="dk1"/>
              </a:highlight>
            </a:endParaRPr>
          </a:p>
          <a:p>
            <a:pPr indent="-330200" lvl="0" marL="457200" rtl="0" algn="l">
              <a:lnSpc>
                <a:spcPct val="115000"/>
              </a:lnSpc>
              <a:spcBef>
                <a:spcPts val="0"/>
              </a:spcBef>
              <a:spcAft>
                <a:spcPts val="0"/>
              </a:spcAft>
              <a:buSzPts val="1600"/>
              <a:buChar char="●"/>
            </a:pPr>
            <a:r>
              <a:rPr lang="en" sz="1400">
                <a:highlight>
                  <a:schemeClr val="dk1"/>
                </a:highlight>
              </a:rPr>
              <a:t>In 2018 Tesla announced that they would be closing all of their stores across the United States and move to all online sales in an attempt to cut costs. </a:t>
            </a:r>
            <a:endParaRPr sz="1400">
              <a:highlight>
                <a:schemeClr val="dk1"/>
              </a:highlight>
            </a:endParaRPr>
          </a:p>
          <a:p>
            <a:pPr indent="-330200" lvl="0" marL="457200" rtl="0" algn="l">
              <a:lnSpc>
                <a:spcPct val="115000"/>
              </a:lnSpc>
              <a:spcBef>
                <a:spcPts val="0"/>
              </a:spcBef>
              <a:spcAft>
                <a:spcPts val="0"/>
              </a:spcAft>
              <a:buSzPts val="1600"/>
              <a:buChar char="●"/>
            </a:pPr>
            <a:r>
              <a:rPr lang="en" sz="1400">
                <a:highlight>
                  <a:schemeClr val="dk1"/>
                </a:highlight>
              </a:rPr>
              <a:t>In the first quarter of 2019, Tesla unveiled its next production car, the Model Y, which is a cheaper crossover SUV, Tesla hoped to begin production in 2020 but due to the pandemic could not.</a:t>
            </a:r>
            <a:endParaRPr sz="1400">
              <a:highlight>
                <a:schemeClr val="dk1"/>
              </a:highlight>
            </a:endParaRPr>
          </a:p>
          <a:p>
            <a:pPr indent="-330200" lvl="0" marL="457200" rtl="0" algn="l">
              <a:lnSpc>
                <a:spcPct val="100000"/>
              </a:lnSpc>
              <a:spcBef>
                <a:spcPts val="0"/>
              </a:spcBef>
              <a:spcAft>
                <a:spcPts val="0"/>
              </a:spcAft>
              <a:buSzPts val="1600"/>
              <a:buChar char="●"/>
            </a:pPr>
            <a:r>
              <a:rPr lang="en" sz="1400">
                <a:highlight>
                  <a:schemeClr val="dk1"/>
                </a:highlight>
              </a:rPr>
              <a:t>Tesla also plans to continue to improve their autopilot software with the goal that one day cars will be able to safely drive themselves.</a:t>
            </a:r>
            <a:endParaRPr sz="1600">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750">
                <a:highlight>
                  <a:schemeClr val="dk1"/>
                </a:highlight>
                <a:latin typeface="Lato Black"/>
                <a:ea typeface="Lato Black"/>
                <a:cs typeface="Lato Black"/>
                <a:sym typeface="Lato Black"/>
              </a:rPr>
              <a:t>STRENGTHS Of TESLA</a:t>
            </a:r>
            <a:endParaRPr sz="3750">
              <a:highlight>
                <a:schemeClr val="dk1"/>
              </a:highlight>
              <a:latin typeface="Lato Black"/>
              <a:ea typeface="Lato Black"/>
              <a:cs typeface="Lato Black"/>
              <a:sym typeface="Lato Black"/>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167825" y="1307850"/>
            <a:ext cx="7692900" cy="3619500"/>
          </a:xfrm>
          <a:prstGeom prst="rect">
            <a:avLst/>
          </a:prstGeom>
        </p:spPr>
        <p:txBody>
          <a:bodyPr anchorCtr="0" anchor="t" bIns="91425" lIns="91425" spcFirstLastPara="1" rIns="91425" wrap="square" tIns="91425">
            <a:normAutofit/>
          </a:bodyPr>
          <a:lstStyle/>
          <a:p>
            <a:pPr indent="-311150" lvl="0" marL="457200" rtl="0" algn="l">
              <a:lnSpc>
                <a:spcPct val="125000"/>
              </a:lnSpc>
              <a:spcBef>
                <a:spcPts val="0"/>
              </a:spcBef>
              <a:spcAft>
                <a:spcPts val="0"/>
              </a:spcAft>
              <a:buSzPts val="1300"/>
              <a:buChar char="●"/>
            </a:pPr>
            <a:r>
              <a:rPr b="1" lang="en"/>
              <a:t>INNOVATION: </a:t>
            </a:r>
            <a:r>
              <a:rPr lang="en">
                <a:highlight>
                  <a:schemeClr val="dk1"/>
                </a:highlight>
              </a:rPr>
              <a:t>T</a:t>
            </a:r>
            <a:r>
              <a:rPr lang="en" sz="1200">
                <a:highlight>
                  <a:schemeClr val="dk1"/>
                </a:highlight>
              </a:rPr>
              <a:t>esla is reputable for its </a:t>
            </a:r>
            <a:r>
              <a:rPr lang="en" sz="1200">
                <a:highlight>
                  <a:schemeClr val="dk1"/>
                </a:highlight>
                <a:uFill>
                  <a:noFill/>
                </a:uFill>
                <a:hlinkClick r:id="rId3"/>
              </a:rPr>
              <a:t>high rate of innovation</a:t>
            </a:r>
            <a:r>
              <a:rPr lang="en" sz="1200">
                <a:highlight>
                  <a:schemeClr val="dk1"/>
                </a:highlight>
              </a:rPr>
              <a:t>, especially in introducing the world’s first fully electric sports car. Apart from its range of vehicles, Tesla also makes solar energy and energy storage systems. All three of their current product lines are highly innovative and equipped with the best, most advanced technologies.</a:t>
            </a:r>
            <a:endParaRPr sz="1200">
              <a:highlight>
                <a:schemeClr val="dk1"/>
              </a:highlight>
            </a:endParaRPr>
          </a:p>
          <a:p>
            <a:pPr indent="-311150" lvl="0" marL="457200" rtl="0" algn="l">
              <a:lnSpc>
                <a:spcPct val="125000"/>
              </a:lnSpc>
              <a:spcBef>
                <a:spcPts val="0"/>
              </a:spcBef>
              <a:spcAft>
                <a:spcPts val="0"/>
              </a:spcAft>
              <a:buSzPts val="1300"/>
              <a:buFont typeface="Roboto"/>
              <a:buChar char="●"/>
            </a:pPr>
            <a:r>
              <a:rPr b="1" lang="en">
                <a:highlight>
                  <a:schemeClr val="dk1"/>
                </a:highlight>
              </a:rPr>
              <a:t>Energy Efficient: </a:t>
            </a:r>
            <a:r>
              <a:rPr lang="en" sz="1200"/>
              <a:t>The major strengths of Tesla include its efficiency of energy. The fact that Tesla is using electricity as a source of its energy makes it's a pioneer in its field to do so. It is also making use of the sustainable energy program where it uses solar energy as renewable energy.</a:t>
            </a:r>
            <a:endParaRPr sz="1200"/>
          </a:p>
          <a:p>
            <a:pPr indent="-311150" lvl="0" marL="457200" rtl="0" algn="l">
              <a:lnSpc>
                <a:spcPct val="125000"/>
              </a:lnSpc>
              <a:spcBef>
                <a:spcPts val="0"/>
              </a:spcBef>
              <a:spcAft>
                <a:spcPts val="0"/>
              </a:spcAft>
              <a:buSzPts val="1300"/>
              <a:buFont typeface="Roboto"/>
              <a:buChar char="●"/>
            </a:pPr>
            <a:r>
              <a:rPr b="1" lang="en">
                <a:highlight>
                  <a:schemeClr val="dk1"/>
                </a:highlight>
                <a:latin typeface="Roboto"/>
                <a:ea typeface="Roboto"/>
                <a:cs typeface="Roboto"/>
                <a:sym typeface="Roboto"/>
              </a:rPr>
              <a:t>Brand Image: </a:t>
            </a:r>
            <a:r>
              <a:rPr lang="en" sz="1200"/>
              <a:t>The CEO and one of the founders of the company, Elon Musk, is a charismatic and controversial figure whos sayings affect the whole company’s future and profitability. What Musk says publically can have an instant influence on the stock prices (Dogecoin). This can also be considered as a threat and possibility for the company. In addition, </a:t>
            </a:r>
            <a:r>
              <a:rPr lang="en" sz="1200">
                <a:highlight>
                  <a:schemeClr val="dk1"/>
                </a:highlight>
              </a:rPr>
              <a:t>Tesla’s brand is strong due to the ways its processes are shaped to improve customer experience</a:t>
            </a:r>
            <a:endParaRPr sz="1200">
              <a:highlight>
                <a:schemeClr val="dk1"/>
              </a:highlight>
            </a:endParaRPr>
          </a:p>
          <a:p>
            <a:pPr indent="-304800" lvl="0" marL="457200" rtl="0" algn="l">
              <a:lnSpc>
                <a:spcPct val="125000"/>
              </a:lnSpc>
              <a:spcBef>
                <a:spcPts val="0"/>
              </a:spcBef>
              <a:spcAft>
                <a:spcPts val="0"/>
              </a:spcAft>
              <a:buSzPts val="1200"/>
              <a:buFont typeface="Roboto"/>
              <a:buChar char="●"/>
            </a:pPr>
            <a:r>
              <a:rPr b="1" lang="en">
                <a:highlight>
                  <a:schemeClr val="dk1"/>
                </a:highlight>
                <a:latin typeface="Roboto"/>
                <a:ea typeface="Roboto"/>
                <a:cs typeface="Roboto"/>
                <a:sym typeface="Roboto"/>
              </a:rPr>
              <a:t>Top Employers:</a:t>
            </a:r>
            <a:r>
              <a:rPr lang="en" sz="1200">
                <a:highlight>
                  <a:schemeClr val="dk1"/>
                </a:highlight>
                <a:latin typeface="Roboto"/>
                <a:ea typeface="Roboto"/>
                <a:cs typeface="Roboto"/>
                <a:sym typeface="Roboto"/>
              </a:rPr>
              <a:t>  CEO Elon Musk hires highly innovative and talented people. </a:t>
            </a:r>
            <a:r>
              <a:rPr lang="en" sz="1350">
                <a:highlight>
                  <a:schemeClr val="dk1"/>
                </a:highlight>
                <a:latin typeface="Georgia"/>
                <a:ea typeface="Georgia"/>
                <a:cs typeface="Georgia"/>
                <a:sym typeface="Georgia"/>
              </a:rPr>
              <a:t> </a:t>
            </a:r>
            <a:r>
              <a:rPr lang="en" sz="1200">
                <a:highlight>
                  <a:schemeClr val="dk1"/>
                </a:highlight>
              </a:rPr>
              <a:t>It is strong on diversity and continues to encourage all genders to apply to work at the company.</a:t>
            </a:r>
            <a:endParaRPr sz="1200">
              <a:highlight>
                <a:schemeClr val="dk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750">
                <a:highlight>
                  <a:schemeClr val="dk1"/>
                </a:highlight>
                <a:latin typeface="Lato Black"/>
                <a:ea typeface="Lato Black"/>
                <a:cs typeface="Lato Black"/>
                <a:sym typeface="Lato Black"/>
              </a:rPr>
              <a:t>WEAKNES</a:t>
            </a:r>
            <a:r>
              <a:rPr lang="en" sz="3750">
                <a:highlight>
                  <a:schemeClr val="dk1"/>
                </a:highlight>
                <a:latin typeface="Lato Black"/>
                <a:ea typeface="Lato Black"/>
                <a:cs typeface="Lato Black"/>
                <a:sym typeface="Lato Black"/>
              </a:rPr>
              <a:t>SES Of TESLA</a:t>
            </a:r>
            <a:endParaRPr/>
          </a:p>
        </p:txBody>
      </p:sp>
      <p:sp>
        <p:nvSpPr>
          <p:cNvPr id="165" name="Google Shape;165;p18"/>
          <p:cNvSpPr txBox="1"/>
          <p:nvPr>
            <p:ph idx="1" type="body"/>
          </p:nvPr>
        </p:nvSpPr>
        <p:spPr>
          <a:xfrm>
            <a:off x="1221825" y="1307850"/>
            <a:ext cx="7922100" cy="3727500"/>
          </a:xfrm>
          <a:prstGeom prst="rect">
            <a:avLst/>
          </a:prstGeom>
        </p:spPr>
        <p:txBody>
          <a:bodyPr anchorCtr="0" anchor="t" bIns="91425" lIns="91425" spcFirstLastPara="1" rIns="91425" wrap="square" tIns="91425">
            <a:normAutofit/>
          </a:bodyPr>
          <a:lstStyle/>
          <a:p>
            <a:pPr indent="-311150" lvl="0" marL="457200" rtl="0" algn="l">
              <a:lnSpc>
                <a:spcPct val="140000"/>
              </a:lnSpc>
              <a:spcBef>
                <a:spcPts val="0"/>
              </a:spcBef>
              <a:spcAft>
                <a:spcPts val="0"/>
              </a:spcAft>
              <a:buSzPts val="1300"/>
              <a:buChar char="●"/>
            </a:pPr>
            <a:r>
              <a:rPr b="1" lang="en">
                <a:highlight>
                  <a:schemeClr val="dk1"/>
                </a:highlight>
              </a:rPr>
              <a:t>Target Audience: </a:t>
            </a:r>
            <a:r>
              <a:rPr lang="en" sz="1200">
                <a:highlight>
                  <a:schemeClr val="dk1"/>
                </a:highlight>
              </a:rPr>
              <a:t>High costs makes them not affordable to be purchased among the middle class, which significantly decreases the size of their potential audience. Tesla fully develops the vehicles as well as their sub-assemblies themselves, which results in a high cost of production per vehicle.</a:t>
            </a:r>
            <a:endParaRPr b="1">
              <a:highlight>
                <a:schemeClr val="dk1"/>
              </a:highlight>
            </a:endParaRPr>
          </a:p>
          <a:p>
            <a:pPr indent="-311150" lvl="0" marL="457200" rtl="0" algn="l">
              <a:lnSpc>
                <a:spcPct val="140000"/>
              </a:lnSpc>
              <a:spcBef>
                <a:spcPts val="0"/>
              </a:spcBef>
              <a:spcAft>
                <a:spcPts val="0"/>
              </a:spcAft>
              <a:buSzPts val="1300"/>
              <a:buChar char="●"/>
            </a:pPr>
            <a:r>
              <a:rPr b="1" lang="en">
                <a:highlight>
                  <a:schemeClr val="dk1"/>
                </a:highlight>
              </a:rPr>
              <a:t>Demand and supply ratio:</a:t>
            </a:r>
            <a:r>
              <a:rPr lang="en" sz="1000">
                <a:solidFill>
                  <a:srgbClr val="000000"/>
                </a:solidFill>
              </a:rPr>
              <a:t>  </a:t>
            </a:r>
            <a:r>
              <a:rPr lang="en" sz="1200"/>
              <a:t>The demand and supply ratio imbalance are still invading and is unable to meet the rate of production for Tesla. Hence, major problems are being faced in terms of cost and resource management in production units. </a:t>
            </a:r>
            <a:r>
              <a:rPr lang="en" sz="1000">
                <a:solidFill>
                  <a:srgbClr val="000000"/>
                </a:solidFill>
              </a:rPr>
              <a:t> </a:t>
            </a:r>
            <a:endParaRPr sz="1000">
              <a:solidFill>
                <a:srgbClr val="000000"/>
              </a:solidFill>
            </a:endParaRPr>
          </a:p>
          <a:p>
            <a:pPr indent="-311150" lvl="0" marL="457200" rtl="0" algn="l">
              <a:lnSpc>
                <a:spcPct val="140000"/>
              </a:lnSpc>
              <a:spcBef>
                <a:spcPts val="0"/>
              </a:spcBef>
              <a:spcAft>
                <a:spcPts val="0"/>
              </a:spcAft>
              <a:buSzPts val="1300"/>
              <a:buChar char="●"/>
            </a:pPr>
            <a:r>
              <a:rPr b="1" lang="en">
                <a:highlight>
                  <a:schemeClr val="dk1"/>
                </a:highlight>
              </a:rPr>
              <a:t>Reliance on Musk’s brand image: </a:t>
            </a:r>
            <a:r>
              <a:rPr lang="en" sz="1200">
                <a:highlight>
                  <a:schemeClr val="dk1"/>
                </a:highlight>
              </a:rPr>
              <a:t>Tesla has come a long way since its start, but even now a lot of its success depends on Elon Musk alone. Without Musk, it is not clear that Telsa would have direction or leadership. In a sense, Tesla = Musk.</a:t>
            </a:r>
            <a:endParaRPr sz="1200">
              <a:highlight>
                <a:schemeClr val="dk1"/>
              </a:highlight>
            </a:endParaRPr>
          </a:p>
          <a:p>
            <a:pPr indent="-311150" lvl="0" marL="457200" rtl="0" algn="l">
              <a:lnSpc>
                <a:spcPct val="140000"/>
              </a:lnSpc>
              <a:spcBef>
                <a:spcPts val="0"/>
              </a:spcBef>
              <a:spcAft>
                <a:spcPts val="0"/>
              </a:spcAft>
              <a:buSzPts val="1300"/>
              <a:buChar char="●"/>
            </a:pPr>
            <a:r>
              <a:rPr b="1" lang="en" sz="1400">
                <a:highlight>
                  <a:schemeClr val="dk1"/>
                </a:highlight>
              </a:rPr>
              <a:t>Limited Production:</a:t>
            </a:r>
            <a:r>
              <a:rPr lang="en">
                <a:highlight>
                  <a:schemeClr val="dk1"/>
                </a:highlight>
              </a:rPr>
              <a:t> To provide high quality, it’s obvious that there would be a lot of cost included. However, this high cost of production hinders Tesla’s volume of production. Production cost, management resources and space are a major constraint. The company is present in only a few countries, though and can’t make use of the better availability of resources in other countries.</a:t>
            </a:r>
            <a:endParaRPr>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OPPORTUNITIES OF TESLA</a:t>
            </a:r>
            <a:endParaRPr sz="3400">
              <a:latin typeface="Lato Black"/>
              <a:ea typeface="Lato Black"/>
              <a:cs typeface="Lato Black"/>
              <a:sym typeface="Lato Black"/>
            </a:endParaRPr>
          </a:p>
        </p:txBody>
      </p:sp>
      <p:sp>
        <p:nvSpPr>
          <p:cNvPr id="171" name="Google Shape;171;p19"/>
          <p:cNvSpPr txBox="1"/>
          <p:nvPr>
            <p:ph idx="1" type="body"/>
          </p:nvPr>
        </p:nvSpPr>
        <p:spPr>
          <a:xfrm>
            <a:off x="1189450" y="1307850"/>
            <a:ext cx="7822500" cy="3716700"/>
          </a:xfrm>
          <a:prstGeom prst="rect">
            <a:avLst/>
          </a:prstGeom>
        </p:spPr>
        <p:txBody>
          <a:bodyPr anchorCtr="0" anchor="t" bIns="91425" lIns="91425" spcFirstLastPara="1" rIns="91425" wrap="square" tIns="91425">
            <a:normAutofit/>
          </a:bodyPr>
          <a:lstStyle/>
          <a:p>
            <a:pPr indent="-311150" lvl="0" marL="457200" rtl="0" algn="l">
              <a:lnSpc>
                <a:spcPct val="145000"/>
              </a:lnSpc>
              <a:spcBef>
                <a:spcPts val="0"/>
              </a:spcBef>
              <a:spcAft>
                <a:spcPts val="0"/>
              </a:spcAft>
              <a:buSzPts val="1300"/>
              <a:buChar char="●"/>
            </a:pPr>
            <a:r>
              <a:rPr b="1" lang="en">
                <a:highlight>
                  <a:schemeClr val="dk1"/>
                </a:highlight>
              </a:rPr>
              <a:t>Autonomous Driving: </a:t>
            </a:r>
            <a:r>
              <a:rPr lang="en" sz="1200">
                <a:highlight>
                  <a:schemeClr val="dk1"/>
                </a:highlight>
              </a:rPr>
              <a:t>Tesla is continuously striving to introduce bigger and better ideas in the market. The idea of autonomous driving has produced thrill among the Tesla consumers and the automobile market as well. Teslas currently have an autopilot function which enables the car to steer, accelerate and brake automatically in the lane that it is in.</a:t>
            </a:r>
            <a:endParaRPr sz="1200">
              <a:highlight>
                <a:schemeClr val="dk1"/>
              </a:highlight>
            </a:endParaRPr>
          </a:p>
          <a:p>
            <a:pPr indent="-311150" lvl="0" marL="457200" rtl="0" algn="l">
              <a:lnSpc>
                <a:spcPct val="145000"/>
              </a:lnSpc>
              <a:spcBef>
                <a:spcPts val="0"/>
              </a:spcBef>
              <a:spcAft>
                <a:spcPts val="0"/>
              </a:spcAft>
              <a:buSzPts val="1300"/>
              <a:buChar char="●"/>
            </a:pPr>
            <a:r>
              <a:rPr b="1" lang="en">
                <a:highlight>
                  <a:schemeClr val="dk1"/>
                </a:highlight>
              </a:rPr>
              <a:t>Global expansion: </a:t>
            </a:r>
            <a:r>
              <a:rPr lang="en" sz="1200">
                <a:highlight>
                  <a:schemeClr val="dk1"/>
                </a:highlight>
              </a:rPr>
              <a:t>Tesla is found in only about 35 countries. This leaves a whole plethora of countries and markets that the company can still tap into and try to sell products in.</a:t>
            </a:r>
            <a:endParaRPr sz="1200">
              <a:highlight>
                <a:schemeClr val="dk1"/>
              </a:highlight>
            </a:endParaRPr>
          </a:p>
          <a:p>
            <a:pPr indent="-304800" lvl="0" marL="457200" rtl="0" algn="l">
              <a:lnSpc>
                <a:spcPct val="145000"/>
              </a:lnSpc>
              <a:spcBef>
                <a:spcPts val="0"/>
              </a:spcBef>
              <a:spcAft>
                <a:spcPts val="0"/>
              </a:spcAft>
              <a:buSzPts val="1200"/>
              <a:buChar char="●"/>
            </a:pPr>
            <a:r>
              <a:rPr b="1" lang="en">
                <a:highlight>
                  <a:schemeClr val="dk1"/>
                </a:highlight>
              </a:rPr>
              <a:t>Economic viability: </a:t>
            </a:r>
            <a:r>
              <a:rPr lang="en" sz="1200">
                <a:highlight>
                  <a:schemeClr val="dk1"/>
                </a:highlight>
              </a:rPr>
              <a:t>Tesla is expensive due to its unconventional reliance on </a:t>
            </a:r>
            <a:r>
              <a:rPr lang="en" sz="1200">
                <a:highlight>
                  <a:schemeClr val="dk1"/>
                </a:highlight>
                <a:uFill>
                  <a:noFill/>
                </a:uFill>
                <a:hlinkClick r:id="rId3"/>
              </a:rPr>
              <a:t>innovation</a:t>
            </a:r>
            <a:r>
              <a:rPr lang="en" sz="1200">
                <a:highlight>
                  <a:schemeClr val="dk1"/>
                </a:highlight>
              </a:rPr>
              <a:t>, which requires maximum financial support to entertain new technology. There is plenty of scope for providing slightly lesser features and range and making more economic models that cater to a wider audience. </a:t>
            </a:r>
            <a:endParaRPr sz="1200">
              <a:highlight>
                <a:schemeClr val="dk1"/>
              </a:highlight>
            </a:endParaRPr>
          </a:p>
          <a:p>
            <a:pPr indent="-304800" lvl="0" marL="457200" rtl="0" algn="l">
              <a:lnSpc>
                <a:spcPct val="145000"/>
              </a:lnSpc>
              <a:spcBef>
                <a:spcPts val="0"/>
              </a:spcBef>
              <a:spcAft>
                <a:spcPts val="0"/>
              </a:spcAft>
              <a:buSzPts val="1200"/>
              <a:buChar char="●"/>
            </a:pPr>
            <a:r>
              <a:rPr b="1" lang="en">
                <a:highlight>
                  <a:schemeClr val="dk1"/>
                </a:highlight>
              </a:rPr>
              <a:t>In-house battery production technology: </a:t>
            </a:r>
            <a:r>
              <a:rPr lang="en" sz="1200">
                <a:highlight>
                  <a:schemeClr val="dk1"/>
                </a:highlight>
              </a:rPr>
              <a:t>Tesla is moving towards the idea that instead of buying the batteries, it will produce the batteries itself which will lead to a significant decrease in the production cost of the cars and other products, with more job opportunities for people as well. This move can be a big game- changer.</a:t>
            </a:r>
            <a:endParaRPr b="1" sz="1200">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THREATS TO TESLA</a:t>
            </a:r>
            <a:endParaRPr sz="3400">
              <a:latin typeface="Lato Black"/>
              <a:ea typeface="Lato Black"/>
              <a:cs typeface="Lato Black"/>
              <a:sym typeface="Lato Black"/>
            </a:endParaRPr>
          </a:p>
        </p:txBody>
      </p:sp>
      <p:sp>
        <p:nvSpPr>
          <p:cNvPr id="177" name="Google Shape;177;p20"/>
          <p:cNvSpPr txBox="1"/>
          <p:nvPr>
            <p:ph idx="1" type="body"/>
          </p:nvPr>
        </p:nvSpPr>
        <p:spPr>
          <a:xfrm>
            <a:off x="1178650" y="1307850"/>
            <a:ext cx="7725300" cy="3684300"/>
          </a:xfrm>
          <a:prstGeom prst="rect">
            <a:avLst/>
          </a:prstGeom>
        </p:spPr>
        <p:txBody>
          <a:bodyPr anchorCtr="0" anchor="t" bIns="91425" lIns="91425" spcFirstLastPara="1" rIns="91425" wrap="square" tIns="91425">
            <a:normAutofit/>
          </a:bodyPr>
          <a:lstStyle/>
          <a:p>
            <a:pPr indent="-311150" lvl="0" marL="457200" rtl="0" algn="l">
              <a:lnSpc>
                <a:spcPct val="140000"/>
              </a:lnSpc>
              <a:spcBef>
                <a:spcPts val="0"/>
              </a:spcBef>
              <a:spcAft>
                <a:spcPts val="0"/>
              </a:spcAft>
              <a:buSzPts val="1300"/>
              <a:buChar char="●"/>
            </a:pPr>
            <a:r>
              <a:rPr b="1" lang="en">
                <a:highlight>
                  <a:schemeClr val="dk1"/>
                </a:highlight>
              </a:rPr>
              <a:t>Increased Competition: </a:t>
            </a:r>
            <a:r>
              <a:rPr lang="en" sz="1150">
                <a:highlight>
                  <a:schemeClr val="dk1"/>
                </a:highlight>
                <a:latin typeface="Arial"/>
                <a:ea typeface="Arial"/>
                <a:cs typeface="Arial"/>
                <a:sym typeface="Arial"/>
              </a:rPr>
              <a:t>Many brands are not only launching or planning to launch their </a:t>
            </a:r>
            <a:r>
              <a:rPr lang="en" sz="1150">
                <a:highlight>
                  <a:schemeClr val="dk1"/>
                </a:highlight>
                <a:uFill>
                  <a:noFill/>
                </a:uFill>
                <a:latin typeface="Arial"/>
                <a:ea typeface="Arial"/>
                <a:cs typeface="Arial"/>
                <a:sym typeface="Arial"/>
                <a:hlinkClick r:id="rId3"/>
              </a:rPr>
              <a:t>environment-friendly</a:t>
            </a:r>
            <a:r>
              <a:rPr lang="en" sz="1150">
                <a:highlight>
                  <a:schemeClr val="dk1"/>
                </a:highlight>
                <a:latin typeface="Arial"/>
                <a:ea typeface="Arial"/>
                <a:cs typeface="Arial"/>
                <a:sym typeface="Arial"/>
              </a:rPr>
              <a:t> -Self-driving technology but also, they are offering them at a comparably lower price. It is a definite threat for a company like Tesla, which thrives on its </a:t>
            </a:r>
            <a:r>
              <a:rPr lang="en" sz="1150">
                <a:highlight>
                  <a:schemeClr val="dk1"/>
                </a:highlight>
                <a:uFill>
                  <a:noFill/>
                </a:uFill>
                <a:latin typeface="Arial"/>
                <a:ea typeface="Arial"/>
                <a:cs typeface="Arial"/>
                <a:sym typeface="Arial"/>
                <a:hlinkClick r:id="rId4"/>
              </a:rPr>
              <a:t>unique value for innovative cars</a:t>
            </a:r>
            <a:r>
              <a:rPr lang="en" sz="1150">
                <a:highlight>
                  <a:schemeClr val="dk1"/>
                </a:highlight>
                <a:latin typeface="Arial"/>
                <a:ea typeface="Arial"/>
                <a:cs typeface="Arial"/>
                <a:sym typeface="Arial"/>
              </a:rPr>
              <a:t> which are extremely expensive and unaffordable for many.</a:t>
            </a:r>
            <a:endParaRPr sz="1150">
              <a:highlight>
                <a:schemeClr val="dk1"/>
              </a:highlight>
              <a:latin typeface="Arial"/>
              <a:ea typeface="Arial"/>
              <a:cs typeface="Arial"/>
              <a:sym typeface="Arial"/>
            </a:endParaRPr>
          </a:p>
          <a:p>
            <a:pPr indent="-301625" lvl="0" marL="457200" rtl="0" algn="just">
              <a:lnSpc>
                <a:spcPct val="110000"/>
              </a:lnSpc>
              <a:spcBef>
                <a:spcPts val="0"/>
              </a:spcBef>
              <a:spcAft>
                <a:spcPts val="0"/>
              </a:spcAft>
              <a:buSzPts val="1150"/>
              <a:buChar char="●"/>
            </a:pPr>
            <a:r>
              <a:rPr b="1" lang="en">
                <a:highlight>
                  <a:schemeClr val="dk1"/>
                </a:highlight>
              </a:rPr>
              <a:t>Product Liability Claims: </a:t>
            </a:r>
            <a:r>
              <a:rPr lang="en" sz="1200">
                <a:highlight>
                  <a:schemeClr val="dk1"/>
                </a:highlight>
              </a:rPr>
              <a:t>Car companies inherently accept liability when something goes wrong with their products. Since Tesla produces so many of its components, it naturally increases its liability for failed components. Failures in both quality and performance have led to several lawsuits against the company, which damage its reputation for reliability.</a:t>
            </a:r>
            <a:endParaRPr sz="1200">
              <a:highlight>
                <a:schemeClr val="dk1"/>
              </a:highlight>
            </a:endParaRPr>
          </a:p>
          <a:p>
            <a:pPr indent="-304800" lvl="0" marL="457200" rtl="0" algn="just">
              <a:lnSpc>
                <a:spcPct val="110000"/>
              </a:lnSpc>
              <a:spcBef>
                <a:spcPts val="0"/>
              </a:spcBef>
              <a:spcAft>
                <a:spcPts val="0"/>
              </a:spcAft>
              <a:buSzPts val="1200"/>
              <a:buChar char="●"/>
            </a:pPr>
            <a:r>
              <a:rPr b="1" lang="en">
                <a:highlight>
                  <a:schemeClr val="dk1"/>
                </a:highlight>
              </a:rPr>
              <a:t>Shortage of raw materials:</a:t>
            </a:r>
            <a:r>
              <a:rPr lang="en" sz="1200">
                <a:highlight>
                  <a:schemeClr val="dk1"/>
                </a:highlight>
              </a:rPr>
              <a:t> To make their products, Tesla makes use of high-end metals and alloys such as Aluminium, Steel, Nickel, etc. in the manufacturing process. These materials are expensive and not always easily available. Any changes in the cost of these materials could greatly affect Tesla’s production.</a:t>
            </a:r>
            <a:endParaRPr sz="1200">
              <a:highlight>
                <a:schemeClr val="dk1"/>
              </a:highlight>
            </a:endParaRPr>
          </a:p>
          <a:p>
            <a:pPr indent="-304800" lvl="0" marL="457200" rtl="0" algn="just">
              <a:lnSpc>
                <a:spcPct val="110000"/>
              </a:lnSpc>
              <a:spcBef>
                <a:spcPts val="0"/>
              </a:spcBef>
              <a:spcAft>
                <a:spcPts val="0"/>
              </a:spcAft>
              <a:buSzPts val="1200"/>
              <a:buChar char="●"/>
            </a:pPr>
            <a:r>
              <a:rPr b="1" lang="en">
                <a:highlight>
                  <a:schemeClr val="dk1"/>
                </a:highlight>
              </a:rPr>
              <a:t>Long term confidence:</a:t>
            </a:r>
            <a:r>
              <a:rPr lang="en" sz="1200">
                <a:highlight>
                  <a:schemeClr val="dk1"/>
                </a:highlight>
                <a:latin typeface="Arial"/>
                <a:ea typeface="Arial"/>
                <a:cs typeface="Arial"/>
                <a:sym typeface="Arial"/>
              </a:rPr>
              <a:t> For any company, the assurance of long term </a:t>
            </a:r>
            <a:r>
              <a:rPr lang="en" sz="1200">
                <a:highlight>
                  <a:schemeClr val="dk1"/>
                </a:highlight>
                <a:uFill>
                  <a:noFill/>
                </a:uFill>
                <a:latin typeface="Arial"/>
                <a:ea typeface="Arial"/>
                <a:cs typeface="Arial"/>
                <a:sym typeface="Arial"/>
                <a:hlinkClick r:id="rId5"/>
              </a:rPr>
              <a:t>sustainability</a:t>
            </a:r>
            <a:r>
              <a:rPr lang="en" sz="1200">
                <a:highlight>
                  <a:schemeClr val="dk1"/>
                </a:highlight>
                <a:latin typeface="Arial"/>
                <a:ea typeface="Arial"/>
                <a:cs typeface="Arial"/>
                <a:sym typeface="Arial"/>
              </a:rPr>
              <a:t> is essential to maintain the public image and the company’s morale. Tesla, due to its unstable manufacturing conditions, suffers from disbelief among the public about its long-term existence, which can result in a deficiency in further business development.</a:t>
            </a:r>
            <a:endParaRPr sz="1200">
              <a:highlight>
                <a:schemeClr val="dk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3" name="Google Shape;183;p21"/>
          <p:cNvSpPr txBox="1"/>
          <p:nvPr>
            <p:ph idx="1" type="body"/>
          </p:nvPr>
        </p:nvSpPr>
        <p:spPr>
          <a:xfrm>
            <a:off x="810425" y="1567550"/>
            <a:ext cx="75258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6800"/>
              <a:t>THANK YOU</a:t>
            </a:r>
            <a:r>
              <a:rPr lang="en" sz="6800"/>
              <a:t> </a:t>
            </a:r>
            <a:endParaRPr sz="6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