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Lato Black"/>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lack-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lack-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1ce4261b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1ce4261b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6b6b9b5d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6b6b9b5d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1ce4261b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1ce4261b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6b6b9b5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6b6b9b5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1ce4261b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1ce4261b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1ce4261b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1ce4261b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1ce4261b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1ce4261b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ce4261b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ce4261b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ce4261b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ce4261b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ce4261b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ce4261b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1ce4261b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1ce4261b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1ce4261b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1ce4261b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6b6b9b5d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6b6b9b5d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1ce4261b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1ce4261b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oogle.co.in/search?bih=718&amp;biw=1536&amp;hl=en&amp;sxsrf=ALiCzsbxX6E9eNeSVLn2XkXS6eqqD-9P5Q:1651321460879&amp;q=San+Bernardino&amp;stick=H4sIAAAAAAAAAONgVuLQz9U3KDIpLHzEaMwt8PLHPWEprUlrTl5jVOHiCs7IL3fNK8ksqRQS42KDsnikuLjgmngWsfIFJ-YpOKUW5SUWpWTm5QMAptChIFMAAAA&amp;sa=X&amp;ved=2ahUKEwjxs9fo47v3AhV_xTgGHWYGA3UQzIcDKAB6BAgZEA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71550" y="1620850"/>
            <a:ext cx="6172500" cy="172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27">
                <a:highlight>
                  <a:schemeClr val="dk1"/>
                </a:highlight>
                <a:latin typeface="Lato"/>
                <a:ea typeface="Lato"/>
                <a:cs typeface="Lato"/>
                <a:sym typeface="Lato"/>
              </a:rPr>
              <a:t>TRADEMARK INFRINGEMENT</a:t>
            </a:r>
            <a:r>
              <a:rPr lang="en" sz="1577">
                <a:latin typeface="Lato"/>
                <a:ea typeface="Lato"/>
                <a:cs typeface="Lato"/>
                <a:sym typeface="Lato"/>
              </a:rPr>
              <a:t>:</a:t>
            </a:r>
            <a:endParaRPr sz="1577">
              <a:latin typeface="Lato"/>
              <a:ea typeface="Lato"/>
              <a:cs typeface="Lato"/>
              <a:sym typeface="Lato"/>
            </a:endParaRPr>
          </a:p>
          <a:p>
            <a:pPr indent="0" lvl="0" marL="0" rtl="0" algn="l">
              <a:spcBef>
                <a:spcPts val="0"/>
              </a:spcBef>
              <a:spcAft>
                <a:spcPts val="0"/>
              </a:spcAft>
              <a:buNone/>
            </a:pPr>
            <a:r>
              <a:rPr lang="en" sz="4733">
                <a:highlight>
                  <a:schemeClr val="dk1"/>
                </a:highlight>
                <a:latin typeface="Lato Black"/>
                <a:ea typeface="Lato Black"/>
                <a:cs typeface="Lato Black"/>
                <a:sym typeface="Lato Black"/>
              </a:rPr>
              <a:t>McDonald’s Vs </a:t>
            </a:r>
            <a:r>
              <a:rPr lang="en" sz="4733">
                <a:highlight>
                  <a:schemeClr val="dk1"/>
                </a:highlight>
                <a:latin typeface="Lato Black"/>
                <a:ea typeface="Lato Black"/>
                <a:cs typeface="Lato Black"/>
                <a:sym typeface="Lato Black"/>
              </a:rPr>
              <a:t>McCurry</a:t>
            </a:r>
            <a:endParaRPr sz="1750">
              <a:highlight>
                <a:schemeClr val="dk1"/>
              </a:highlight>
              <a:latin typeface="Lato"/>
              <a:ea typeface="Lato"/>
              <a:cs typeface="Lato"/>
              <a:sym typeface="Lato"/>
            </a:endParaRPr>
          </a:p>
        </p:txBody>
      </p:sp>
      <p:sp>
        <p:nvSpPr>
          <p:cNvPr id="135" name="Google Shape;135;p13"/>
          <p:cNvSpPr txBox="1"/>
          <p:nvPr>
            <p:ph idx="1" type="subTitle"/>
          </p:nvPr>
        </p:nvSpPr>
        <p:spPr>
          <a:xfrm>
            <a:off x="6568800" y="4151825"/>
            <a:ext cx="25752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2K19/CO/319 RITIK SINGH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231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Lato Black"/>
                <a:ea typeface="Lato Black"/>
                <a:cs typeface="Lato Black"/>
                <a:sym typeface="Lato Black"/>
              </a:rPr>
              <a:t>McDonalds Case</a:t>
            </a:r>
            <a:endParaRPr sz="4000">
              <a:latin typeface="Lato Black"/>
              <a:ea typeface="Lato Black"/>
              <a:cs typeface="Lato Black"/>
              <a:sym typeface="Lato Black"/>
            </a:endParaRPr>
          </a:p>
        </p:txBody>
      </p:sp>
      <p:sp>
        <p:nvSpPr>
          <p:cNvPr id="190" name="Google Shape;190;p22"/>
          <p:cNvSpPr txBox="1"/>
          <p:nvPr>
            <p:ph idx="1" type="body"/>
          </p:nvPr>
        </p:nvSpPr>
        <p:spPr>
          <a:xfrm>
            <a:off x="1156200" y="1005650"/>
            <a:ext cx="7715400" cy="4256700"/>
          </a:xfrm>
          <a:prstGeom prst="rect">
            <a:avLst/>
          </a:prstGeom>
        </p:spPr>
        <p:txBody>
          <a:bodyPr anchorCtr="0" anchor="t" bIns="91425" lIns="91425" spcFirstLastPara="1" rIns="91425" wrap="square" tIns="91425">
            <a:normAutofit fontScale="55000" lnSpcReduction="20000"/>
          </a:bodyPr>
          <a:lstStyle/>
          <a:p>
            <a:pPr indent="-311785" lvl="0" marL="457200" rtl="0" algn="l">
              <a:lnSpc>
                <a:spcPct val="150000"/>
              </a:lnSpc>
              <a:spcBef>
                <a:spcPts val="0"/>
              </a:spcBef>
              <a:spcAft>
                <a:spcPts val="0"/>
              </a:spcAft>
              <a:buSzPct val="100000"/>
              <a:buChar char="●"/>
            </a:pPr>
            <a:r>
              <a:rPr lang="en" sz="2381"/>
              <a:t>The lawyers of McDonald's restaurant had argued that they have exclusive rights on the prefix and only they can use it on their products and services.</a:t>
            </a:r>
            <a:endParaRPr sz="2381"/>
          </a:p>
          <a:p>
            <a:pPr indent="-311785" lvl="0" marL="457200" rtl="0" algn="l">
              <a:lnSpc>
                <a:spcPct val="150000"/>
              </a:lnSpc>
              <a:spcBef>
                <a:spcPts val="0"/>
              </a:spcBef>
              <a:spcAft>
                <a:spcPts val="0"/>
              </a:spcAft>
              <a:buSzPct val="100000"/>
              <a:buChar char="●"/>
            </a:pPr>
            <a:r>
              <a:rPr lang="en" sz="2381"/>
              <a:t>It's argued that the prefix 'Mc' is created as a source of trade identifier and it has secured numerous trademark registrations of the prefix and suffix ‘Mc’.</a:t>
            </a:r>
            <a:endParaRPr sz="2381"/>
          </a:p>
          <a:p>
            <a:pPr indent="-311785" lvl="0" marL="457200" rtl="0" algn="l">
              <a:lnSpc>
                <a:spcPct val="150000"/>
              </a:lnSpc>
              <a:spcBef>
                <a:spcPts val="0"/>
              </a:spcBef>
              <a:spcAft>
                <a:spcPts val="0"/>
              </a:spcAft>
              <a:buSzPct val="100000"/>
              <a:buChar char="●"/>
            </a:pPr>
            <a:r>
              <a:rPr lang="en" sz="2381"/>
              <a:t>It was pleaded that McDonald's has created this prefix and has the right to protect it under the law. According to McDonald's, McCurry was infringing their creative rights by using the prefix in their name.</a:t>
            </a:r>
            <a:endParaRPr sz="2381"/>
          </a:p>
          <a:p>
            <a:pPr indent="-311785" lvl="0" marL="457200" rtl="0" algn="l">
              <a:lnSpc>
                <a:spcPct val="150000"/>
              </a:lnSpc>
              <a:spcBef>
                <a:spcPts val="0"/>
              </a:spcBef>
              <a:spcAft>
                <a:spcPts val="0"/>
              </a:spcAft>
              <a:buSzPct val="100000"/>
              <a:buChar char="●"/>
            </a:pPr>
            <a:r>
              <a:rPr lang="en" sz="2381"/>
              <a:t>They wanted the court to ban the McCurry from using the prefix.</a:t>
            </a:r>
            <a:endParaRPr sz="2381"/>
          </a:p>
          <a:p>
            <a:pPr indent="-311785" lvl="0" marL="457200" rtl="0" algn="l">
              <a:lnSpc>
                <a:spcPct val="150000"/>
              </a:lnSpc>
              <a:spcBef>
                <a:spcPts val="0"/>
              </a:spcBef>
              <a:spcAft>
                <a:spcPts val="0"/>
              </a:spcAft>
              <a:buSzPct val="100000"/>
              <a:buChar char="●"/>
            </a:pPr>
            <a:r>
              <a:rPr lang="en" sz="2381"/>
              <a:t>Mccurry was before Known as Restoran Penang Curry House, it changed its name to 'McCurry' 8 years ago</a:t>
            </a:r>
            <a:endParaRPr sz="2381"/>
          </a:p>
          <a:p>
            <a:pPr indent="-311785" lvl="0" marL="457200" rtl="0" algn="l">
              <a:lnSpc>
                <a:spcPct val="150000"/>
              </a:lnSpc>
              <a:spcBef>
                <a:spcPts val="0"/>
              </a:spcBef>
              <a:spcAft>
                <a:spcPts val="0"/>
              </a:spcAft>
              <a:buSzPct val="100000"/>
              <a:buChar char="●"/>
            </a:pPr>
            <a:r>
              <a:rPr lang="en" sz="2381"/>
              <a:t>McCurry had Misrepresented itself as being associated with McDonald's business by using the prefix 'Mc'</a:t>
            </a:r>
            <a:endParaRPr sz="2381"/>
          </a:p>
          <a:p>
            <a:pPr indent="-311785" lvl="0" marL="457200" rtl="0" algn="l">
              <a:lnSpc>
                <a:spcPct val="150000"/>
              </a:lnSpc>
              <a:spcBef>
                <a:spcPts val="0"/>
              </a:spcBef>
              <a:spcAft>
                <a:spcPts val="0"/>
              </a:spcAft>
              <a:buSzPct val="100000"/>
              <a:buChar char="●"/>
            </a:pPr>
            <a:r>
              <a:rPr lang="en" sz="2381"/>
              <a:t>The Mccury's can confuse or even deceive customers as they used the prefix Mc together with the yellow and red colors in its signage, as it can be confused with the McDonald's Brand.</a:t>
            </a:r>
            <a:endParaRPr sz="2381"/>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rotWithShape="1">
          <a:blip r:embed="rId3">
            <a:alphaModFix/>
          </a:blip>
          <a:srcRect b="0" l="0" r="0" t="0"/>
          <a:stretch/>
        </p:blipFill>
        <p:spPr>
          <a:xfrm>
            <a:off x="1297500" y="625100"/>
            <a:ext cx="6963525" cy="389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264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Lato Black"/>
                <a:ea typeface="Lato Black"/>
                <a:cs typeface="Lato Black"/>
                <a:sym typeface="Lato Black"/>
              </a:rPr>
              <a:t>McCurry's Stance!</a:t>
            </a:r>
            <a:endParaRPr sz="4000">
              <a:latin typeface="Lato Black"/>
              <a:ea typeface="Lato Black"/>
              <a:cs typeface="Lato Black"/>
              <a:sym typeface="Lato Black"/>
            </a:endParaRPr>
          </a:p>
        </p:txBody>
      </p:sp>
      <p:sp>
        <p:nvSpPr>
          <p:cNvPr id="201" name="Google Shape;201;p24"/>
          <p:cNvSpPr txBox="1"/>
          <p:nvPr>
            <p:ph idx="1" type="body"/>
          </p:nvPr>
        </p:nvSpPr>
        <p:spPr>
          <a:xfrm>
            <a:off x="1297500" y="984025"/>
            <a:ext cx="7239000" cy="40839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SzPts val="1600"/>
              <a:buChar char="●"/>
            </a:pPr>
            <a:r>
              <a:rPr lang="en" sz="1600"/>
              <a:t>'Mc' not exclusive to McDonald's - scottish</a:t>
            </a:r>
            <a:endParaRPr sz="1600"/>
          </a:p>
          <a:p>
            <a:pPr indent="-330200" lvl="0" marL="457200" rtl="0" algn="l">
              <a:lnSpc>
                <a:spcPct val="150000"/>
              </a:lnSpc>
              <a:spcBef>
                <a:spcPts val="0"/>
              </a:spcBef>
              <a:spcAft>
                <a:spcPts val="0"/>
              </a:spcAft>
              <a:buSzPts val="1600"/>
              <a:buChar char="●"/>
            </a:pPr>
            <a:r>
              <a:rPr lang="en" sz="1600"/>
              <a:t>Different cuisine</a:t>
            </a:r>
            <a:endParaRPr sz="1600"/>
          </a:p>
          <a:p>
            <a:pPr indent="-330200" lvl="0" marL="457200" rtl="0" algn="l">
              <a:lnSpc>
                <a:spcPct val="150000"/>
              </a:lnSpc>
              <a:spcBef>
                <a:spcPts val="0"/>
              </a:spcBef>
              <a:spcAft>
                <a:spcPts val="0"/>
              </a:spcAft>
              <a:buSzPts val="1600"/>
              <a:buChar char="●"/>
            </a:pPr>
            <a:r>
              <a:rPr lang="en" sz="1600"/>
              <a:t>McCurry- an abbreviation</a:t>
            </a:r>
            <a:endParaRPr sz="1600"/>
          </a:p>
          <a:p>
            <a:pPr indent="-330200" lvl="0" marL="457200" rtl="0" algn="l">
              <a:lnSpc>
                <a:spcPct val="150000"/>
              </a:lnSpc>
              <a:spcBef>
                <a:spcPts val="0"/>
              </a:spcBef>
              <a:spcAft>
                <a:spcPts val="0"/>
              </a:spcAft>
              <a:buSzPts val="1600"/>
              <a:buChar char="●"/>
            </a:pPr>
            <a:r>
              <a:rPr lang="en" sz="1600"/>
              <a:t>No wrong intention</a:t>
            </a:r>
            <a:endParaRPr sz="1600"/>
          </a:p>
          <a:p>
            <a:pPr indent="-330200" lvl="0" marL="457200" rtl="0" algn="l">
              <a:lnSpc>
                <a:spcPct val="150000"/>
              </a:lnSpc>
              <a:spcBef>
                <a:spcPts val="0"/>
              </a:spcBef>
              <a:spcAft>
                <a:spcPts val="0"/>
              </a:spcAft>
              <a:buSzPts val="1600"/>
              <a:buChar char="●"/>
            </a:pPr>
            <a:r>
              <a:rPr lang="en" sz="1600"/>
              <a:t>Different market segments</a:t>
            </a:r>
            <a:endParaRPr sz="1600"/>
          </a:p>
          <a:p>
            <a:pPr indent="-330200" lvl="0" marL="457200" rtl="0" algn="l">
              <a:lnSpc>
                <a:spcPct val="150000"/>
              </a:lnSpc>
              <a:spcBef>
                <a:spcPts val="0"/>
              </a:spcBef>
              <a:spcAft>
                <a:spcPts val="0"/>
              </a:spcAft>
              <a:buSzPts val="1600"/>
              <a:buChar char="●"/>
            </a:pPr>
            <a:r>
              <a:rPr lang="en" sz="1600"/>
              <a:t>Not aware that McDonald's Corp was the proprietor &amp; operator of the chain of restaurants</a:t>
            </a:r>
            <a:endParaRPr sz="1600"/>
          </a:p>
          <a:p>
            <a:pPr indent="-330200" lvl="0" marL="457200" rtl="0" algn="l">
              <a:lnSpc>
                <a:spcPct val="150000"/>
              </a:lnSpc>
              <a:spcBef>
                <a:spcPts val="0"/>
              </a:spcBef>
              <a:spcAft>
                <a:spcPts val="0"/>
              </a:spcAft>
              <a:buSzPts val="1600"/>
              <a:buChar char="●"/>
            </a:pPr>
            <a:r>
              <a:rPr lang="en" sz="1600"/>
              <a:t>Different ambience</a:t>
            </a:r>
            <a:endParaRPr sz="1600"/>
          </a:p>
          <a:p>
            <a:pPr indent="-330200" lvl="0" marL="457200" rtl="0" algn="l">
              <a:lnSpc>
                <a:spcPct val="150000"/>
              </a:lnSpc>
              <a:spcBef>
                <a:spcPts val="0"/>
              </a:spcBef>
              <a:spcAft>
                <a:spcPts val="0"/>
              </a:spcAft>
              <a:buSzPts val="1600"/>
              <a:buChar char="●"/>
            </a:pPr>
            <a:r>
              <a:rPr lang="en" sz="1600"/>
              <a:t>Different logo</a:t>
            </a:r>
            <a:endParaRPr sz="1600"/>
          </a:p>
          <a:p>
            <a:pPr indent="-330200" lvl="0" marL="457200" rtl="0" algn="l">
              <a:lnSpc>
                <a:spcPct val="150000"/>
              </a:lnSpc>
              <a:spcBef>
                <a:spcPts val="0"/>
              </a:spcBef>
              <a:spcAft>
                <a:spcPts val="0"/>
              </a:spcAft>
              <a:buSzPts val="1600"/>
              <a:buChar char="●"/>
            </a:pPr>
            <a:r>
              <a:rPr lang="en" sz="1600"/>
              <a:t>Items don't carry 'Mc'</a:t>
            </a:r>
            <a:endParaRPr sz="16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5"/>
          <p:cNvPicPr preferRelativeResize="0"/>
          <p:nvPr/>
        </p:nvPicPr>
        <p:blipFill rotWithShape="1">
          <a:blip r:embed="rId3">
            <a:alphaModFix/>
          </a:blip>
          <a:srcRect b="0" l="2103" r="2721" t="0"/>
          <a:stretch/>
        </p:blipFill>
        <p:spPr>
          <a:xfrm>
            <a:off x="1297500" y="653925"/>
            <a:ext cx="7038899" cy="383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264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Lato Black"/>
                <a:ea typeface="Lato Black"/>
                <a:cs typeface="Lato Black"/>
                <a:sym typeface="Lato Black"/>
              </a:rPr>
              <a:t>My Take</a:t>
            </a:r>
            <a:endParaRPr sz="4000">
              <a:latin typeface="Lato Black"/>
              <a:ea typeface="Lato Black"/>
              <a:cs typeface="Lato Black"/>
              <a:sym typeface="Lato Black"/>
            </a:endParaRPr>
          </a:p>
        </p:txBody>
      </p:sp>
      <p:sp>
        <p:nvSpPr>
          <p:cNvPr id="213" name="Google Shape;213;p26"/>
          <p:cNvSpPr txBox="1"/>
          <p:nvPr>
            <p:ph idx="1" type="body"/>
          </p:nvPr>
        </p:nvSpPr>
        <p:spPr>
          <a:xfrm>
            <a:off x="1297500" y="1016475"/>
            <a:ext cx="7303800" cy="4062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Based on the Principles of Consumer Behaviour, I suggest that Mccurry was at wrong footing and is infringing on the McD's Trademark and is Deceiving Customers even if a minority by banking on the brand image of McDonald's.</a:t>
            </a:r>
            <a:endParaRPr sz="1600"/>
          </a:p>
          <a:p>
            <a:pPr indent="-330200" lvl="0" marL="457200" rtl="0" algn="l">
              <a:spcBef>
                <a:spcPts val="0"/>
              </a:spcBef>
              <a:spcAft>
                <a:spcPts val="0"/>
              </a:spcAft>
              <a:buSzPts val="1600"/>
              <a:buChar char="●"/>
            </a:pPr>
            <a:r>
              <a:rPr lang="en" sz="1600"/>
              <a:t>The McCurry Mark is closely similar to McD's.</a:t>
            </a:r>
            <a:endParaRPr sz="1600"/>
          </a:p>
          <a:p>
            <a:pPr indent="-330200" lvl="0" marL="457200" rtl="0" algn="l">
              <a:spcBef>
                <a:spcPts val="0"/>
              </a:spcBef>
              <a:spcAft>
                <a:spcPts val="0"/>
              </a:spcAft>
              <a:buSzPts val="1600"/>
              <a:buChar char="●"/>
            </a:pPr>
            <a:r>
              <a:rPr lang="en" sz="1600"/>
              <a:t>It May be argued that they have a different customer segment which they cater too.</a:t>
            </a:r>
            <a:endParaRPr sz="1600"/>
          </a:p>
          <a:p>
            <a:pPr indent="-330200" lvl="0" marL="457200" rtl="0" algn="l">
              <a:spcBef>
                <a:spcPts val="0"/>
              </a:spcBef>
              <a:spcAft>
                <a:spcPts val="0"/>
              </a:spcAft>
              <a:buSzPts val="1600"/>
              <a:buChar char="●"/>
            </a:pPr>
            <a:r>
              <a:rPr lang="en" sz="1600"/>
              <a:t>But, their signage is represented using the prefix 'Mc' in the same manner and color scheme of Mcdonald's mark leads us to the conclusion that it is trying to capitalize on Mcdonald's goodwill and reputation.</a:t>
            </a:r>
            <a:endParaRPr sz="1600"/>
          </a:p>
          <a:p>
            <a:pPr indent="-330200" lvl="0" marL="457200" rtl="0" algn="l">
              <a:spcBef>
                <a:spcPts val="0"/>
              </a:spcBef>
              <a:spcAft>
                <a:spcPts val="0"/>
              </a:spcAft>
              <a:buSzPts val="1600"/>
              <a:buChar char="●"/>
            </a:pPr>
            <a:r>
              <a:rPr lang="en" sz="1600"/>
              <a:t>If the 'McCurry Mark is represented in a different way and adopted another color scheme,they could have been proven not guilty.</a:t>
            </a:r>
            <a:endParaRPr sz="16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1200"/>
              </a:spcBef>
              <a:spcAft>
                <a:spcPts val="0"/>
              </a:spcAft>
              <a:buNone/>
            </a:pPr>
            <a:r>
              <a:rPr lang="en" sz="4500">
                <a:highlight>
                  <a:schemeClr val="dk1"/>
                </a:highlight>
                <a:latin typeface="Lato Black"/>
                <a:ea typeface="Lato Black"/>
                <a:cs typeface="Lato Black"/>
                <a:sym typeface="Lato Black"/>
              </a:rPr>
              <a:t>Gracias</a:t>
            </a:r>
            <a:endParaRPr sz="4500">
              <a:highlight>
                <a:schemeClr val="dk1"/>
              </a:highlight>
              <a:latin typeface="Lato Black"/>
              <a:ea typeface="Lato Black"/>
              <a:cs typeface="Lato Black"/>
              <a:sym typeface="Lato Black"/>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Clr>
                <a:srgbClr val="000000"/>
              </a:buClr>
              <a:buSzPts val="275"/>
              <a:buFont typeface="Arial"/>
              <a:buNone/>
            </a:pPr>
            <a:r>
              <a:rPr lang="en" sz="4000">
                <a:highlight>
                  <a:schemeClr val="dk1"/>
                </a:highlight>
                <a:latin typeface="Lato Black"/>
                <a:ea typeface="Lato Black"/>
                <a:cs typeface="Lato Black"/>
                <a:sym typeface="Lato Black"/>
              </a:rPr>
              <a:t>McDonald's </a:t>
            </a:r>
            <a:endParaRPr sz="4800">
              <a:latin typeface="Lato Black"/>
              <a:ea typeface="Lato Black"/>
              <a:cs typeface="Lato Black"/>
              <a:sym typeface="Lato Black"/>
            </a:endParaRPr>
          </a:p>
        </p:txBody>
      </p:sp>
      <p:sp>
        <p:nvSpPr>
          <p:cNvPr id="141" name="Google Shape;141;p14"/>
          <p:cNvSpPr txBox="1"/>
          <p:nvPr>
            <p:ph idx="1" type="body"/>
          </p:nvPr>
        </p:nvSpPr>
        <p:spPr>
          <a:xfrm>
            <a:off x="1199425" y="1004925"/>
            <a:ext cx="7639500" cy="4138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highlight>
                  <a:schemeClr val="dk1"/>
                </a:highlight>
              </a:rPr>
              <a:t>McDonald's Corporation is the world's largest chain of hamburger fast food restaurants, serving nearly 47 million customers daily. At one time it was the largest global restaurant chain, it has since been surpassed by multi-brand operator Yum! (KFC, Taco Bell and others) and sandwich chain Subway.</a:t>
            </a:r>
            <a:endParaRPr sz="1600">
              <a:highlight>
                <a:schemeClr val="dk1"/>
              </a:highlight>
            </a:endParaRPr>
          </a:p>
          <a:p>
            <a:pPr indent="-330200" lvl="0" marL="457200" rtl="0" algn="l">
              <a:lnSpc>
                <a:spcPct val="115000"/>
              </a:lnSpc>
              <a:spcBef>
                <a:spcPts val="0"/>
              </a:spcBef>
              <a:spcAft>
                <a:spcPts val="0"/>
              </a:spcAft>
              <a:buSzPts val="1600"/>
              <a:buChar char="●"/>
            </a:pPr>
            <a:r>
              <a:rPr lang="en" sz="1600">
                <a:highlight>
                  <a:schemeClr val="dk1"/>
                </a:highlight>
              </a:rPr>
              <a:t>Each McDonald's restaurant is operated by a franchisee, an affiliate, or the corporation itself.</a:t>
            </a:r>
            <a:endParaRPr sz="1600">
              <a:highlight>
                <a:schemeClr val="dk1"/>
              </a:highlight>
            </a:endParaRPr>
          </a:p>
          <a:p>
            <a:pPr indent="-330200" lvl="0" marL="457200" rtl="0" algn="l">
              <a:lnSpc>
                <a:spcPct val="115000"/>
              </a:lnSpc>
              <a:spcBef>
                <a:spcPts val="0"/>
              </a:spcBef>
              <a:spcAft>
                <a:spcPts val="0"/>
              </a:spcAft>
              <a:buSzPts val="1600"/>
              <a:buChar char="●"/>
            </a:pPr>
            <a:r>
              <a:rPr lang="en" sz="1600">
                <a:highlight>
                  <a:schemeClr val="dk1"/>
                </a:highlight>
              </a:rPr>
              <a:t>McDonald's was established in 1955</a:t>
            </a:r>
            <a:r>
              <a:rPr lang="en" sz="1600">
                <a:highlight>
                  <a:schemeClr val="dk1"/>
                </a:highlight>
                <a:uFill>
                  <a:noFill/>
                </a:uFill>
                <a:hlinkClick r:id="rId3"/>
              </a:rPr>
              <a:t>, California, United States</a:t>
            </a:r>
            <a:r>
              <a:rPr lang="en" sz="1600">
                <a:highlight>
                  <a:schemeClr val="dk1"/>
                </a:highlight>
              </a:rPr>
              <a:t>.</a:t>
            </a:r>
            <a:endParaRPr sz="1600">
              <a:highlight>
                <a:schemeClr val="dk1"/>
              </a:highlight>
            </a:endParaRPr>
          </a:p>
          <a:p>
            <a:pPr indent="-330200" lvl="0" marL="457200" rtl="0" algn="l">
              <a:lnSpc>
                <a:spcPct val="115000"/>
              </a:lnSpc>
              <a:spcBef>
                <a:spcPts val="0"/>
              </a:spcBef>
              <a:spcAft>
                <a:spcPts val="0"/>
              </a:spcAft>
              <a:buSzPts val="1600"/>
              <a:buChar char="●"/>
            </a:pPr>
            <a:r>
              <a:rPr lang="en" sz="1600">
                <a:highlight>
                  <a:schemeClr val="dk1"/>
                </a:highlight>
              </a:rPr>
              <a:t>McDonald's primarily sells hamburgers, cheeseburgers, chicken products, French fries, breakfast items, soft drinks, milkshakes, and desserts. In response to obesity trends in western nations and in the face of criticism over the healthiness of its products, the company has modified its menu to include such healthier alternatives as salads, wraps and fruit.</a:t>
            </a:r>
            <a:endParaRPr sz="1600">
              <a:highlight>
                <a:schemeClr val="dk1"/>
              </a:highlight>
            </a:endParaRPr>
          </a:p>
          <a:p>
            <a:pPr indent="0" lvl="0" marL="0" rtl="0" algn="l">
              <a:lnSpc>
                <a:spcPct val="95000"/>
              </a:lnSpc>
              <a:spcBef>
                <a:spcPts val="1200"/>
              </a:spcBef>
              <a:spcAft>
                <a:spcPts val="1200"/>
              </a:spcAft>
              <a:buSzPts val="275"/>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291750"/>
            <a:ext cx="7038900" cy="89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000">
                <a:latin typeface="Lato Black"/>
                <a:ea typeface="Lato Black"/>
                <a:cs typeface="Lato Black"/>
                <a:sym typeface="Lato Black"/>
              </a:rPr>
              <a:t>McCurry</a:t>
            </a:r>
            <a:endParaRPr sz="4000">
              <a:latin typeface="Lato Black"/>
              <a:ea typeface="Lato Black"/>
              <a:cs typeface="Lato Black"/>
              <a:sym typeface="Lato Black"/>
            </a:endParaRPr>
          </a:p>
        </p:txBody>
      </p:sp>
      <p:sp>
        <p:nvSpPr>
          <p:cNvPr id="147" name="Google Shape;147;p15"/>
          <p:cNvSpPr txBox="1"/>
          <p:nvPr>
            <p:ph idx="1" type="body"/>
          </p:nvPr>
        </p:nvSpPr>
        <p:spPr>
          <a:xfrm>
            <a:off x="1297500" y="1015725"/>
            <a:ext cx="7038900" cy="40629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McCurry is the first Indian Fast Food Outlet in Kuala Lumpur, Malaysia.</a:t>
            </a:r>
            <a:endParaRPr sz="1700"/>
          </a:p>
          <a:p>
            <a:pPr indent="-336550" lvl="0" marL="457200" rtl="0" algn="l">
              <a:lnSpc>
                <a:spcPct val="150000"/>
              </a:lnSpc>
              <a:spcBef>
                <a:spcPts val="0"/>
              </a:spcBef>
              <a:spcAft>
                <a:spcPts val="0"/>
              </a:spcAft>
              <a:buSzPts val="1700"/>
              <a:buChar char="●"/>
            </a:pPr>
            <a:r>
              <a:rPr lang="en" sz="1700"/>
              <a:t>The restaurant opened for business in 1999 and is situated in the business district along Jalan Ipoh, Kuala Lumpur.</a:t>
            </a:r>
            <a:endParaRPr sz="1700"/>
          </a:p>
          <a:p>
            <a:pPr indent="-336550" lvl="0" marL="457200" rtl="0" algn="l">
              <a:lnSpc>
                <a:spcPct val="150000"/>
              </a:lnSpc>
              <a:spcBef>
                <a:spcPts val="0"/>
              </a:spcBef>
              <a:spcAft>
                <a:spcPts val="0"/>
              </a:spcAft>
              <a:buSzPts val="1700"/>
              <a:buChar char="●"/>
            </a:pPr>
            <a:r>
              <a:rPr lang="en" sz="1700"/>
              <a:t>McC</a:t>
            </a:r>
            <a:r>
              <a:rPr lang="en" sz="1700"/>
              <a:t>u</a:t>
            </a:r>
            <a:r>
              <a:rPr lang="en" sz="1700"/>
              <a:t>rry stands for "Malaysian Chicken Curry". The outlet is a fast food, self service and open restaurant set-up concept and is of international standard.</a:t>
            </a:r>
            <a:endParaRPr sz="1700"/>
          </a:p>
          <a:p>
            <a:pPr indent="-336550" lvl="0" marL="457200" rtl="0" algn="l">
              <a:lnSpc>
                <a:spcPct val="150000"/>
              </a:lnSpc>
              <a:spcBef>
                <a:spcPts val="0"/>
              </a:spcBef>
              <a:spcAft>
                <a:spcPts val="0"/>
              </a:spcAft>
              <a:buSzPts val="1700"/>
              <a:buChar char="●"/>
            </a:pPr>
            <a:r>
              <a:rPr lang="en" sz="1700"/>
              <a:t>McCurry's slogan is : "Home food, away from home, Tasty and so Gooood..."</a:t>
            </a:r>
            <a:endParaRPr sz="17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274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latin typeface="Lato Black"/>
                <a:ea typeface="Lato Black"/>
                <a:cs typeface="Lato Black"/>
                <a:sym typeface="Lato Black"/>
              </a:rPr>
              <a:t>What is a Trademark?</a:t>
            </a:r>
            <a:endParaRPr sz="3900">
              <a:latin typeface="Lato Black"/>
              <a:ea typeface="Lato Black"/>
              <a:cs typeface="Lato Black"/>
              <a:sym typeface="Lato Black"/>
            </a:endParaRPr>
          </a:p>
        </p:txBody>
      </p:sp>
      <p:sp>
        <p:nvSpPr>
          <p:cNvPr id="153" name="Google Shape;153;p16"/>
          <p:cNvSpPr txBox="1"/>
          <p:nvPr>
            <p:ph idx="1" type="body"/>
          </p:nvPr>
        </p:nvSpPr>
        <p:spPr>
          <a:xfrm>
            <a:off x="1253450" y="994125"/>
            <a:ext cx="7585800" cy="4149300"/>
          </a:xfrm>
          <a:prstGeom prst="rect">
            <a:avLst/>
          </a:prstGeom>
        </p:spPr>
        <p:txBody>
          <a:bodyPr anchorCtr="0" anchor="t" bIns="91425" lIns="91425" spcFirstLastPara="1" rIns="91425" wrap="square" tIns="91425">
            <a:normAutofit/>
          </a:bodyPr>
          <a:lstStyle/>
          <a:p>
            <a:pPr indent="-331311" lvl="0" marL="457200" rtl="0" algn="l">
              <a:lnSpc>
                <a:spcPct val="150000"/>
              </a:lnSpc>
              <a:spcBef>
                <a:spcPts val="0"/>
              </a:spcBef>
              <a:spcAft>
                <a:spcPts val="0"/>
              </a:spcAft>
              <a:buSzPts val="1617"/>
              <a:buChar char="●"/>
            </a:pPr>
            <a:r>
              <a:rPr lang="en" sz="1617"/>
              <a:t>A trademark is a distinctive sign or indicator used by an individual, business organization, or other legal entity to identify that the products or services to consumers with which the trademark appears originate from a unique source, and to distinguish its products or services from those of other ent</a:t>
            </a:r>
            <a:r>
              <a:rPr lang="en" sz="1617"/>
              <a:t>i</a:t>
            </a:r>
            <a:r>
              <a:rPr lang="en" sz="1617"/>
              <a:t>ties.</a:t>
            </a:r>
            <a:endParaRPr sz="1617"/>
          </a:p>
          <a:p>
            <a:pPr indent="-331311" lvl="0" marL="457200" rtl="0" algn="l">
              <a:lnSpc>
                <a:spcPct val="150000"/>
              </a:lnSpc>
              <a:spcBef>
                <a:spcPts val="0"/>
              </a:spcBef>
              <a:spcAft>
                <a:spcPts val="0"/>
              </a:spcAft>
              <a:buSzPts val="1617"/>
              <a:buChar char="●"/>
            </a:pPr>
            <a:r>
              <a:rPr lang="en" sz="1617"/>
              <a:t>A </a:t>
            </a:r>
            <a:r>
              <a:rPr lang="en" sz="1617"/>
              <a:t>t</a:t>
            </a:r>
            <a:r>
              <a:rPr lang="en" sz="1617"/>
              <a:t>rademark is designated by the following symbols:</a:t>
            </a:r>
            <a:endParaRPr sz="1617"/>
          </a:p>
          <a:p>
            <a:pPr indent="-331311" lvl="1" marL="914400" rtl="0" algn="l">
              <a:lnSpc>
                <a:spcPct val="150000"/>
              </a:lnSpc>
              <a:spcBef>
                <a:spcPts val="0"/>
              </a:spcBef>
              <a:spcAft>
                <a:spcPts val="0"/>
              </a:spcAft>
              <a:buSzPts val="1617"/>
              <a:buChar char="○"/>
            </a:pPr>
            <a:r>
              <a:rPr baseline="30000" lang="en" sz="1617">
                <a:latin typeface="Lato Black"/>
                <a:ea typeface="Lato Black"/>
                <a:cs typeface="Lato Black"/>
                <a:sym typeface="Lato Black"/>
              </a:rPr>
              <a:t>TM</a:t>
            </a:r>
            <a:r>
              <a:rPr lang="en" sz="1617">
                <a:latin typeface="Lato Black"/>
                <a:ea typeface="Lato Black"/>
                <a:cs typeface="Lato Black"/>
                <a:sym typeface="Lato Black"/>
              </a:rPr>
              <a:t> </a:t>
            </a:r>
            <a:r>
              <a:rPr lang="en" sz="1617"/>
              <a:t>(for an unregistered trademark, that is, a mark used to promote or brand goods)</a:t>
            </a:r>
            <a:endParaRPr sz="1617"/>
          </a:p>
          <a:p>
            <a:pPr indent="-331311" lvl="1" marL="914400" rtl="0" algn="l">
              <a:lnSpc>
                <a:spcPct val="150000"/>
              </a:lnSpc>
              <a:spcBef>
                <a:spcPts val="0"/>
              </a:spcBef>
              <a:spcAft>
                <a:spcPts val="0"/>
              </a:spcAft>
              <a:buSzPts val="1617"/>
              <a:buChar char="○"/>
            </a:pPr>
            <a:r>
              <a:rPr baseline="30000" lang="en" sz="1617">
                <a:latin typeface="Lato Black"/>
                <a:ea typeface="Lato Black"/>
                <a:cs typeface="Lato Black"/>
                <a:sym typeface="Lato Black"/>
              </a:rPr>
              <a:t>SM</a:t>
            </a:r>
            <a:r>
              <a:rPr lang="en" sz="1617"/>
              <a:t> (for an unregistered service mark, that is, a mark used to promote or brand services)</a:t>
            </a:r>
            <a:endParaRPr sz="1617"/>
          </a:p>
          <a:p>
            <a:pPr indent="-330200" lvl="1" marL="914400" rtl="0" algn="l">
              <a:lnSpc>
                <a:spcPct val="150000"/>
              </a:lnSpc>
              <a:spcBef>
                <a:spcPts val="0"/>
              </a:spcBef>
              <a:spcAft>
                <a:spcPts val="0"/>
              </a:spcAft>
              <a:buSzPts val="1600"/>
              <a:buChar char="○"/>
            </a:pPr>
            <a:r>
              <a:rPr lang="en" sz="1600">
                <a:highlight>
                  <a:schemeClr val="dk1"/>
                </a:highlight>
                <a:latin typeface="Arial"/>
                <a:ea typeface="Arial"/>
                <a:cs typeface="Arial"/>
                <a:sym typeface="Arial"/>
              </a:rPr>
              <a:t>® (for a registered trademark)</a:t>
            </a:r>
            <a:endParaRPr sz="1600">
              <a:highlight>
                <a:schemeClr val="dk1"/>
              </a:highlight>
            </a:endParaRPr>
          </a:p>
          <a:p>
            <a:pPr indent="0" lvl="0" marL="0" rtl="0" algn="l">
              <a:lnSpc>
                <a:spcPct val="95000"/>
              </a:lnSpc>
              <a:spcBef>
                <a:spcPts val="1200"/>
              </a:spcBef>
              <a:spcAft>
                <a:spcPts val="1200"/>
              </a:spcAft>
              <a:buSzPts val="605"/>
              <a:buNone/>
            </a:pPr>
            <a:r>
              <a:t/>
            </a:r>
            <a:endParaRPr sz="71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264075"/>
            <a:ext cx="784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latin typeface="Lato Black"/>
                <a:ea typeface="Lato Black"/>
                <a:cs typeface="Lato Black"/>
                <a:sym typeface="Lato Black"/>
              </a:rPr>
              <a:t>What is Trademark Infringement?</a:t>
            </a:r>
            <a:endParaRPr sz="3900">
              <a:latin typeface="Lato Black"/>
              <a:ea typeface="Lato Black"/>
              <a:cs typeface="Lato Black"/>
              <a:sym typeface="Lato Black"/>
            </a:endParaRPr>
          </a:p>
        </p:txBody>
      </p:sp>
      <p:sp>
        <p:nvSpPr>
          <p:cNvPr id="159" name="Google Shape;159;p17"/>
          <p:cNvSpPr txBox="1"/>
          <p:nvPr>
            <p:ph idx="1" type="body"/>
          </p:nvPr>
        </p:nvSpPr>
        <p:spPr>
          <a:xfrm>
            <a:off x="1188625" y="1015725"/>
            <a:ext cx="7466700" cy="40845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Trademark infringement is a violation of the exclusive rights attaching to a trademark without the authorization of the trademark owner or any licensees (provided that such authorization was within the sc</a:t>
            </a:r>
            <a:r>
              <a:rPr lang="en" sz="1600"/>
              <a:t>o</a:t>
            </a:r>
            <a:r>
              <a:rPr lang="en" sz="1600"/>
              <a:t>pe of the license).</a:t>
            </a:r>
            <a:endParaRPr sz="1600"/>
          </a:p>
          <a:p>
            <a:pPr indent="-330200" lvl="0" marL="457200" rtl="0" algn="l">
              <a:lnSpc>
                <a:spcPct val="150000"/>
              </a:lnSpc>
              <a:spcBef>
                <a:spcPts val="0"/>
              </a:spcBef>
              <a:spcAft>
                <a:spcPts val="0"/>
              </a:spcAft>
              <a:buSzPts val="1600"/>
              <a:buChar char="●"/>
            </a:pPr>
            <a:r>
              <a:rPr lang="en" sz="1600"/>
              <a:t>Infringement may occur when one party, the "infringer", uses a trademark which is identical or confusingly similar to a trademark owned by another party, in relation to products or services which are identical or similar to the products or services which the registration covers.</a:t>
            </a:r>
            <a:endParaRPr sz="1600"/>
          </a:p>
          <a:p>
            <a:pPr indent="-330200" lvl="0" marL="457200" rtl="0" algn="l">
              <a:lnSpc>
                <a:spcPct val="150000"/>
              </a:lnSpc>
              <a:spcBef>
                <a:spcPts val="0"/>
              </a:spcBef>
              <a:spcAft>
                <a:spcPts val="0"/>
              </a:spcAft>
              <a:buSzPts val="1600"/>
              <a:buChar char="●"/>
            </a:pPr>
            <a:r>
              <a:rPr lang="en" sz="1600"/>
              <a:t>An owner of a trademark may commence legal proceedings against a party which infringes its registration.</a:t>
            </a:r>
            <a:endParaRPr sz="16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264050"/>
            <a:ext cx="784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latin typeface="Lato Black"/>
                <a:ea typeface="Lato Black"/>
                <a:cs typeface="Lato Black"/>
                <a:sym typeface="Lato Black"/>
              </a:rPr>
              <a:t>What is Trademark Infringement?</a:t>
            </a:r>
            <a:endParaRPr sz="3900">
              <a:latin typeface="Lato Black"/>
              <a:ea typeface="Lato Black"/>
              <a:cs typeface="Lato Black"/>
              <a:sym typeface="Lato Black"/>
            </a:endParaRPr>
          </a:p>
        </p:txBody>
      </p:sp>
      <p:sp>
        <p:nvSpPr>
          <p:cNvPr id="165" name="Google Shape;165;p18"/>
          <p:cNvSpPr txBox="1"/>
          <p:nvPr>
            <p:ph idx="1" type="body"/>
          </p:nvPr>
        </p:nvSpPr>
        <p:spPr>
          <a:xfrm>
            <a:off x="1297500" y="1037350"/>
            <a:ext cx="7411800" cy="4062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t>Eight specific elements to measure likelihood of confusion:</a:t>
            </a:r>
            <a:endParaRPr b="1" sz="1600"/>
          </a:p>
          <a:p>
            <a:pPr indent="-330200" lvl="0" marL="457200" rtl="0" algn="l">
              <a:lnSpc>
                <a:spcPct val="150000"/>
              </a:lnSpc>
              <a:spcBef>
                <a:spcPts val="1200"/>
              </a:spcBef>
              <a:spcAft>
                <a:spcPts val="0"/>
              </a:spcAft>
              <a:buSzPts val="1600"/>
              <a:buAutoNum type="arabicPeriod"/>
            </a:pPr>
            <a:r>
              <a:rPr lang="en" sz="1600"/>
              <a:t>Strength of the mark</a:t>
            </a:r>
            <a:endParaRPr sz="1600"/>
          </a:p>
          <a:p>
            <a:pPr indent="-330200" lvl="0" marL="457200" rtl="0" algn="l">
              <a:lnSpc>
                <a:spcPct val="150000"/>
              </a:lnSpc>
              <a:spcBef>
                <a:spcPts val="0"/>
              </a:spcBef>
              <a:spcAft>
                <a:spcPts val="0"/>
              </a:spcAft>
              <a:buSzPts val="1600"/>
              <a:buAutoNum type="arabicPeriod"/>
            </a:pPr>
            <a:r>
              <a:rPr lang="en" sz="1600"/>
              <a:t>Relatedness of the products </a:t>
            </a:r>
            <a:endParaRPr sz="1600"/>
          </a:p>
          <a:p>
            <a:pPr indent="-330200" lvl="0" marL="457200" rtl="0" algn="l">
              <a:lnSpc>
                <a:spcPct val="150000"/>
              </a:lnSpc>
              <a:spcBef>
                <a:spcPts val="0"/>
              </a:spcBef>
              <a:spcAft>
                <a:spcPts val="0"/>
              </a:spcAft>
              <a:buSzPts val="1600"/>
              <a:buAutoNum type="arabicPeriod"/>
            </a:pPr>
            <a:r>
              <a:rPr lang="en" sz="1600"/>
              <a:t>Similarity of the marks</a:t>
            </a:r>
            <a:endParaRPr sz="1600"/>
          </a:p>
          <a:p>
            <a:pPr indent="-330200" lvl="0" marL="457200" rtl="0" algn="l">
              <a:lnSpc>
                <a:spcPct val="150000"/>
              </a:lnSpc>
              <a:spcBef>
                <a:spcPts val="0"/>
              </a:spcBef>
              <a:spcAft>
                <a:spcPts val="0"/>
              </a:spcAft>
              <a:buSzPts val="1600"/>
              <a:buAutoNum type="arabicPeriod"/>
            </a:pPr>
            <a:r>
              <a:rPr lang="en" sz="1600"/>
              <a:t>Evidence of actual confusion</a:t>
            </a:r>
            <a:endParaRPr sz="1600"/>
          </a:p>
          <a:p>
            <a:pPr indent="-330200" lvl="0" marL="457200" rtl="0" algn="l">
              <a:lnSpc>
                <a:spcPct val="150000"/>
              </a:lnSpc>
              <a:spcBef>
                <a:spcPts val="0"/>
              </a:spcBef>
              <a:spcAft>
                <a:spcPts val="0"/>
              </a:spcAft>
              <a:buSzPts val="1600"/>
              <a:buAutoNum type="arabicPeriod"/>
            </a:pPr>
            <a:r>
              <a:rPr lang="en" sz="1600"/>
              <a:t>Marketing channels used</a:t>
            </a:r>
            <a:endParaRPr sz="1600"/>
          </a:p>
          <a:p>
            <a:pPr indent="-330200" lvl="0" marL="457200" rtl="0" algn="l">
              <a:lnSpc>
                <a:spcPct val="150000"/>
              </a:lnSpc>
              <a:spcBef>
                <a:spcPts val="0"/>
              </a:spcBef>
              <a:spcAft>
                <a:spcPts val="0"/>
              </a:spcAft>
              <a:buSzPts val="1600"/>
              <a:buAutoNum type="arabicPeriod"/>
            </a:pPr>
            <a:r>
              <a:rPr lang="en" sz="1600"/>
              <a:t>Type of goods and the degree of care likely to be exercised by the purchaser</a:t>
            </a:r>
            <a:endParaRPr sz="1600"/>
          </a:p>
          <a:p>
            <a:pPr indent="-330200" lvl="0" marL="457200" rtl="0" algn="l">
              <a:lnSpc>
                <a:spcPct val="150000"/>
              </a:lnSpc>
              <a:spcBef>
                <a:spcPts val="0"/>
              </a:spcBef>
              <a:spcAft>
                <a:spcPts val="0"/>
              </a:spcAft>
              <a:buSzPts val="1600"/>
              <a:buAutoNum type="arabicPeriod"/>
            </a:pPr>
            <a:r>
              <a:rPr lang="en" sz="1600"/>
              <a:t>Defendant's intent in selecting the mark</a:t>
            </a:r>
            <a:endParaRPr sz="1600"/>
          </a:p>
          <a:p>
            <a:pPr indent="-330200" lvl="0" marL="457200" rtl="0" algn="l">
              <a:lnSpc>
                <a:spcPct val="150000"/>
              </a:lnSpc>
              <a:spcBef>
                <a:spcPts val="0"/>
              </a:spcBef>
              <a:spcAft>
                <a:spcPts val="0"/>
              </a:spcAft>
              <a:buSzPts val="1600"/>
              <a:buAutoNum type="arabicPeriod"/>
            </a:pPr>
            <a:r>
              <a:rPr lang="en" sz="1600"/>
              <a:t>Likelihood of expansion of the product lines</a:t>
            </a:r>
            <a:endParaRPr sz="1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285675"/>
            <a:ext cx="784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Lato Black"/>
                <a:ea typeface="Lato Black"/>
                <a:cs typeface="Lato Black"/>
                <a:sym typeface="Lato Black"/>
              </a:rPr>
              <a:t>Examples of Trademark Infringement</a:t>
            </a:r>
            <a:endParaRPr sz="3500">
              <a:latin typeface="Lato Black"/>
              <a:ea typeface="Lato Black"/>
              <a:cs typeface="Lato Black"/>
              <a:sym typeface="Lato Black"/>
            </a:endParaRPr>
          </a:p>
        </p:txBody>
      </p:sp>
      <p:sp>
        <p:nvSpPr>
          <p:cNvPr id="171" name="Google Shape;171;p19"/>
          <p:cNvSpPr txBox="1"/>
          <p:nvPr>
            <p:ph idx="1" type="body"/>
          </p:nvPr>
        </p:nvSpPr>
        <p:spPr>
          <a:xfrm>
            <a:off x="1297500" y="1037350"/>
            <a:ext cx="7357800" cy="40089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highlight>
                  <a:schemeClr val="dk1"/>
                </a:highlight>
              </a:rPr>
              <a:t> In Singapore in 2005 in </a:t>
            </a:r>
            <a:r>
              <a:rPr i="1" lang="en" sz="1400">
                <a:highlight>
                  <a:schemeClr val="dk1"/>
                </a:highlight>
              </a:rPr>
              <a:t>McDonald’s Corporation v. Future Enterprises Pte Ltd</a:t>
            </a:r>
            <a:r>
              <a:rPr lang="en" sz="1400">
                <a:highlight>
                  <a:schemeClr val="dk1"/>
                </a:highlight>
              </a:rPr>
              <a:t>. </a:t>
            </a:r>
            <a:endParaRPr sz="1400">
              <a:highlight>
                <a:schemeClr val="dk1"/>
              </a:highlight>
            </a:endParaRPr>
          </a:p>
          <a:p>
            <a:pPr indent="-304800" lvl="1" marL="914400" rtl="0" algn="l">
              <a:lnSpc>
                <a:spcPct val="115000"/>
              </a:lnSpc>
              <a:spcBef>
                <a:spcPts val="0"/>
              </a:spcBef>
              <a:spcAft>
                <a:spcPts val="0"/>
              </a:spcAft>
              <a:buSzPts val="1200"/>
              <a:buChar char="○"/>
            </a:pPr>
            <a:r>
              <a:rPr lang="en" sz="1200">
                <a:highlight>
                  <a:schemeClr val="dk1"/>
                </a:highlight>
              </a:rPr>
              <a:t>Heard before the Singapore Court of Appeal, McDonald’s Corporation unsuccessfully opposed to the registration of the marks “MacTea,” “MacChocolate,” and “MacNoodles.” </a:t>
            </a:r>
            <a:endParaRPr sz="1200">
              <a:highlight>
                <a:schemeClr val="dk1"/>
              </a:highlight>
            </a:endParaRPr>
          </a:p>
          <a:p>
            <a:pPr indent="-304800" lvl="1" marL="914400" rtl="0" algn="l">
              <a:lnSpc>
                <a:spcPct val="115000"/>
              </a:lnSpc>
              <a:spcBef>
                <a:spcPts val="0"/>
              </a:spcBef>
              <a:spcAft>
                <a:spcPts val="0"/>
              </a:spcAft>
              <a:buSzPts val="1200"/>
              <a:buChar char="○"/>
            </a:pPr>
            <a:r>
              <a:rPr lang="en" sz="1200">
                <a:highlight>
                  <a:schemeClr val="dk1"/>
                </a:highlight>
              </a:rPr>
              <a:t>The Court had found the mark neither visually nor aurally similar, and therefore there was no confusion or deception. It also expressed concern over McDonald’s Corporation having a monopoly over the “Mc” prefix.</a:t>
            </a:r>
            <a:endParaRPr sz="1200">
              <a:highlight>
                <a:schemeClr val="dk1"/>
              </a:highlight>
            </a:endParaRPr>
          </a:p>
          <a:p>
            <a:pPr indent="-323850" lvl="0" marL="457200" rtl="0" algn="l">
              <a:lnSpc>
                <a:spcPct val="115000"/>
              </a:lnSpc>
              <a:spcBef>
                <a:spcPts val="0"/>
              </a:spcBef>
              <a:spcAft>
                <a:spcPts val="0"/>
              </a:spcAft>
              <a:buSzPts val="1500"/>
              <a:buChar char="●"/>
            </a:pPr>
            <a:r>
              <a:rPr lang="en" sz="1500">
                <a:highlight>
                  <a:schemeClr val="dk1"/>
                </a:highlight>
              </a:rPr>
              <a:t>2001 case of Yuen Yu Kwan Frank v. McDonald’s Corporation, </a:t>
            </a:r>
            <a:endParaRPr sz="1500">
              <a:highlight>
                <a:schemeClr val="dk1"/>
              </a:highlight>
            </a:endParaRPr>
          </a:p>
          <a:p>
            <a:pPr indent="-304800" lvl="1" marL="914400" rtl="0" algn="l">
              <a:lnSpc>
                <a:spcPct val="115000"/>
              </a:lnSpc>
              <a:spcBef>
                <a:spcPts val="0"/>
              </a:spcBef>
              <a:spcAft>
                <a:spcPts val="0"/>
              </a:spcAft>
              <a:buSzPts val="1200"/>
              <a:buChar char="○"/>
            </a:pPr>
            <a:r>
              <a:rPr lang="en" sz="1200">
                <a:highlight>
                  <a:schemeClr val="dk1"/>
                </a:highlight>
              </a:rPr>
              <a:t>where the High Court of Justice, Chancery Division, in England held that a restaurant named “McChina” could carry on business selling Chinese food.</a:t>
            </a:r>
            <a:endParaRPr sz="1200">
              <a:highlight>
                <a:schemeClr val="dk1"/>
              </a:highlight>
            </a:endParaRPr>
          </a:p>
          <a:p>
            <a:pPr indent="-366671" lvl="0" marL="457200" rtl="0" algn="l">
              <a:lnSpc>
                <a:spcPct val="115000"/>
              </a:lnSpc>
              <a:spcBef>
                <a:spcPts val="0"/>
              </a:spcBef>
              <a:spcAft>
                <a:spcPts val="0"/>
              </a:spcAft>
              <a:buSzPts val="2174"/>
              <a:buChar char="●"/>
            </a:pPr>
            <a:r>
              <a:rPr lang="en" sz="1524">
                <a:highlight>
                  <a:schemeClr val="dk1"/>
                </a:highlight>
              </a:rPr>
              <a:t>In the 1986 United States case of McDonald’s Corporation v. McBagels Inc, McDonald’s </a:t>
            </a:r>
            <a:endParaRPr sz="1524">
              <a:highlight>
                <a:schemeClr val="dk1"/>
              </a:highlight>
            </a:endParaRPr>
          </a:p>
          <a:p>
            <a:pPr indent="-304800" lvl="1" marL="914400" rtl="0" algn="l">
              <a:lnSpc>
                <a:spcPct val="115000"/>
              </a:lnSpc>
              <a:spcBef>
                <a:spcPts val="0"/>
              </a:spcBef>
              <a:spcAft>
                <a:spcPts val="0"/>
              </a:spcAft>
              <a:buSzPts val="1200"/>
              <a:buChar char="○"/>
            </a:pPr>
            <a:r>
              <a:rPr lang="en" sz="1200">
                <a:highlight>
                  <a:schemeClr val="dk1"/>
                </a:highlight>
              </a:rPr>
              <a:t>McDonald’s successfully prevented McBagels from using the word “McBagels” in connection with a bagel bakery and restaurant.</a:t>
            </a:r>
            <a:endParaRPr sz="1200">
              <a:highlight>
                <a:schemeClr val="dk1"/>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rotWithShape="1">
          <a:blip r:embed="rId3">
            <a:alphaModFix/>
          </a:blip>
          <a:srcRect b="0" l="2152" r="0" t="0"/>
          <a:stretch/>
        </p:blipFill>
        <p:spPr>
          <a:xfrm>
            <a:off x="1373138" y="815188"/>
            <a:ext cx="6887625" cy="351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296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100">
                <a:latin typeface="Lato Black"/>
                <a:ea typeface="Lato Black"/>
                <a:cs typeface="Lato Black"/>
                <a:sym typeface="Lato Black"/>
              </a:rPr>
              <a:t>Case History</a:t>
            </a:r>
            <a:endParaRPr sz="4100">
              <a:latin typeface="Lato Black"/>
              <a:ea typeface="Lato Black"/>
              <a:cs typeface="Lato Black"/>
              <a:sym typeface="Lato Black"/>
            </a:endParaRPr>
          </a:p>
        </p:txBody>
      </p:sp>
      <p:sp>
        <p:nvSpPr>
          <p:cNvPr id="184" name="Google Shape;184;p21"/>
          <p:cNvSpPr txBox="1"/>
          <p:nvPr>
            <p:ph idx="1" type="body"/>
          </p:nvPr>
        </p:nvSpPr>
        <p:spPr>
          <a:xfrm>
            <a:off x="1297500" y="1038075"/>
            <a:ext cx="7455000" cy="4105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In 2006, McDonald's won a five year legal battle in Malaysia against a small restaurant named "McCurry", The defendant claimed that McCurry stood for Malaysian Chicken Curry, but a High Court judge ruled that the prefix Mc and the use of colors distinctive of the McDonald's brand could confuse and deceive customers. </a:t>
            </a:r>
            <a:endParaRPr sz="1200"/>
          </a:p>
          <a:p>
            <a:pPr indent="-304800" lvl="0" marL="457200" rtl="0" algn="l">
              <a:lnSpc>
                <a:spcPct val="115000"/>
              </a:lnSpc>
              <a:spcBef>
                <a:spcPts val="0"/>
              </a:spcBef>
              <a:spcAft>
                <a:spcPts val="0"/>
              </a:spcAft>
              <a:buSzPts val="1200"/>
              <a:buChar char="●"/>
            </a:pPr>
            <a:r>
              <a:rPr lang="en" sz="1200"/>
              <a:t>In April 2009 however, McCurry won the case again after a retrial. Again in September 2009, McDonald's lost an eight-year trademark battle in a precedent-setting judgment by Malaysia's highest court. The Federal Court ruled that McDonald's cannot appeal against another court's verdict that had allowed McCurry to use 'Mc' in its name. </a:t>
            </a:r>
            <a:endParaRPr sz="1200"/>
          </a:p>
          <a:p>
            <a:pPr indent="-304800" lvl="0" marL="457200" rtl="0" algn="l">
              <a:lnSpc>
                <a:spcPct val="115000"/>
              </a:lnSpc>
              <a:spcBef>
                <a:spcPts val="0"/>
              </a:spcBef>
              <a:spcAft>
                <a:spcPts val="0"/>
              </a:spcAft>
              <a:buSzPts val="1200"/>
              <a:buChar char="●"/>
            </a:pPr>
            <a:r>
              <a:rPr lang="en" sz="1200"/>
              <a:t>The ruling by a three-member panel of the Federal Court ends all legal avenues for McDonald's to protect its name from what it said was a trademark infringement. On the basis of unanimous decision, my view is that "McDonald's plea to carry the case forward has no merit, said chief judge Arifin Zakaria. </a:t>
            </a:r>
            <a:endParaRPr sz="1200"/>
          </a:p>
          <a:p>
            <a:pPr indent="-304800" lvl="0" marL="457200" rtl="0" algn="l">
              <a:lnSpc>
                <a:spcPct val="115000"/>
              </a:lnSpc>
              <a:spcBef>
                <a:spcPts val="0"/>
              </a:spcBef>
              <a:spcAft>
                <a:spcPts val="0"/>
              </a:spcAft>
              <a:buSzPts val="1200"/>
              <a:buChar char="●"/>
            </a:pPr>
            <a:r>
              <a:rPr lang="en" sz="1200"/>
              <a:t>McDonald's will have to pay RM10,000 to McCurry, a popular eatery in Jalan Ipoh on the edge of Kuala Lumpur's downtown. McDonald's lawyers refused to comment, except to say the company will abide by the judgment.</a:t>
            </a:r>
            <a:endParaRPr sz="1200"/>
          </a:p>
          <a:p>
            <a:pPr indent="-304800" lvl="0" marL="457200" rtl="0" algn="l">
              <a:lnSpc>
                <a:spcPct val="115000"/>
              </a:lnSpc>
              <a:spcBef>
                <a:spcPts val="0"/>
              </a:spcBef>
              <a:spcAft>
                <a:spcPts val="0"/>
              </a:spcAft>
              <a:buSzPts val="1200"/>
              <a:buChar char="●"/>
            </a:pPr>
            <a:r>
              <a:rPr lang="en" sz="1200"/>
              <a:t>A three-member Appeal Court panel had ruled in favour of McCurry Restaurant in April this year when it overturned a 2006 high court ruling that had upheld McDonald's contention. Arifin said McDonald's lawyers were unable to point out faults in the Appeal Court judgment, which had said there was no evidence to show that McCurry was passing off McDonald's business as its own.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