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0" r:id="rId6"/>
    <p:sldId id="259"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latin typeface="Britannic Bold" panose="020B0903060703020204" charset="0"/>
                <a:cs typeface="Britannic Bold" panose="020B0903060703020204" charset="0"/>
              </a:rPr>
              <a:t>INTELLECTUAL PROPERTY RIGHTS	</a:t>
            </a:r>
            <a:endParaRPr lang="en-IN" altLang="en-US" dirty="0">
              <a:latin typeface="Britannic Bold" panose="020B0903060703020204" charset="0"/>
              <a:cs typeface="Britannic Bold" panose="020B0903060703020204" charset="0"/>
            </a:endParaRPr>
          </a:p>
        </p:txBody>
      </p:sp>
      <p:sp>
        <p:nvSpPr>
          <p:cNvPr id="3" name="Subtitle 2"/>
          <p:cNvSpPr>
            <a:spLocks noGrp="1"/>
          </p:cNvSpPr>
          <p:nvPr>
            <p:ph type="subTitle" idx="1"/>
          </p:nvPr>
        </p:nvSpPr>
        <p:spPr/>
        <p:txBody>
          <a:bodyPr/>
          <a:lstStyle/>
          <a:p>
            <a:r>
              <a:rPr lang="en-IN" altLang="en-US">
                <a:latin typeface="Palatino Linotype" panose="02040502050505030304" charset="0"/>
                <a:cs typeface="Palatino Linotype" panose="02040502050505030304" charset="0"/>
              </a:rPr>
              <a:t>CASE STUDY:</a:t>
            </a:r>
            <a:endParaRPr lang="en-IN" altLang="en-US">
              <a:latin typeface="Palatino Linotype" panose="02040502050505030304" charset="0"/>
              <a:cs typeface="Palatino Linotype" panose="02040502050505030304" charset="0"/>
            </a:endParaRPr>
          </a:p>
          <a:p>
            <a:r>
              <a:rPr lang="en-IN" altLang="en-US">
                <a:latin typeface="Palatino Linotype" panose="02040502050505030304" charset="0"/>
                <a:cs typeface="Palatino Linotype" panose="02040502050505030304" charset="0"/>
              </a:rPr>
              <a:t>McCurry VS McDonalds</a:t>
            </a:r>
            <a:endParaRPr lang="en-IN" altLang="en-US">
              <a:latin typeface="Palatino Linotype" panose="02040502050505030304" charset="0"/>
              <a:cs typeface="Palatino Linotype" panose="0204050205050503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tx1"/>
                </a:solidFill>
                <a:effectLst>
                  <a:outerShdw blurRad="38100" dist="19050" dir="2700000" algn="tl" rotWithShape="0">
                    <a:schemeClr val="dk1">
                      <a:alpha val="40000"/>
                    </a:schemeClr>
                  </a:outerShdw>
                </a:effectLst>
                <a:latin typeface="Britannic Bold" panose="020B0903060703020204" charset="0"/>
                <a:cs typeface="Britannic Bold" panose="020B0903060703020204" charset="0"/>
              </a:rPr>
              <a:t>McCurry VS McDonalds</a:t>
            </a:r>
            <a:endParaRPr lang="en-IN" altLang="en-US">
              <a:solidFill>
                <a:schemeClr val="tx1"/>
              </a:solidFill>
              <a:effectLst>
                <a:outerShdw blurRad="38100" dist="19050" dir="2700000" algn="tl" rotWithShape="0">
                  <a:schemeClr val="dk1">
                    <a:alpha val="40000"/>
                  </a:schemeClr>
                </a:outerShdw>
              </a:effectLst>
              <a:latin typeface="Britannic Bold" panose="020B0903060703020204" charset="0"/>
              <a:cs typeface="Britannic Bold" panose="020B0903060703020204" charset="0"/>
            </a:endParaRPr>
          </a:p>
        </p:txBody>
      </p:sp>
      <p:sp>
        <p:nvSpPr>
          <p:cNvPr id="3" name="Content Placeholder 2"/>
          <p:cNvSpPr>
            <a:spLocks noGrp="1"/>
          </p:cNvSpPr>
          <p:nvPr>
            <p:ph idx="1"/>
          </p:nvPr>
        </p:nvSpPr>
        <p:spPr/>
        <p:txBody>
          <a:bodyPr/>
          <a:p>
            <a:pPr algn="ctr"/>
            <a:r>
              <a:rPr lang="en-US">
                <a:latin typeface="Palatino Linotype" panose="02040502050505030304" charset="0"/>
                <a:cs typeface="Palatino Linotype" panose="02040502050505030304" charset="0"/>
              </a:rPr>
              <a:t>This is a case where the fast food giant McDonald’s sued a small Indian restaurant and loses the legal battle on the exclusivity to use ‘Mc’ prefix.</a:t>
            </a:r>
            <a:endParaRPr lang="en-US">
              <a:latin typeface="Palatino Linotype" panose="02040502050505030304" charset="0"/>
              <a:cs typeface="Palatino Linotype" panose="0204050205050503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ritannic Bold" panose="020B0903060703020204" charset="0"/>
                <a:cs typeface="Britannic Bold" panose="020B0903060703020204" charset="0"/>
              </a:rPr>
              <a:t>Facts of the Case</a:t>
            </a:r>
            <a:endParaRPr lang="en-US">
              <a:latin typeface="Britannic Bold" panose="020B0903060703020204" charset="0"/>
              <a:cs typeface="Britannic Bold" panose="020B0903060703020204" charset="0"/>
            </a:endParaRPr>
          </a:p>
        </p:txBody>
      </p:sp>
      <p:sp>
        <p:nvSpPr>
          <p:cNvPr id="3" name="Content Placeholder 2"/>
          <p:cNvSpPr>
            <a:spLocks noGrp="1"/>
          </p:cNvSpPr>
          <p:nvPr>
            <p:ph idx="1"/>
          </p:nvPr>
        </p:nvSpPr>
        <p:spPr/>
        <p:txBody>
          <a:bodyPr>
            <a:normAutofit fontScale="90000" lnSpcReduction="20000"/>
          </a:bodyPr>
          <a:p>
            <a:r>
              <a:rPr lang="en-US">
                <a:latin typeface="Palatino Linotype" panose="02040502050505030304" charset="0"/>
                <a:cs typeface="Palatino Linotype" panose="02040502050505030304" charset="0"/>
              </a:rPr>
              <a:t>The respondent is a well-known fast-food franchisor and has outlets around the world. The appellant runs a fast food outlet called ‘Restoran McCurry’ or ‘McCurry Restaurant’ which serves Indian and other Malaysian cuisine only. </a:t>
            </a:r>
            <a:endParaRPr lang="en-US">
              <a:latin typeface="Palatino Linotype" panose="02040502050505030304" charset="0"/>
              <a:cs typeface="Palatino Linotype" panose="02040502050505030304" charset="0"/>
            </a:endParaRPr>
          </a:p>
          <a:p>
            <a:r>
              <a:rPr lang="en-US">
                <a:latin typeface="Palatino Linotype" panose="02040502050505030304" charset="0"/>
                <a:cs typeface="Palatino Linotype" panose="02040502050505030304" charset="0"/>
              </a:rPr>
              <a:t>The respondent complaint that the appellant has passed off the respondent’s business as its own by adopting and conducting business under the distinctive ‘Mc’ identifier for its own food and beverage restaurant. </a:t>
            </a:r>
            <a:endParaRPr lang="en-US">
              <a:latin typeface="Palatino Linotype" panose="02040502050505030304" charset="0"/>
              <a:cs typeface="Palatino Linotype" panose="02040502050505030304" charset="0"/>
            </a:endParaRPr>
          </a:p>
          <a:p>
            <a:r>
              <a:rPr lang="en-US">
                <a:latin typeface="Palatino Linotype" panose="02040502050505030304" charset="0"/>
                <a:cs typeface="Palatino Linotype" panose="02040502050505030304" charset="0"/>
              </a:rPr>
              <a:t>The High Court ruled in favour of the respondent and held that customers familiar with the McDonald’s trademark would logically assume that the ‘Mc’ in the defendant ‘McCurry restaurant’ was associated in some way to the respondent or was an extension of the respondent’s current range of products and services. Appellant appealed to the Court of Appeal.</a:t>
            </a:r>
            <a:endParaRPr lang="en-US">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Words>
  <Application>WPS Presentation</Application>
  <PresentationFormat>Widescreen</PresentationFormat>
  <Paragraphs>16</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Britannic Bold</vt:lpstr>
      <vt:lpstr>Palatino Linotype</vt:lpstr>
      <vt:lpstr>Microsoft YaHei</vt:lpstr>
      <vt:lpstr>Arial Unicode MS</vt:lpstr>
      <vt:lpstr>Calibri Light</vt:lpstr>
      <vt:lpstr>Calibri</vt:lpstr>
      <vt:lpstr>Office Theme</vt:lpstr>
      <vt:lpstr>INTELLECTUAL PROPERTY RIGHTS	</vt:lpstr>
      <vt:lpstr>McCurry VS McDonalds</vt:lpstr>
      <vt:lpstr>Facts of the Case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dc:title>
  <dc:creator/>
  <cp:lastModifiedBy>ritik</cp:lastModifiedBy>
  <cp:revision>2</cp:revision>
  <dcterms:created xsi:type="dcterms:W3CDTF">2022-03-19T03:35:00Z</dcterms:created>
  <dcterms:modified xsi:type="dcterms:W3CDTF">2022-03-27T11:22:29Z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B39C84FD24964496B5E6384305734570</vt:lpwstr>
  </property>
  <property fmtid="{D5CDD505-2E9C-101B-9397-08002B2CF9AE}" pid="3" name="KSOProductBuildVer">
    <vt:lpwstr>1033-11.2.0.11042</vt:lpwstr>
  </property>
</Properties>
</file>