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422" r:id="rId5"/>
    <p:sldId id="415" r:id="rId6"/>
    <p:sldId id="417" r:id="rId7"/>
    <p:sldId id="418" r:id="rId8"/>
    <p:sldId id="419" r:id="rId9"/>
    <p:sldId id="420" r:id="rId10"/>
    <p:sldId id="421" r:id="rId11"/>
    <p:sldId id="416" r:id="rId12"/>
    <p:sldId id="4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tika Dixit" initials="VD" lastIdx="1" clrIdx="0">
    <p:extLst>
      <p:ext uri="{19B8F6BF-5375-455C-9EA6-DF929625EA0E}">
        <p15:presenceInfo xmlns:p15="http://schemas.microsoft.com/office/powerpoint/2012/main" userId="S-1-5-21-266749940-1637964444-929701000-14962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7F9"/>
    <a:srgbClr val="D6ECFA"/>
    <a:srgbClr val="C1E2F7"/>
    <a:srgbClr val="081937"/>
    <a:srgbClr val="000000"/>
    <a:srgbClr val="381460"/>
    <a:srgbClr val="003726"/>
    <a:srgbClr val="6600CC"/>
    <a:srgbClr val="CC99FF"/>
    <a:srgbClr val="D8E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4" autoAdjust="0"/>
    <p:restoredTop sz="87429" autoAdjust="0"/>
  </p:normalViewPr>
  <p:slideViewPr>
    <p:cSldViewPr snapToGrid="0">
      <p:cViewPr varScale="1">
        <p:scale>
          <a:sx n="59" d="100"/>
          <a:sy n="59" d="100"/>
        </p:scale>
        <p:origin x="1170"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43F5E-1DF6-41BA-9FE8-F9A69EBF6C86}" type="datetimeFigureOut">
              <a:rPr lang="en-US" smtClean="0"/>
              <a:t>7/9/2021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D9C35-D865-4C23-8B26-B2884FB0DF48}" type="slidenum">
              <a:rPr lang="en-US" smtClean="0"/>
              <a:t>‹#›</a:t>
            </a:fld>
            <a:endParaRPr lang="en-US"/>
          </a:p>
        </p:txBody>
      </p:sp>
    </p:spTree>
    <p:extLst>
      <p:ext uri="{BB962C8B-B14F-4D97-AF65-F5344CB8AC3E}">
        <p14:creationId xmlns:p14="http://schemas.microsoft.com/office/powerpoint/2010/main" val="398792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748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742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4543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266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970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614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932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effectLst>
                  <a:outerShdw blurRad="38100" dist="38100" dir="2700000" algn="tl">
                    <a:srgbClr val="000000">
                      <a:alpha val="43137"/>
                    </a:srgbClr>
                  </a:outerShdw>
                </a:effectLst>
              </a:rPr>
              <a:t>Recruiter</a:t>
            </a:r>
            <a:r>
              <a:rPr lang="en-US" sz="1200" baseline="0" dirty="0">
                <a:solidFill>
                  <a:schemeClr val="bg1"/>
                </a:solidFill>
                <a:effectLst>
                  <a:outerShdw blurRad="38100" dist="38100" dir="2700000" algn="tl">
                    <a:srgbClr val="000000">
                      <a:alpha val="43137"/>
                    </a:srgbClr>
                  </a:outerShdw>
                </a:effectLst>
              </a:rPr>
              <a:t> can talk about each step of the process in detail</a:t>
            </a:r>
            <a:endParaRPr lang="en-US" sz="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97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a:t>
            </a:r>
            <a:r>
              <a:rPr lang="en-US" baseline="0" dirty="0"/>
              <a:t> you.</a:t>
            </a:r>
            <a:endParaRPr lang="en-US" dirty="0"/>
          </a:p>
        </p:txBody>
      </p:sp>
    </p:spTree>
    <p:extLst>
      <p:ext uri="{BB962C8B-B14F-4D97-AF65-F5344CB8AC3E}">
        <p14:creationId xmlns:p14="http://schemas.microsoft.com/office/powerpoint/2010/main" val="103221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44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8083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903956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lvl1pPr>
              <a:defRPr sz="2800"/>
            </a:lvl1p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160140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Rectangle 2"/>
          <p:cNvSpPr/>
          <p:nvPr userDrawn="1"/>
        </p:nvSpPr>
        <p:spPr>
          <a:xfrm>
            <a:off x="-11877" y="0"/>
            <a:ext cx="12203877" cy="6858000"/>
          </a:xfrm>
          <a:prstGeom prst="rect">
            <a:avLst/>
          </a:prstGeom>
          <a:solidFill>
            <a:srgbClr val="007DC3"/>
          </a:solidFill>
          <a:ln>
            <a:noFill/>
          </a:ln>
        </p:spPr>
        <p:txBody>
          <a:bodyPr vert="horz" wrap="square" lIns="91440" tIns="45720" rIns="91440" bIns="45720" numCol="1" anchor="t" anchorCtr="0" compatLnSpc="1">
            <a:prstTxWarp prst="textNoShape">
              <a:avLst/>
            </a:prstTxWarp>
          </a:bodyPr>
          <a:lstStyle/>
          <a:p>
            <a:pPr lvl="0"/>
            <a:endParaRPr lang="en-US" dirty="0">
              <a:sym typeface="Calibri"/>
            </a:endParaRPr>
          </a:p>
        </p:txBody>
      </p:sp>
      <p:sp>
        <p:nvSpPr>
          <p:cNvPr id="11" name="Slide Number Placeholder 10"/>
          <p:cNvSpPr>
            <a:spLocks noGrp="1"/>
          </p:cNvSpPr>
          <p:nvPr>
            <p:ph type="sldNum" sz="quarter" idx="10"/>
          </p:nvPr>
        </p:nvSpPr>
        <p:spPr/>
        <p:txBody>
          <a:bodyPr/>
          <a:lstStyle>
            <a:lvl1pPr>
              <a:defRPr>
                <a:solidFill>
                  <a:schemeClr val="bg1"/>
                </a:solidFill>
              </a:defRPr>
            </a:lvl1pPr>
          </a:lstStyle>
          <a:p>
            <a:fld id="{63C978E0-5C69-4C5E-B0C1-3C0AF12B4648}" type="slidenum">
              <a:rPr lang="en-US" smtClean="0"/>
              <a:pPr/>
              <a:t>‹#›</a:t>
            </a:fld>
            <a:endParaRPr lang="en-US" dirty="0"/>
          </a:p>
        </p:txBody>
      </p:sp>
      <p:pic>
        <p:nvPicPr>
          <p:cNvPr id="7" name="Picture 6">
            <a:extLst>
              <a:ext uri="{FF2B5EF4-FFF2-40B4-BE49-F238E27FC236}">
                <a16:creationId xmlns:a16="http://schemas.microsoft.com/office/drawing/2014/main" id="{EC7DDEE5-5016-4908-9B9D-1D2CD118DEBF}"/>
              </a:ext>
            </a:extLst>
          </p:cNvPr>
          <p:cNvPicPr>
            <a:picLocks noChangeAspect="1"/>
          </p:cNvPicPr>
          <p:nvPr userDrawn="1"/>
        </p:nvPicPr>
        <p:blipFill>
          <a:blip r:embed="rId2">
            <a:biLevel thresh="25000"/>
          </a:blip>
          <a:stretch>
            <a:fillRect/>
          </a:stretch>
        </p:blipFill>
        <p:spPr>
          <a:xfrm>
            <a:off x="10847557" y="274320"/>
            <a:ext cx="1054976" cy="395616"/>
          </a:xfrm>
          <a:prstGeom prst="rect">
            <a:avLst/>
          </a:prstGeom>
        </p:spPr>
      </p:pic>
    </p:spTree>
    <p:extLst>
      <p:ext uri="{BB962C8B-B14F-4D97-AF65-F5344CB8AC3E}">
        <p14:creationId xmlns:p14="http://schemas.microsoft.com/office/powerpoint/2010/main" val="170036753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88033" y="154111"/>
            <a:ext cx="11527302" cy="1041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88033" y="1417662"/>
            <a:ext cx="11527302"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54390" y="6453555"/>
            <a:ext cx="245404" cy="226986"/>
          </a:xfrm>
          <a:prstGeom prst="rect">
            <a:avLst/>
          </a:prstGeom>
          <a:ln w="12700">
            <a:miter lim="400000"/>
          </a:ln>
        </p:spPr>
        <p:txBody>
          <a:bodyPr wrap="none" lIns="45719" rIns="45719" anchor="ctr">
            <a:spAutoFit/>
          </a:bodyPr>
          <a:lstStyle>
            <a:lvl1pPr>
              <a:defRPr sz="1000">
                <a:solidFill>
                  <a:srgbClr val="888888"/>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48686950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7" r:id="rId4"/>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31519" marR="0" indent="-274319"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3pPr>
      <a:lvl4pPr marL="17145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4pPr>
      <a:lvl5pPr marL="21717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22860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27432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32004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365760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F8457-F89F-4027-A943-5DC9D24B1DF9}"/>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4676"/>
          <a:stretch/>
        </p:blipFill>
        <p:spPr>
          <a:xfrm>
            <a:off x="0" y="-1"/>
            <a:ext cx="12192000" cy="6872749"/>
          </a:xfrm>
          <a:prstGeom prst="rect">
            <a:avLst/>
          </a:prstGeom>
          <a:solidFill>
            <a:srgbClr val="0070C0"/>
          </a:solidFill>
        </p:spPr>
      </p:pic>
      <p:sp>
        <p:nvSpPr>
          <p:cNvPr id="13" name="Slide Number Placeholder 1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1</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pic>
        <p:nvPicPr>
          <p:cNvPr id="22" name="Picture 21">
            <a:extLst>
              <a:ext uri="{FF2B5EF4-FFF2-40B4-BE49-F238E27FC236}">
                <a16:creationId xmlns:a16="http://schemas.microsoft.com/office/drawing/2014/main" id="{BFECB658-D81D-4F04-89B1-9DF53B08813E}"/>
              </a:ext>
            </a:extLst>
          </p:cNvPr>
          <p:cNvPicPr>
            <a:picLocks noChangeAspect="1"/>
          </p:cNvPicPr>
          <p:nvPr/>
        </p:nvPicPr>
        <p:blipFill>
          <a:blip r:embed="rId4">
            <a:biLevel thresh="25000"/>
          </a:blip>
          <a:stretch>
            <a:fillRect/>
          </a:stretch>
        </p:blipFill>
        <p:spPr>
          <a:xfrm>
            <a:off x="10847557" y="6290636"/>
            <a:ext cx="1054976" cy="395616"/>
          </a:xfrm>
          <a:prstGeom prst="rect">
            <a:avLst/>
          </a:prstGeom>
        </p:spPr>
      </p:pic>
      <p:sp>
        <p:nvSpPr>
          <p:cNvPr id="23" name="Title 3">
            <a:extLst>
              <a:ext uri="{FF2B5EF4-FFF2-40B4-BE49-F238E27FC236}">
                <a16:creationId xmlns:a16="http://schemas.microsoft.com/office/drawing/2014/main" id="{7A36A900-CFCA-40F9-B28C-46D0FC6004FA}"/>
              </a:ext>
            </a:extLst>
          </p:cNvPr>
          <p:cNvSpPr txBox="1">
            <a:spLocks/>
          </p:cNvSpPr>
          <p:nvPr/>
        </p:nvSpPr>
        <p:spPr>
          <a:xfrm>
            <a:off x="5907402" y="539003"/>
            <a:ext cx="5337525" cy="1095824"/>
          </a:xfrm>
          <a:prstGeom prst="rect">
            <a:avLst/>
          </a:prstGeom>
        </p:spPr>
        <p:txBody>
          <a:bodyPr anchor="t">
            <a:noAutofit/>
          </a:bodyPr>
          <a:lstStyle>
            <a:lvl1pPr marL="0" marR="0" indent="0" algn="l" defTabSz="609585" rtl="0" fontAlgn="auto" latinLnBrk="0" hangingPunct="0">
              <a:lnSpc>
                <a:spcPct val="80000"/>
              </a:lnSpc>
              <a:spcBef>
                <a:spcPts val="0"/>
              </a:spcBef>
              <a:spcAft>
                <a:spcPts val="0"/>
              </a:spcAft>
              <a:buClrTx/>
              <a:buSzTx/>
              <a:buFontTx/>
              <a:buNone/>
              <a:tabLst/>
              <a:defRPr kumimoji="0" lang="en-US" sz="3200" b="1" i="0" u="none" strike="noStrike" cap="none" spc="-200" normalizeH="0" baseline="0" dirty="0">
                <a:ln>
                  <a:noFill/>
                </a:ln>
                <a:solidFill>
                  <a:srgbClr val="2F1113"/>
                </a:solidFill>
                <a:effectLst/>
                <a:uFillTx/>
                <a:latin typeface="Arial" panose="020B0604020202020204" pitchFamily="34" charset="0"/>
                <a:ea typeface="+mn-ea"/>
                <a:cs typeface="Arial" panose="020B0604020202020204" pitchFamily="34" charset="0"/>
                <a:sym typeface="Calibri"/>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hangingPunct="1">
              <a:lnSpc>
                <a:spcPts val="3400"/>
              </a:lnSpc>
              <a:defRPr/>
            </a:pPr>
            <a:r>
              <a:rPr lang="en-US" sz="3600" kern="0" spc="-150" dirty="0">
                <a:solidFill>
                  <a:schemeClr val="bg1"/>
                </a:solidFill>
                <a:latin typeface="Arial"/>
                <a:ea typeface="Arial"/>
                <a:cs typeface="Arial"/>
              </a:rPr>
              <a:t>INFOSYS CAMPUS RECRUITMENT </a:t>
            </a:r>
          </a:p>
          <a:p>
            <a:pPr hangingPunct="1">
              <a:lnSpc>
                <a:spcPts val="3400"/>
              </a:lnSpc>
              <a:defRPr/>
            </a:pPr>
            <a:endParaRPr lang="en-US" sz="3600" kern="0" spc="-150" dirty="0">
              <a:solidFill>
                <a:schemeClr val="bg1"/>
              </a:solidFill>
              <a:latin typeface="Arial"/>
              <a:ea typeface="Arial"/>
              <a:cs typeface="Arial"/>
            </a:endParaRPr>
          </a:p>
          <a:p>
            <a:pPr hangingPunct="1">
              <a:lnSpc>
                <a:spcPts val="3400"/>
              </a:lnSpc>
              <a:defRPr/>
            </a:pPr>
            <a:r>
              <a:rPr lang="en-US" sz="3600" kern="0" spc="-150" dirty="0">
                <a:solidFill>
                  <a:schemeClr val="bg1"/>
                </a:solidFill>
                <a:latin typeface="Arial"/>
                <a:ea typeface="Arial"/>
                <a:cs typeface="Arial"/>
              </a:rPr>
              <a:t>Preparatory Guidance</a:t>
            </a:r>
          </a:p>
        </p:txBody>
      </p:sp>
      <p:grpSp>
        <p:nvGrpSpPr>
          <p:cNvPr id="24" name="Group 23">
            <a:extLst>
              <a:ext uri="{FF2B5EF4-FFF2-40B4-BE49-F238E27FC236}">
                <a16:creationId xmlns:a16="http://schemas.microsoft.com/office/drawing/2014/main" id="{AEB3887E-325C-4BA4-A5E3-262101CC07BF}"/>
              </a:ext>
            </a:extLst>
          </p:cNvPr>
          <p:cNvGrpSpPr/>
          <p:nvPr/>
        </p:nvGrpSpPr>
        <p:grpSpPr>
          <a:xfrm>
            <a:off x="289467" y="243840"/>
            <a:ext cx="572776" cy="619044"/>
            <a:chOff x="0" y="2829799"/>
            <a:chExt cx="1139826" cy="1231900"/>
          </a:xfrm>
          <a:solidFill>
            <a:schemeClr val="bg1"/>
          </a:solidFill>
        </p:grpSpPr>
        <p:sp>
          <p:nvSpPr>
            <p:cNvPr id="25" name="Rectangle 24">
              <a:extLst>
                <a:ext uri="{FF2B5EF4-FFF2-40B4-BE49-F238E27FC236}">
                  <a16:creationId xmlns:a16="http://schemas.microsoft.com/office/drawing/2014/main" id="{3D016301-9F25-4FBF-9B0C-16E290FAFE8B}"/>
                </a:ext>
              </a:extLst>
            </p:cNvPr>
            <p:cNvSpPr>
              <a:spLocks noChangeArrowheads="1"/>
            </p:cNvSpPr>
            <p:nvPr userDrawn="1"/>
          </p:nvSpPr>
          <p:spPr bwMode="auto">
            <a:xfrm>
              <a:off x="0" y="2831387"/>
              <a:ext cx="139700" cy="1171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09585" hangingPunct="0"/>
              <a:endParaRPr lang="en-US" sz="2400" kern="0">
                <a:solidFill>
                  <a:srgbClr val="000000"/>
                </a:solidFill>
                <a:latin typeface="Arial"/>
                <a:sym typeface="Calibri"/>
              </a:endParaRPr>
            </a:p>
          </p:txBody>
        </p:sp>
        <p:sp>
          <p:nvSpPr>
            <p:cNvPr id="26" name="Freeform 15">
              <a:extLst>
                <a:ext uri="{FF2B5EF4-FFF2-40B4-BE49-F238E27FC236}">
                  <a16:creationId xmlns:a16="http://schemas.microsoft.com/office/drawing/2014/main" id="{F753B496-46B2-43A2-9798-20882659FDD5}"/>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09585" hangingPunct="0"/>
              <a:endParaRPr lang="en-US" sz="2400" kern="0">
                <a:solidFill>
                  <a:srgbClr val="000000"/>
                </a:solidFill>
                <a:latin typeface="Arial"/>
                <a:sym typeface="Calibri"/>
              </a:endParaRPr>
            </a:p>
          </p:txBody>
        </p:sp>
      </p:grpSp>
    </p:spTree>
    <p:extLst>
      <p:ext uri="{BB962C8B-B14F-4D97-AF65-F5344CB8AC3E}">
        <p14:creationId xmlns:p14="http://schemas.microsoft.com/office/powerpoint/2010/main" val="1217068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690845" y="532651"/>
            <a:ext cx="90052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kumimoji="0" lang="en-US" sz="4000" b="1" i="0" u="none" strike="noStrike" kern="0" cap="none" spc="0" normalizeH="0" baseline="0" noProof="0" dirty="0">
                <a:ln>
                  <a:noFill/>
                </a:ln>
                <a:solidFill>
                  <a:srgbClr val="FFFFFF"/>
                </a:solidFill>
                <a:effectLst/>
                <a:uLnTx/>
                <a:uFillTx/>
                <a:latin typeface="Arial"/>
                <a:cs typeface="Arial"/>
                <a:sym typeface="Arial"/>
              </a:rPr>
              <a:t> </a:t>
            </a:r>
            <a:r>
              <a:rPr lang="en-US" sz="3600" kern="0" spc="-150" dirty="0">
                <a:solidFill>
                  <a:srgbClr val="081937"/>
                </a:solidFill>
              </a:rPr>
              <a:t>INFOSYS ONLINE TEST</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304861" y="1359823"/>
            <a:ext cx="9570400" cy="4528608"/>
            <a:chOff x="1651882" y="2945342"/>
            <a:chExt cx="8292492" cy="3539902"/>
          </a:xfrm>
        </p:grpSpPr>
        <p:sp>
          <p:nvSpPr>
            <p:cNvPr id="5" name="Rectangle 4">
              <a:extLst>
                <a:ext uri="{FF2B5EF4-FFF2-40B4-BE49-F238E27FC236}">
                  <a16:creationId xmlns:a16="http://schemas.microsoft.com/office/drawing/2014/main" id="{4B550128-8C83-42F6-B944-B9D8F2B6F1DB}"/>
                </a:ext>
              </a:extLst>
            </p:cNvPr>
            <p:cNvSpPr/>
            <p:nvPr/>
          </p:nvSpPr>
          <p:spPr>
            <a:xfrm>
              <a:off x="1651882" y="3309569"/>
              <a:ext cx="8254148" cy="3175675"/>
            </a:xfrm>
            <a:prstGeom prst="rect">
              <a:avLst/>
            </a:prstGeom>
          </p:spPr>
          <p:txBody>
            <a:bodyPr wrap="square">
              <a:spAutoFit/>
            </a:bodyPr>
            <a:lstStyle/>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Test usually contains 3 questions that will have to be attempted in 3 hours</a:t>
              </a:r>
            </a:p>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Test will have a sectional cut-off as well as a total cut-off </a:t>
              </a:r>
            </a:p>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Each question will belong to different difficulty level:</a:t>
              </a:r>
            </a:p>
            <a:p>
              <a:pPr lvl="0" defTabSz="457200">
                <a:spcAft>
                  <a:spcPts val="1200"/>
                </a:spcAft>
                <a:defRPr/>
              </a:pPr>
              <a:r>
                <a:rPr lang="en-US" sz="2200" b="1" kern="0" dirty="0">
                  <a:solidFill>
                    <a:srgbClr val="000000"/>
                  </a:solidFill>
                  <a:latin typeface="Arial" panose="020B0604020202020204" pitchFamily="34" charset="0"/>
                  <a:cs typeface="Arial" panose="020B0604020202020204" pitchFamily="34" charset="0"/>
                </a:rPr>
                <a:t>Easy </a:t>
              </a:r>
              <a:r>
                <a:rPr lang="en-US" sz="2200" kern="0" dirty="0">
                  <a:solidFill>
                    <a:srgbClr val="000000"/>
                  </a:solidFill>
                  <a:latin typeface="Arial" panose="020B0604020202020204" pitchFamily="34" charset="0"/>
                  <a:cs typeface="Arial" panose="020B0604020202020204" pitchFamily="34" charset="0"/>
                </a:rPr>
                <a:t>– Simple questions that can be solved by basic application of aptitude, algorithm and data structures </a:t>
              </a:r>
            </a:p>
            <a:p>
              <a:pPr lvl="0" defTabSz="457200">
                <a:spcAft>
                  <a:spcPts val="1200"/>
                </a:spcAft>
                <a:defRPr/>
              </a:pPr>
              <a:r>
                <a:rPr lang="en-US" sz="2200" b="1" kern="0" dirty="0">
                  <a:solidFill>
                    <a:srgbClr val="000000"/>
                  </a:solidFill>
                  <a:latin typeface="Arial" panose="020B0604020202020204" pitchFamily="34" charset="0"/>
                  <a:cs typeface="Arial" panose="020B0604020202020204" pitchFamily="34" charset="0"/>
                </a:rPr>
                <a:t>Medium</a:t>
              </a:r>
              <a:r>
                <a:rPr lang="en-US" sz="2200" kern="0" dirty="0">
                  <a:solidFill>
                    <a:srgbClr val="000000"/>
                  </a:solidFill>
                  <a:latin typeface="Arial" panose="020B0604020202020204" pitchFamily="34" charset="0"/>
                  <a:cs typeface="Arial" panose="020B0604020202020204" pitchFamily="34" charset="0"/>
                </a:rPr>
                <a:t> – Usually a question based on Greedy algorithm</a:t>
              </a:r>
            </a:p>
            <a:p>
              <a:pPr lvl="0" defTabSz="457200">
                <a:spcAft>
                  <a:spcPts val="1200"/>
                </a:spcAft>
                <a:defRPr/>
              </a:pPr>
              <a:r>
                <a:rPr lang="en-US" sz="2200" b="1" kern="0" dirty="0">
                  <a:solidFill>
                    <a:srgbClr val="000000"/>
                  </a:solidFill>
                  <a:latin typeface="Arial" panose="020B0604020202020204" pitchFamily="34" charset="0"/>
                  <a:cs typeface="Arial" panose="020B0604020202020204" pitchFamily="34" charset="0"/>
                </a:rPr>
                <a:t>Hard</a:t>
              </a:r>
              <a:r>
                <a:rPr lang="en-US" sz="2200" kern="0" dirty="0">
                  <a:solidFill>
                    <a:srgbClr val="000000"/>
                  </a:solidFill>
                  <a:latin typeface="Arial" panose="020B0604020202020204" pitchFamily="34" charset="0"/>
                  <a:cs typeface="Arial" panose="020B0604020202020204" pitchFamily="34" charset="0"/>
                </a:rPr>
                <a:t> – Usually a question based on Dynamic Programming</a:t>
              </a:r>
            </a:p>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Code can be written for each question using one of the programming language from  C/C++/Java/Python/JavaScript </a:t>
              </a:r>
            </a:p>
          </p:txBody>
        </p:sp>
        <p:cxnSp>
          <p:nvCxnSpPr>
            <p:cNvPr id="23" name="Straight Connector 22">
              <a:extLst>
                <a:ext uri="{FF2B5EF4-FFF2-40B4-BE49-F238E27FC236}">
                  <a16:creationId xmlns:a16="http://schemas.microsoft.com/office/drawing/2014/main" id="{F34BA2A4-8D1A-4C00-B2F3-F4C2C881C988}"/>
                </a:ext>
              </a:extLst>
            </p:cNvPr>
            <p:cNvCxnSpPr/>
            <p:nvPr/>
          </p:nvCxnSpPr>
          <p:spPr>
            <a:xfrm>
              <a:off x="1690226" y="3669836"/>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B0DF21BF-C29A-46E4-BAC9-8FD7F5261183}"/>
                </a:ext>
              </a:extLst>
            </p:cNvPr>
            <p:cNvCxnSpPr/>
            <p:nvPr/>
          </p:nvCxnSpPr>
          <p:spPr>
            <a:xfrm>
              <a:off x="1690226" y="4051225"/>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0894F82C-C803-4137-9465-F937D4C5CF5E}"/>
                </a:ext>
              </a:extLst>
            </p:cNvPr>
            <p:cNvCxnSpPr/>
            <p:nvPr/>
          </p:nvCxnSpPr>
          <p:spPr>
            <a:xfrm>
              <a:off x="1690226" y="5854895"/>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70902" y="3160071"/>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FAC78EE-03E9-4CA2-B8E7-87479946C2BF}"/>
                </a:ext>
              </a:extLst>
            </p:cNvPr>
            <p:cNvSpPr/>
            <p:nvPr/>
          </p:nvSpPr>
          <p:spPr>
            <a:xfrm>
              <a:off x="4775777" y="2945342"/>
              <a:ext cx="2044398" cy="37544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TEST FORMAT</a:t>
              </a:r>
            </a:p>
          </p:txBody>
        </p:sp>
      </p:grpSp>
      <p:cxnSp>
        <p:nvCxnSpPr>
          <p:cNvPr id="30" name="Straight Connector 29">
            <a:extLst>
              <a:ext uri="{FF2B5EF4-FFF2-40B4-BE49-F238E27FC236}">
                <a16:creationId xmlns:a16="http://schemas.microsoft.com/office/drawing/2014/main" id="{720957EA-998A-4B73-A84B-34BB7C60D35E}"/>
              </a:ext>
            </a:extLst>
          </p:cNvPr>
          <p:cNvCxnSpPr/>
          <p:nvPr/>
        </p:nvCxnSpPr>
        <p:spPr>
          <a:xfrm>
            <a:off x="1349114" y="5945323"/>
            <a:ext cx="9526147"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343621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915966" y="532651"/>
            <a:ext cx="95261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lang="en-US" sz="3600" kern="0" spc="-150" dirty="0">
                <a:solidFill>
                  <a:srgbClr val="081937"/>
                </a:solidFill>
              </a:rPr>
              <a:t>INFOSYS ONLINE TEST – HOW TO PREPARE</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3</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313308" y="1428914"/>
            <a:ext cx="9553506" cy="4551430"/>
            <a:chOff x="1647196" y="3038721"/>
            <a:chExt cx="8277854" cy="3081777"/>
          </a:xfrm>
        </p:grpSpPr>
        <p:sp>
          <p:nvSpPr>
            <p:cNvPr id="5" name="Rectangle 4">
              <a:extLst>
                <a:ext uri="{FF2B5EF4-FFF2-40B4-BE49-F238E27FC236}">
                  <a16:creationId xmlns:a16="http://schemas.microsoft.com/office/drawing/2014/main" id="{4B550128-8C83-42F6-B944-B9D8F2B6F1DB}"/>
                </a:ext>
              </a:extLst>
            </p:cNvPr>
            <p:cNvSpPr/>
            <p:nvPr/>
          </p:nvSpPr>
          <p:spPr>
            <a:xfrm>
              <a:off x="1647196" y="3374801"/>
              <a:ext cx="8254148" cy="1958920"/>
            </a:xfrm>
            <a:prstGeom prst="rect">
              <a:avLst/>
            </a:prstGeom>
          </p:spPr>
          <p:txBody>
            <a:bodyPr wrap="square">
              <a:spAutoFit/>
            </a:bodyPr>
            <a:lstStyle/>
            <a:p>
              <a:pPr lvl="0" algn="just"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A </a:t>
              </a:r>
              <a:r>
                <a:rPr lang="en-US" sz="2200" b="1" kern="0" dirty="0">
                  <a:solidFill>
                    <a:srgbClr val="000000"/>
                  </a:solidFill>
                  <a:latin typeface="Arial" panose="020B0604020202020204" pitchFamily="34" charset="0"/>
                  <a:cs typeface="Arial" panose="020B0604020202020204" pitchFamily="34" charset="0"/>
                </a:rPr>
                <a:t>Greedy algorithm </a:t>
              </a:r>
              <a:r>
                <a:rPr lang="en-US" sz="2200" kern="0" dirty="0">
                  <a:solidFill>
                    <a:srgbClr val="000000"/>
                  </a:solidFill>
                  <a:latin typeface="Arial" panose="020B0604020202020204" pitchFamily="34" charset="0"/>
                  <a:cs typeface="Arial" panose="020B0604020202020204" pitchFamily="34" charset="0"/>
                </a:rPr>
                <a:t>is any algorithm that follows the problem-solving heuristic of making the locally optimal choice at each stage</a:t>
              </a:r>
            </a:p>
            <a:p>
              <a:pPr lvl="0"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Types of Greedy algorithm:</a:t>
              </a:r>
            </a:p>
            <a:p>
              <a:pPr marL="457200" lvl="0" indent="-457200" defTabSz="457200">
                <a:spcAft>
                  <a:spcPts val="1200"/>
                </a:spcAft>
                <a:buFont typeface="+mj-lt"/>
                <a:buAutoNum type="arabicPeriod"/>
                <a:defRPr/>
              </a:pPr>
              <a:r>
                <a:rPr lang="en-US" sz="2200" kern="0" dirty="0">
                  <a:solidFill>
                    <a:srgbClr val="000000"/>
                  </a:solidFill>
                  <a:latin typeface="Arial" panose="020B0604020202020204" pitchFamily="34" charset="0"/>
                  <a:cs typeface="Arial" panose="020B0604020202020204" pitchFamily="34" charset="0"/>
                </a:rPr>
                <a:t>Pure greedy algorithms</a:t>
              </a:r>
            </a:p>
            <a:p>
              <a:pPr marL="457200" lvl="0" indent="-457200" defTabSz="457200">
                <a:spcAft>
                  <a:spcPts val="1200"/>
                </a:spcAft>
                <a:buFont typeface="+mj-lt"/>
                <a:buAutoNum type="arabicPeriod"/>
                <a:defRPr/>
              </a:pPr>
              <a:r>
                <a:rPr lang="en-US" sz="2200" kern="0" dirty="0">
                  <a:solidFill>
                    <a:srgbClr val="000000"/>
                  </a:solidFill>
                  <a:latin typeface="Arial" panose="020B0604020202020204" pitchFamily="34" charset="0"/>
                  <a:cs typeface="Arial" panose="020B0604020202020204" pitchFamily="34" charset="0"/>
                </a:rPr>
                <a:t>Orthogonal greedy algorithms</a:t>
              </a:r>
            </a:p>
            <a:p>
              <a:pPr marL="457200" lvl="0" indent="-457200" defTabSz="457200">
                <a:spcAft>
                  <a:spcPts val="1800"/>
                </a:spcAft>
                <a:buFont typeface="+mj-lt"/>
                <a:buAutoNum type="arabicPeriod"/>
                <a:defRPr/>
              </a:pPr>
              <a:r>
                <a:rPr lang="en-US" sz="2200" kern="0" dirty="0">
                  <a:solidFill>
                    <a:srgbClr val="000000"/>
                  </a:solidFill>
                  <a:latin typeface="Arial" panose="020B0604020202020204" pitchFamily="34" charset="0"/>
                  <a:cs typeface="Arial" panose="020B0604020202020204" pitchFamily="34" charset="0"/>
                </a:rPr>
                <a:t>Relaxed greedy algorithms</a:t>
              </a:r>
            </a:p>
          </p:txBody>
        </p:sp>
        <p:cxnSp>
          <p:nvCxnSpPr>
            <p:cNvPr id="23" name="Straight Connector 22">
              <a:extLst>
                <a:ext uri="{FF2B5EF4-FFF2-40B4-BE49-F238E27FC236}">
                  <a16:creationId xmlns:a16="http://schemas.microsoft.com/office/drawing/2014/main" id="{F34BA2A4-8D1A-4C00-B2F3-F4C2C881C988}"/>
                </a:ext>
              </a:extLst>
            </p:cNvPr>
            <p:cNvCxnSpPr/>
            <p:nvPr/>
          </p:nvCxnSpPr>
          <p:spPr>
            <a:xfrm>
              <a:off x="1670902" y="3919089"/>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0894F82C-C803-4137-9465-F937D4C5CF5E}"/>
                </a:ext>
              </a:extLst>
            </p:cNvPr>
            <p:cNvCxnSpPr/>
            <p:nvPr/>
          </p:nvCxnSpPr>
          <p:spPr>
            <a:xfrm>
              <a:off x="1670902" y="6120498"/>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70902" y="3160071"/>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FAC78EE-03E9-4CA2-B8E7-87479946C2BF}"/>
                </a:ext>
              </a:extLst>
            </p:cNvPr>
            <p:cNvSpPr/>
            <p:nvPr/>
          </p:nvSpPr>
          <p:spPr>
            <a:xfrm>
              <a:off x="3306799" y="3038721"/>
              <a:ext cx="4934940" cy="312594"/>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DIFFICULTY OF QUESTION - MEDIUM</a:t>
              </a:r>
            </a:p>
          </p:txBody>
        </p:sp>
      </p:grpSp>
    </p:spTree>
    <p:extLst>
      <p:ext uri="{BB962C8B-B14F-4D97-AF65-F5344CB8AC3E}">
        <p14:creationId xmlns:p14="http://schemas.microsoft.com/office/powerpoint/2010/main" val="17883165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915966" y="532651"/>
            <a:ext cx="95261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lang="en-US" sz="3600" kern="0" spc="-150" dirty="0">
                <a:solidFill>
                  <a:srgbClr val="081937"/>
                </a:solidFill>
              </a:rPr>
              <a:t>INFOSYS ONLINE TEST – HOW TO PREPARE</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4</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297120" y="1386804"/>
            <a:ext cx="9561952" cy="4525371"/>
            <a:chOff x="1647196" y="3160071"/>
            <a:chExt cx="8285172" cy="3064132"/>
          </a:xfrm>
        </p:grpSpPr>
        <p:sp>
          <p:nvSpPr>
            <p:cNvPr id="5" name="Rectangle 4">
              <a:extLst>
                <a:ext uri="{FF2B5EF4-FFF2-40B4-BE49-F238E27FC236}">
                  <a16:creationId xmlns:a16="http://schemas.microsoft.com/office/drawing/2014/main" id="{4B550128-8C83-42F6-B944-B9D8F2B6F1DB}"/>
                </a:ext>
              </a:extLst>
            </p:cNvPr>
            <p:cNvSpPr/>
            <p:nvPr/>
          </p:nvSpPr>
          <p:spPr>
            <a:xfrm>
              <a:off x="1647196" y="3350287"/>
              <a:ext cx="8254148" cy="2823762"/>
            </a:xfrm>
            <a:prstGeom prst="rect">
              <a:avLst/>
            </a:prstGeom>
          </p:spPr>
          <p:txBody>
            <a:bodyPr wrap="square">
              <a:spAutoFit/>
            </a:bodyPr>
            <a:lstStyle/>
            <a:p>
              <a:pPr lvl="0" defTabSz="457200">
                <a:spcAft>
                  <a:spcPts val="1800"/>
                </a:spcAft>
                <a:defRPr/>
              </a:pPr>
              <a:r>
                <a:rPr lang="en-US" sz="2200" b="1" kern="0" dirty="0">
                  <a:solidFill>
                    <a:srgbClr val="000000"/>
                  </a:solidFill>
                  <a:latin typeface="Arial" panose="020B0604020202020204" pitchFamily="34" charset="0"/>
                  <a:cs typeface="Arial" panose="020B0604020202020204" pitchFamily="34" charset="0"/>
                </a:rPr>
                <a:t>Dynamic Programming </a:t>
              </a:r>
              <a:r>
                <a:rPr lang="en-US" sz="2200" kern="0" dirty="0">
                  <a:solidFill>
                    <a:srgbClr val="000000"/>
                  </a:solidFill>
                  <a:latin typeface="Arial" panose="020B0604020202020204" pitchFamily="34" charset="0"/>
                  <a:cs typeface="Arial" panose="020B0604020202020204" pitchFamily="34" charset="0"/>
                </a:rPr>
                <a:t>(DP) is an algorithmic technique for solving an optimization problem by breaking it down into simpler subproblems and utilizing the fact that the optimal solution to the overall problem depends upon the optimal solution to its subproblems.</a:t>
              </a:r>
            </a:p>
            <a:p>
              <a:pPr lvl="0" defTabSz="457200">
                <a:spcAft>
                  <a:spcPts val="1800"/>
                </a:spcAft>
                <a:defRPr/>
              </a:pPr>
              <a:r>
                <a:rPr lang="en-US" sz="2200" b="1" kern="0" dirty="0">
                  <a:solidFill>
                    <a:srgbClr val="000000"/>
                  </a:solidFill>
                  <a:latin typeface="Arial" panose="020B0604020202020204" pitchFamily="34" charset="0"/>
                  <a:cs typeface="Arial" panose="020B0604020202020204" pitchFamily="34" charset="0"/>
                </a:rPr>
                <a:t>Principles of Dynamic Programming:</a:t>
              </a:r>
            </a:p>
            <a:p>
              <a:pPr marL="342900" indent="-342900" defTabSz="457200">
                <a:spcAft>
                  <a:spcPts val="18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Breaking the problem down into subproblems and calculating their values. Next time, upon encountering the same subproblem, the value can be reused instead of recalculation</a:t>
              </a:r>
            </a:p>
            <a:p>
              <a:pPr marL="342900" indent="-342900" defTabSz="457200">
                <a:spcAft>
                  <a:spcPts val="18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Avoid repeated work by remembering partial results, a common approach for performance enhancement</a:t>
              </a:r>
              <a:endParaRPr lang="en-US" sz="2400" i="1" dirty="0">
                <a:solidFill>
                  <a:srgbClr val="282829"/>
                </a:solidFill>
                <a:latin typeface="-apple-system"/>
              </a:endParaRPr>
            </a:p>
          </p:txBody>
        </p:sp>
        <p:cxnSp>
          <p:nvCxnSpPr>
            <p:cNvPr id="23" name="Straight Connector 22">
              <a:extLst>
                <a:ext uri="{FF2B5EF4-FFF2-40B4-BE49-F238E27FC236}">
                  <a16:creationId xmlns:a16="http://schemas.microsoft.com/office/drawing/2014/main" id="{F34BA2A4-8D1A-4C00-B2F3-F4C2C881C988}"/>
                </a:ext>
              </a:extLst>
            </p:cNvPr>
            <p:cNvCxnSpPr/>
            <p:nvPr/>
          </p:nvCxnSpPr>
          <p:spPr>
            <a:xfrm>
              <a:off x="1678220" y="4378953"/>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B0DF21BF-C29A-46E4-BAC9-8FD7F5261183}"/>
                </a:ext>
              </a:extLst>
            </p:cNvPr>
            <p:cNvCxnSpPr/>
            <p:nvPr/>
          </p:nvCxnSpPr>
          <p:spPr>
            <a:xfrm>
              <a:off x="1678219" y="6224203"/>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70902" y="3160071"/>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grpSp>
      <p:sp>
        <p:nvSpPr>
          <p:cNvPr id="20" name="Rectangle 19">
            <a:extLst>
              <a:ext uri="{FF2B5EF4-FFF2-40B4-BE49-F238E27FC236}">
                <a16:creationId xmlns:a16="http://schemas.microsoft.com/office/drawing/2014/main" id="{5C0890BB-4B18-4B09-9E72-F9128FC7F49C}"/>
              </a:ext>
            </a:extLst>
          </p:cNvPr>
          <p:cNvSpPr/>
          <p:nvPr/>
        </p:nvSpPr>
        <p:spPr>
          <a:xfrm>
            <a:off x="3448574" y="1164723"/>
            <a:ext cx="5294851" cy="46166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DIFFICULTY OF QUESTION - HARD</a:t>
            </a:r>
          </a:p>
        </p:txBody>
      </p:sp>
    </p:spTree>
    <p:extLst>
      <p:ext uri="{BB962C8B-B14F-4D97-AF65-F5344CB8AC3E}">
        <p14:creationId xmlns:p14="http://schemas.microsoft.com/office/powerpoint/2010/main" val="26294121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915966" y="532651"/>
            <a:ext cx="95261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lang="en-US" sz="3600" kern="0" spc="-150" dirty="0">
                <a:solidFill>
                  <a:srgbClr val="081937"/>
                </a:solidFill>
              </a:rPr>
              <a:t>INFOSYS ONLINE TEST – HOW TO PREPARE</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5</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309084" y="1513246"/>
            <a:ext cx="9561953" cy="4378414"/>
            <a:chOff x="1647196" y="3160071"/>
            <a:chExt cx="8285173" cy="2964627"/>
          </a:xfrm>
        </p:grpSpPr>
        <p:sp>
          <p:nvSpPr>
            <p:cNvPr id="5" name="Rectangle 4">
              <a:extLst>
                <a:ext uri="{FF2B5EF4-FFF2-40B4-BE49-F238E27FC236}">
                  <a16:creationId xmlns:a16="http://schemas.microsoft.com/office/drawing/2014/main" id="{4B550128-8C83-42F6-B944-B9D8F2B6F1DB}"/>
                </a:ext>
              </a:extLst>
            </p:cNvPr>
            <p:cNvSpPr/>
            <p:nvPr/>
          </p:nvSpPr>
          <p:spPr>
            <a:xfrm>
              <a:off x="1647196" y="3350287"/>
              <a:ext cx="8254148" cy="2750824"/>
            </a:xfrm>
            <a:prstGeom prst="rect">
              <a:avLst/>
            </a:prstGeom>
          </p:spPr>
          <p:txBody>
            <a:bodyPr wrap="square">
              <a:spAutoFit/>
            </a:bodyPr>
            <a:lstStyle/>
            <a:p>
              <a:pPr lvl="0" defTabSz="457200">
                <a:spcAft>
                  <a:spcPts val="1800"/>
                </a:spcAft>
                <a:defRPr/>
              </a:pPr>
              <a:r>
                <a:rPr lang="en-US" sz="2200" b="1" kern="0" dirty="0">
                  <a:solidFill>
                    <a:srgbClr val="000000"/>
                  </a:solidFill>
                  <a:latin typeface="Arial" panose="020B0604020202020204" pitchFamily="34" charset="0"/>
                  <a:cs typeface="Arial" panose="020B0604020202020204" pitchFamily="34" charset="0"/>
                </a:rPr>
                <a:t>Characteristics of a Dynamic Programming problem</a:t>
              </a:r>
            </a:p>
            <a:p>
              <a:pPr lvl="0"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Following are the two main properties of a problem that suggest the given problem can be solved using Dynamic Programming:</a:t>
              </a:r>
            </a:p>
            <a:p>
              <a:pPr marL="457200" lvl="0" indent="-457200" defTabSz="457200">
                <a:spcAft>
                  <a:spcPts val="1200"/>
                </a:spcAft>
                <a:buFont typeface="+mj-lt"/>
                <a:buAutoNum type="arabicPeriod"/>
                <a:defRPr/>
              </a:pPr>
              <a:r>
                <a:rPr lang="en-US" sz="2200" kern="0" dirty="0">
                  <a:solidFill>
                    <a:srgbClr val="000000"/>
                  </a:solidFill>
                  <a:latin typeface="Arial" panose="020B0604020202020204" pitchFamily="34" charset="0"/>
                  <a:cs typeface="Arial" panose="020B0604020202020204" pitchFamily="34" charset="0"/>
                </a:rPr>
                <a:t>Overlapping subproblems</a:t>
              </a:r>
            </a:p>
            <a:p>
              <a:pPr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A problem has overlapping sub-problems if its solution involves solving the same subproblem multiple times.</a:t>
              </a:r>
            </a:p>
            <a:p>
              <a:pPr marL="457200" lvl="0" indent="-457200" defTabSz="457200">
                <a:spcAft>
                  <a:spcPts val="1200"/>
                </a:spcAft>
                <a:buFont typeface="+mj-lt"/>
                <a:buAutoNum type="arabicPeriod" startAt="2"/>
                <a:defRPr/>
              </a:pPr>
              <a:r>
                <a:rPr lang="en-US" sz="2200" kern="0" dirty="0">
                  <a:solidFill>
                    <a:srgbClr val="000000"/>
                  </a:solidFill>
                  <a:latin typeface="Arial" panose="020B0604020202020204" pitchFamily="34" charset="0"/>
                  <a:cs typeface="Arial" panose="020B0604020202020204" pitchFamily="34" charset="0"/>
                </a:rPr>
                <a:t>Optimal substructure properties</a:t>
              </a:r>
            </a:p>
            <a:p>
              <a:pPr lvl="0"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The overall optimal solution can be constructed from the optimal solutions of its subproblems.</a:t>
              </a:r>
            </a:p>
          </p:txBody>
        </p:sp>
        <p:cxnSp>
          <p:nvCxnSpPr>
            <p:cNvPr id="25" name="Straight Connector 24">
              <a:extLst>
                <a:ext uri="{FF2B5EF4-FFF2-40B4-BE49-F238E27FC236}">
                  <a16:creationId xmlns:a16="http://schemas.microsoft.com/office/drawing/2014/main" id="{B0DF21BF-C29A-46E4-BAC9-8FD7F5261183}"/>
                </a:ext>
              </a:extLst>
            </p:cNvPr>
            <p:cNvCxnSpPr/>
            <p:nvPr/>
          </p:nvCxnSpPr>
          <p:spPr>
            <a:xfrm>
              <a:off x="1678221" y="6124698"/>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70902" y="3160071"/>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grpSp>
      <p:sp>
        <p:nvSpPr>
          <p:cNvPr id="20" name="Rectangle 19">
            <a:extLst>
              <a:ext uri="{FF2B5EF4-FFF2-40B4-BE49-F238E27FC236}">
                <a16:creationId xmlns:a16="http://schemas.microsoft.com/office/drawing/2014/main" id="{5C0890BB-4B18-4B09-9E72-F9128FC7F49C}"/>
              </a:ext>
            </a:extLst>
          </p:cNvPr>
          <p:cNvSpPr/>
          <p:nvPr/>
        </p:nvSpPr>
        <p:spPr>
          <a:xfrm>
            <a:off x="3452090" y="1282413"/>
            <a:ext cx="5294851" cy="46166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DIFFICULTY OF QUESTION - HARD</a:t>
            </a:r>
          </a:p>
        </p:txBody>
      </p:sp>
    </p:spTree>
    <p:extLst>
      <p:ext uri="{BB962C8B-B14F-4D97-AF65-F5344CB8AC3E}">
        <p14:creationId xmlns:p14="http://schemas.microsoft.com/office/powerpoint/2010/main" val="40351348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915966" y="532651"/>
            <a:ext cx="95261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lang="en-US" sz="3600" kern="0" spc="-150" dirty="0">
                <a:solidFill>
                  <a:srgbClr val="081937"/>
                </a:solidFill>
              </a:rPr>
              <a:t>INFOSYS ONLINE TEST – HOW TO PREPARE</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6</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399980" y="1406205"/>
            <a:ext cx="9542334" cy="4933169"/>
            <a:chOff x="1639876" y="3117166"/>
            <a:chExt cx="8268174" cy="3340252"/>
          </a:xfrm>
        </p:grpSpPr>
        <p:sp>
          <p:nvSpPr>
            <p:cNvPr id="5" name="Rectangle 4">
              <a:extLst>
                <a:ext uri="{FF2B5EF4-FFF2-40B4-BE49-F238E27FC236}">
                  <a16:creationId xmlns:a16="http://schemas.microsoft.com/office/drawing/2014/main" id="{4B550128-8C83-42F6-B944-B9D8F2B6F1DB}"/>
                </a:ext>
              </a:extLst>
            </p:cNvPr>
            <p:cNvSpPr/>
            <p:nvPr/>
          </p:nvSpPr>
          <p:spPr>
            <a:xfrm>
              <a:off x="1639877" y="3248124"/>
              <a:ext cx="8254148" cy="3209294"/>
            </a:xfrm>
            <a:prstGeom prst="rect">
              <a:avLst/>
            </a:prstGeom>
          </p:spPr>
          <p:txBody>
            <a:bodyPr wrap="square">
              <a:spAutoFit/>
            </a:bodyPr>
            <a:lstStyle/>
            <a:p>
              <a:pPr lvl="0" defTabSz="457200">
                <a:spcAft>
                  <a:spcPts val="1200"/>
                </a:spcAft>
                <a:defRPr/>
              </a:pPr>
              <a:r>
                <a:rPr lang="en-US" sz="2200" b="1" kern="0" dirty="0">
                  <a:solidFill>
                    <a:srgbClr val="000000"/>
                  </a:solidFill>
                  <a:latin typeface="Arial" panose="020B0604020202020204" pitchFamily="34" charset="0"/>
                  <a:cs typeface="Arial" panose="020B0604020202020204" pitchFamily="34" charset="0"/>
                </a:rPr>
                <a:t>Dynamic Programming methods</a:t>
              </a:r>
            </a:p>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There are two different ways to store values for an </a:t>
              </a:r>
              <a:r>
                <a:rPr lang="en-US" sz="2200" b="1" kern="0" dirty="0">
                  <a:solidFill>
                    <a:srgbClr val="000000"/>
                  </a:solidFill>
                  <a:latin typeface="Arial" panose="020B0604020202020204" pitchFamily="34" charset="0"/>
                  <a:cs typeface="Arial" panose="020B0604020202020204" pitchFamily="34" charset="0"/>
                </a:rPr>
                <a:t>overlapping subproblem </a:t>
              </a:r>
              <a:r>
                <a:rPr lang="en-US" sz="2200" kern="0" dirty="0">
                  <a:solidFill>
                    <a:srgbClr val="000000"/>
                  </a:solidFill>
                  <a:latin typeface="Arial" panose="020B0604020202020204" pitchFamily="34" charset="0"/>
                  <a:cs typeface="Arial" panose="020B0604020202020204" pitchFamily="34" charset="0"/>
                </a:rPr>
                <a:t>so that the values can be reused:</a:t>
              </a:r>
            </a:p>
            <a:p>
              <a:pPr marL="457200" lvl="0" indent="-457200" defTabSz="457200">
                <a:spcAft>
                  <a:spcPts val="1200"/>
                </a:spcAft>
                <a:buFont typeface="+mj-lt"/>
                <a:buAutoNum type="arabicPeriod"/>
                <a:defRPr/>
              </a:pPr>
              <a:r>
                <a:rPr lang="en-US" sz="2200" kern="0" dirty="0">
                  <a:solidFill>
                    <a:srgbClr val="000000"/>
                  </a:solidFill>
                  <a:latin typeface="Arial" panose="020B0604020202020204" pitchFamily="34" charset="0"/>
                  <a:cs typeface="Arial" panose="020B0604020202020204" pitchFamily="34" charset="0"/>
                </a:rPr>
                <a:t>Top-down with Memorization</a:t>
              </a:r>
            </a:p>
            <a:p>
              <a:pPr lvl="0" defTabSz="457200">
                <a:spcAft>
                  <a:spcPts val="1200"/>
                </a:spcAft>
                <a:defRPr/>
              </a:pPr>
              <a:r>
                <a:rPr lang="en-US" sz="2200" kern="0" dirty="0">
                  <a:solidFill>
                    <a:srgbClr val="000000"/>
                  </a:solidFill>
                  <a:latin typeface="Arial" panose="020B0604020202020204" pitchFamily="34" charset="0"/>
                  <a:cs typeface="Arial" panose="020B0604020202020204" pitchFamily="34" charset="0"/>
                </a:rPr>
                <a:t>To solve a bigger problem, in this approach we recursively find the solution to the smaller sub-problems and its result is cached. So next time the same sub-problem is tried to solve, the cached memorized result is returned. </a:t>
              </a:r>
            </a:p>
            <a:p>
              <a:pPr marL="457200" lvl="0" indent="-457200" defTabSz="457200">
                <a:spcAft>
                  <a:spcPts val="1200"/>
                </a:spcAft>
                <a:buFont typeface="+mj-lt"/>
                <a:buAutoNum type="arabicPeriod" startAt="2"/>
                <a:defRPr/>
              </a:pPr>
              <a:r>
                <a:rPr lang="en-US" sz="2200" kern="0" dirty="0">
                  <a:solidFill>
                    <a:srgbClr val="000000"/>
                  </a:solidFill>
                  <a:latin typeface="Arial" panose="020B0604020202020204" pitchFamily="34" charset="0"/>
                  <a:cs typeface="Arial" panose="020B0604020202020204" pitchFamily="34" charset="0"/>
                </a:rPr>
                <a:t>Bottom-up with Tabulation</a:t>
              </a:r>
            </a:p>
            <a:p>
              <a:pPr lvl="0" defTabSz="457200">
                <a:defRPr/>
              </a:pPr>
              <a:r>
                <a:rPr lang="en-US" sz="2200" kern="0" dirty="0">
                  <a:solidFill>
                    <a:srgbClr val="000000"/>
                  </a:solidFill>
                  <a:latin typeface="Arial" panose="020B0604020202020204" pitchFamily="34" charset="0"/>
                  <a:cs typeface="Arial" panose="020B0604020202020204" pitchFamily="34" charset="0"/>
                </a:rPr>
                <a:t>In this approach, we solve the problem “bottoms-up” i.e., by filling up an</a:t>
              </a:r>
            </a:p>
            <a:p>
              <a:pPr lvl="0" defTabSz="457200">
                <a:defRPr/>
              </a:pPr>
              <a:r>
                <a:rPr lang="en-US" sz="2200" kern="0" dirty="0">
                  <a:solidFill>
                    <a:srgbClr val="000000"/>
                  </a:solidFill>
                  <a:latin typeface="Arial" panose="020B0604020202020204" pitchFamily="34" charset="0"/>
                  <a:cs typeface="Arial" panose="020B0604020202020204" pitchFamily="34" charset="0"/>
                </a:rPr>
                <a:t>n-dimensional table. Based on the results in the table, the solution to the top/original problem is then computed.</a:t>
              </a:r>
            </a:p>
          </p:txBody>
        </p:sp>
        <p:cxnSp>
          <p:nvCxnSpPr>
            <p:cNvPr id="25" name="Straight Connector 24">
              <a:extLst>
                <a:ext uri="{FF2B5EF4-FFF2-40B4-BE49-F238E27FC236}">
                  <a16:creationId xmlns:a16="http://schemas.microsoft.com/office/drawing/2014/main" id="{B0DF21BF-C29A-46E4-BAC9-8FD7F5261183}"/>
                </a:ext>
              </a:extLst>
            </p:cNvPr>
            <p:cNvCxnSpPr/>
            <p:nvPr/>
          </p:nvCxnSpPr>
          <p:spPr>
            <a:xfrm>
              <a:off x="1639876" y="6347024"/>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53902" y="3117166"/>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grpSp>
      <p:sp>
        <p:nvSpPr>
          <p:cNvPr id="20" name="Rectangle 19">
            <a:extLst>
              <a:ext uri="{FF2B5EF4-FFF2-40B4-BE49-F238E27FC236}">
                <a16:creationId xmlns:a16="http://schemas.microsoft.com/office/drawing/2014/main" id="{5C0890BB-4B18-4B09-9E72-F9128FC7F49C}"/>
              </a:ext>
            </a:extLst>
          </p:cNvPr>
          <p:cNvSpPr/>
          <p:nvPr/>
        </p:nvSpPr>
        <p:spPr>
          <a:xfrm>
            <a:off x="3442635" y="1175373"/>
            <a:ext cx="5294851" cy="46166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DIFFICULTY OF QUESTION - HARD</a:t>
            </a:r>
          </a:p>
        </p:txBody>
      </p:sp>
    </p:spTree>
    <p:extLst>
      <p:ext uri="{BB962C8B-B14F-4D97-AF65-F5344CB8AC3E}">
        <p14:creationId xmlns:p14="http://schemas.microsoft.com/office/powerpoint/2010/main" val="42705207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6" name="Rectangle 4"/>
          <p:cNvSpPr txBox="1"/>
          <p:nvPr/>
        </p:nvSpPr>
        <p:spPr>
          <a:xfrm>
            <a:off x="915966" y="532651"/>
            <a:ext cx="95261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lang="en-US" sz="3600" kern="0" spc="-150" dirty="0">
                <a:solidFill>
                  <a:srgbClr val="081937"/>
                </a:solidFill>
              </a:rPr>
              <a:t>INFOSYS ONLINE TEST – HOW TO PREPARE</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7</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grpSp>
        <p:nvGrpSpPr>
          <p:cNvPr id="24" name="Group 23">
            <a:extLst>
              <a:ext uri="{FF2B5EF4-FFF2-40B4-BE49-F238E27FC236}">
                <a16:creationId xmlns:a16="http://schemas.microsoft.com/office/drawing/2014/main" id="{6E24DD0D-2A9D-4557-BE97-DC418FBABFF2}"/>
              </a:ext>
            </a:extLst>
          </p:cNvPr>
          <p:cNvGrpSpPr/>
          <p:nvPr/>
        </p:nvGrpSpPr>
        <p:grpSpPr>
          <a:xfrm>
            <a:off x="1318891" y="1660166"/>
            <a:ext cx="9542335" cy="4292854"/>
            <a:chOff x="1639875" y="3117166"/>
            <a:chExt cx="8268175" cy="2906694"/>
          </a:xfrm>
        </p:grpSpPr>
        <p:sp>
          <p:nvSpPr>
            <p:cNvPr id="5" name="Rectangle 4">
              <a:extLst>
                <a:ext uri="{FF2B5EF4-FFF2-40B4-BE49-F238E27FC236}">
                  <a16:creationId xmlns:a16="http://schemas.microsoft.com/office/drawing/2014/main" id="{4B550128-8C83-42F6-B944-B9D8F2B6F1DB}"/>
                </a:ext>
              </a:extLst>
            </p:cNvPr>
            <p:cNvSpPr/>
            <p:nvPr/>
          </p:nvSpPr>
          <p:spPr>
            <a:xfrm>
              <a:off x="1639875" y="3282408"/>
              <a:ext cx="8254148" cy="2011019"/>
            </a:xfrm>
            <a:prstGeom prst="rect">
              <a:avLst/>
            </a:prstGeom>
          </p:spPr>
          <p:txBody>
            <a:bodyPr wrap="square">
              <a:spAutoFit/>
            </a:bodyPr>
            <a:lstStyle/>
            <a:p>
              <a:pPr lvl="0" defTabSz="457200">
                <a:spcAft>
                  <a:spcPts val="1800"/>
                </a:spcAft>
                <a:defRPr/>
              </a:pPr>
              <a:r>
                <a:rPr lang="en-US" sz="2200" b="1" kern="0" dirty="0">
                  <a:solidFill>
                    <a:srgbClr val="000000"/>
                  </a:solidFill>
                  <a:latin typeface="Arial" panose="020B0604020202020204" pitchFamily="34" charset="0"/>
                  <a:cs typeface="Arial" panose="020B0604020202020204" pitchFamily="34" charset="0"/>
                </a:rPr>
                <a:t>Some examples of Dynamic Programming</a:t>
              </a:r>
              <a:endParaRPr lang="en-US" sz="2200" kern="0" dirty="0">
                <a:solidFill>
                  <a:srgbClr val="000000"/>
                </a:solidFill>
                <a:latin typeface="Arial" panose="020B0604020202020204" pitchFamily="34" charset="0"/>
                <a:cs typeface="Arial" panose="020B0604020202020204" pitchFamily="34" charset="0"/>
              </a:endParaRPr>
            </a:p>
            <a:p>
              <a:pPr marL="457200" lvl="0" indent="-457200" defTabSz="457200">
                <a:spcAft>
                  <a:spcPts val="12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Knapsack problem</a:t>
              </a:r>
            </a:p>
            <a:p>
              <a:pPr marL="457200" lvl="0" indent="-457200" defTabSz="457200">
                <a:spcAft>
                  <a:spcPts val="12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Fibonacci Numbers</a:t>
              </a:r>
            </a:p>
            <a:p>
              <a:pPr marL="457200" lvl="0" indent="-457200" defTabSz="457200">
                <a:spcAft>
                  <a:spcPts val="12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Palindromic Subsequence</a:t>
              </a:r>
            </a:p>
            <a:p>
              <a:pPr marL="457200" lvl="0" indent="-457200" defTabSz="457200">
                <a:spcAft>
                  <a:spcPts val="12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Longest Common Substring</a:t>
              </a:r>
            </a:p>
            <a:p>
              <a:pPr marL="457200" lvl="0" indent="-457200" defTabSz="457200">
                <a:spcAft>
                  <a:spcPts val="1800"/>
                </a:spcAft>
                <a:buFont typeface="Arial" panose="020B0604020202020204" pitchFamily="34" charset="0"/>
                <a:buChar char="•"/>
                <a:defRPr/>
              </a:pPr>
              <a:r>
                <a:rPr lang="en-US" sz="2200" kern="0" dirty="0">
                  <a:solidFill>
                    <a:srgbClr val="000000"/>
                  </a:solidFill>
                  <a:latin typeface="Arial" panose="020B0604020202020204" pitchFamily="34" charset="0"/>
                  <a:cs typeface="Arial" panose="020B0604020202020204" pitchFamily="34" charset="0"/>
                </a:rPr>
                <a:t>Dijkstra's algorithm</a:t>
              </a:r>
            </a:p>
          </p:txBody>
        </p:sp>
        <p:cxnSp>
          <p:nvCxnSpPr>
            <p:cNvPr id="25" name="Straight Connector 24">
              <a:extLst>
                <a:ext uri="{FF2B5EF4-FFF2-40B4-BE49-F238E27FC236}">
                  <a16:creationId xmlns:a16="http://schemas.microsoft.com/office/drawing/2014/main" id="{B0DF21BF-C29A-46E4-BAC9-8FD7F5261183}"/>
                </a:ext>
              </a:extLst>
            </p:cNvPr>
            <p:cNvCxnSpPr/>
            <p:nvPr/>
          </p:nvCxnSpPr>
          <p:spPr>
            <a:xfrm>
              <a:off x="1653902" y="6023860"/>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p:nvPr/>
          </p:nvCxnSpPr>
          <p:spPr>
            <a:xfrm>
              <a:off x="1653902" y="3117166"/>
              <a:ext cx="8254148"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grpSp>
      <p:sp>
        <p:nvSpPr>
          <p:cNvPr id="20" name="Rectangle 19">
            <a:extLst>
              <a:ext uri="{FF2B5EF4-FFF2-40B4-BE49-F238E27FC236}">
                <a16:creationId xmlns:a16="http://schemas.microsoft.com/office/drawing/2014/main" id="{5C0890BB-4B18-4B09-9E72-F9128FC7F49C}"/>
              </a:ext>
            </a:extLst>
          </p:cNvPr>
          <p:cNvSpPr/>
          <p:nvPr/>
        </p:nvSpPr>
        <p:spPr>
          <a:xfrm>
            <a:off x="3434540" y="1429333"/>
            <a:ext cx="5294851" cy="46166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DIFFICULTY OF QUESTION - HARD</a:t>
            </a:r>
          </a:p>
        </p:txBody>
      </p:sp>
    </p:spTree>
    <p:extLst>
      <p:ext uri="{BB962C8B-B14F-4D97-AF65-F5344CB8AC3E}">
        <p14:creationId xmlns:p14="http://schemas.microsoft.com/office/powerpoint/2010/main" val="20918969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118ED-5CDD-45CC-A575-13439585A282}"/>
              </a:ext>
            </a:extLst>
          </p:cNvPr>
          <p:cNvSpPr/>
          <p:nvPr/>
        </p:nvSpPr>
        <p:spPr>
          <a:xfrm>
            <a:off x="-11877" y="0"/>
            <a:ext cx="12203877" cy="6858000"/>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ym typeface="Calibri"/>
            </a:endParaRPr>
          </a:p>
        </p:txBody>
      </p:sp>
      <p:grpSp>
        <p:nvGrpSpPr>
          <p:cNvPr id="11" name="Group 10">
            <a:extLst>
              <a:ext uri="{FF2B5EF4-FFF2-40B4-BE49-F238E27FC236}">
                <a16:creationId xmlns:a16="http://schemas.microsoft.com/office/drawing/2014/main" id="{2763B9E9-69CB-4254-B43E-C5A27DE014C2}"/>
              </a:ext>
            </a:extLst>
          </p:cNvPr>
          <p:cNvGrpSpPr/>
          <p:nvPr/>
        </p:nvGrpSpPr>
        <p:grpSpPr>
          <a:xfrm>
            <a:off x="0" y="2934022"/>
            <a:ext cx="12147746" cy="989957"/>
            <a:chOff x="0" y="2893263"/>
            <a:chExt cx="12147746" cy="989957"/>
          </a:xfrm>
        </p:grpSpPr>
        <p:grpSp>
          <p:nvGrpSpPr>
            <p:cNvPr id="12" name="Group 11">
              <a:extLst>
                <a:ext uri="{FF2B5EF4-FFF2-40B4-BE49-F238E27FC236}">
                  <a16:creationId xmlns:a16="http://schemas.microsoft.com/office/drawing/2014/main" id="{36725209-05F0-4078-9015-18BE4AF664A4}"/>
                </a:ext>
              </a:extLst>
            </p:cNvPr>
            <p:cNvGrpSpPr>
              <a:grpSpLocks noChangeAspect="1"/>
            </p:cNvGrpSpPr>
            <p:nvPr/>
          </p:nvGrpSpPr>
          <p:grpSpPr bwMode="auto">
            <a:xfrm>
              <a:off x="11231781" y="2893263"/>
              <a:ext cx="915965" cy="989957"/>
              <a:chOff x="3484" y="1775"/>
              <a:chExt cx="718" cy="776"/>
            </a:xfrm>
            <a:solidFill>
              <a:schemeClr val="accent2"/>
            </a:solidFill>
          </p:grpSpPr>
          <p:sp>
            <p:nvSpPr>
              <p:cNvPr id="17" name="Rectangle 16">
                <a:extLst>
                  <a:ext uri="{FF2B5EF4-FFF2-40B4-BE49-F238E27FC236}">
                    <a16:creationId xmlns:a16="http://schemas.microsoft.com/office/drawing/2014/main" id="{01DA9C0F-C572-422E-BB52-56D49B85E448}"/>
                  </a:ext>
                </a:extLst>
              </p:cNvPr>
              <p:cNvSpPr>
                <a:spLocks noChangeArrowheads="1"/>
              </p:cNvSpPr>
              <p:nvPr userDrawn="1"/>
            </p:nvSpPr>
            <p:spPr bwMode="auto">
              <a:xfrm>
                <a:off x="3484" y="1776"/>
                <a:ext cx="88" cy="738"/>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1" name="Freeform 21">
                <a:extLst>
                  <a:ext uri="{FF2B5EF4-FFF2-40B4-BE49-F238E27FC236}">
                    <a16:creationId xmlns:a16="http://schemas.microsoft.com/office/drawing/2014/main" id="{101D03E1-B68B-4B55-A7D9-DE87569D8523}"/>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13" name="Group 12">
              <a:extLst>
                <a:ext uri="{FF2B5EF4-FFF2-40B4-BE49-F238E27FC236}">
                  <a16:creationId xmlns:a16="http://schemas.microsoft.com/office/drawing/2014/main" id="{65DBF193-53B7-47D7-8A6D-8B01D9BBFD73}"/>
                </a:ext>
              </a:extLst>
            </p:cNvPr>
            <p:cNvGrpSpPr/>
            <p:nvPr/>
          </p:nvGrpSpPr>
          <p:grpSpPr>
            <a:xfrm>
              <a:off x="0" y="2893263"/>
              <a:ext cx="915966" cy="989957"/>
              <a:chOff x="0" y="2829799"/>
              <a:chExt cx="1139826" cy="1231900"/>
            </a:xfrm>
          </p:grpSpPr>
          <p:sp>
            <p:nvSpPr>
              <p:cNvPr id="14" name="Rectangle 13">
                <a:extLst>
                  <a:ext uri="{FF2B5EF4-FFF2-40B4-BE49-F238E27FC236}">
                    <a16:creationId xmlns:a16="http://schemas.microsoft.com/office/drawing/2014/main" id="{3B5D4995-2E7C-4619-AE28-6E5A3B814AF2}"/>
                  </a:ext>
                </a:extLst>
              </p:cNvPr>
              <p:cNvSpPr>
                <a:spLocks noChangeArrowheads="1"/>
              </p:cNvSpPr>
              <p:nvPr userDrawn="1"/>
            </p:nvSpPr>
            <p:spPr bwMode="auto">
              <a:xfrm>
                <a:off x="0" y="2831387"/>
                <a:ext cx="139700" cy="1171575"/>
              </a:xfrm>
              <a:prstGeom prst="rect">
                <a:avLst/>
              </a:pr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6" name="Freeform 15">
                <a:extLst>
                  <a:ext uri="{FF2B5EF4-FFF2-40B4-BE49-F238E27FC236}">
                    <a16:creationId xmlns:a16="http://schemas.microsoft.com/office/drawing/2014/main" id="{5764FBF3-C45D-4422-ADEA-97C6F5CEAD84}"/>
                  </a:ext>
                </a:extLst>
              </p:cNvPr>
              <p:cNvSpPr>
                <a:spLocks noEditPoints="1"/>
              </p:cNvSpPr>
              <p:nvPr userDrawn="1"/>
            </p:nvSpPr>
            <p:spPr bwMode="auto">
              <a:xfrm>
                <a:off x="106363" y="2829799"/>
                <a:ext cx="1033463" cy="1231900"/>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99CE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grpSp>
      <p:pic>
        <p:nvPicPr>
          <p:cNvPr id="22" name="Picture 21">
            <a:extLst>
              <a:ext uri="{FF2B5EF4-FFF2-40B4-BE49-F238E27FC236}">
                <a16:creationId xmlns:a16="http://schemas.microsoft.com/office/drawing/2014/main" id="{26215FD8-9C1F-4260-96C3-2654F7BD18D0}"/>
              </a:ext>
            </a:extLst>
          </p:cNvPr>
          <p:cNvPicPr>
            <a:picLocks noChangeAspect="1"/>
          </p:cNvPicPr>
          <p:nvPr/>
        </p:nvPicPr>
        <p:blipFill>
          <a:blip r:embed="rId3"/>
          <a:stretch>
            <a:fillRect/>
          </a:stretch>
        </p:blipFill>
        <p:spPr>
          <a:xfrm>
            <a:off x="10847557" y="6290636"/>
            <a:ext cx="1054976" cy="395616"/>
          </a:xfrm>
          <a:prstGeom prst="rect">
            <a:avLst/>
          </a:prstGeom>
        </p:spPr>
      </p:pic>
      <p:sp>
        <p:nvSpPr>
          <p:cNvPr id="20" name="Title 4"/>
          <p:cNvSpPr txBox="1">
            <a:spLocks/>
          </p:cNvSpPr>
          <p:nvPr/>
        </p:nvSpPr>
        <p:spPr>
          <a:xfrm>
            <a:off x="2021152" y="1210166"/>
            <a:ext cx="8071944" cy="549612"/>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kern="0" dirty="0">
                <a:solidFill>
                  <a:schemeClr val="tx1"/>
                </a:solidFill>
              </a:rPr>
              <a:t>This round will access your technical and behavioral skills</a:t>
            </a:r>
            <a:r>
              <a:rPr kumimoji="0" lang="en-US" sz="2400" b="0" i="0" u="none" strike="noStrike" kern="0" cap="none" spc="0" normalizeH="0" noProof="0" dirty="0">
                <a:ln>
                  <a:noFill/>
                </a:ln>
                <a:solidFill>
                  <a:schemeClr val="tx1"/>
                </a:solidFill>
                <a:effectLst/>
                <a:uLnTx/>
                <a:uFillTx/>
                <a:latin typeface="Arial"/>
                <a:cs typeface="Arial"/>
                <a:sym typeface="Arial"/>
              </a:rPr>
              <a:t>.</a:t>
            </a:r>
          </a:p>
        </p:txBody>
      </p:sp>
      <p:sp>
        <p:nvSpPr>
          <p:cNvPr id="26" name="Rectangle 4"/>
          <p:cNvSpPr txBox="1"/>
          <p:nvPr/>
        </p:nvSpPr>
        <p:spPr>
          <a:xfrm>
            <a:off x="690845" y="532651"/>
            <a:ext cx="9005246" cy="5539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ts val="3600"/>
              </a:lnSpc>
              <a:spcBef>
                <a:spcPts val="800"/>
              </a:spcBef>
              <a:defRPr sz="3400" b="1">
                <a:solidFill>
                  <a:srgbClr val="310008"/>
                </a:solidFill>
                <a:latin typeface="Arial"/>
                <a:ea typeface="Arial"/>
                <a:cs typeface="Arial"/>
                <a:sym typeface="Arial"/>
              </a:defRPr>
            </a:lvl1pPr>
          </a:lstStyle>
          <a:p>
            <a:pPr marL="0" marR="0" lvl="0" indent="0" algn="l" defTabSz="914400" rtl="0" eaLnBrk="1" fontAlgn="auto" latinLnBrk="0" hangingPunct="1">
              <a:lnSpc>
                <a:spcPts val="3600"/>
              </a:lnSpc>
              <a:spcBef>
                <a:spcPts val="800"/>
              </a:spcBef>
              <a:spcAft>
                <a:spcPts val="0"/>
              </a:spcAft>
              <a:buClrTx/>
              <a:buSzTx/>
              <a:buFontTx/>
              <a:buNone/>
              <a:tabLst/>
              <a:defRPr/>
            </a:pPr>
            <a:r>
              <a:rPr kumimoji="0" lang="en-US" sz="4000" b="1" i="0" u="none" strike="noStrike" kern="0" cap="none" spc="0" normalizeH="0" baseline="0" noProof="0" dirty="0">
                <a:ln>
                  <a:noFill/>
                </a:ln>
                <a:solidFill>
                  <a:srgbClr val="FFFFFF"/>
                </a:solidFill>
                <a:effectLst/>
                <a:uLnTx/>
                <a:uFillTx/>
                <a:latin typeface="Arial"/>
                <a:cs typeface="Arial"/>
                <a:sym typeface="Arial"/>
              </a:rPr>
              <a:t> </a:t>
            </a:r>
            <a:r>
              <a:rPr lang="en-US" sz="3600" kern="0" spc="-150" dirty="0">
                <a:solidFill>
                  <a:srgbClr val="081937"/>
                </a:solidFill>
              </a:rPr>
              <a:t>INFOSYS VIRTUAL INTERVIEW</a:t>
            </a:r>
          </a:p>
        </p:txBody>
      </p:sp>
      <p:sp>
        <p:nvSpPr>
          <p:cNvPr id="3" name="Slide Number Placeholder 2"/>
          <p:cNvSpPr>
            <a:spLocks noGrp="1"/>
          </p:cNvSpPr>
          <p:nvPr>
            <p:ph type="sldNum" sz="quarter" idx="2"/>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l" defTabSz="914400" rtl="0" eaLnBrk="1" fontAlgn="auto" latinLnBrk="0" hangingPunct="0">
                <a:lnSpc>
                  <a:spcPct val="100000"/>
                </a:lnSpc>
                <a:spcBef>
                  <a:spcPts val="0"/>
                </a:spcBef>
                <a:spcAft>
                  <a:spcPts val="0"/>
                </a:spcAft>
                <a:buClrTx/>
                <a:buSzTx/>
                <a:buFontTx/>
                <a:buNone/>
                <a:tabLst/>
                <a:defRPr/>
              </a:pPr>
              <a:t>8</a:t>
            </a:fld>
            <a:endParaRPr kumimoji="0" lang="en-US" sz="1000" b="0" i="0" u="none" strike="noStrike" kern="0" cap="none" spc="0" normalizeH="0" baseline="0" noProof="0">
              <a:ln>
                <a:noFill/>
              </a:ln>
              <a:solidFill>
                <a:srgbClr val="888888"/>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550128-8C83-42F6-B944-B9D8F2B6F1DB}"/>
              </a:ext>
            </a:extLst>
          </p:cNvPr>
          <p:cNvSpPr/>
          <p:nvPr/>
        </p:nvSpPr>
        <p:spPr>
          <a:xfrm>
            <a:off x="1022629" y="2108616"/>
            <a:ext cx="9526147" cy="4508927"/>
          </a:xfrm>
          <a:prstGeom prst="rect">
            <a:avLst/>
          </a:prstGeom>
        </p:spPr>
        <p:txBody>
          <a:bodyPr wrap="square">
            <a:spAutoFit/>
          </a:bodyPr>
          <a:lstStyle/>
          <a:p>
            <a:pPr lvl="0"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Total duration of the interview will be around 1 hour</a:t>
            </a:r>
          </a:p>
          <a:p>
            <a:pPr lvl="0"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You might be asked to solve a puzzle/problem using programming language of your choice</a:t>
            </a:r>
          </a:p>
          <a:p>
            <a:pPr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Students from </a:t>
            </a:r>
            <a:r>
              <a:rPr lang="en-US" sz="2200" b="1" kern="0" dirty="0">
                <a:solidFill>
                  <a:srgbClr val="000000"/>
                </a:solidFill>
                <a:latin typeface="Arial" panose="020B0604020202020204" pitchFamily="34" charset="0"/>
                <a:cs typeface="Arial" panose="020B0604020202020204" pitchFamily="34" charset="0"/>
              </a:rPr>
              <a:t>CS/IT branch</a:t>
            </a:r>
            <a:r>
              <a:rPr lang="en-US" sz="2200" kern="0" dirty="0">
                <a:solidFill>
                  <a:srgbClr val="000000"/>
                </a:solidFill>
                <a:latin typeface="Arial" panose="020B0604020202020204" pitchFamily="34" charset="0"/>
                <a:cs typeface="Arial" panose="020B0604020202020204" pitchFamily="34" charset="0"/>
              </a:rPr>
              <a:t> might be tested on: Algorithms, Data structures, Automata theory, Compiler, Computer Network, Computer Organization, Operating Systems, Digital Signal Processing and Object-oriented programming</a:t>
            </a:r>
          </a:p>
          <a:p>
            <a:pPr defTabSz="457200">
              <a:spcAft>
                <a:spcPts val="1800"/>
              </a:spcAft>
              <a:defRPr/>
            </a:pPr>
            <a:r>
              <a:rPr lang="en-US" sz="2200" kern="0" dirty="0">
                <a:solidFill>
                  <a:srgbClr val="000000"/>
                </a:solidFill>
                <a:latin typeface="Arial" panose="020B0604020202020204" pitchFamily="34" charset="0"/>
                <a:cs typeface="Arial" panose="020B0604020202020204" pitchFamily="34" charset="0"/>
              </a:rPr>
              <a:t>Students from </a:t>
            </a:r>
            <a:r>
              <a:rPr lang="en-US" sz="2200" b="1" kern="0" dirty="0">
                <a:solidFill>
                  <a:srgbClr val="000000"/>
                </a:solidFill>
                <a:latin typeface="Arial" panose="020B0604020202020204" pitchFamily="34" charset="0"/>
                <a:cs typeface="Arial" panose="020B0604020202020204" pitchFamily="34" charset="0"/>
              </a:rPr>
              <a:t>other branches</a:t>
            </a:r>
            <a:r>
              <a:rPr lang="en-US" sz="2200" kern="0" dirty="0">
                <a:solidFill>
                  <a:srgbClr val="000000"/>
                </a:solidFill>
                <a:latin typeface="Arial" panose="020B0604020202020204" pitchFamily="34" charset="0"/>
                <a:cs typeface="Arial" panose="020B0604020202020204" pitchFamily="34" charset="0"/>
              </a:rPr>
              <a:t> might be tested on: Algorithms, Data structures, Computer Network, Digital Electronics, Digital Signal Processing, Mathematics, Object-oriented programming and Control system</a:t>
            </a:r>
          </a:p>
        </p:txBody>
      </p:sp>
      <p:cxnSp>
        <p:nvCxnSpPr>
          <p:cNvPr id="23" name="Straight Connector 22">
            <a:extLst>
              <a:ext uri="{FF2B5EF4-FFF2-40B4-BE49-F238E27FC236}">
                <a16:creationId xmlns:a16="http://schemas.microsoft.com/office/drawing/2014/main" id="{F34BA2A4-8D1A-4C00-B2F3-F4C2C881C988}"/>
              </a:ext>
            </a:extLst>
          </p:cNvPr>
          <p:cNvCxnSpPr>
            <a:cxnSpLocks/>
          </p:cNvCxnSpPr>
          <p:nvPr/>
        </p:nvCxnSpPr>
        <p:spPr>
          <a:xfrm>
            <a:off x="1031944" y="2606302"/>
            <a:ext cx="9526147"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B0DF21BF-C29A-46E4-BAC9-8FD7F5261183}"/>
              </a:ext>
            </a:extLst>
          </p:cNvPr>
          <p:cNvCxnSpPr>
            <a:cxnSpLocks/>
          </p:cNvCxnSpPr>
          <p:nvPr/>
        </p:nvCxnSpPr>
        <p:spPr>
          <a:xfrm>
            <a:off x="1013316" y="3429000"/>
            <a:ext cx="9544774"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4B642520-A3C7-43F0-AA06-95F7FBA06A42}"/>
              </a:ext>
            </a:extLst>
          </p:cNvPr>
          <p:cNvCxnSpPr>
            <a:cxnSpLocks/>
          </p:cNvCxnSpPr>
          <p:nvPr/>
        </p:nvCxnSpPr>
        <p:spPr>
          <a:xfrm>
            <a:off x="1004002" y="5170442"/>
            <a:ext cx="9544774"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0894F82C-C803-4137-9465-F937D4C5CF5E}"/>
              </a:ext>
            </a:extLst>
          </p:cNvPr>
          <p:cNvCxnSpPr>
            <a:cxnSpLocks/>
          </p:cNvCxnSpPr>
          <p:nvPr/>
        </p:nvCxnSpPr>
        <p:spPr>
          <a:xfrm>
            <a:off x="915966" y="6703540"/>
            <a:ext cx="9642124"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AAAC8B63-9FE3-4ED4-B917-2B93DEC570F5}"/>
              </a:ext>
            </a:extLst>
          </p:cNvPr>
          <p:cNvCxnSpPr>
            <a:cxnSpLocks/>
          </p:cNvCxnSpPr>
          <p:nvPr/>
        </p:nvCxnSpPr>
        <p:spPr>
          <a:xfrm>
            <a:off x="1059303" y="1948649"/>
            <a:ext cx="9526147" cy="0"/>
          </a:xfrm>
          <a:prstGeom prst="line">
            <a:avLst/>
          </a:prstGeom>
          <a:noFill/>
          <a:ln w="12700" cap="flat">
            <a:solidFill>
              <a:schemeClr val="accent1"/>
            </a:solidFill>
            <a:prstDash val="sysDot"/>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FAC78EE-03E9-4CA2-B8E7-87479946C2BF}"/>
              </a:ext>
            </a:extLst>
          </p:cNvPr>
          <p:cNvSpPr/>
          <p:nvPr/>
        </p:nvSpPr>
        <p:spPr>
          <a:xfrm>
            <a:off x="4704673" y="1674874"/>
            <a:ext cx="2083538" cy="461665"/>
          </a:xfrm>
          <a:prstGeom prst="rect">
            <a:avLst/>
          </a:prstGeom>
          <a:solidFill>
            <a:srgbClr val="0070C0"/>
          </a:solidFill>
        </p:spPr>
        <p:txBody>
          <a:bodyPr wrap="square">
            <a:spAutoFit/>
          </a:bodyPr>
          <a:lstStyle/>
          <a:p>
            <a:pPr lvl="0" defTabSz="457200">
              <a:spcAft>
                <a:spcPts val="1200"/>
              </a:spcAft>
              <a:defRPr/>
            </a:pPr>
            <a:r>
              <a:rPr lang="en-US" sz="2400" b="1" kern="0" dirty="0">
                <a:solidFill>
                  <a:schemeClr val="bg1"/>
                </a:solidFill>
                <a:latin typeface="Arial" panose="020B0604020202020204" pitchFamily="34" charset="0"/>
                <a:cs typeface="Arial" panose="020B0604020202020204" pitchFamily="34" charset="0"/>
              </a:rPr>
              <a:t>STRUCTURE</a:t>
            </a:r>
          </a:p>
        </p:txBody>
      </p:sp>
    </p:spTree>
    <p:extLst>
      <p:ext uri="{BB962C8B-B14F-4D97-AF65-F5344CB8AC3E}">
        <p14:creationId xmlns:p14="http://schemas.microsoft.com/office/powerpoint/2010/main" val="36409504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FA01627-F766-4B4D-AA0C-0AD22567545E}"/>
              </a:ext>
            </a:extLst>
          </p:cNvPr>
          <p:cNvGrpSpPr>
            <a:grpSpLocks noChangeAspect="1"/>
          </p:cNvGrpSpPr>
          <p:nvPr/>
        </p:nvGrpSpPr>
        <p:grpSpPr bwMode="auto">
          <a:xfrm>
            <a:off x="907949" y="1259676"/>
            <a:ext cx="4014368" cy="4338648"/>
            <a:chOff x="3484" y="1775"/>
            <a:chExt cx="718" cy="776"/>
          </a:xfrm>
          <a:solidFill>
            <a:srgbClr val="C1E2F7"/>
          </a:solidFill>
        </p:grpSpPr>
        <p:sp>
          <p:nvSpPr>
            <p:cNvPr id="7" name="Rectangle 6">
              <a:extLst>
                <a:ext uri="{FF2B5EF4-FFF2-40B4-BE49-F238E27FC236}">
                  <a16:creationId xmlns:a16="http://schemas.microsoft.com/office/drawing/2014/main" id="{419FB35C-BD7C-4DDE-AB39-45D97137C83D}"/>
                </a:ext>
              </a:extLst>
            </p:cNvPr>
            <p:cNvSpPr>
              <a:spLocks noChangeArrowheads="1"/>
            </p:cNvSpPr>
            <p:nvPr userDrawn="1"/>
          </p:nvSpPr>
          <p:spPr bwMode="auto">
            <a:xfrm>
              <a:off x="3484" y="1776"/>
              <a:ext cx="88" cy="738"/>
            </a:xfrm>
            <a:prstGeom prst="rect">
              <a:avLst/>
            </a:pr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794">
              <a:extLst>
                <a:ext uri="{FF2B5EF4-FFF2-40B4-BE49-F238E27FC236}">
                  <a16:creationId xmlns:a16="http://schemas.microsoft.com/office/drawing/2014/main" id="{994A1C51-0738-4E03-AC05-B00C825A8396}"/>
                </a:ext>
              </a:extLst>
            </p:cNvPr>
            <p:cNvSpPr>
              <a:spLocks noEditPoints="1"/>
            </p:cNvSpPr>
            <p:nvPr userDrawn="1"/>
          </p:nvSpPr>
          <p:spPr bwMode="auto">
            <a:xfrm>
              <a:off x="3551" y="1775"/>
              <a:ext cx="651" cy="776"/>
            </a:xfrm>
            <a:custGeom>
              <a:avLst/>
              <a:gdLst>
                <a:gd name="T0" fmla="*/ 95 w 2830"/>
                <a:gd name="T1" fmla="*/ 4 h 3366"/>
                <a:gd name="T2" fmla="*/ 892 w 2830"/>
                <a:gd name="T3" fmla="*/ 720 h 3366"/>
                <a:gd name="T4" fmla="*/ 892 w 2830"/>
                <a:gd name="T5" fmla="*/ 151 h 3366"/>
                <a:gd name="T6" fmla="*/ 892 w 2830"/>
                <a:gd name="T7" fmla="*/ 0 h 3366"/>
                <a:gd name="T8" fmla="*/ 1008 w 2830"/>
                <a:gd name="T9" fmla="*/ 97 h 3366"/>
                <a:gd name="T10" fmla="*/ 2768 w 2830"/>
                <a:gd name="T11" fmla="*/ 1577 h 3366"/>
                <a:gd name="T12" fmla="*/ 2830 w 2830"/>
                <a:gd name="T13" fmla="*/ 1629 h 3366"/>
                <a:gd name="T14" fmla="*/ 2770 w 2830"/>
                <a:gd name="T15" fmla="*/ 1683 h 3366"/>
                <a:gd name="T16" fmla="*/ 892 w 2830"/>
                <a:gd name="T17" fmla="*/ 3366 h 3366"/>
                <a:gd name="T18" fmla="*/ 892 w 2830"/>
                <a:gd name="T19" fmla="*/ 3177 h 3366"/>
                <a:gd name="T20" fmla="*/ 2616 w 2830"/>
                <a:gd name="T21" fmla="*/ 1632 h 3366"/>
                <a:gd name="T22" fmla="*/ 1033 w 2830"/>
                <a:gd name="T23" fmla="*/ 302 h 3366"/>
                <a:gd name="T24" fmla="*/ 1033 w 2830"/>
                <a:gd name="T25" fmla="*/ 847 h 3366"/>
                <a:gd name="T26" fmla="*/ 1847 w 2830"/>
                <a:gd name="T27" fmla="*/ 1578 h 3366"/>
                <a:gd name="T28" fmla="*/ 1905 w 2830"/>
                <a:gd name="T29" fmla="*/ 1630 h 3366"/>
                <a:gd name="T30" fmla="*/ 1847 w 2830"/>
                <a:gd name="T31" fmla="*/ 1683 h 3366"/>
                <a:gd name="T32" fmla="*/ 1010 w 2830"/>
                <a:gd name="T33" fmla="*/ 2438 h 3366"/>
                <a:gd name="T34" fmla="*/ 892 w 2830"/>
                <a:gd name="T35" fmla="*/ 2545 h 3366"/>
                <a:gd name="T36" fmla="*/ 892 w 2830"/>
                <a:gd name="T37" fmla="*/ 2386 h 3366"/>
                <a:gd name="T38" fmla="*/ 892 w 2830"/>
                <a:gd name="T39" fmla="*/ 909 h 3366"/>
                <a:gd name="T40" fmla="*/ 0 w 2830"/>
                <a:gd name="T41" fmla="*/ 108 h 3366"/>
                <a:gd name="T42" fmla="*/ 94 w 2830"/>
                <a:gd name="T43" fmla="*/ 4 h 3366"/>
                <a:gd name="T44" fmla="*/ 95 w 2830"/>
                <a:gd name="T45" fmla="*/ 4 h 3366"/>
                <a:gd name="T46" fmla="*/ 1695 w 2830"/>
                <a:gd name="T47" fmla="*/ 1631 h 3366"/>
                <a:gd name="T48" fmla="*/ 1033 w 2830"/>
                <a:gd name="T49" fmla="*/ 1036 h 3366"/>
                <a:gd name="T50" fmla="*/ 1033 w 2830"/>
                <a:gd name="T51" fmla="*/ 2227 h 3366"/>
                <a:gd name="T52" fmla="*/ 1695 w 2830"/>
                <a:gd name="T53" fmla="*/ 163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0" h="3366">
                  <a:moveTo>
                    <a:pt x="95" y="4"/>
                  </a:moveTo>
                  <a:lnTo>
                    <a:pt x="892" y="720"/>
                  </a:lnTo>
                  <a:lnTo>
                    <a:pt x="892" y="151"/>
                  </a:lnTo>
                  <a:lnTo>
                    <a:pt x="892" y="0"/>
                  </a:lnTo>
                  <a:lnTo>
                    <a:pt x="1008" y="97"/>
                  </a:lnTo>
                  <a:lnTo>
                    <a:pt x="2768" y="1577"/>
                  </a:lnTo>
                  <a:lnTo>
                    <a:pt x="2830" y="1629"/>
                  </a:lnTo>
                  <a:lnTo>
                    <a:pt x="2770" y="1683"/>
                  </a:lnTo>
                  <a:lnTo>
                    <a:pt x="892" y="3366"/>
                  </a:lnTo>
                  <a:lnTo>
                    <a:pt x="892" y="3177"/>
                  </a:lnTo>
                  <a:lnTo>
                    <a:pt x="2616" y="1632"/>
                  </a:lnTo>
                  <a:lnTo>
                    <a:pt x="1033" y="302"/>
                  </a:lnTo>
                  <a:lnTo>
                    <a:pt x="1033" y="847"/>
                  </a:lnTo>
                  <a:lnTo>
                    <a:pt x="1847" y="1578"/>
                  </a:lnTo>
                  <a:lnTo>
                    <a:pt x="1905" y="1630"/>
                  </a:lnTo>
                  <a:lnTo>
                    <a:pt x="1847" y="1683"/>
                  </a:lnTo>
                  <a:lnTo>
                    <a:pt x="1010" y="2438"/>
                  </a:lnTo>
                  <a:lnTo>
                    <a:pt x="892" y="2545"/>
                  </a:lnTo>
                  <a:lnTo>
                    <a:pt x="892" y="2386"/>
                  </a:lnTo>
                  <a:lnTo>
                    <a:pt x="892" y="909"/>
                  </a:lnTo>
                  <a:lnTo>
                    <a:pt x="0" y="108"/>
                  </a:lnTo>
                  <a:lnTo>
                    <a:pt x="94" y="4"/>
                  </a:lnTo>
                  <a:lnTo>
                    <a:pt x="95" y="4"/>
                  </a:lnTo>
                  <a:close/>
                  <a:moveTo>
                    <a:pt x="1695" y="1631"/>
                  </a:moveTo>
                  <a:lnTo>
                    <a:pt x="1033" y="1036"/>
                  </a:lnTo>
                  <a:lnTo>
                    <a:pt x="1033" y="2227"/>
                  </a:lnTo>
                  <a:lnTo>
                    <a:pt x="1695" y="1631"/>
                  </a:lnTo>
                  <a:close/>
                </a:path>
              </a:pathLst>
            </a:custGeom>
            <a:solidFill>
              <a:srgbClr val="C1E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1A1BFB01-D32F-49B7-AA59-FAFCC0AA5140}"/>
              </a:ext>
            </a:extLst>
          </p:cNvPr>
          <p:cNvSpPr txBox="1"/>
          <p:nvPr/>
        </p:nvSpPr>
        <p:spPr>
          <a:xfrm>
            <a:off x="5306643" y="3023150"/>
            <a:ext cx="5977408" cy="6104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nSpc>
                <a:spcPts val="3800"/>
              </a:lnSpc>
            </a:pPr>
            <a:r>
              <a:rPr lang="en-US" sz="3600" b="1" spc="-150" dirty="0">
                <a:solidFill>
                  <a:schemeClr val="bg1"/>
                </a:solidFill>
                <a:latin typeface="Arial"/>
                <a:ea typeface="Arial"/>
                <a:cs typeface="Arial"/>
                <a:sym typeface="Arial"/>
              </a:rPr>
              <a:t>THANK YOU</a:t>
            </a:r>
          </a:p>
        </p:txBody>
      </p:sp>
    </p:spTree>
    <p:extLst>
      <p:ext uri="{BB962C8B-B14F-4D97-AF65-F5344CB8AC3E}">
        <p14:creationId xmlns:p14="http://schemas.microsoft.com/office/powerpoint/2010/main" val="2590027190"/>
      </p:ext>
    </p:extLst>
  </p:cSld>
  <p:clrMapOvr>
    <a:masterClrMapping/>
  </p:clrMapOvr>
  <p:transition spd="med"/>
</p:sld>
</file>

<file path=ppt/theme/theme1.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no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CF6012724DCF4BA970088E3CD5055F" ma:contentTypeVersion="12" ma:contentTypeDescription="Create a new document." ma:contentTypeScope="" ma:versionID="315ed52f5af880887585a375ca4aefd3">
  <xsd:schema xmlns:xsd="http://www.w3.org/2001/XMLSchema" xmlns:xs="http://www.w3.org/2001/XMLSchema" xmlns:p="http://schemas.microsoft.com/office/2006/metadata/properties" xmlns:ns2="03a86f46-da72-4df8-a0c9-60981ded6b20" xmlns:ns3="e4097c30-70c0-482b-b49f-8eafe2d4db0e" targetNamespace="http://schemas.microsoft.com/office/2006/metadata/properties" ma:root="true" ma:fieldsID="5ca8c19e4d5e1a87cdb7fbbb1ab84840" ns2:_="" ns3:_="">
    <xsd:import namespace="03a86f46-da72-4df8-a0c9-60981ded6b20"/>
    <xsd:import namespace="e4097c30-70c0-482b-b49f-8eafe2d4db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86f46-da72-4df8-a0c9-60981ded6b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097c30-70c0-482b-b49f-8eafe2d4db0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27481F-26F8-4BE1-B1C2-5BC5A18C3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86f46-da72-4df8-a0c9-60981ded6b20"/>
    <ds:schemaRef ds:uri="e4097c30-70c0-482b-b49f-8eafe2d4db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16443F-9857-4127-8728-E0F10D2F5EB6}">
  <ds:schemaRefs>
    <ds:schemaRef ds:uri="http://schemas.microsoft.com/sharepoint/v3/contenttype/forms"/>
  </ds:schemaRefs>
</ds:datastoreItem>
</file>

<file path=customXml/itemProps3.xml><?xml version="1.0" encoding="utf-8"?>
<ds:datastoreItem xmlns:ds="http://schemas.openxmlformats.org/officeDocument/2006/customXml" ds:itemID="{6C82CACC-E4E5-4C11-B36D-6D34E8144E37}">
  <ds:schemaRefs>
    <ds:schemaRef ds:uri="03a86f46-da72-4df8-a0c9-60981ded6b20"/>
    <ds:schemaRef ds:uri="http://schemas.microsoft.com/office/2006/documentManagement/types"/>
    <ds:schemaRef ds:uri="http://schemas.openxmlformats.org/package/2006/metadata/core-properties"/>
    <ds:schemaRef ds:uri="http://www.w3.org/XML/1998/namespace"/>
    <ds:schemaRef ds:uri="e4097c30-70c0-482b-b49f-8eafe2d4db0e"/>
    <ds:schemaRef ds:uri="http://purl.org/dc/dcmitype/"/>
    <ds:schemaRef ds:uri="http://purl.org/dc/elements/1.1/"/>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3368</TotalTime>
  <Words>678</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Anshi Garg</cp:lastModifiedBy>
  <cp:revision>362</cp:revision>
  <dcterms:created xsi:type="dcterms:W3CDTF">2019-08-14T13:13:24Z</dcterms:created>
  <dcterms:modified xsi:type="dcterms:W3CDTF">2021-07-09T17:14:04Z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Rahul_S02@ad.infosys.com</vt:lpwstr>
  </property>
  <property fmtid="{D5CDD505-2E9C-101B-9397-08002B2CF9AE}" pid="5" name="MSIP_Label_be4b3411-284d-4d31-bd4f-bc13ef7f1fd6_SetDate">
    <vt:lpwstr>2019-08-14T13:16:42.7866450Z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f74cb0ae-7236-4d2b-83ef-5000dc1e2bd6</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Rahul_S02@ad.infosys.com</vt:lpwstr>
  </property>
  <property fmtid="{D5CDD505-2E9C-101B-9397-08002B2CF9AE}" pid="13" name="MSIP_Label_a0819fa7-4367-4500-ba88-dd630d977609_SetDate">
    <vt:lpwstr>2019-08-14T13:16:42.7866450Z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f74cb0ae-7236-4d2b-83ef-5000dc1e2bd6</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y fmtid="{D5CDD505-2E9C-101B-9397-08002B2CF9AE}" pid="20" name="ContentTypeId">
    <vt:lpwstr>0x0101006CCF6012724DCF4BA970088E3CD5055F</vt:lpwstr>
  </property>
</Properties>
</file>