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81" r:id="rId3"/>
    <p:sldId id="289" r:id="rId4"/>
    <p:sldId id="285" r:id="rId5"/>
    <p:sldId id="257" r:id="rId6"/>
    <p:sldId id="264" r:id="rId7"/>
    <p:sldId id="291" r:id="rId8"/>
    <p:sldId id="260" r:id="rId9"/>
    <p:sldId id="286" r:id="rId10"/>
    <p:sldId id="292" r:id="rId11"/>
    <p:sldId id="262" r:id="rId12"/>
    <p:sldId id="287" r:id="rId13"/>
    <p:sldId id="295" r:id="rId14"/>
    <p:sldId id="263" r:id="rId15"/>
    <p:sldId id="268" r:id="rId16"/>
    <p:sldId id="294" r:id="rId17"/>
    <p:sldId id="269" r:id="rId18"/>
    <p:sldId id="288" r:id="rId19"/>
    <p:sldId id="293" r:id="rId20"/>
    <p:sldId id="282"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101" y="-63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390835-992F-4A9E-908D-1D6635521362}" type="datetimeFigureOut">
              <a:rPr lang="en-US" smtClean="0"/>
              <a:pPr/>
              <a:t>5/29/2020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8A9A3A-B48F-439D-BCFB-AC984CB5D860}" type="slidenum">
              <a:rPr lang="en-US" smtClean="0"/>
              <a:pPr/>
              <a:t>‹#›</a:t>
            </a:fld>
            <a:endParaRPr lang="en-US"/>
          </a:p>
        </p:txBody>
      </p:sp>
    </p:spTree>
    <p:extLst>
      <p:ext uri="{BB962C8B-B14F-4D97-AF65-F5344CB8AC3E}">
        <p14:creationId xmlns:p14="http://schemas.microsoft.com/office/powerpoint/2010/main" xmlns="" val="2496274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8A9A3A-B48F-439D-BCFB-AC984CB5D860}" type="slidenum">
              <a:rPr lang="en-US" smtClean="0"/>
              <a:pPr/>
              <a:t>1</a:t>
            </a:fld>
            <a:endParaRPr lang="en-US"/>
          </a:p>
        </p:txBody>
      </p:sp>
    </p:spTree>
    <p:extLst>
      <p:ext uri="{BB962C8B-B14F-4D97-AF65-F5344CB8AC3E}">
        <p14:creationId xmlns:p14="http://schemas.microsoft.com/office/powerpoint/2010/main" xmlns="" val="390638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8DAEC6-1D3D-48FB-80EF-AFE6DA974915}"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E4C25-8160-4C40-806E-036026F931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8DAEC6-1D3D-48FB-80EF-AFE6DA974915}"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E4C25-8160-4C40-806E-036026F931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8DAEC6-1D3D-48FB-80EF-AFE6DA974915}"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E4C25-8160-4C40-806E-036026F931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8DAEC6-1D3D-48FB-80EF-AFE6DA974915}"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E4C25-8160-4C40-806E-036026F931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8DAEC6-1D3D-48FB-80EF-AFE6DA974915}" type="datetimeFigureOut">
              <a:rPr lang="en-US" smtClean="0"/>
              <a:pPr/>
              <a:t>5/29/2020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E4C25-8160-4C40-806E-036026F931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8DAEC6-1D3D-48FB-80EF-AFE6DA974915}" type="datetimeFigureOut">
              <a:rPr lang="en-US" smtClean="0"/>
              <a:pPr/>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E4C25-8160-4C40-806E-036026F931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8DAEC6-1D3D-48FB-80EF-AFE6DA974915}" type="datetimeFigureOut">
              <a:rPr lang="en-US" smtClean="0"/>
              <a:pPr/>
              <a:t>5/29/2020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9E4C25-8160-4C40-806E-036026F931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8DAEC6-1D3D-48FB-80EF-AFE6DA974915}" type="datetimeFigureOut">
              <a:rPr lang="en-US" smtClean="0"/>
              <a:pPr/>
              <a:t>5/29/2020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9E4C25-8160-4C40-806E-036026F931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8DAEC6-1D3D-48FB-80EF-AFE6DA974915}" type="datetimeFigureOut">
              <a:rPr lang="en-US" smtClean="0"/>
              <a:pPr/>
              <a:t>5/29/2020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9E4C25-8160-4C40-806E-036026F931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8DAEC6-1D3D-48FB-80EF-AFE6DA974915}" type="datetimeFigureOut">
              <a:rPr lang="en-US" smtClean="0"/>
              <a:pPr/>
              <a:t>5/29/2020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E4C25-8160-4C40-806E-036026F931A2}"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48DAEC6-1D3D-48FB-80EF-AFE6DA974915}" type="datetimeFigureOut">
              <a:rPr lang="en-US" smtClean="0"/>
              <a:pPr/>
              <a:t>5/29/2020</a:t>
            </a:fld>
            <a:endParaRPr lang="en-US"/>
          </a:p>
        </p:txBody>
      </p:sp>
      <p:sp>
        <p:nvSpPr>
          <p:cNvPr id="9" name="Slide Number Placeholder 8"/>
          <p:cNvSpPr>
            <a:spLocks noGrp="1"/>
          </p:cNvSpPr>
          <p:nvPr>
            <p:ph type="sldNum" sz="quarter" idx="11"/>
          </p:nvPr>
        </p:nvSpPr>
        <p:spPr/>
        <p:txBody>
          <a:bodyPr/>
          <a:lstStyle/>
          <a:p>
            <a:fld id="{149E4C25-8160-4C40-806E-036026F931A2}"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49E4C25-8160-4C40-806E-036026F931A2}"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48DAEC6-1D3D-48FB-80EF-AFE6DA974915}" type="datetimeFigureOut">
              <a:rPr lang="en-US" smtClean="0"/>
              <a:pPr/>
              <a:t>5/29/2020</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oursera.org/learn/machine-learning-projects?specialization=deep-learn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coursera.org/learn/convolutional-neural-networks?specialization=deep-learn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coursera.org/learn/nlp-sequence-model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oursera.org/learn/deep-neural-network?specialization=deep-learning" TargetMode="External"/><Relationship Id="rId2" Type="http://schemas.openxmlformats.org/officeDocument/2006/relationships/hyperlink" Target="https://www.coursera.org/learn/neural-networks-deep-learning?specialization=deep-learning" TargetMode="External"/><Relationship Id="rId1" Type="http://schemas.openxmlformats.org/officeDocument/2006/relationships/slideLayout" Target="../slideLayouts/slideLayout2.xml"/><Relationship Id="rId6" Type="http://schemas.openxmlformats.org/officeDocument/2006/relationships/hyperlink" Target="https://www.coursera.org/learn/nlp-sequence-models" TargetMode="External"/><Relationship Id="rId5" Type="http://schemas.openxmlformats.org/officeDocument/2006/relationships/hyperlink" Target="https://www.coursera.org/learn/convolutional-neural-networks?specialization=deep-learning" TargetMode="External"/><Relationship Id="rId4" Type="http://schemas.openxmlformats.org/officeDocument/2006/relationships/hyperlink" Target="https://www.coursera.org/learn/machine-learning-projects?specialization=deep-learning"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coursera.org/learn/neural-networks-deep-learning?specialization=deep-learn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coursera.org/learn/deep-neural-network?specialization=deep-learn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p>
            <a:r>
              <a:rPr lang="en-US" dirty="0" smtClean="0">
                <a:latin typeface="Algerian" pitchFamily="82" charset="0"/>
              </a:rPr>
              <a:t>MOOCS ii</a:t>
            </a:r>
            <a:endParaRPr lang="en-US" dirty="0">
              <a:latin typeface="Algerian" pitchFamily="82" charset="0"/>
            </a:endParaRPr>
          </a:p>
        </p:txBody>
      </p:sp>
      <p:sp>
        <p:nvSpPr>
          <p:cNvPr id="3" name="Subtitle 2"/>
          <p:cNvSpPr>
            <a:spLocks noGrp="1"/>
          </p:cNvSpPr>
          <p:nvPr>
            <p:ph type="subTitle" idx="1"/>
          </p:nvPr>
        </p:nvSpPr>
        <p:spPr>
          <a:xfrm>
            <a:off x="457200" y="2590800"/>
            <a:ext cx="7772400" cy="1752600"/>
          </a:xfrm>
        </p:spPr>
        <p:txBody>
          <a:bodyPr>
            <a:normAutofit/>
          </a:bodyPr>
          <a:lstStyle/>
          <a:p>
            <a:pPr algn="ctr"/>
            <a:r>
              <a:rPr lang="en-US" sz="4000" b="1" dirty="0" smtClean="0">
                <a:solidFill>
                  <a:schemeClr val="accent2">
                    <a:lumMod val="50000"/>
                  </a:schemeClr>
                </a:solidFill>
              </a:rPr>
              <a:t>DEEP LEARNING SPECIALIZATION</a:t>
            </a:r>
            <a:endParaRPr lang="en-US" sz="4000" b="1" dirty="0">
              <a:solidFill>
                <a:schemeClr val="accent2">
                  <a:lumMod val="50000"/>
                </a:schemeClr>
              </a:solidFill>
            </a:endParaRPr>
          </a:p>
        </p:txBody>
      </p:sp>
      <p:sp>
        <p:nvSpPr>
          <p:cNvPr id="4" name="TextBox 3"/>
          <p:cNvSpPr txBox="1"/>
          <p:nvPr/>
        </p:nvSpPr>
        <p:spPr>
          <a:xfrm>
            <a:off x="4960490" y="5132106"/>
            <a:ext cx="4183510" cy="1723549"/>
          </a:xfrm>
          <a:prstGeom prst="rect">
            <a:avLst/>
          </a:prstGeom>
          <a:noFill/>
        </p:spPr>
        <p:txBody>
          <a:bodyPr wrap="square" rtlCol="0">
            <a:spAutoFit/>
          </a:bodyPr>
          <a:lstStyle/>
          <a:p>
            <a:r>
              <a:rPr lang="en-US" sz="2400" b="1" dirty="0" smtClean="0">
                <a:solidFill>
                  <a:srgbClr val="0070C0"/>
                </a:solidFill>
              </a:rPr>
              <a:t>Submitted by:-</a:t>
            </a:r>
          </a:p>
          <a:p>
            <a:r>
              <a:rPr lang="en-US" sz="2400" b="1" dirty="0" smtClean="0">
                <a:solidFill>
                  <a:srgbClr val="FF0000"/>
                </a:solidFill>
              </a:rPr>
              <a:t>RITIK DAGAR</a:t>
            </a:r>
            <a:endParaRPr lang="en-US" sz="2400" b="1" dirty="0">
              <a:solidFill>
                <a:srgbClr val="FF0000"/>
              </a:solidFill>
            </a:endParaRPr>
          </a:p>
          <a:p>
            <a:r>
              <a:rPr lang="en-US" sz="2000" b="1" dirty="0" err="1" smtClean="0">
                <a:solidFill>
                  <a:schemeClr val="accent6">
                    <a:lumMod val="50000"/>
                  </a:schemeClr>
                </a:solidFill>
              </a:rPr>
              <a:t>Reg</a:t>
            </a:r>
            <a:r>
              <a:rPr lang="en-US" sz="2000" b="1" dirty="0" smtClean="0">
                <a:solidFill>
                  <a:schemeClr val="accent6">
                    <a:lumMod val="50000"/>
                  </a:schemeClr>
                </a:solidFill>
              </a:rPr>
              <a:t> No. –</a:t>
            </a:r>
            <a:r>
              <a:rPr lang="en-US" sz="2000" b="1" dirty="0" smtClean="0">
                <a:solidFill>
                  <a:schemeClr val="accent6">
                    <a:lumMod val="50000"/>
                  </a:schemeClr>
                </a:solidFill>
              </a:rPr>
              <a:t>RA1711003030255</a:t>
            </a:r>
            <a:endParaRPr lang="en-US" sz="2000" b="1" dirty="0">
              <a:solidFill>
                <a:schemeClr val="accent6">
                  <a:lumMod val="50000"/>
                </a:schemeClr>
              </a:solidFill>
            </a:endParaRPr>
          </a:p>
          <a:p>
            <a:r>
              <a:rPr lang="en-US" sz="2000" b="1" dirty="0" err="1">
                <a:solidFill>
                  <a:srgbClr val="00B0F0"/>
                </a:solidFill>
              </a:rPr>
              <a:t>B.Tech</a:t>
            </a:r>
            <a:r>
              <a:rPr lang="en-US" sz="2000" b="1" dirty="0">
                <a:solidFill>
                  <a:srgbClr val="00B0F0"/>
                </a:solidFill>
              </a:rPr>
              <a:t> (Computer Science)</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81600" y="533400"/>
            <a:ext cx="2743199" cy="1200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895600" y="3581400"/>
            <a:ext cx="3175163" cy="825542"/>
          </a:xfrm>
          <a:prstGeom prst="rect">
            <a:avLst/>
          </a:prstGeom>
        </p:spPr>
      </p:pic>
    </p:spTree>
    <p:extLst>
      <p:ext uri="{BB962C8B-B14F-4D97-AF65-F5344CB8AC3E}">
        <p14:creationId xmlns:p14="http://schemas.microsoft.com/office/powerpoint/2010/main" xmlns="" val="2637710902"/>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CERTIFICATE</a:t>
            </a:r>
            <a:endParaRPr lang="en-US" dirty="0"/>
          </a:p>
        </p:txBody>
      </p:sp>
      <p:pic>
        <p:nvPicPr>
          <p:cNvPr id="4" name="Content Placeholder 3" descr="rk2.jpg"/>
          <p:cNvPicPr>
            <a:picLocks noGrp="1" noChangeAspect="1"/>
          </p:cNvPicPr>
          <p:nvPr>
            <p:ph idx="1"/>
          </p:nvPr>
        </p:nvPicPr>
        <p:blipFill>
          <a:blip r:embed="rId2"/>
          <a:stretch>
            <a:fillRect/>
          </a:stretch>
        </p:blipFill>
        <p:spPr>
          <a:xfrm>
            <a:off x="1162812" y="1600200"/>
            <a:ext cx="6208776" cy="48006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Course 3 - </a:t>
            </a:r>
            <a:r>
              <a:rPr lang="en-US" b="1" u="sng" dirty="0" smtClean="0">
                <a:hlinkClick r:id="rId2"/>
              </a:rPr>
              <a:t>Structuring Machine Learning Projects</a:t>
            </a:r>
            <a:r>
              <a:rPr lang="en-US" b="1" u="sng" dirty="0" smtClean="0"/>
              <a:t/>
            </a:r>
            <a:br>
              <a:rPr lang="en-US" b="1" u="sng" dirty="0" smtClean="0"/>
            </a:br>
            <a:endParaRPr lang="en-US" b="1" dirty="0"/>
          </a:p>
        </p:txBody>
      </p:sp>
      <p:sp>
        <p:nvSpPr>
          <p:cNvPr id="3" name="Content Placeholder 2"/>
          <p:cNvSpPr>
            <a:spLocks noGrp="1"/>
          </p:cNvSpPr>
          <p:nvPr>
            <p:ph idx="1"/>
          </p:nvPr>
        </p:nvSpPr>
        <p:spPr/>
        <p:txBody>
          <a:bodyPr>
            <a:normAutofit/>
          </a:bodyPr>
          <a:lstStyle/>
          <a:p>
            <a:r>
              <a:rPr lang="en-US" sz="2000" dirty="0" smtClean="0"/>
              <a:t>In this Course I </a:t>
            </a:r>
            <a:r>
              <a:rPr lang="en-US" sz="2000" dirty="0" smtClean="0"/>
              <a:t>learn how to build a successful machine learning project</a:t>
            </a:r>
            <a:r>
              <a:rPr lang="en-US" sz="2000" dirty="0" smtClean="0"/>
              <a:t>.</a:t>
            </a:r>
          </a:p>
          <a:p>
            <a:r>
              <a:rPr lang="en-US" sz="2000" dirty="0" smtClean="0"/>
              <a:t>If </a:t>
            </a:r>
            <a:r>
              <a:rPr lang="en-US" sz="2000" dirty="0" smtClean="0"/>
              <a:t>you aspire to be a technical leader in AI, and know how to set direction for your team's work, this course will show you how.</a:t>
            </a:r>
          </a:p>
          <a:p>
            <a:r>
              <a:rPr lang="en-US" sz="2000" dirty="0" smtClean="0"/>
              <a:t>Much of this content has never been taught elsewhere, and is drawn from my experience building and shipping many deep learning products. </a:t>
            </a:r>
            <a:endParaRPr lang="en-US" sz="2000" dirty="0" smtClean="0"/>
          </a:p>
          <a:p>
            <a:r>
              <a:rPr lang="en-US" sz="2000" dirty="0" smtClean="0"/>
              <a:t>This </a:t>
            </a:r>
            <a:r>
              <a:rPr lang="en-US" sz="2000" dirty="0" smtClean="0"/>
              <a:t>course also has two "flight simulators" that let you practice decision-making as a machine learning project leader. This provides "industry experience" that you might otherwise get only after years of ML work experience.</a:t>
            </a:r>
          </a:p>
          <a:p>
            <a:pPr>
              <a:lnSpc>
                <a:spcPct val="150000"/>
              </a:lnSpc>
            </a:pPr>
            <a:endParaRPr lang="en-US" sz="2000" dirty="0"/>
          </a:p>
        </p:txBody>
      </p:sp>
    </p:spTree>
    <p:extLst>
      <p:ext uri="{BB962C8B-B14F-4D97-AF65-F5344CB8AC3E}">
        <p14:creationId xmlns:p14="http://schemas.microsoft.com/office/powerpoint/2010/main" xmlns="" val="3848889791"/>
      </p:ext>
    </p:extLst>
  </p:cSld>
  <p:clrMapOvr>
    <a:masterClrMapping/>
  </p:clrMapOvr>
  <mc:AlternateContent xmlns:mc="http://schemas.openxmlformats.org/markup-compatibility/2006">
    <mc:Choice xmlns:p14="http://schemas.microsoft.com/office/powerpoint/2010/main" xmlns=""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lstStyle/>
          <a:p>
            <a:r>
              <a:rPr lang="en-US" dirty="0" smtClean="0"/>
              <a:t>After 2 weeks, I</a:t>
            </a:r>
            <a:r>
              <a:rPr lang="en-US" dirty="0" smtClean="0"/>
              <a:t> </a:t>
            </a:r>
            <a:r>
              <a:rPr lang="en-US" dirty="0" smtClean="0"/>
              <a:t>Understand how to diagnose errors in a machine learning </a:t>
            </a:r>
            <a:r>
              <a:rPr lang="en-US" dirty="0" smtClean="0"/>
              <a:t>system.</a:t>
            </a:r>
          </a:p>
          <a:p>
            <a:r>
              <a:rPr lang="en-US" dirty="0" smtClean="0"/>
              <a:t>I am able </a:t>
            </a:r>
            <a:r>
              <a:rPr lang="en-US" dirty="0" smtClean="0"/>
              <a:t>to prioritize the most promising directions for reducing error </a:t>
            </a:r>
            <a:r>
              <a:rPr lang="en-US" dirty="0" smtClean="0"/>
              <a:t>.</a:t>
            </a:r>
          </a:p>
          <a:p>
            <a:r>
              <a:rPr lang="en-US" dirty="0" smtClean="0"/>
              <a:t>I</a:t>
            </a:r>
            <a:r>
              <a:rPr lang="en-US" dirty="0" smtClean="0"/>
              <a:t> </a:t>
            </a:r>
            <a:r>
              <a:rPr lang="en-US" dirty="0" smtClean="0"/>
              <a:t>Understand complex ML settings, such as mismatched training/test sets, and comparing to and/or surpassing human-level performance </a:t>
            </a:r>
            <a:r>
              <a:rPr lang="en-US" dirty="0" smtClean="0"/>
              <a:t>.</a:t>
            </a:r>
          </a:p>
          <a:p>
            <a:r>
              <a:rPr lang="en-US" dirty="0" smtClean="0"/>
              <a:t>I</a:t>
            </a:r>
            <a:r>
              <a:rPr lang="en-US" dirty="0" smtClean="0"/>
              <a:t> </a:t>
            </a:r>
            <a:r>
              <a:rPr lang="en-US" dirty="0" smtClean="0"/>
              <a:t>Know how to apply end-to-end learning, transfer learning, and multi-task learning I've seen teams waste months or years through not understanding the principles taught in this course</a:t>
            </a:r>
            <a:r>
              <a:rPr lang="en-US" dirty="0" smtClean="0"/>
              <a:t>.</a:t>
            </a:r>
          </a:p>
          <a:p>
            <a:r>
              <a:rPr lang="en-US" dirty="0" smtClean="0"/>
              <a:t>I think </a:t>
            </a:r>
            <a:r>
              <a:rPr lang="en-US" dirty="0" smtClean="0"/>
              <a:t>this two week course will save </a:t>
            </a:r>
            <a:r>
              <a:rPr lang="en-US" dirty="0" smtClean="0"/>
              <a:t>my </a:t>
            </a:r>
            <a:r>
              <a:rPr lang="en-US" dirty="0" smtClean="0"/>
              <a:t>months of time. This is a standalone course, and you can take this so long as you have basic machine learning knowledge. </a:t>
            </a:r>
            <a:endParaRPr lang="en-US" dirty="0" smtClean="0"/>
          </a:p>
          <a:p>
            <a:r>
              <a:rPr lang="en-US" dirty="0" smtClean="0"/>
              <a:t>This </a:t>
            </a:r>
            <a:r>
              <a:rPr lang="en-US" dirty="0" smtClean="0"/>
              <a:t>is the third course in the Deep Learning Specialization.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CERTIFICATE</a:t>
            </a:r>
            <a:endParaRPr lang="en-US" dirty="0"/>
          </a:p>
        </p:txBody>
      </p:sp>
      <p:pic>
        <p:nvPicPr>
          <p:cNvPr id="6" name="Content Placeholder 5" descr="rk3.jpg"/>
          <p:cNvPicPr>
            <a:picLocks noGrp="1" noChangeAspect="1"/>
          </p:cNvPicPr>
          <p:nvPr>
            <p:ph idx="1"/>
          </p:nvPr>
        </p:nvPicPr>
        <p:blipFill>
          <a:blip r:embed="rId2"/>
          <a:stretch>
            <a:fillRect/>
          </a:stretch>
        </p:blipFill>
        <p:spPr>
          <a:xfrm>
            <a:off x="1162812" y="1600200"/>
            <a:ext cx="6208776" cy="48006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Course 4 - </a:t>
            </a:r>
            <a:r>
              <a:rPr lang="en-US" b="1" u="sng" dirty="0" err="1" smtClean="0">
                <a:hlinkClick r:id="rId2"/>
              </a:rPr>
              <a:t>Convolutional</a:t>
            </a:r>
            <a:r>
              <a:rPr lang="en-US" b="1" u="sng" dirty="0" smtClean="0">
                <a:hlinkClick r:id="rId2"/>
              </a:rPr>
              <a:t> Neural Networks</a:t>
            </a:r>
            <a:r>
              <a:rPr lang="en-US" b="1" u="sng" dirty="0" smtClean="0"/>
              <a:t/>
            </a:r>
            <a:br>
              <a:rPr lang="en-US" b="1" u="sng" dirty="0" smtClean="0"/>
            </a:br>
            <a:endParaRPr lang="en-US" b="1" dirty="0"/>
          </a:p>
        </p:txBody>
      </p:sp>
      <p:sp>
        <p:nvSpPr>
          <p:cNvPr id="3" name="Content Placeholder 2"/>
          <p:cNvSpPr>
            <a:spLocks noGrp="1"/>
          </p:cNvSpPr>
          <p:nvPr>
            <p:ph idx="1"/>
          </p:nvPr>
        </p:nvSpPr>
        <p:spPr/>
        <p:txBody>
          <a:bodyPr>
            <a:normAutofit/>
          </a:bodyPr>
          <a:lstStyle/>
          <a:p>
            <a:endParaRPr lang="en-US" dirty="0" smtClean="0"/>
          </a:p>
          <a:p>
            <a:r>
              <a:rPr lang="en-US" dirty="0" smtClean="0"/>
              <a:t>This </a:t>
            </a:r>
            <a:r>
              <a:rPr lang="en-US" dirty="0" smtClean="0"/>
              <a:t>course </a:t>
            </a:r>
            <a:r>
              <a:rPr lang="en-US" dirty="0" smtClean="0"/>
              <a:t>teach how </a:t>
            </a:r>
            <a:r>
              <a:rPr lang="en-US" dirty="0" smtClean="0"/>
              <a:t>to build </a:t>
            </a:r>
            <a:r>
              <a:rPr lang="en-US" dirty="0" err="1" smtClean="0"/>
              <a:t>convolutional</a:t>
            </a:r>
            <a:r>
              <a:rPr lang="en-US" dirty="0" smtClean="0"/>
              <a:t> neural networks and apply it to image data. </a:t>
            </a:r>
            <a:endParaRPr lang="en-US" dirty="0" smtClean="0"/>
          </a:p>
          <a:p>
            <a:r>
              <a:rPr lang="en-US" dirty="0" smtClean="0"/>
              <a:t>Thanks </a:t>
            </a:r>
            <a:r>
              <a:rPr lang="en-US" dirty="0" smtClean="0"/>
              <a:t>to deep learning, computer vision is working far better than just two years ago, and this is enabling numerous exciting applications ranging from safe autonomous driving, to accurate face recognition, to automatic reading of radiology images.</a:t>
            </a:r>
          </a:p>
          <a:p>
            <a:r>
              <a:rPr lang="en-US" dirty="0" smtClean="0"/>
              <a:t>I Understand </a:t>
            </a:r>
            <a:r>
              <a:rPr lang="en-US" dirty="0" smtClean="0"/>
              <a:t>how to build a </a:t>
            </a:r>
            <a:r>
              <a:rPr lang="en-US" dirty="0" err="1" smtClean="0"/>
              <a:t>convolutional</a:t>
            </a:r>
            <a:r>
              <a:rPr lang="en-US" dirty="0" smtClean="0"/>
              <a:t> neural network, including recent variations such as residual networks. </a:t>
            </a:r>
            <a:endParaRPr lang="en-US" dirty="0" smtClean="0"/>
          </a:p>
          <a:p>
            <a:endParaRPr lang="en-US" dirty="0"/>
          </a:p>
        </p:txBody>
      </p:sp>
    </p:spTree>
    <p:extLst>
      <p:ext uri="{BB962C8B-B14F-4D97-AF65-F5344CB8AC3E}">
        <p14:creationId xmlns:p14="http://schemas.microsoft.com/office/powerpoint/2010/main" xmlns="" val="267796240"/>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620000" cy="5486400"/>
          </a:xfrm>
        </p:spPr>
        <p:txBody>
          <a:bodyPr>
            <a:normAutofit/>
          </a:bodyPr>
          <a:lstStyle/>
          <a:p>
            <a:endParaRPr lang="en-US" sz="2400" dirty="0" smtClean="0"/>
          </a:p>
          <a:p>
            <a:endParaRPr lang="en-US" sz="2400" dirty="0" smtClean="0"/>
          </a:p>
          <a:p>
            <a:r>
              <a:rPr lang="en-US" sz="2400" dirty="0" smtClean="0"/>
              <a:t>I </a:t>
            </a:r>
            <a:r>
              <a:rPr lang="en-US" sz="2400" dirty="0" smtClean="0"/>
              <a:t>Know how to apply </a:t>
            </a:r>
            <a:r>
              <a:rPr lang="en-US" sz="2400" dirty="0" err="1" smtClean="0"/>
              <a:t>convolutional</a:t>
            </a:r>
            <a:r>
              <a:rPr lang="en-US" sz="2400" dirty="0" smtClean="0"/>
              <a:t> networks to visual detection and recognition tasks. </a:t>
            </a:r>
          </a:p>
          <a:p>
            <a:r>
              <a:rPr lang="en-US" sz="2400" dirty="0" smtClean="0"/>
              <a:t>I Know to use neural style transfer to generate art. - Be able to apply these algorithms to a variety of image, video, and other 2D or 3D data. </a:t>
            </a:r>
            <a:endParaRPr lang="en-US" sz="2400" dirty="0" smtClean="0"/>
          </a:p>
          <a:p>
            <a:r>
              <a:rPr lang="en-US" sz="2400" dirty="0" smtClean="0"/>
              <a:t>This </a:t>
            </a:r>
            <a:r>
              <a:rPr lang="en-US" sz="2400" dirty="0" smtClean="0"/>
              <a:t>is the fourth course of the Deep Learning Specialization.</a:t>
            </a:r>
            <a:endParaRPr lang="en-US" sz="2400" dirty="0" smtClean="0"/>
          </a:p>
        </p:txBody>
      </p:sp>
    </p:spTree>
    <p:extLst>
      <p:ext uri="{BB962C8B-B14F-4D97-AF65-F5344CB8AC3E}">
        <p14:creationId xmlns:p14="http://schemas.microsoft.com/office/powerpoint/2010/main" xmlns="" val="3757593384"/>
      </p:ext>
    </p:extLst>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CERTIFICATE</a:t>
            </a:r>
            <a:endParaRPr lang="en-US" dirty="0"/>
          </a:p>
        </p:txBody>
      </p:sp>
      <p:pic>
        <p:nvPicPr>
          <p:cNvPr id="6" name="Content Placeholder 5" descr="rk4.jpg"/>
          <p:cNvPicPr>
            <a:picLocks noGrp="1" noChangeAspect="1"/>
          </p:cNvPicPr>
          <p:nvPr>
            <p:ph idx="1"/>
          </p:nvPr>
        </p:nvPicPr>
        <p:blipFill>
          <a:blip r:embed="rId2"/>
          <a:stretch>
            <a:fillRect/>
          </a:stretch>
        </p:blipFill>
        <p:spPr>
          <a:xfrm>
            <a:off x="1162812" y="1600200"/>
            <a:ext cx="6208776" cy="48006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Course 5 - </a:t>
            </a:r>
            <a:r>
              <a:rPr lang="en-US" b="1" u="sng" dirty="0" smtClean="0">
                <a:hlinkClick r:id="rId2"/>
              </a:rPr>
              <a:t>Sequence Models</a:t>
            </a:r>
            <a:r>
              <a:rPr lang="en-US" b="1" u="sng" dirty="0" smtClean="0"/>
              <a:t/>
            </a:r>
            <a:br>
              <a:rPr lang="en-US" b="1" u="sng" dirty="0" smtClean="0"/>
            </a:br>
            <a:endParaRPr lang="en-US" b="1" dirty="0"/>
          </a:p>
        </p:txBody>
      </p:sp>
      <p:sp>
        <p:nvSpPr>
          <p:cNvPr id="3" name="Content Placeholder 2"/>
          <p:cNvSpPr>
            <a:spLocks noGrp="1"/>
          </p:cNvSpPr>
          <p:nvPr>
            <p:ph idx="1"/>
          </p:nvPr>
        </p:nvSpPr>
        <p:spPr/>
        <p:txBody>
          <a:bodyPr>
            <a:normAutofit/>
          </a:bodyPr>
          <a:lstStyle/>
          <a:p>
            <a:r>
              <a:rPr lang="en-US" dirty="0" smtClean="0"/>
              <a:t>This course </a:t>
            </a:r>
            <a:r>
              <a:rPr lang="en-US" dirty="0" smtClean="0"/>
              <a:t>teach how </a:t>
            </a:r>
            <a:r>
              <a:rPr lang="en-US" dirty="0" smtClean="0"/>
              <a:t>to build models for natural language, audio, and other sequence data. </a:t>
            </a:r>
            <a:endParaRPr lang="en-US" dirty="0" smtClean="0"/>
          </a:p>
          <a:p>
            <a:r>
              <a:rPr lang="en-US" dirty="0" smtClean="0"/>
              <a:t>Thanks </a:t>
            </a:r>
            <a:r>
              <a:rPr lang="en-US" dirty="0" smtClean="0"/>
              <a:t>to deep learning, sequence algorithms are working far better than just two years ago, and this is enabling numerous exciting applications in speech recognition, music synthesis, </a:t>
            </a:r>
            <a:r>
              <a:rPr lang="en-US" dirty="0" err="1" smtClean="0"/>
              <a:t>chatbots</a:t>
            </a:r>
            <a:r>
              <a:rPr lang="en-US" dirty="0" smtClean="0"/>
              <a:t>, machine translation, natural language understanding, and many others.</a:t>
            </a:r>
          </a:p>
          <a:p>
            <a:r>
              <a:rPr lang="en-US" dirty="0" smtClean="0"/>
              <a:t>I Understand </a:t>
            </a:r>
            <a:r>
              <a:rPr lang="en-US" dirty="0" smtClean="0"/>
              <a:t>how to build and train Recurrent Neural Networks (RNNs), and commonly-used variants such as GRUs and LSTMs. - Be able to apply sequence models to natural language problems, including text synthesis. </a:t>
            </a:r>
            <a:r>
              <a:rPr lang="en-US" dirty="0" smtClean="0"/>
              <a:t>-</a:t>
            </a:r>
            <a:endParaRPr lang="en-US" dirty="0"/>
          </a:p>
        </p:txBody>
      </p:sp>
    </p:spTree>
    <p:extLst>
      <p:ext uri="{BB962C8B-B14F-4D97-AF65-F5344CB8AC3E}">
        <p14:creationId xmlns:p14="http://schemas.microsoft.com/office/powerpoint/2010/main" xmlns="" val="1723372616"/>
      </p:ext>
    </p:extLst>
  </p:cSld>
  <p:clrMapOvr>
    <a:masterClrMapping/>
  </p:clrMapOvr>
  <mc:AlternateContent xmlns:mc="http://schemas.openxmlformats.org/markup-compatibility/2006">
    <mc:Choice xmlns:p14="http://schemas.microsoft.com/office/powerpoint/2010/main" xmlns=""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7620000" cy="4800600"/>
          </a:xfrm>
        </p:spPr>
        <p:txBody>
          <a:bodyPr/>
          <a:lstStyle/>
          <a:p>
            <a:r>
              <a:rPr lang="en-US" dirty="0" smtClean="0"/>
              <a:t>I am </a:t>
            </a:r>
            <a:r>
              <a:rPr lang="en-US" dirty="0" smtClean="0"/>
              <a:t>able to apply sequence models to audio applications, including speech recognition and music synthesis. </a:t>
            </a:r>
            <a:endParaRPr lang="en-US" dirty="0" smtClean="0"/>
          </a:p>
          <a:p>
            <a:r>
              <a:rPr lang="en-US" dirty="0" smtClean="0"/>
              <a:t>This </a:t>
            </a:r>
            <a:r>
              <a:rPr lang="en-US" dirty="0" smtClean="0"/>
              <a:t>is the fifth and final course of the Deep Learning Specialization. deeplearning.ai is also partnering with the NVIDIA Deep Learning Institute (DLI) in Course 5, Sequence Models, to provide a programming assignment on Machine Translation with deep learning</a:t>
            </a:r>
            <a:r>
              <a:rPr lang="en-US" dirty="0" smtClean="0"/>
              <a:t>.</a:t>
            </a:r>
          </a:p>
          <a:p>
            <a:r>
              <a:rPr lang="en-US" dirty="0" smtClean="0"/>
              <a:t> I have </a:t>
            </a:r>
            <a:r>
              <a:rPr lang="en-US" dirty="0" smtClean="0"/>
              <a:t>the opportunity to build a deep learning project with cutting-edge, industry-relevant content.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CERTIFICATE</a:t>
            </a:r>
            <a:endParaRPr lang="en-US" dirty="0"/>
          </a:p>
        </p:txBody>
      </p:sp>
      <p:pic>
        <p:nvPicPr>
          <p:cNvPr id="4" name="Content Placeholder 3" descr="rk5.jpg"/>
          <p:cNvPicPr>
            <a:picLocks noGrp="1" noChangeAspect="1"/>
          </p:cNvPicPr>
          <p:nvPr>
            <p:ph idx="1"/>
          </p:nvPr>
        </p:nvPicPr>
        <p:blipFill>
          <a:blip r:embed="rId2"/>
          <a:stretch>
            <a:fillRect/>
          </a:stretch>
        </p:blipFill>
        <p:spPr>
          <a:xfrm>
            <a:off x="1162812" y="1600200"/>
            <a:ext cx="6208776" cy="48006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pPr fontAlgn="ctr"/>
            <a:r>
              <a:rPr lang="en-US" b="1" dirty="0" smtClean="0"/>
              <a:t>A</a:t>
            </a:r>
            <a:r>
              <a:rPr lang="en-US" b="1" dirty="0" smtClean="0"/>
              <a:t>bout this specialization</a:t>
            </a:r>
            <a:endParaRPr lang="en-US" b="1" dirty="0"/>
          </a:p>
        </p:txBody>
      </p:sp>
      <p:sp>
        <p:nvSpPr>
          <p:cNvPr id="3" name="Content Placeholder 2"/>
          <p:cNvSpPr>
            <a:spLocks noGrp="1"/>
          </p:cNvSpPr>
          <p:nvPr>
            <p:ph idx="1"/>
          </p:nvPr>
        </p:nvSpPr>
        <p:spPr>
          <a:xfrm>
            <a:off x="457200" y="1219200"/>
            <a:ext cx="7620000" cy="5486400"/>
          </a:xfrm>
        </p:spPr>
        <p:txBody>
          <a:bodyPr>
            <a:normAutofit/>
          </a:bodyPr>
          <a:lstStyle/>
          <a:p>
            <a:r>
              <a:rPr lang="en-US" dirty="0" smtClean="0"/>
              <a:t>Deep </a:t>
            </a:r>
            <a:r>
              <a:rPr lang="en-US" dirty="0" smtClean="0"/>
              <a:t>Learning is one of the most highly sought after skills in tech. </a:t>
            </a:r>
          </a:p>
          <a:p>
            <a:r>
              <a:rPr lang="en-US" dirty="0" smtClean="0"/>
              <a:t>In five courses, I</a:t>
            </a:r>
            <a:r>
              <a:rPr lang="en-US" dirty="0" smtClean="0"/>
              <a:t> </a:t>
            </a:r>
            <a:r>
              <a:rPr lang="en-US" dirty="0" smtClean="0"/>
              <a:t>learn the foundations of Deep Learning, understand how to build neural networks, and learn how to lead successful machine learning </a:t>
            </a:r>
            <a:r>
              <a:rPr lang="en-US" dirty="0" smtClean="0"/>
              <a:t>projects. </a:t>
            </a:r>
          </a:p>
          <a:p>
            <a:r>
              <a:rPr lang="en-US" dirty="0" smtClean="0"/>
              <a:t>I </a:t>
            </a:r>
            <a:r>
              <a:rPr lang="en-US" dirty="0" smtClean="0"/>
              <a:t>learn about </a:t>
            </a:r>
            <a:r>
              <a:rPr lang="en-US" dirty="0" err="1" smtClean="0"/>
              <a:t>Convolutional</a:t>
            </a:r>
            <a:r>
              <a:rPr lang="en-US" dirty="0" smtClean="0"/>
              <a:t> networks, RNNs, LSTM, Adam, Dropout, </a:t>
            </a:r>
            <a:r>
              <a:rPr lang="en-US" dirty="0" err="1" smtClean="0"/>
              <a:t>BatchNorm</a:t>
            </a:r>
            <a:r>
              <a:rPr lang="en-US" dirty="0" smtClean="0"/>
              <a:t>, Xavier/He initialization, and more. I</a:t>
            </a:r>
            <a:r>
              <a:rPr lang="en-US" dirty="0" smtClean="0"/>
              <a:t> </a:t>
            </a:r>
            <a:r>
              <a:rPr lang="en-US" dirty="0" smtClean="0"/>
              <a:t>work on case studies from healthcare, autonomous driving, sign language reading, music generation, and natural language processing. You will master not only the theory, but also see how it is applied in industry. </a:t>
            </a:r>
            <a:r>
              <a:rPr lang="en-US" dirty="0" smtClean="0"/>
              <a:t> </a:t>
            </a:r>
            <a:endParaRPr lang="en-US" dirty="0" smtClean="0"/>
          </a:p>
          <a:p>
            <a:r>
              <a:rPr lang="en-US" dirty="0" smtClean="0"/>
              <a:t>AI </a:t>
            </a:r>
            <a:r>
              <a:rPr lang="en-US" dirty="0" smtClean="0"/>
              <a:t>is transforming multiple industries. After finishing this specialization, I</a:t>
            </a:r>
            <a:r>
              <a:rPr lang="en-US" dirty="0" smtClean="0"/>
              <a:t> </a:t>
            </a:r>
            <a:r>
              <a:rPr lang="en-US" dirty="0" smtClean="0"/>
              <a:t>find creative ways to apply it to your work.</a:t>
            </a:r>
          </a:p>
          <a:p>
            <a:r>
              <a:rPr lang="en-US" dirty="0" smtClean="0"/>
              <a:t>This course helps me to master </a:t>
            </a:r>
            <a:r>
              <a:rPr lang="en-US" dirty="0" smtClean="0"/>
              <a:t>Deep Learning, understand how to apply it, and build a career in AI.</a:t>
            </a:r>
          </a:p>
          <a:p>
            <a:endParaRPr lang="en-US" dirty="0" smtClean="0">
              <a:latin typeface="Times New Roman" pitchFamily="18" charset="0"/>
              <a:cs typeface="Times New Roman" pitchFamily="18" charset="0"/>
            </a:endParaRP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xmlns="" val="64926654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Instructors</a:t>
            </a:r>
            <a:endParaRPr lang="en-US" b="1" dirty="0"/>
          </a:p>
        </p:txBody>
      </p:sp>
      <p:sp>
        <p:nvSpPr>
          <p:cNvPr id="3" name="Content Placeholder 2"/>
          <p:cNvSpPr>
            <a:spLocks noGrp="1"/>
          </p:cNvSpPr>
          <p:nvPr>
            <p:ph idx="1"/>
          </p:nvPr>
        </p:nvSpPr>
        <p:spPr>
          <a:xfrm>
            <a:off x="457200" y="1447800"/>
            <a:ext cx="7620000" cy="4953000"/>
          </a:xfrm>
        </p:spPr>
        <p:txBody>
          <a:bodyPr>
            <a:normAutofit/>
          </a:bodyPr>
          <a:lstStyle/>
          <a:p>
            <a:pPr>
              <a:buNone/>
            </a:pPr>
            <a:r>
              <a:rPr lang="en-US" sz="3200" b="1" dirty="0" smtClean="0">
                <a:solidFill>
                  <a:srgbClr val="FF0000"/>
                </a:solidFill>
              </a:rPr>
              <a:t>Andrew Ng</a:t>
            </a:r>
            <a:endParaRPr lang="en-US" sz="3200" dirty="0" smtClean="0"/>
          </a:p>
          <a:p>
            <a:pPr>
              <a:buNone/>
            </a:pPr>
            <a:r>
              <a:rPr lang="en-US" sz="3200" b="1" dirty="0" smtClean="0">
                <a:solidFill>
                  <a:srgbClr val="FF0000"/>
                </a:solidFill>
              </a:rPr>
              <a:t> </a:t>
            </a:r>
            <a:r>
              <a:rPr lang="en-US" sz="2000" dirty="0" smtClean="0"/>
              <a:t>   </a:t>
            </a:r>
            <a:r>
              <a:rPr lang="en-US" dirty="0" smtClean="0"/>
              <a:t>CEO/Founder </a:t>
            </a:r>
            <a:r>
              <a:rPr lang="en-US" dirty="0" smtClean="0"/>
              <a:t>Landing AI; Co-founder, </a:t>
            </a:r>
            <a:r>
              <a:rPr lang="en-US" dirty="0" err="1" smtClean="0"/>
              <a:t>Coursera</a:t>
            </a:r>
            <a:r>
              <a:rPr lang="en-US" dirty="0" smtClean="0"/>
              <a:t>; Adjunct </a:t>
            </a:r>
            <a:r>
              <a:rPr lang="en-US" dirty="0" smtClean="0"/>
              <a:t>Professor, Stanford </a:t>
            </a:r>
            <a:r>
              <a:rPr lang="en-US" dirty="0" smtClean="0"/>
              <a:t>University; formerly Chief  </a:t>
            </a:r>
            <a:r>
              <a:rPr lang="en-US" dirty="0" err="1" smtClean="0"/>
              <a:t>Scientist,Baiduand</a:t>
            </a:r>
            <a:r>
              <a:rPr lang="en-US" dirty="0" smtClean="0"/>
              <a:t> founding lead of Google </a:t>
            </a:r>
            <a:r>
              <a:rPr lang="en-US" dirty="0" smtClean="0"/>
              <a:t>Brain.</a:t>
            </a:r>
          </a:p>
          <a:p>
            <a:pPr>
              <a:buNone/>
            </a:pPr>
            <a:r>
              <a:rPr lang="en-US" sz="3200" b="1" dirty="0" err="1" smtClean="0">
                <a:solidFill>
                  <a:srgbClr val="FF0000"/>
                </a:solidFill>
              </a:rPr>
              <a:t>Kian</a:t>
            </a:r>
            <a:r>
              <a:rPr lang="en-US" sz="3200" b="1" dirty="0" smtClean="0">
                <a:solidFill>
                  <a:srgbClr val="FF0000"/>
                </a:solidFill>
              </a:rPr>
              <a:t> </a:t>
            </a:r>
            <a:r>
              <a:rPr lang="en-US" sz="3200" b="1" dirty="0" err="1" smtClean="0">
                <a:solidFill>
                  <a:srgbClr val="FF0000"/>
                </a:solidFill>
              </a:rPr>
              <a:t>Katanforoosh</a:t>
            </a:r>
            <a:endParaRPr lang="en-US" sz="3200" b="1" dirty="0" smtClean="0">
              <a:solidFill>
                <a:srgbClr val="FF0000"/>
              </a:solidFill>
            </a:endParaRPr>
          </a:p>
          <a:p>
            <a:pPr>
              <a:buNone/>
            </a:pPr>
            <a:r>
              <a:rPr lang="en-US" sz="3200" b="1" dirty="0" smtClean="0">
                <a:solidFill>
                  <a:srgbClr val="FF0000"/>
                </a:solidFill>
              </a:rPr>
              <a:t>   </a:t>
            </a:r>
            <a:r>
              <a:rPr lang="en-US" dirty="0" smtClean="0"/>
              <a:t>Lecturer of Computer Science at Stanford University, deeplearning.ai, </a:t>
            </a:r>
            <a:r>
              <a:rPr lang="en-US" dirty="0" err="1" smtClean="0"/>
              <a:t>Ecole</a:t>
            </a:r>
            <a:r>
              <a:rPr lang="en-US" dirty="0" smtClean="0"/>
              <a:t> </a:t>
            </a:r>
            <a:r>
              <a:rPr lang="en-US" dirty="0" err="1" smtClean="0"/>
              <a:t>CentraleSupelec</a:t>
            </a:r>
            <a:r>
              <a:rPr lang="en-US" dirty="0" smtClean="0"/>
              <a:t>.</a:t>
            </a:r>
          </a:p>
          <a:p>
            <a:pPr>
              <a:buNone/>
            </a:pPr>
            <a:r>
              <a:rPr lang="en-US" sz="3200" b="1" dirty="0" err="1" smtClean="0">
                <a:solidFill>
                  <a:srgbClr val="FF0000"/>
                </a:solidFill>
              </a:rPr>
              <a:t>Younes</a:t>
            </a:r>
            <a:r>
              <a:rPr lang="en-US" sz="3200" b="1" dirty="0" smtClean="0">
                <a:solidFill>
                  <a:srgbClr val="FF0000"/>
                </a:solidFill>
              </a:rPr>
              <a:t> </a:t>
            </a:r>
            <a:r>
              <a:rPr lang="en-US" sz="3200" b="1" dirty="0" err="1" smtClean="0">
                <a:solidFill>
                  <a:srgbClr val="FF0000"/>
                </a:solidFill>
              </a:rPr>
              <a:t>Bensouda</a:t>
            </a:r>
            <a:r>
              <a:rPr lang="en-US" sz="3200" b="1" dirty="0" smtClean="0">
                <a:solidFill>
                  <a:srgbClr val="FF0000"/>
                </a:solidFill>
              </a:rPr>
              <a:t> </a:t>
            </a:r>
            <a:r>
              <a:rPr lang="en-US" sz="3200" b="1" dirty="0" err="1" smtClean="0">
                <a:solidFill>
                  <a:srgbClr val="FF0000"/>
                </a:solidFill>
              </a:rPr>
              <a:t>Mourri</a:t>
            </a:r>
            <a:endParaRPr lang="en-US" sz="3200" b="1" dirty="0" smtClean="0">
              <a:solidFill>
                <a:srgbClr val="FF0000"/>
              </a:solidFill>
            </a:endParaRPr>
          </a:p>
          <a:p>
            <a:pPr>
              <a:buNone/>
            </a:pPr>
            <a:r>
              <a:rPr lang="en-US" dirty="0" smtClean="0"/>
              <a:t>    Mathematical </a:t>
            </a:r>
            <a:r>
              <a:rPr lang="en-US" dirty="0" smtClean="0"/>
              <a:t>&amp; Computational Sciences, Stanford University, deeplearning.ai</a:t>
            </a:r>
            <a:endParaRPr lang="en-US" b="1" dirty="0" smtClean="0">
              <a:solidFill>
                <a:srgbClr val="FF0000"/>
              </a:solidFill>
            </a:endParaRPr>
          </a:p>
          <a:p>
            <a:pPr>
              <a:buNone/>
            </a:pPr>
            <a:endParaRPr lang="en-US" b="1" dirty="0">
              <a:solidFill>
                <a:srgbClr val="FF0000"/>
              </a:solidFill>
            </a:endParaRPr>
          </a:p>
        </p:txBody>
      </p:sp>
    </p:spTree>
    <p:extLst>
      <p:ext uri="{BB962C8B-B14F-4D97-AF65-F5344CB8AC3E}">
        <p14:creationId xmlns:p14="http://schemas.microsoft.com/office/powerpoint/2010/main" xmlns="" val="2987723539"/>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14300" indent="0" algn="ctr">
              <a:buNone/>
            </a:pPr>
            <a:endParaRPr lang="en-US" sz="7200" dirty="0" smtClean="0">
              <a:solidFill>
                <a:schemeClr val="accent4">
                  <a:lumMod val="50000"/>
                </a:schemeClr>
              </a:solidFill>
            </a:endParaRPr>
          </a:p>
          <a:p>
            <a:pPr marL="114300" indent="0" algn="ctr">
              <a:buNone/>
            </a:pPr>
            <a:r>
              <a:rPr lang="en-US" sz="7200" b="1" dirty="0" smtClean="0">
                <a:solidFill>
                  <a:schemeClr val="accent4">
                    <a:lumMod val="50000"/>
                  </a:schemeClr>
                </a:solidFill>
              </a:rPr>
              <a:t>THANK YOU</a:t>
            </a:r>
            <a:endParaRPr lang="en-US" sz="7200" b="1" dirty="0">
              <a:solidFill>
                <a:schemeClr val="accent4">
                  <a:lumMod val="50000"/>
                </a:schemeClr>
              </a:solidFill>
            </a:endParaRPr>
          </a:p>
        </p:txBody>
      </p:sp>
    </p:spTree>
    <p:extLst>
      <p:ext uri="{BB962C8B-B14F-4D97-AF65-F5344CB8AC3E}">
        <p14:creationId xmlns:p14="http://schemas.microsoft.com/office/powerpoint/2010/main" xmlns="" val="498018126"/>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CERTIFICATE</a:t>
            </a:r>
            <a:endParaRPr lang="en-US" b="1" dirty="0"/>
          </a:p>
        </p:txBody>
      </p:sp>
      <p:pic>
        <p:nvPicPr>
          <p:cNvPr id="8" name="Content Placeholder 7" descr="rk1.jpg"/>
          <p:cNvPicPr>
            <a:picLocks noGrp="1" noChangeAspect="1"/>
          </p:cNvPicPr>
          <p:nvPr>
            <p:ph idx="1"/>
          </p:nvPr>
        </p:nvPicPr>
        <p:blipFill>
          <a:blip r:embed="rId2"/>
          <a:stretch>
            <a:fillRect/>
          </a:stretch>
        </p:blipFill>
        <p:spPr>
          <a:xfrm>
            <a:off x="1162812" y="1600200"/>
            <a:ext cx="6208776" cy="48006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Courses-</a:t>
            </a:r>
            <a:endParaRPr lang="en-US" b="1" dirty="0"/>
          </a:p>
        </p:txBody>
      </p:sp>
      <p:sp>
        <p:nvSpPr>
          <p:cNvPr id="3" name="Content Placeholder 2"/>
          <p:cNvSpPr>
            <a:spLocks noGrp="1"/>
          </p:cNvSpPr>
          <p:nvPr>
            <p:ph idx="1"/>
          </p:nvPr>
        </p:nvSpPr>
        <p:spPr/>
        <p:txBody>
          <a:bodyPr>
            <a:normAutofit lnSpcReduction="10000"/>
          </a:bodyPr>
          <a:lstStyle/>
          <a:p>
            <a:pPr>
              <a:buNone/>
            </a:pPr>
            <a:r>
              <a:rPr lang="en-US" dirty="0" smtClean="0"/>
              <a:t>    1. </a:t>
            </a:r>
            <a:r>
              <a:rPr lang="en-US" b="1" u="sng" dirty="0" smtClean="0">
                <a:hlinkClick r:id="rId2"/>
              </a:rPr>
              <a:t>Neural Networks and Deep Learning</a:t>
            </a:r>
          </a:p>
          <a:p>
            <a:pPr>
              <a:buNone/>
            </a:pPr>
            <a:r>
              <a:rPr lang="en-US" dirty="0" smtClean="0"/>
              <a:t/>
            </a:r>
            <a:br>
              <a:rPr lang="en-US" dirty="0" smtClean="0"/>
            </a:br>
            <a:r>
              <a:rPr lang="en-US" dirty="0" smtClean="0"/>
              <a:t>2. </a:t>
            </a:r>
            <a:r>
              <a:rPr lang="en-US" b="1" u="sng" dirty="0" smtClean="0">
                <a:hlinkClick r:id="rId3"/>
              </a:rPr>
              <a:t>Improving Deep Neural Networks: </a:t>
            </a:r>
            <a:r>
              <a:rPr lang="en-US" b="1" u="sng" dirty="0" err="1" smtClean="0">
                <a:hlinkClick r:id="rId3"/>
              </a:rPr>
              <a:t>Hyperparameter</a:t>
            </a:r>
            <a:r>
              <a:rPr lang="en-US" b="1" u="sng" dirty="0" smtClean="0">
                <a:hlinkClick r:id="rId3"/>
              </a:rPr>
              <a:t> tuning,      Regularization and Optimization</a:t>
            </a:r>
            <a:endParaRPr lang="en-US" dirty="0" smtClean="0"/>
          </a:p>
          <a:p>
            <a:pPr>
              <a:buNone/>
            </a:pPr>
            <a:endParaRPr lang="en-US" dirty="0" smtClean="0"/>
          </a:p>
          <a:p>
            <a:pPr>
              <a:buNone/>
            </a:pPr>
            <a:r>
              <a:rPr lang="en-US" dirty="0" smtClean="0"/>
              <a:t>    3. </a:t>
            </a:r>
            <a:r>
              <a:rPr lang="en-US" b="1" u="sng" dirty="0" smtClean="0">
                <a:hlinkClick r:id="rId4"/>
              </a:rPr>
              <a:t>Structuring Machine Learning Projects</a:t>
            </a:r>
          </a:p>
          <a:p>
            <a:pPr>
              <a:buNone/>
            </a:pPr>
            <a:endParaRPr lang="en-US" dirty="0" smtClean="0"/>
          </a:p>
          <a:p>
            <a:pPr>
              <a:buNone/>
            </a:pPr>
            <a:r>
              <a:rPr lang="en-US" dirty="0" smtClean="0"/>
              <a:t>    4.</a:t>
            </a:r>
            <a:r>
              <a:rPr lang="en-US" b="1" u="sng" dirty="0" smtClean="0">
                <a:hlinkClick r:id="rId5"/>
              </a:rPr>
              <a:t> </a:t>
            </a:r>
            <a:r>
              <a:rPr lang="en-US" b="1" u="sng" dirty="0" err="1" smtClean="0">
                <a:hlinkClick r:id="rId5"/>
              </a:rPr>
              <a:t>Convolutional</a:t>
            </a:r>
            <a:r>
              <a:rPr lang="en-US" b="1" u="sng" dirty="0" smtClean="0">
                <a:hlinkClick r:id="rId5"/>
              </a:rPr>
              <a:t> Neural </a:t>
            </a:r>
            <a:r>
              <a:rPr lang="en-US" b="1" u="sng" dirty="0" smtClean="0">
                <a:hlinkClick r:id="rId5"/>
              </a:rPr>
              <a:t>Networks</a:t>
            </a:r>
            <a:endParaRPr lang="en-US" b="1" u="sng" dirty="0" smtClean="0">
              <a:hlinkClick r:id="rId5"/>
            </a:endParaRPr>
          </a:p>
          <a:p>
            <a:pPr>
              <a:buNone/>
            </a:pPr>
            <a:endParaRPr lang="en-US" dirty="0" smtClean="0"/>
          </a:p>
          <a:p>
            <a:pPr>
              <a:buNone/>
            </a:pPr>
            <a:r>
              <a:rPr lang="en-US" dirty="0" smtClean="0"/>
              <a:t>    5. </a:t>
            </a:r>
            <a:r>
              <a:rPr lang="en-US" b="1" u="sng" dirty="0" smtClean="0">
                <a:hlinkClick r:id="rId6"/>
              </a:rPr>
              <a:t>Sequence Models</a:t>
            </a:r>
          </a:p>
          <a:p>
            <a:pPr>
              <a:buNone/>
            </a:pPr>
            <a:endParaRPr lang="en-US" b="1" u="sng" dirty="0" smtClean="0">
              <a:hlinkClick r:id="rId3"/>
            </a:endParaRPr>
          </a:p>
          <a:p>
            <a:pPr>
              <a:buNone/>
            </a:pPr>
            <a:endParaRPr lang="en-US" b="1" u="sng" dirty="0" smtClean="0">
              <a:hlinkClick r:id="rId3"/>
            </a:endParaRPr>
          </a:p>
          <a:p>
            <a:pPr>
              <a:buNone/>
            </a:pPr>
            <a:r>
              <a:rPr lang="en-US" b="1" u="sng" dirty="0" smtClean="0">
                <a:hlinkClick r:id="rId3"/>
              </a:rPr>
              <a:t>   </a:t>
            </a:r>
            <a:endParaRPr lang="en-US" b="1" u="sng" dirty="0" smtClean="0">
              <a:hlinkClick r:id="rId3"/>
            </a:endParaRP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Course 1 -  </a:t>
            </a:r>
            <a:r>
              <a:rPr lang="en-US" b="1" u="sng" dirty="0" smtClean="0">
                <a:hlinkClick r:id="rId2"/>
              </a:rPr>
              <a:t>Neural Networks and Deep Learning</a:t>
            </a:r>
            <a:r>
              <a:rPr lang="en-US" b="1" u="sng" dirty="0" smtClean="0"/>
              <a:t/>
            </a:r>
            <a:br>
              <a:rPr lang="en-US" b="1" u="sng" dirty="0" smtClean="0"/>
            </a:br>
            <a:endParaRPr lang="en-US" b="1"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Deep </a:t>
            </a:r>
            <a:r>
              <a:rPr lang="en-US" dirty="0" smtClean="0"/>
              <a:t>learning engineers are highly sought after, and mastering deep learning will give you numerous new career opportunities. </a:t>
            </a:r>
            <a:endParaRPr lang="en-US" dirty="0" smtClean="0"/>
          </a:p>
          <a:p>
            <a:r>
              <a:rPr lang="en-US" dirty="0" smtClean="0"/>
              <a:t>Deep </a:t>
            </a:r>
            <a:r>
              <a:rPr lang="en-US" dirty="0" smtClean="0"/>
              <a:t>learning is also a new "superpower" that will let you build AI systems that just weren't possible a few years ago.</a:t>
            </a:r>
          </a:p>
          <a:p>
            <a:r>
              <a:rPr lang="en-US" dirty="0" smtClean="0"/>
              <a:t>In this course, I</a:t>
            </a:r>
            <a:r>
              <a:rPr lang="en-US" dirty="0" smtClean="0"/>
              <a:t> </a:t>
            </a:r>
            <a:r>
              <a:rPr lang="en-US" dirty="0" smtClean="0"/>
              <a:t>learn the foundations of deep learning. When </a:t>
            </a:r>
            <a:r>
              <a:rPr lang="en-US" dirty="0" smtClean="0"/>
              <a:t>I finish </a:t>
            </a:r>
            <a:r>
              <a:rPr lang="en-US" dirty="0" smtClean="0"/>
              <a:t>this class, I</a:t>
            </a:r>
            <a:r>
              <a:rPr lang="en-US" dirty="0" smtClean="0"/>
              <a:t> Understand </a:t>
            </a:r>
            <a:r>
              <a:rPr lang="en-US" dirty="0" smtClean="0"/>
              <a:t>the major technology trends driving Deep Learning - Be able to build, train and apply fully connected deep neural networks - Know how to implement efficient (</a:t>
            </a:r>
            <a:r>
              <a:rPr lang="en-US" dirty="0" err="1" smtClean="0"/>
              <a:t>vectorized</a:t>
            </a:r>
            <a:r>
              <a:rPr lang="en-US" dirty="0" smtClean="0"/>
              <a:t>) neural networks - Understand the key parameters in a neural network's architecture </a:t>
            </a:r>
            <a:r>
              <a:rPr lang="en-US" dirty="0" smtClean="0"/>
              <a:t>.</a:t>
            </a:r>
          </a:p>
          <a:p>
            <a:endParaRPr lang="en-US" dirty="0"/>
          </a:p>
        </p:txBody>
      </p:sp>
    </p:spTree>
    <p:extLst>
      <p:ext uri="{BB962C8B-B14F-4D97-AF65-F5344CB8AC3E}">
        <p14:creationId xmlns:p14="http://schemas.microsoft.com/office/powerpoint/2010/main" xmlns="" val="85456035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normAutofit/>
          </a:bodyPr>
          <a:lstStyle/>
          <a:p>
            <a:pPr>
              <a:lnSpc>
                <a:spcPct val="150000"/>
              </a:lnSpc>
            </a:pPr>
            <a:r>
              <a:rPr lang="en-US" dirty="0" smtClean="0"/>
              <a:t>This course also teaches </a:t>
            </a:r>
            <a:r>
              <a:rPr lang="en-US" dirty="0" smtClean="0"/>
              <a:t>how </a:t>
            </a:r>
            <a:r>
              <a:rPr lang="en-US" dirty="0" smtClean="0"/>
              <a:t>Deep Learning actually works, rather than presenting only a cursory or surface-level description. </a:t>
            </a:r>
            <a:endParaRPr lang="en-US" dirty="0" smtClean="0"/>
          </a:p>
          <a:p>
            <a:pPr>
              <a:lnSpc>
                <a:spcPct val="150000"/>
              </a:lnSpc>
            </a:pPr>
            <a:r>
              <a:rPr lang="en-US" dirty="0" smtClean="0"/>
              <a:t>So after completing it, I am able to apply deep learning to a my own applications. </a:t>
            </a:r>
            <a:endParaRPr lang="en-US" dirty="0" smtClean="0"/>
          </a:p>
          <a:p>
            <a:pPr>
              <a:lnSpc>
                <a:spcPct val="150000"/>
              </a:lnSpc>
            </a:pPr>
            <a:r>
              <a:rPr lang="en-US" dirty="0" smtClean="0"/>
              <a:t>after this course you will also be able to answer basic interview </a:t>
            </a:r>
            <a:r>
              <a:rPr lang="en-US" dirty="0" smtClean="0"/>
              <a:t>questions in interview.</a:t>
            </a:r>
          </a:p>
          <a:p>
            <a:pPr>
              <a:lnSpc>
                <a:spcPct val="150000"/>
              </a:lnSpc>
            </a:pPr>
            <a:r>
              <a:rPr lang="en-US" dirty="0" smtClean="0"/>
              <a:t>This is the first course of the Deep Learning Specialization.</a:t>
            </a:r>
            <a:endParaRPr lang="en-US" dirty="0" smtClean="0"/>
          </a:p>
        </p:txBody>
      </p:sp>
    </p:spTree>
    <p:extLst>
      <p:ext uri="{BB962C8B-B14F-4D97-AF65-F5344CB8AC3E}">
        <p14:creationId xmlns:p14="http://schemas.microsoft.com/office/powerpoint/2010/main" xmlns="" val="2816290659"/>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CERTIFICATE</a:t>
            </a:r>
            <a:endParaRPr lang="en-US" dirty="0"/>
          </a:p>
        </p:txBody>
      </p:sp>
      <p:pic>
        <p:nvPicPr>
          <p:cNvPr id="4" name="Content Placeholder 3" descr="rk.jpg"/>
          <p:cNvPicPr>
            <a:picLocks noGrp="1" noChangeAspect="1"/>
          </p:cNvPicPr>
          <p:nvPr>
            <p:ph idx="1"/>
          </p:nvPr>
        </p:nvPicPr>
        <p:blipFill>
          <a:blip r:embed="rId2"/>
          <a:stretch>
            <a:fillRect/>
          </a:stretch>
        </p:blipFill>
        <p:spPr>
          <a:xfrm>
            <a:off x="1162812" y="1600200"/>
            <a:ext cx="6208776" cy="48006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Course 2 </a:t>
            </a:r>
            <a:r>
              <a:rPr lang="en-US" b="1" dirty="0" smtClean="0"/>
              <a:t>- </a:t>
            </a:r>
            <a:r>
              <a:rPr lang="en-US" b="1" u="sng" dirty="0" smtClean="0">
                <a:hlinkClick r:id="rId2"/>
              </a:rPr>
              <a:t>Improving Deep Neural Networks: </a:t>
            </a:r>
            <a:r>
              <a:rPr lang="en-US" b="1" u="sng" dirty="0" err="1" smtClean="0">
                <a:hlinkClick r:id="rId2"/>
              </a:rPr>
              <a:t>Hyperparameter</a:t>
            </a:r>
            <a:r>
              <a:rPr lang="en-US" b="1" u="sng" dirty="0" smtClean="0">
                <a:hlinkClick r:id="rId2"/>
              </a:rPr>
              <a:t> tuning, Regularization and Optimization</a:t>
            </a:r>
            <a:r>
              <a:rPr lang="en-US" b="1" u="sng" dirty="0" smtClean="0"/>
              <a:t/>
            </a:r>
            <a:br>
              <a:rPr lang="en-US" b="1" u="sng" dirty="0" smtClean="0"/>
            </a:br>
            <a:r>
              <a:rPr lang="en-US" dirty="0" smtClean="0"/>
              <a:t/>
            </a:r>
            <a:br>
              <a:rPr lang="en-US" dirty="0" smtClean="0"/>
            </a:br>
            <a:endParaRPr lang="en-US" b="1" dirty="0"/>
          </a:p>
        </p:txBody>
      </p:sp>
      <p:sp>
        <p:nvSpPr>
          <p:cNvPr id="3" name="Content Placeholder 2"/>
          <p:cNvSpPr>
            <a:spLocks noGrp="1"/>
          </p:cNvSpPr>
          <p:nvPr>
            <p:ph idx="1"/>
          </p:nvPr>
        </p:nvSpPr>
        <p:spPr>
          <a:xfrm>
            <a:off x="457200" y="2895600"/>
            <a:ext cx="7620000" cy="4800600"/>
          </a:xfrm>
        </p:spPr>
        <p:txBody>
          <a:bodyPr>
            <a:normAutofit/>
          </a:bodyPr>
          <a:lstStyle/>
          <a:p>
            <a:pPr>
              <a:lnSpc>
                <a:spcPct val="150000"/>
              </a:lnSpc>
              <a:buNone/>
            </a:pPr>
            <a:r>
              <a:rPr lang="en-US" sz="2000" dirty="0" smtClean="0"/>
              <a:t> </a:t>
            </a:r>
          </a:p>
          <a:p>
            <a:pPr>
              <a:lnSpc>
                <a:spcPct val="150000"/>
              </a:lnSpc>
            </a:pPr>
            <a:r>
              <a:rPr lang="en-US" dirty="0" smtClean="0"/>
              <a:t>This course will teach me the "magic" of getting deep learning to work well. Rather than the deep learning process being a black box, I  understand what drives performance, and be able to more systematically get good results. I also learn </a:t>
            </a:r>
            <a:r>
              <a:rPr lang="en-US" dirty="0" err="1" smtClean="0"/>
              <a:t>TensorFlow</a:t>
            </a:r>
            <a:r>
              <a:rPr lang="en-US" dirty="0" smtClean="0"/>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9896332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620000" cy="5867400"/>
          </a:xfrm>
        </p:spPr>
        <p:txBody>
          <a:bodyPr/>
          <a:lstStyle/>
          <a:p>
            <a:r>
              <a:rPr lang="en-US" dirty="0" smtClean="0"/>
              <a:t>After 3 weeks, </a:t>
            </a:r>
            <a:r>
              <a:rPr lang="en-US" dirty="0" smtClean="0"/>
              <a:t>I</a:t>
            </a:r>
            <a:r>
              <a:rPr lang="en-US" dirty="0" smtClean="0"/>
              <a:t> </a:t>
            </a:r>
            <a:r>
              <a:rPr lang="en-US" dirty="0" smtClean="0"/>
              <a:t> </a:t>
            </a:r>
            <a:r>
              <a:rPr lang="en-US" dirty="0" smtClean="0"/>
              <a:t>Understand industry best-practices for building deep learning applications</a:t>
            </a:r>
            <a:r>
              <a:rPr lang="en-US" dirty="0" smtClean="0"/>
              <a:t>.</a:t>
            </a:r>
          </a:p>
          <a:p>
            <a:r>
              <a:rPr lang="en-US" dirty="0" smtClean="0"/>
              <a:t>I am able </a:t>
            </a:r>
            <a:r>
              <a:rPr lang="en-US" dirty="0" smtClean="0"/>
              <a:t>to effectively use the common neural network "tricks", including initialization, L2 and dropout regularization, Batch normalization, gradient </a:t>
            </a:r>
            <a:r>
              <a:rPr lang="en-US" dirty="0" smtClean="0"/>
              <a:t>checking.</a:t>
            </a:r>
          </a:p>
          <a:p>
            <a:r>
              <a:rPr lang="en-US" dirty="0" smtClean="0"/>
              <a:t> I am </a:t>
            </a:r>
            <a:r>
              <a:rPr lang="en-US" dirty="0" smtClean="0"/>
              <a:t>able to implement and apply a variety of optimization algorithms, such as mini-batch gradient descent, Momentum, </a:t>
            </a:r>
            <a:r>
              <a:rPr lang="en-US" dirty="0" err="1" smtClean="0"/>
              <a:t>RMSprop</a:t>
            </a:r>
            <a:r>
              <a:rPr lang="en-US" dirty="0" smtClean="0"/>
              <a:t> and Adam, and check for their convergence. </a:t>
            </a:r>
            <a:endParaRPr lang="en-US" dirty="0" smtClean="0"/>
          </a:p>
          <a:p>
            <a:r>
              <a:rPr lang="en-US" dirty="0" smtClean="0"/>
              <a:t>I Understand </a:t>
            </a:r>
            <a:r>
              <a:rPr lang="en-US" dirty="0" smtClean="0"/>
              <a:t>new best-practices for the deep learning era of how to set up train/dev/test sets and analyze bias/variance - Be able to implement a neural network in </a:t>
            </a:r>
            <a:r>
              <a:rPr lang="en-US" dirty="0" err="1" smtClean="0"/>
              <a:t>TensorFlow</a:t>
            </a:r>
            <a:r>
              <a:rPr lang="en-US" dirty="0" smtClean="0"/>
              <a:t>.</a:t>
            </a:r>
          </a:p>
          <a:p>
            <a:r>
              <a:rPr lang="en-US" dirty="0" smtClean="0"/>
              <a:t>This </a:t>
            </a:r>
            <a:r>
              <a:rPr lang="en-US" dirty="0" smtClean="0"/>
              <a:t>is the second course of the Deep Learning Specialization.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278</TotalTime>
  <Words>1131</Words>
  <Application>Microsoft Office PowerPoint</Application>
  <PresentationFormat>On-screen Show (4:3)</PresentationFormat>
  <Paragraphs>88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Adjacency</vt:lpstr>
      <vt:lpstr>MOOCS ii</vt:lpstr>
      <vt:lpstr>About this specialization</vt:lpstr>
      <vt:lpstr>CERTIFICATE</vt:lpstr>
      <vt:lpstr>Courses-</vt:lpstr>
      <vt:lpstr> Course 1 -  Neural Networks and Deep Learning </vt:lpstr>
      <vt:lpstr>Slide 6</vt:lpstr>
      <vt:lpstr>CERTIFICATE</vt:lpstr>
      <vt:lpstr>    Course 2 - Improving Deep Neural Networks: Hyperparameter tuning, Regularization and Optimization  </vt:lpstr>
      <vt:lpstr>Slide 9</vt:lpstr>
      <vt:lpstr>CERTIFICATE</vt:lpstr>
      <vt:lpstr> Course 3 - Structuring Machine Learning Projects </vt:lpstr>
      <vt:lpstr>Slide 12</vt:lpstr>
      <vt:lpstr>CERTIFICATE</vt:lpstr>
      <vt:lpstr> Course 4 - Convolutional Neural Networks </vt:lpstr>
      <vt:lpstr>Slide 15</vt:lpstr>
      <vt:lpstr>CERTIFICATE</vt:lpstr>
      <vt:lpstr> Course 5 - Sequence Models </vt:lpstr>
      <vt:lpstr>Slide 18</vt:lpstr>
      <vt:lpstr>CERTIFICATE</vt:lpstr>
      <vt:lpstr>Instructors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dc:creator>
  <cp:lastModifiedBy>sanjay kumar</cp:lastModifiedBy>
  <cp:revision>30</cp:revision>
  <dcterms:created xsi:type="dcterms:W3CDTF">2019-09-15T08:59:06Z</dcterms:created>
  <dcterms:modified xsi:type="dcterms:W3CDTF">2020-05-29T14:50:50Z</dcterms:modified>
</cp:coreProperties>
</file>