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0" r:id="rId4"/>
    <p:sldId id="266" r:id="rId5"/>
    <p:sldId id="264" r:id="rId6"/>
    <p:sldId id="267" r:id="rId7"/>
    <p:sldId id="268" r:id="rId8"/>
    <p:sldId id="269" r:id="rId9"/>
    <p:sldId id="270" r:id="rId10"/>
    <p:sldId id="271" r:id="rId11"/>
    <p:sldId id="272" r:id="rId12"/>
    <p:sldId id="274"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45" autoAdjust="0"/>
    <p:restoredTop sz="97248"/>
  </p:normalViewPr>
  <p:slideViewPr>
    <p:cSldViewPr>
      <p:cViewPr varScale="1">
        <p:scale>
          <a:sx n="65" d="100"/>
          <a:sy n="65" d="100"/>
        </p:scale>
        <p:origin x="972"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FD7BC75-2EA9-468A-816F-E83490660D79}" type="datetimeFigureOut">
              <a:rPr lang="en-US" smtClean="0"/>
              <a:t>8/16/2023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3B64B7-7F9F-47C3-B4C8-0663049D9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975" y="8001"/>
            <a:ext cx="8528049" cy="299720"/>
          </a:xfrm>
          <a:prstGeom prst="rect">
            <a:avLst/>
          </a:prstGeom>
        </p:spPr>
        <p:txBody>
          <a:bodyPr wrap="square" lIns="0" tIns="0" rIns="0" bIns="0">
            <a:spAutoFit/>
          </a:bodyPr>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a:xfrm>
            <a:off x="1023289" y="1401521"/>
            <a:ext cx="7097420" cy="4385310"/>
          </a:xfrm>
          <a:prstGeom prst="rect">
            <a:avLst/>
          </a:prstGeom>
        </p:spPr>
        <p:txBody>
          <a:bodyPr wrap="square" lIns="0" tIns="0" rIns="0" bIns="0">
            <a:spAutoFit/>
          </a:bodyPr>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8/16/2023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228600" y="0"/>
            <a:ext cx="195580" cy="6858000"/>
          </a:xfrm>
          <a:custGeom>
            <a:avLst/>
            <a:gdLst/>
            <a:ahLst/>
            <a:cxnLst/>
            <a:rect l="l" t="t" r="r" b="b"/>
            <a:pathLst>
              <a:path w="195579" h="6858000">
                <a:moveTo>
                  <a:pt x="0" y="6858000"/>
                </a:moveTo>
                <a:lnTo>
                  <a:pt x="195072" y="6858000"/>
                </a:lnTo>
                <a:lnTo>
                  <a:pt x="195072"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14272" y="0"/>
            <a:ext cx="1481455" cy="601980"/>
          </a:xfrm>
          <a:custGeom>
            <a:avLst/>
            <a:gdLst/>
            <a:ahLst/>
            <a:cxnLst/>
            <a:rect l="l" t="t" r="r" b="b"/>
            <a:pathLst>
              <a:path w="1481455" h="601980">
                <a:moveTo>
                  <a:pt x="0" y="601980"/>
                </a:moveTo>
                <a:lnTo>
                  <a:pt x="1481328" y="601980"/>
                </a:lnTo>
                <a:lnTo>
                  <a:pt x="1481328" y="0"/>
                </a:lnTo>
                <a:lnTo>
                  <a:pt x="0" y="0"/>
                </a:lnTo>
                <a:lnTo>
                  <a:pt x="0" y="60198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4272" y="6249923"/>
            <a:ext cx="1481455" cy="608330"/>
          </a:xfrm>
          <a:custGeom>
            <a:avLst/>
            <a:gdLst/>
            <a:ahLst/>
            <a:cxnLst/>
            <a:rect l="l" t="t" r="r" b="b"/>
            <a:pathLst>
              <a:path w="1481455" h="608329">
                <a:moveTo>
                  <a:pt x="0" y="608075"/>
                </a:moveTo>
                <a:lnTo>
                  <a:pt x="1481328" y="608075"/>
                </a:lnTo>
                <a:lnTo>
                  <a:pt x="1481328"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3672"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2272"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524000" cy="608330"/>
          </a:xfrm>
          <a:custGeom>
            <a:avLst/>
            <a:gdLst/>
            <a:ahLst/>
            <a:cxnLst/>
            <a:rect l="l" t="t" r="r" b="b"/>
            <a:pathLst>
              <a:path w="1524000" h="608329">
                <a:moveTo>
                  <a:pt x="0" y="608075"/>
                </a:moveTo>
                <a:lnTo>
                  <a:pt x="1524000" y="608075"/>
                </a:lnTo>
                <a:lnTo>
                  <a:pt x="15240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350" y="0"/>
            <a:ext cx="9156700" cy="686434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1" name="object 11"/>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A7A7A"/>
            </a:solidFill>
          </a:ln>
        </p:spPr>
        <p:txBody>
          <a:bodyPr wrap="square" lIns="0" tIns="0" rIns="0" bIns="0" rtlCol="0"/>
          <a:lstStyle/>
          <a:p>
            <a:endParaRPr/>
          </a:p>
        </p:txBody>
      </p:sp>
      <p:sp>
        <p:nvSpPr>
          <p:cNvPr id="12" name="object 12"/>
          <p:cNvSpPr/>
          <p:nvPr/>
        </p:nvSpPr>
        <p:spPr>
          <a:xfrm>
            <a:off x="4561332" y="0"/>
            <a:ext cx="0" cy="6250305"/>
          </a:xfrm>
          <a:custGeom>
            <a:avLst/>
            <a:gdLst/>
            <a:ahLst/>
            <a:cxnLst/>
            <a:rect l="l" t="t" r="r" b="b"/>
            <a:pathLst>
              <a:path h="6250305">
                <a:moveTo>
                  <a:pt x="0" y="0"/>
                </a:moveTo>
                <a:lnTo>
                  <a:pt x="0" y="6249924"/>
                </a:lnTo>
              </a:path>
            </a:pathLst>
          </a:custGeom>
          <a:ln w="15240">
            <a:solidFill>
              <a:srgbClr val="7A7A7A"/>
            </a:solidFill>
          </a:ln>
        </p:spPr>
        <p:txBody>
          <a:bodyPr wrap="square" lIns="0" tIns="0" rIns="0" bIns="0" rtlCol="0"/>
          <a:lstStyle/>
          <a:p>
            <a:endParaRPr/>
          </a:p>
        </p:txBody>
      </p:sp>
      <p:sp>
        <p:nvSpPr>
          <p:cNvPr id="13" name="object 13"/>
          <p:cNvSpPr/>
          <p:nvPr/>
        </p:nvSpPr>
        <p:spPr>
          <a:xfrm>
            <a:off x="4649723" y="0"/>
            <a:ext cx="3505200" cy="2292350"/>
          </a:xfrm>
          <a:custGeom>
            <a:avLst/>
            <a:gdLst/>
            <a:ahLst/>
            <a:cxnLst/>
            <a:rect l="l" t="t" r="r" b="b"/>
            <a:pathLst>
              <a:path w="3505200" h="2292350">
                <a:moveTo>
                  <a:pt x="0" y="2292096"/>
                </a:moveTo>
                <a:lnTo>
                  <a:pt x="3505200" y="2292096"/>
                </a:lnTo>
                <a:lnTo>
                  <a:pt x="3505200" y="0"/>
                </a:lnTo>
                <a:lnTo>
                  <a:pt x="0" y="0"/>
                </a:lnTo>
                <a:lnTo>
                  <a:pt x="0" y="2292096"/>
                </a:lnTo>
                <a:close/>
              </a:path>
            </a:pathLst>
          </a:custGeom>
          <a:solidFill>
            <a:srgbClr val="C0504D"/>
          </a:solidFill>
        </p:spPr>
        <p:txBody>
          <a:bodyPr wrap="square" lIns="0" tIns="0" rIns="0" bIns="0" rtlCol="0"/>
          <a:lstStyle/>
          <a:p>
            <a:endParaRPr/>
          </a:p>
        </p:txBody>
      </p:sp>
      <p:sp>
        <p:nvSpPr>
          <p:cNvPr id="14" name="object 14"/>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solidFill>
            <a:srgbClr val="FFFFFF"/>
          </a:solidFill>
        </p:spPr>
        <p:txBody>
          <a:bodyPr wrap="square" lIns="0" tIns="0" rIns="0" bIns="0" rtlCol="0"/>
          <a:lstStyle/>
          <a:p>
            <a:endParaRPr/>
          </a:p>
        </p:txBody>
      </p:sp>
      <p:sp>
        <p:nvSpPr>
          <p:cNvPr id="15" name="object 15"/>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ln w="3175">
            <a:solidFill>
              <a:srgbClr val="000000"/>
            </a:solidFill>
          </a:ln>
        </p:spPr>
        <p:txBody>
          <a:bodyPr wrap="square" lIns="0" tIns="0" rIns="0" bIns="0" rtlCol="0"/>
          <a:lstStyle/>
          <a:p>
            <a:endParaRPr/>
          </a:p>
        </p:txBody>
      </p:sp>
      <p:sp>
        <p:nvSpPr>
          <p:cNvPr id="16" name="object 16"/>
          <p:cNvSpPr/>
          <p:nvPr/>
        </p:nvSpPr>
        <p:spPr>
          <a:xfrm>
            <a:off x="4649723" y="6097523"/>
            <a:ext cx="3505200" cy="132715"/>
          </a:xfrm>
          <a:custGeom>
            <a:avLst/>
            <a:gdLst/>
            <a:ahLst/>
            <a:cxnLst/>
            <a:rect l="l" t="t" r="r" b="b"/>
            <a:pathLst>
              <a:path w="3505200" h="132714">
                <a:moveTo>
                  <a:pt x="0" y="132587"/>
                </a:moveTo>
                <a:lnTo>
                  <a:pt x="3505200" y="132587"/>
                </a:lnTo>
                <a:lnTo>
                  <a:pt x="3505200" y="0"/>
                </a:lnTo>
                <a:lnTo>
                  <a:pt x="0" y="0"/>
                </a:lnTo>
                <a:lnTo>
                  <a:pt x="0" y="132587"/>
                </a:lnTo>
                <a:close/>
              </a:path>
            </a:pathLst>
          </a:custGeom>
          <a:solidFill>
            <a:srgbClr val="C0504D"/>
          </a:solidFill>
        </p:spPr>
        <p:txBody>
          <a:bodyPr wrap="square" lIns="0" tIns="0" rIns="0" bIns="0" rtlCol="0"/>
          <a:lstStyle/>
          <a:p>
            <a:endParaRPr/>
          </a:p>
        </p:txBody>
      </p:sp>
      <p:sp>
        <p:nvSpPr>
          <p:cNvPr id="17" name="object 17"/>
          <p:cNvSpPr/>
          <p:nvPr/>
        </p:nvSpPr>
        <p:spPr>
          <a:xfrm>
            <a:off x="1064151" y="738160"/>
            <a:ext cx="3302508" cy="538429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881371" y="615695"/>
            <a:ext cx="2759964" cy="1149096"/>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4825619" y="4395978"/>
            <a:ext cx="2337181" cy="344966"/>
          </a:xfrm>
          <a:prstGeom prst="rect">
            <a:avLst/>
          </a:prstGeom>
        </p:spPr>
        <p:txBody>
          <a:bodyPr vert="horz" wrap="square" lIns="0" tIns="67310" rIns="0" bIns="0" rtlCol="0">
            <a:spAutoFit/>
          </a:bodyPr>
          <a:lstStyle/>
          <a:p>
            <a:pPr marL="286385" indent="-286385">
              <a:lnSpc>
                <a:spcPct val="100000"/>
              </a:lnSpc>
              <a:spcBef>
                <a:spcPts val="530"/>
              </a:spcBef>
              <a:buClr>
                <a:srgbClr val="BC5C45"/>
              </a:buClr>
              <a:buSzPct val="75000"/>
              <a:buFont typeface="Arial"/>
              <a:buChar char="•"/>
              <a:tabLst>
                <a:tab pos="286385" algn="l"/>
                <a:tab pos="287020" algn="l"/>
              </a:tabLst>
            </a:pPr>
            <a:r>
              <a:rPr lang="en-US" sz="1800" spc="-75" dirty="0">
                <a:solidFill>
                  <a:srgbClr val="424242"/>
                </a:solidFill>
                <a:latin typeface="Verdana"/>
                <a:cs typeface="Verdana"/>
              </a:rPr>
              <a:t>2D - Arrays</a:t>
            </a:r>
            <a:endParaRPr sz="1800" dirty="0">
              <a:latin typeface="Verdana"/>
              <a:cs typeface="Verdana"/>
            </a:endParaRPr>
          </a:p>
        </p:txBody>
      </p:sp>
      <p:sp>
        <p:nvSpPr>
          <p:cNvPr id="21" name="object 21"/>
          <p:cNvSpPr txBox="1">
            <a:spLocks noGrp="1"/>
          </p:cNvSpPr>
          <p:nvPr>
            <p:ph type="title"/>
          </p:nvPr>
        </p:nvSpPr>
        <p:spPr>
          <a:xfrm>
            <a:off x="4825618" y="3868419"/>
            <a:ext cx="1956181" cy="382156"/>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504D"/>
                </a:solidFill>
              </a:rPr>
              <a:t>Le</a:t>
            </a:r>
            <a:r>
              <a:rPr sz="2400" spc="50" dirty="0">
                <a:solidFill>
                  <a:srgbClr val="C0504D"/>
                </a:solidFill>
              </a:rPr>
              <a:t>c</a:t>
            </a:r>
            <a:r>
              <a:rPr sz="2400" spc="-75" dirty="0">
                <a:solidFill>
                  <a:srgbClr val="C0504D"/>
                </a:solidFill>
              </a:rPr>
              <a:t>t</a:t>
            </a:r>
            <a:r>
              <a:rPr sz="2400" spc="-114" dirty="0">
                <a:solidFill>
                  <a:srgbClr val="C0504D"/>
                </a:solidFill>
              </a:rPr>
              <a:t>u</a:t>
            </a:r>
            <a:r>
              <a:rPr sz="2400" spc="-90" dirty="0">
                <a:solidFill>
                  <a:srgbClr val="C0504D"/>
                </a:solidFill>
              </a:rPr>
              <a:t>re</a:t>
            </a:r>
            <a:r>
              <a:rPr lang="en-US" sz="2400" spc="-90" dirty="0">
                <a:solidFill>
                  <a:srgbClr val="C0504D"/>
                </a:solidFill>
              </a:rPr>
              <a:t> </a:t>
            </a:r>
            <a:r>
              <a:rPr lang="en-IN" sz="2400" spc="-300" dirty="0">
                <a:solidFill>
                  <a:srgbClr val="C0504D"/>
                </a:solidFill>
              </a:rPr>
              <a:t>–</a:t>
            </a:r>
            <a:r>
              <a:rPr lang="en-US" sz="2400" spc="-300" dirty="0">
                <a:solidFill>
                  <a:srgbClr val="C0504D"/>
                </a:solidFill>
              </a:rPr>
              <a:t> </a:t>
            </a:r>
            <a:r>
              <a:rPr lang="en-US" sz="2400" spc="-200" dirty="0">
                <a:solidFill>
                  <a:srgbClr val="C0504D"/>
                </a:solidFill>
              </a:rPr>
              <a:t>14</a:t>
            </a:r>
            <a:endParaRPr sz="2400" dirty="0"/>
          </a:p>
        </p:txBody>
      </p:sp>
      <p:sp>
        <p:nvSpPr>
          <p:cNvPr id="24" name="TextBox 23"/>
          <p:cNvSpPr txBox="1"/>
          <p:nvPr/>
        </p:nvSpPr>
        <p:spPr>
          <a:xfrm>
            <a:off x="1219200" y="1219200"/>
            <a:ext cx="3048000" cy="1938992"/>
          </a:xfrm>
          <a:prstGeom prst="rect">
            <a:avLst/>
          </a:prstGeom>
          <a:solidFill>
            <a:srgbClr val="E2E2E2"/>
          </a:solidFill>
        </p:spPr>
        <p:txBody>
          <a:bodyPr wrap="square" rtlCol="0">
            <a:spAutoFit/>
          </a:bodyPr>
          <a:lstStyle/>
          <a:p>
            <a:r>
              <a:rPr lang="en-US" sz="4000" dirty="0"/>
              <a:t>Programming Abstraction using java</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lang="en-IN"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669384"/>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Wave Print Column wise</a:t>
            </a:r>
          </a:p>
        </p:txBody>
      </p:sp>
      <p:graphicFrame>
        <p:nvGraphicFramePr>
          <p:cNvPr id="21" name="Table 21">
            <a:extLst>
              <a:ext uri="{FF2B5EF4-FFF2-40B4-BE49-F238E27FC236}">
                <a16:creationId xmlns:a16="http://schemas.microsoft.com/office/drawing/2014/main" id="{19AEE055-C690-70D8-53C0-B4AB3C05659C}"/>
              </a:ext>
            </a:extLst>
          </p:cNvPr>
          <p:cNvGraphicFramePr>
            <a:graphicFrameLocks noGrp="1"/>
          </p:cNvGraphicFramePr>
          <p:nvPr/>
        </p:nvGraphicFramePr>
        <p:xfrm>
          <a:off x="2441097" y="1674111"/>
          <a:ext cx="4249612" cy="3659700"/>
        </p:xfrm>
        <a:graphic>
          <a:graphicData uri="http://schemas.openxmlformats.org/drawingml/2006/table">
            <a:tbl>
              <a:tblPr>
                <a:tableStyleId>{16D9F66E-5EB9-4882-86FB-DCBF35E3C3E4}</a:tableStyleId>
              </a:tblPr>
              <a:tblGrid>
                <a:gridCol w="1062403">
                  <a:extLst>
                    <a:ext uri="{9D8B030D-6E8A-4147-A177-3AD203B41FA5}">
                      <a16:colId xmlns:a16="http://schemas.microsoft.com/office/drawing/2014/main" val="2397851379"/>
                    </a:ext>
                  </a:extLst>
                </a:gridCol>
                <a:gridCol w="1062403">
                  <a:extLst>
                    <a:ext uri="{9D8B030D-6E8A-4147-A177-3AD203B41FA5}">
                      <a16:colId xmlns:a16="http://schemas.microsoft.com/office/drawing/2014/main" val="1108943306"/>
                    </a:ext>
                  </a:extLst>
                </a:gridCol>
                <a:gridCol w="1062403">
                  <a:extLst>
                    <a:ext uri="{9D8B030D-6E8A-4147-A177-3AD203B41FA5}">
                      <a16:colId xmlns:a16="http://schemas.microsoft.com/office/drawing/2014/main" val="4057571777"/>
                    </a:ext>
                  </a:extLst>
                </a:gridCol>
                <a:gridCol w="1062403">
                  <a:extLst>
                    <a:ext uri="{9D8B030D-6E8A-4147-A177-3AD203B41FA5}">
                      <a16:colId xmlns:a16="http://schemas.microsoft.com/office/drawing/2014/main" val="3148215806"/>
                    </a:ext>
                  </a:extLst>
                </a:gridCol>
              </a:tblGrid>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62787261"/>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01185906"/>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7839953"/>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50983888"/>
                  </a:ext>
                </a:extLst>
              </a:tr>
            </a:tbl>
          </a:graphicData>
        </a:graphic>
      </p:graphicFrame>
    </p:spTree>
    <p:extLst>
      <p:ext uri="{BB962C8B-B14F-4D97-AF65-F5344CB8AC3E}">
        <p14:creationId xmlns:p14="http://schemas.microsoft.com/office/powerpoint/2010/main" val="244845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lang="en-IN"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667813"/>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Spiral Print Clockwise</a:t>
            </a:r>
          </a:p>
        </p:txBody>
      </p:sp>
      <p:graphicFrame>
        <p:nvGraphicFramePr>
          <p:cNvPr id="21" name="Table 21">
            <a:extLst>
              <a:ext uri="{FF2B5EF4-FFF2-40B4-BE49-F238E27FC236}">
                <a16:creationId xmlns:a16="http://schemas.microsoft.com/office/drawing/2014/main" id="{19AEE055-C690-70D8-53C0-B4AB3C05659C}"/>
              </a:ext>
            </a:extLst>
          </p:cNvPr>
          <p:cNvGraphicFramePr>
            <a:graphicFrameLocks noGrp="1"/>
          </p:cNvGraphicFramePr>
          <p:nvPr/>
        </p:nvGraphicFramePr>
        <p:xfrm>
          <a:off x="2441097" y="1674111"/>
          <a:ext cx="4249612" cy="3659700"/>
        </p:xfrm>
        <a:graphic>
          <a:graphicData uri="http://schemas.openxmlformats.org/drawingml/2006/table">
            <a:tbl>
              <a:tblPr>
                <a:tableStyleId>{16D9F66E-5EB9-4882-86FB-DCBF35E3C3E4}</a:tableStyleId>
              </a:tblPr>
              <a:tblGrid>
                <a:gridCol w="1062403">
                  <a:extLst>
                    <a:ext uri="{9D8B030D-6E8A-4147-A177-3AD203B41FA5}">
                      <a16:colId xmlns:a16="http://schemas.microsoft.com/office/drawing/2014/main" val="2397851379"/>
                    </a:ext>
                  </a:extLst>
                </a:gridCol>
                <a:gridCol w="1062403">
                  <a:extLst>
                    <a:ext uri="{9D8B030D-6E8A-4147-A177-3AD203B41FA5}">
                      <a16:colId xmlns:a16="http://schemas.microsoft.com/office/drawing/2014/main" val="1108943306"/>
                    </a:ext>
                  </a:extLst>
                </a:gridCol>
                <a:gridCol w="1062403">
                  <a:extLst>
                    <a:ext uri="{9D8B030D-6E8A-4147-A177-3AD203B41FA5}">
                      <a16:colId xmlns:a16="http://schemas.microsoft.com/office/drawing/2014/main" val="4057571777"/>
                    </a:ext>
                  </a:extLst>
                </a:gridCol>
                <a:gridCol w="1062403">
                  <a:extLst>
                    <a:ext uri="{9D8B030D-6E8A-4147-A177-3AD203B41FA5}">
                      <a16:colId xmlns:a16="http://schemas.microsoft.com/office/drawing/2014/main" val="3148215806"/>
                    </a:ext>
                  </a:extLst>
                </a:gridCol>
              </a:tblGrid>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62787261"/>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01185906"/>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7839953"/>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50983888"/>
                  </a:ext>
                </a:extLst>
              </a:tr>
            </a:tbl>
          </a:graphicData>
        </a:graphic>
      </p:graphicFrame>
    </p:spTree>
    <p:extLst>
      <p:ext uri="{BB962C8B-B14F-4D97-AF65-F5344CB8AC3E}">
        <p14:creationId xmlns:p14="http://schemas.microsoft.com/office/powerpoint/2010/main" val="387264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85521" y="30784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lang="en-IN"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752713"/>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Transpose </a:t>
            </a:r>
            <a:r>
              <a:rPr lang="en-US" sz="3200">
                <a:solidFill>
                  <a:schemeClr val="accent6">
                    <a:lumMod val="50000"/>
                  </a:schemeClr>
                </a:solidFill>
              </a:rPr>
              <a:t>of Square Matrix</a:t>
            </a:r>
            <a:endParaRPr lang="en-US" sz="3200" dirty="0">
              <a:solidFill>
                <a:schemeClr val="accent6">
                  <a:lumMod val="50000"/>
                </a:schemeClr>
              </a:solidFill>
            </a:endParaRPr>
          </a:p>
        </p:txBody>
      </p:sp>
      <p:graphicFrame>
        <p:nvGraphicFramePr>
          <p:cNvPr id="21" name="Table 21">
            <a:extLst>
              <a:ext uri="{FF2B5EF4-FFF2-40B4-BE49-F238E27FC236}">
                <a16:creationId xmlns:a16="http://schemas.microsoft.com/office/drawing/2014/main" id="{19AEE055-C690-70D8-53C0-B4AB3C05659C}"/>
              </a:ext>
            </a:extLst>
          </p:cNvPr>
          <p:cNvGraphicFramePr>
            <a:graphicFrameLocks noGrp="1"/>
          </p:cNvGraphicFramePr>
          <p:nvPr>
            <p:extLst>
              <p:ext uri="{D42A27DB-BD31-4B8C-83A1-F6EECF244321}">
                <p14:modId xmlns:p14="http://schemas.microsoft.com/office/powerpoint/2010/main" val="4217477540"/>
              </p:ext>
            </p:extLst>
          </p:nvPr>
        </p:nvGraphicFramePr>
        <p:xfrm>
          <a:off x="1076769" y="2234512"/>
          <a:ext cx="2667000" cy="2316480"/>
        </p:xfrm>
        <a:graphic>
          <a:graphicData uri="http://schemas.openxmlformats.org/drawingml/2006/table">
            <a:tbl>
              <a:tblPr>
                <a:tableStyleId>{16D9F66E-5EB9-4882-86FB-DCBF35E3C3E4}</a:tableStyleId>
              </a:tblPr>
              <a:tblGrid>
                <a:gridCol w="666750">
                  <a:extLst>
                    <a:ext uri="{9D8B030D-6E8A-4147-A177-3AD203B41FA5}">
                      <a16:colId xmlns:a16="http://schemas.microsoft.com/office/drawing/2014/main" val="2397851379"/>
                    </a:ext>
                  </a:extLst>
                </a:gridCol>
                <a:gridCol w="666750">
                  <a:extLst>
                    <a:ext uri="{9D8B030D-6E8A-4147-A177-3AD203B41FA5}">
                      <a16:colId xmlns:a16="http://schemas.microsoft.com/office/drawing/2014/main" val="1108943306"/>
                    </a:ext>
                  </a:extLst>
                </a:gridCol>
                <a:gridCol w="666750">
                  <a:extLst>
                    <a:ext uri="{9D8B030D-6E8A-4147-A177-3AD203B41FA5}">
                      <a16:colId xmlns:a16="http://schemas.microsoft.com/office/drawing/2014/main" val="4057571777"/>
                    </a:ext>
                  </a:extLst>
                </a:gridCol>
                <a:gridCol w="666750">
                  <a:extLst>
                    <a:ext uri="{9D8B030D-6E8A-4147-A177-3AD203B41FA5}">
                      <a16:colId xmlns:a16="http://schemas.microsoft.com/office/drawing/2014/main" val="3148215806"/>
                    </a:ext>
                  </a:extLst>
                </a:gridCol>
              </a:tblGrid>
              <a:tr h="578548">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62787261"/>
                  </a:ext>
                </a:extLst>
              </a:tr>
              <a:tr h="578548">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01185906"/>
                  </a:ext>
                </a:extLst>
              </a:tr>
              <a:tr h="578548">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7839953"/>
                  </a:ext>
                </a:extLst>
              </a:tr>
              <a:tr h="578548">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50983888"/>
                  </a:ext>
                </a:extLst>
              </a:tr>
            </a:tbl>
          </a:graphicData>
        </a:graphic>
      </p:graphicFrame>
      <p:graphicFrame>
        <p:nvGraphicFramePr>
          <p:cNvPr id="22" name="Table 21">
            <a:extLst>
              <a:ext uri="{FF2B5EF4-FFF2-40B4-BE49-F238E27FC236}">
                <a16:creationId xmlns:a16="http://schemas.microsoft.com/office/drawing/2014/main" id="{6A295CF6-31D1-E356-03F6-A2E965336545}"/>
              </a:ext>
            </a:extLst>
          </p:cNvPr>
          <p:cNvGraphicFramePr>
            <a:graphicFrameLocks noGrp="1"/>
          </p:cNvGraphicFramePr>
          <p:nvPr>
            <p:extLst>
              <p:ext uri="{D42A27DB-BD31-4B8C-83A1-F6EECF244321}">
                <p14:modId xmlns:p14="http://schemas.microsoft.com/office/powerpoint/2010/main" val="1937344060"/>
              </p:ext>
            </p:extLst>
          </p:nvPr>
        </p:nvGraphicFramePr>
        <p:xfrm>
          <a:off x="5306060" y="2213954"/>
          <a:ext cx="2667000" cy="2316480"/>
        </p:xfrm>
        <a:graphic>
          <a:graphicData uri="http://schemas.openxmlformats.org/drawingml/2006/table">
            <a:tbl>
              <a:tblPr>
                <a:tableStyleId>{16D9F66E-5EB9-4882-86FB-DCBF35E3C3E4}</a:tableStyleId>
              </a:tblPr>
              <a:tblGrid>
                <a:gridCol w="666750">
                  <a:extLst>
                    <a:ext uri="{9D8B030D-6E8A-4147-A177-3AD203B41FA5}">
                      <a16:colId xmlns:a16="http://schemas.microsoft.com/office/drawing/2014/main" val="2397851379"/>
                    </a:ext>
                  </a:extLst>
                </a:gridCol>
                <a:gridCol w="666750">
                  <a:extLst>
                    <a:ext uri="{9D8B030D-6E8A-4147-A177-3AD203B41FA5}">
                      <a16:colId xmlns:a16="http://schemas.microsoft.com/office/drawing/2014/main" val="1108943306"/>
                    </a:ext>
                  </a:extLst>
                </a:gridCol>
                <a:gridCol w="666750">
                  <a:extLst>
                    <a:ext uri="{9D8B030D-6E8A-4147-A177-3AD203B41FA5}">
                      <a16:colId xmlns:a16="http://schemas.microsoft.com/office/drawing/2014/main" val="4057571777"/>
                    </a:ext>
                  </a:extLst>
                </a:gridCol>
                <a:gridCol w="666750">
                  <a:extLst>
                    <a:ext uri="{9D8B030D-6E8A-4147-A177-3AD203B41FA5}">
                      <a16:colId xmlns:a16="http://schemas.microsoft.com/office/drawing/2014/main" val="3148215806"/>
                    </a:ext>
                  </a:extLst>
                </a:gridCol>
              </a:tblGrid>
              <a:tr h="578548">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62787261"/>
                  </a:ext>
                </a:extLst>
              </a:tr>
              <a:tr h="578548">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01185906"/>
                  </a:ext>
                </a:extLst>
              </a:tr>
              <a:tr h="578548">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7839953"/>
                  </a:ext>
                </a:extLst>
              </a:tr>
              <a:tr h="578548">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50983888"/>
                  </a:ext>
                </a:extLst>
              </a:tr>
            </a:tbl>
          </a:graphicData>
        </a:graphic>
      </p:graphicFrame>
      <p:sp>
        <p:nvSpPr>
          <p:cNvPr id="23" name="Equals 22">
            <a:extLst>
              <a:ext uri="{FF2B5EF4-FFF2-40B4-BE49-F238E27FC236}">
                <a16:creationId xmlns:a16="http://schemas.microsoft.com/office/drawing/2014/main" id="{9F308103-5D06-CA22-5D90-7757B85F8A36}"/>
              </a:ext>
            </a:extLst>
          </p:cNvPr>
          <p:cNvSpPr/>
          <p:nvPr/>
        </p:nvSpPr>
        <p:spPr>
          <a:xfrm>
            <a:off x="3966272" y="2452858"/>
            <a:ext cx="1051052" cy="685800"/>
          </a:xfrm>
          <a:prstGeom prst="mathEqual">
            <a:avLst>
              <a:gd name="adj1" fmla="val 23520"/>
              <a:gd name="adj2" fmla="val 1391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24" name="Right Brace 23">
            <a:extLst>
              <a:ext uri="{FF2B5EF4-FFF2-40B4-BE49-F238E27FC236}">
                <a16:creationId xmlns:a16="http://schemas.microsoft.com/office/drawing/2014/main" id="{1DD657D3-3284-DD90-019B-7FA4ABB52898}"/>
              </a:ext>
            </a:extLst>
          </p:cNvPr>
          <p:cNvSpPr/>
          <p:nvPr/>
        </p:nvSpPr>
        <p:spPr>
          <a:xfrm rot="16200000">
            <a:off x="2161040" y="695305"/>
            <a:ext cx="505907" cy="2847895"/>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25" name="Left Brace 24">
            <a:extLst>
              <a:ext uri="{FF2B5EF4-FFF2-40B4-BE49-F238E27FC236}">
                <a16:creationId xmlns:a16="http://schemas.microsoft.com/office/drawing/2014/main" id="{9963E702-079B-3C94-8369-CDDF636E1B57}"/>
              </a:ext>
            </a:extLst>
          </p:cNvPr>
          <p:cNvSpPr/>
          <p:nvPr/>
        </p:nvSpPr>
        <p:spPr>
          <a:xfrm>
            <a:off x="5023293" y="1995633"/>
            <a:ext cx="312420" cy="2753121"/>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26" name="TextBox 25">
            <a:extLst>
              <a:ext uri="{FF2B5EF4-FFF2-40B4-BE49-F238E27FC236}">
                <a16:creationId xmlns:a16="http://schemas.microsoft.com/office/drawing/2014/main" id="{4D1E0972-22E7-80FA-8C54-3BFA9CC998A1}"/>
              </a:ext>
            </a:extLst>
          </p:cNvPr>
          <p:cNvSpPr txBox="1"/>
          <p:nvPr/>
        </p:nvSpPr>
        <p:spPr>
          <a:xfrm>
            <a:off x="2021084" y="1367339"/>
            <a:ext cx="952748" cy="523220"/>
          </a:xfrm>
          <a:prstGeom prst="rect">
            <a:avLst/>
          </a:prstGeom>
          <a:noFill/>
        </p:spPr>
        <p:txBody>
          <a:bodyPr wrap="square" rtlCol="0">
            <a:spAutoFit/>
          </a:bodyPr>
          <a:lstStyle/>
          <a:p>
            <a:r>
              <a:rPr lang="en-IN" sz="2800" dirty="0">
                <a:solidFill>
                  <a:schemeClr val="accent6">
                    <a:lumMod val="50000"/>
                  </a:schemeClr>
                </a:solidFill>
              </a:rPr>
              <a:t>Row</a:t>
            </a:r>
          </a:p>
        </p:txBody>
      </p:sp>
      <p:sp>
        <p:nvSpPr>
          <p:cNvPr id="27" name="TextBox 26">
            <a:extLst>
              <a:ext uri="{FF2B5EF4-FFF2-40B4-BE49-F238E27FC236}">
                <a16:creationId xmlns:a16="http://schemas.microsoft.com/office/drawing/2014/main" id="{74FF1044-D2F4-BE83-E587-3AF96A920CBE}"/>
              </a:ext>
            </a:extLst>
          </p:cNvPr>
          <p:cNvSpPr txBox="1"/>
          <p:nvPr/>
        </p:nvSpPr>
        <p:spPr>
          <a:xfrm>
            <a:off x="4347215" y="3167390"/>
            <a:ext cx="952748" cy="523220"/>
          </a:xfrm>
          <a:prstGeom prst="rect">
            <a:avLst/>
          </a:prstGeom>
          <a:noFill/>
        </p:spPr>
        <p:txBody>
          <a:bodyPr wrap="square" rtlCol="0">
            <a:spAutoFit/>
          </a:bodyPr>
          <a:lstStyle/>
          <a:p>
            <a:r>
              <a:rPr lang="en-IN" sz="2800" dirty="0">
                <a:solidFill>
                  <a:schemeClr val="accent6">
                    <a:lumMod val="50000"/>
                  </a:schemeClr>
                </a:solidFill>
              </a:rPr>
              <a:t>Col</a:t>
            </a:r>
          </a:p>
        </p:txBody>
      </p:sp>
    </p:spTree>
    <p:extLst>
      <p:ext uri="{BB962C8B-B14F-4D97-AF65-F5344CB8AC3E}">
        <p14:creationId xmlns:p14="http://schemas.microsoft.com/office/powerpoint/2010/main" val="120515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276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611624"/>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2D Arrays</a:t>
            </a:r>
          </a:p>
        </p:txBody>
      </p:sp>
      <p:sp>
        <p:nvSpPr>
          <p:cNvPr id="21" name="object 20">
            <a:extLst>
              <a:ext uri="{FF2B5EF4-FFF2-40B4-BE49-F238E27FC236}">
                <a16:creationId xmlns:a16="http://schemas.microsoft.com/office/drawing/2014/main" id="{AB577BEF-80C2-A4A8-3F75-10A82D4D8CE4}"/>
              </a:ext>
            </a:extLst>
          </p:cNvPr>
          <p:cNvSpPr txBox="1">
            <a:spLocks/>
          </p:cNvSpPr>
          <p:nvPr/>
        </p:nvSpPr>
        <p:spPr>
          <a:xfrm>
            <a:off x="987551" y="1384351"/>
            <a:ext cx="7156703" cy="4471096"/>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just">
              <a:spcBef>
                <a:spcPts val="105"/>
              </a:spcBef>
            </a:pPr>
            <a:r>
              <a:rPr lang="en-US" sz="2400" b="0" i="0" dirty="0">
                <a:solidFill>
                  <a:schemeClr val="accent6">
                    <a:lumMod val="50000"/>
                  </a:schemeClr>
                </a:solidFill>
                <a:effectLst/>
                <a:latin typeface="Söhne"/>
              </a:rPr>
              <a:t>A 2D array, also known as a two-dimensional array, is a data structure that organizes elements in a grid-like format with rows and columns. It can be thought of as an array of arrays. In a 2D array, each element is identified by a pair of indices: one for the row and one for the column.</a:t>
            </a:r>
          </a:p>
          <a:p>
            <a:pPr marL="12700" algn="just">
              <a:spcBef>
                <a:spcPts val="105"/>
              </a:spcBef>
            </a:pPr>
            <a:endParaRPr lang="en-US" sz="2400" kern="0" dirty="0">
              <a:solidFill>
                <a:schemeClr val="accent6">
                  <a:lumMod val="50000"/>
                </a:schemeClr>
              </a:solidFill>
              <a:latin typeface="Söhne"/>
            </a:endParaRPr>
          </a:p>
          <a:p>
            <a:pPr marL="12700" algn="just">
              <a:spcBef>
                <a:spcPts val="105"/>
              </a:spcBef>
            </a:pPr>
            <a:r>
              <a:rPr lang="en-US" sz="2400" b="0" i="0" dirty="0">
                <a:solidFill>
                  <a:schemeClr val="accent6">
                    <a:lumMod val="50000"/>
                  </a:schemeClr>
                </a:solidFill>
                <a:effectLst/>
                <a:latin typeface="Söhne"/>
              </a:rPr>
              <a:t>Imagine it like a table or a matrix, where each cell holds a value. The first index refers to the row number, and the second index refers to the column number. This allows you to access or manipulate elements in the array using both row and column indices.</a:t>
            </a:r>
            <a:endParaRPr lang="en-US" sz="2400" kern="0" dirty="0">
              <a:solidFill>
                <a:schemeClr val="accent6">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45006" y="28997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solidFill>
                <a:schemeClr val="accent6">
                  <a:lumMod val="75000"/>
                </a:schemeClr>
              </a:solidFill>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311787" y="618998"/>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Structure of a 2D Array</a:t>
            </a:r>
          </a:p>
        </p:txBody>
      </p:sp>
      <p:graphicFrame>
        <p:nvGraphicFramePr>
          <p:cNvPr id="21" name="Table 21">
            <a:extLst>
              <a:ext uri="{FF2B5EF4-FFF2-40B4-BE49-F238E27FC236}">
                <a16:creationId xmlns:a16="http://schemas.microsoft.com/office/drawing/2014/main" id="{AA07E1DF-5A70-D0CA-949F-022838AEE534}"/>
              </a:ext>
            </a:extLst>
          </p:cNvPr>
          <p:cNvGraphicFramePr>
            <a:graphicFrameLocks noGrp="1"/>
          </p:cNvGraphicFramePr>
          <p:nvPr>
            <p:extLst>
              <p:ext uri="{D42A27DB-BD31-4B8C-83A1-F6EECF244321}">
                <p14:modId xmlns:p14="http://schemas.microsoft.com/office/powerpoint/2010/main" val="3868321598"/>
              </p:ext>
            </p:extLst>
          </p:nvPr>
        </p:nvGraphicFramePr>
        <p:xfrm>
          <a:off x="2453291" y="1905000"/>
          <a:ext cx="4249612" cy="3659700"/>
        </p:xfrm>
        <a:graphic>
          <a:graphicData uri="http://schemas.openxmlformats.org/drawingml/2006/table">
            <a:tbl>
              <a:tblPr>
                <a:tableStyleId>{16D9F66E-5EB9-4882-86FB-DCBF35E3C3E4}</a:tableStyleId>
              </a:tblPr>
              <a:tblGrid>
                <a:gridCol w="1062403">
                  <a:extLst>
                    <a:ext uri="{9D8B030D-6E8A-4147-A177-3AD203B41FA5}">
                      <a16:colId xmlns:a16="http://schemas.microsoft.com/office/drawing/2014/main" val="2397851379"/>
                    </a:ext>
                  </a:extLst>
                </a:gridCol>
                <a:gridCol w="1062403">
                  <a:extLst>
                    <a:ext uri="{9D8B030D-6E8A-4147-A177-3AD203B41FA5}">
                      <a16:colId xmlns:a16="http://schemas.microsoft.com/office/drawing/2014/main" val="1108943306"/>
                    </a:ext>
                  </a:extLst>
                </a:gridCol>
                <a:gridCol w="1062403">
                  <a:extLst>
                    <a:ext uri="{9D8B030D-6E8A-4147-A177-3AD203B41FA5}">
                      <a16:colId xmlns:a16="http://schemas.microsoft.com/office/drawing/2014/main" val="4057571777"/>
                    </a:ext>
                  </a:extLst>
                </a:gridCol>
                <a:gridCol w="1062403">
                  <a:extLst>
                    <a:ext uri="{9D8B030D-6E8A-4147-A177-3AD203B41FA5}">
                      <a16:colId xmlns:a16="http://schemas.microsoft.com/office/drawing/2014/main" val="3148215806"/>
                    </a:ext>
                  </a:extLst>
                </a:gridCol>
              </a:tblGrid>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62787261"/>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01185906"/>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7839953"/>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50983888"/>
                  </a:ext>
                </a:extLst>
              </a:tr>
            </a:tbl>
          </a:graphicData>
        </a:graphic>
      </p:graphicFrame>
      <p:sp>
        <p:nvSpPr>
          <p:cNvPr id="22" name="TextBox 21">
            <a:extLst>
              <a:ext uri="{FF2B5EF4-FFF2-40B4-BE49-F238E27FC236}">
                <a16:creationId xmlns:a16="http://schemas.microsoft.com/office/drawing/2014/main" id="{F8BCCE12-B168-AEBC-581E-555CDC7F3DBA}"/>
              </a:ext>
            </a:extLst>
          </p:cNvPr>
          <p:cNvSpPr txBox="1"/>
          <p:nvPr/>
        </p:nvSpPr>
        <p:spPr>
          <a:xfrm>
            <a:off x="2453291" y="1293300"/>
            <a:ext cx="4310919" cy="646331"/>
          </a:xfrm>
          <a:prstGeom prst="rect">
            <a:avLst/>
          </a:prstGeom>
          <a:noFill/>
        </p:spPr>
        <p:txBody>
          <a:bodyPr wrap="square" rtlCol="0">
            <a:spAutoFit/>
          </a:bodyPr>
          <a:lstStyle/>
          <a:p>
            <a:r>
              <a:rPr lang="en-IN" sz="3600" dirty="0">
                <a:solidFill>
                  <a:schemeClr val="accent6">
                    <a:lumMod val="50000"/>
                  </a:schemeClr>
                </a:solidFill>
              </a:rPr>
              <a:t>   0        1        2        3</a:t>
            </a:r>
          </a:p>
        </p:txBody>
      </p:sp>
      <p:sp>
        <p:nvSpPr>
          <p:cNvPr id="23" name="TextBox 22">
            <a:extLst>
              <a:ext uri="{FF2B5EF4-FFF2-40B4-BE49-F238E27FC236}">
                <a16:creationId xmlns:a16="http://schemas.microsoft.com/office/drawing/2014/main" id="{332385B2-F228-9CD0-FDD5-90C48D66282D}"/>
              </a:ext>
            </a:extLst>
          </p:cNvPr>
          <p:cNvSpPr txBox="1"/>
          <p:nvPr/>
        </p:nvSpPr>
        <p:spPr>
          <a:xfrm>
            <a:off x="1957158" y="2005494"/>
            <a:ext cx="847487" cy="3539430"/>
          </a:xfrm>
          <a:prstGeom prst="rect">
            <a:avLst/>
          </a:prstGeom>
          <a:noFill/>
        </p:spPr>
        <p:txBody>
          <a:bodyPr wrap="square" rtlCol="0">
            <a:spAutoFit/>
          </a:bodyPr>
          <a:lstStyle/>
          <a:p>
            <a:r>
              <a:rPr lang="en-IN" sz="3200" dirty="0">
                <a:solidFill>
                  <a:schemeClr val="accent6">
                    <a:lumMod val="50000"/>
                  </a:schemeClr>
                </a:solidFill>
              </a:rPr>
              <a:t>0</a:t>
            </a:r>
          </a:p>
          <a:p>
            <a:endParaRPr lang="en-IN" sz="3200" dirty="0">
              <a:solidFill>
                <a:schemeClr val="accent6">
                  <a:lumMod val="50000"/>
                </a:schemeClr>
              </a:solidFill>
            </a:endParaRPr>
          </a:p>
          <a:p>
            <a:r>
              <a:rPr lang="en-IN" sz="3200" dirty="0">
                <a:solidFill>
                  <a:schemeClr val="accent6">
                    <a:lumMod val="50000"/>
                  </a:schemeClr>
                </a:solidFill>
              </a:rPr>
              <a:t>1</a:t>
            </a:r>
          </a:p>
          <a:p>
            <a:endParaRPr lang="en-IN" sz="3200" dirty="0">
              <a:solidFill>
                <a:schemeClr val="accent6">
                  <a:lumMod val="50000"/>
                </a:schemeClr>
              </a:solidFill>
            </a:endParaRPr>
          </a:p>
          <a:p>
            <a:r>
              <a:rPr lang="en-IN" sz="3200" dirty="0">
                <a:solidFill>
                  <a:schemeClr val="accent6">
                    <a:lumMod val="50000"/>
                  </a:schemeClr>
                </a:solidFill>
              </a:rPr>
              <a:t>2</a:t>
            </a:r>
          </a:p>
          <a:p>
            <a:endParaRPr lang="en-IN" sz="3200" dirty="0">
              <a:solidFill>
                <a:schemeClr val="accent6">
                  <a:lumMod val="50000"/>
                </a:schemeClr>
              </a:solidFill>
            </a:endParaRPr>
          </a:p>
          <a:p>
            <a:r>
              <a:rPr lang="en-IN" sz="3200" dirty="0">
                <a:solidFill>
                  <a:schemeClr val="accent6">
                    <a:lumMod val="50000"/>
                  </a:schemeClr>
                </a:solidFill>
              </a:rPr>
              <a:t>3</a:t>
            </a:r>
          </a:p>
        </p:txBody>
      </p:sp>
    </p:spTree>
    <p:extLst>
      <p:ext uri="{BB962C8B-B14F-4D97-AF65-F5344CB8AC3E}">
        <p14:creationId xmlns:p14="http://schemas.microsoft.com/office/powerpoint/2010/main" val="331839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9555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6915" y="533400"/>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Actual Structure of 2d Array</a:t>
            </a:r>
          </a:p>
        </p:txBody>
      </p:sp>
      <p:graphicFrame>
        <p:nvGraphicFramePr>
          <p:cNvPr id="21" name="Table 21">
            <a:extLst>
              <a:ext uri="{FF2B5EF4-FFF2-40B4-BE49-F238E27FC236}">
                <a16:creationId xmlns:a16="http://schemas.microsoft.com/office/drawing/2014/main" id="{78AFB71D-E3CA-8356-6789-AB86F49BB9C6}"/>
              </a:ext>
            </a:extLst>
          </p:cNvPr>
          <p:cNvGraphicFramePr>
            <a:graphicFrameLocks noGrp="1"/>
          </p:cNvGraphicFramePr>
          <p:nvPr>
            <p:extLst>
              <p:ext uri="{D42A27DB-BD31-4B8C-83A1-F6EECF244321}">
                <p14:modId xmlns:p14="http://schemas.microsoft.com/office/powerpoint/2010/main" val="4167369739"/>
              </p:ext>
            </p:extLst>
          </p:nvPr>
        </p:nvGraphicFramePr>
        <p:xfrm>
          <a:off x="3367162" y="1725053"/>
          <a:ext cx="4572000" cy="660400"/>
        </p:xfrm>
        <a:graphic>
          <a:graphicData uri="http://schemas.openxmlformats.org/drawingml/2006/table">
            <a:tbl>
              <a:tblPr firstRow="1" bandRow="1">
                <a:tableStyleId>{E8B1032C-EA38-4F05-BA0D-38AFFFC7BED3}</a:tableStyleId>
              </a:tblPr>
              <a:tblGrid>
                <a:gridCol w="1143000">
                  <a:extLst>
                    <a:ext uri="{9D8B030D-6E8A-4147-A177-3AD203B41FA5}">
                      <a16:colId xmlns:a16="http://schemas.microsoft.com/office/drawing/2014/main" val="2728181680"/>
                    </a:ext>
                  </a:extLst>
                </a:gridCol>
                <a:gridCol w="1143000">
                  <a:extLst>
                    <a:ext uri="{9D8B030D-6E8A-4147-A177-3AD203B41FA5}">
                      <a16:colId xmlns:a16="http://schemas.microsoft.com/office/drawing/2014/main" val="483823927"/>
                    </a:ext>
                  </a:extLst>
                </a:gridCol>
                <a:gridCol w="1143000">
                  <a:extLst>
                    <a:ext uri="{9D8B030D-6E8A-4147-A177-3AD203B41FA5}">
                      <a16:colId xmlns:a16="http://schemas.microsoft.com/office/drawing/2014/main" val="3221754762"/>
                    </a:ext>
                  </a:extLst>
                </a:gridCol>
                <a:gridCol w="1143000">
                  <a:extLst>
                    <a:ext uri="{9D8B030D-6E8A-4147-A177-3AD203B41FA5}">
                      <a16:colId xmlns:a16="http://schemas.microsoft.com/office/drawing/2014/main" val="2472213057"/>
                    </a:ext>
                  </a:extLst>
                </a:gridCol>
              </a:tblGrid>
              <a:tr h="660400">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extLst>
                  <a:ext uri="{0D108BD9-81ED-4DB2-BD59-A6C34878D82A}">
                    <a16:rowId xmlns:a16="http://schemas.microsoft.com/office/drawing/2014/main" val="149488508"/>
                  </a:ext>
                </a:extLst>
              </a:tr>
            </a:tbl>
          </a:graphicData>
        </a:graphic>
      </p:graphicFrame>
      <p:graphicFrame>
        <p:nvGraphicFramePr>
          <p:cNvPr id="22" name="Table 21">
            <a:extLst>
              <a:ext uri="{FF2B5EF4-FFF2-40B4-BE49-F238E27FC236}">
                <a16:creationId xmlns:a16="http://schemas.microsoft.com/office/drawing/2014/main" id="{B6A7B261-BD43-F3BB-AB02-3543654C04DB}"/>
              </a:ext>
            </a:extLst>
          </p:cNvPr>
          <p:cNvGraphicFramePr>
            <a:graphicFrameLocks noGrp="1"/>
          </p:cNvGraphicFramePr>
          <p:nvPr>
            <p:extLst>
              <p:ext uri="{D42A27DB-BD31-4B8C-83A1-F6EECF244321}">
                <p14:modId xmlns:p14="http://schemas.microsoft.com/office/powerpoint/2010/main" val="4181792099"/>
              </p:ext>
            </p:extLst>
          </p:nvPr>
        </p:nvGraphicFramePr>
        <p:xfrm>
          <a:off x="3367162" y="2689212"/>
          <a:ext cx="4572000" cy="660400"/>
        </p:xfrm>
        <a:graphic>
          <a:graphicData uri="http://schemas.openxmlformats.org/drawingml/2006/table">
            <a:tbl>
              <a:tblPr firstRow="1" bandRow="1">
                <a:tableStyleId>{E8B1032C-EA38-4F05-BA0D-38AFFFC7BED3}</a:tableStyleId>
              </a:tblPr>
              <a:tblGrid>
                <a:gridCol w="1143000">
                  <a:extLst>
                    <a:ext uri="{9D8B030D-6E8A-4147-A177-3AD203B41FA5}">
                      <a16:colId xmlns:a16="http://schemas.microsoft.com/office/drawing/2014/main" val="2728181680"/>
                    </a:ext>
                  </a:extLst>
                </a:gridCol>
                <a:gridCol w="1143000">
                  <a:extLst>
                    <a:ext uri="{9D8B030D-6E8A-4147-A177-3AD203B41FA5}">
                      <a16:colId xmlns:a16="http://schemas.microsoft.com/office/drawing/2014/main" val="483823927"/>
                    </a:ext>
                  </a:extLst>
                </a:gridCol>
                <a:gridCol w="1143000">
                  <a:extLst>
                    <a:ext uri="{9D8B030D-6E8A-4147-A177-3AD203B41FA5}">
                      <a16:colId xmlns:a16="http://schemas.microsoft.com/office/drawing/2014/main" val="3221754762"/>
                    </a:ext>
                  </a:extLst>
                </a:gridCol>
                <a:gridCol w="1143000">
                  <a:extLst>
                    <a:ext uri="{9D8B030D-6E8A-4147-A177-3AD203B41FA5}">
                      <a16:colId xmlns:a16="http://schemas.microsoft.com/office/drawing/2014/main" val="2472213057"/>
                    </a:ext>
                  </a:extLst>
                </a:gridCol>
              </a:tblGrid>
              <a:tr h="660400">
                <a:tc>
                  <a:txBody>
                    <a:bodyPr/>
                    <a:lstStyle/>
                    <a:p>
                      <a:pPr algn="ctr"/>
                      <a:r>
                        <a:rPr lang="en-IN" dirty="0"/>
                        <a:t>5</a:t>
                      </a:r>
                    </a:p>
                  </a:txBody>
                  <a:tcPr anchor="ctr"/>
                </a:tc>
                <a:tc>
                  <a:txBody>
                    <a:bodyPr/>
                    <a:lstStyle/>
                    <a:p>
                      <a:pPr algn="ctr"/>
                      <a:r>
                        <a:rPr lang="en-IN" dirty="0"/>
                        <a:t>6</a:t>
                      </a:r>
                    </a:p>
                  </a:txBody>
                  <a:tcPr anchor="ctr"/>
                </a:tc>
                <a:tc>
                  <a:txBody>
                    <a:bodyPr/>
                    <a:lstStyle/>
                    <a:p>
                      <a:pPr algn="ctr"/>
                      <a:r>
                        <a:rPr lang="en-IN" dirty="0"/>
                        <a:t>7</a:t>
                      </a:r>
                    </a:p>
                  </a:txBody>
                  <a:tcPr anchor="ctr"/>
                </a:tc>
                <a:tc>
                  <a:txBody>
                    <a:bodyPr/>
                    <a:lstStyle/>
                    <a:p>
                      <a:pPr algn="ctr"/>
                      <a:r>
                        <a:rPr lang="en-IN" dirty="0"/>
                        <a:t>8</a:t>
                      </a:r>
                    </a:p>
                  </a:txBody>
                  <a:tcPr anchor="ctr"/>
                </a:tc>
                <a:extLst>
                  <a:ext uri="{0D108BD9-81ED-4DB2-BD59-A6C34878D82A}">
                    <a16:rowId xmlns:a16="http://schemas.microsoft.com/office/drawing/2014/main" val="149488508"/>
                  </a:ext>
                </a:extLst>
              </a:tr>
            </a:tbl>
          </a:graphicData>
        </a:graphic>
      </p:graphicFrame>
      <p:graphicFrame>
        <p:nvGraphicFramePr>
          <p:cNvPr id="23" name="Table 21">
            <a:extLst>
              <a:ext uri="{FF2B5EF4-FFF2-40B4-BE49-F238E27FC236}">
                <a16:creationId xmlns:a16="http://schemas.microsoft.com/office/drawing/2014/main" id="{F1A4E798-8834-EA0A-0C7E-D92EF263FD0E}"/>
              </a:ext>
            </a:extLst>
          </p:cNvPr>
          <p:cNvGraphicFramePr>
            <a:graphicFrameLocks noGrp="1"/>
          </p:cNvGraphicFramePr>
          <p:nvPr>
            <p:extLst>
              <p:ext uri="{D42A27DB-BD31-4B8C-83A1-F6EECF244321}">
                <p14:modId xmlns:p14="http://schemas.microsoft.com/office/powerpoint/2010/main" val="3600668087"/>
              </p:ext>
            </p:extLst>
          </p:nvPr>
        </p:nvGraphicFramePr>
        <p:xfrm>
          <a:off x="3369620" y="3653371"/>
          <a:ext cx="4572000" cy="660400"/>
        </p:xfrm>
        <a:graphic>
          <a:graphicData uri="http://schemas.openxmlformats.org/drawingml/2006/table">
            <a:tbl>
              <a:tblPr firstRow="1" bandRow="1">
                <a:tableStyleId>{E8B1032C-EA38-4F05-BA0D-38AFFFC7BED3}</a:tableStyleId>
              </a:tblPr>
              <a:tblGrid>
                <a:gridCol w="1143000">
                  <a:extLst>
                    <a:ext uri="{9D8B030D-6E8A-4147-A177-3AD203B41FA5}">
                      <a16:colId xmlns:a16="http://schemas.microsoft.com/office/drawing/2014/main" val="2728181680"/>
                    </a:ext>
                  </a:extLst>
                </a:gridCol>
                <a:gridCol w="1143000">
                  <a:extLst>
                    <a:ext uri="{9D8B030D-6E8A-4147-A177-3AD203B41FA5}">
                      <a16:colId xmlns:a16="http://schemas.microsoft.com/office/drawing/2014/main" val="483823927"/>
                    </a:ext>
                  </a:extLst>
                </a:gridCol>
                <a:gridCol w="1143000">
                  <a:extLst>
                    <a:ext uri="{9D8B030D-6E8A-4147-A177-3AD203B41FA5}">
                      <a16:colId xmlns:a16="http://schemas.microsoft.com/office/drawing/2014/main" val="3221754762"/>
                    </a:ext>
                  </a:extLst>
                </a:gridCol>
                <a:gridCol w="1143000">
                  <a:extLst>
                    <a:ext uri="{9D8B030D-6E8A-4147-A177-3AD203B41FA5}">
                      <a16:colId xmlns:a16="http://schemas.microsoft.com/office/drawing/2014/main" val="2472213057"/>
                    </a:ext>
                  </a:extLst>
                </a:gridCol>
              </a:tblGrid>
              <a:tr h="660400">
                <a:tc>
                  <a:txBody>
                    <a:bodyPr/>
                    <a:lstStyle/>
                    <a:p>
                      <a:pPr algn="ctr"/>
                      <a:r>
                        <a:rPr lang="en-IN" dirty="0"/>
                        <a:t>9</a:t>
                      </a:r>
                    </a:p>
                  </a:txBody>
                  <a:tcPr anchor="ctr"/>
                </a:tc>
                <a:tc>
                  <a:txBody>
                    <a:bodyPr/>
                    <a:lstStyle/>
                    <a:p>
                      <a:pPr algn="ctr"/>
                      <a:r>
                        <a:rPr lang="en-IN" dirty="0"/>
                        <a:t>10</a:t>
                      </a:r>
                    </a:p>
                  </a:txBody>
                  <a:tcPr anchor="ctr"/>
                </a:tc>
                <a:tc>
                  <a:txBody>
                    <a:bodyPr/>
                    <a:lstStyle/>
                    <a:p>
                      <a:pPr algn="ctr"/>
                      <a:r>
                        <a:rPr lang="en-IN" dirty="0"/>
                        <a:t>11</a:t>
                      </a:r>
                    </a:p>
                  </a:txBody>
                  <a:tcPr anchor="ctr"/>
                </a:tc>
                <a:tc>
                  <a:txBody>
                    <a:bodyPr/>
                    <a:lstStyle/>
                    <a:p>
                      <a:pPr algn="ctr"/>
                      <a:r>
                        <a:rPr lang="en-IN" dirty="0"/>
                        <a:t>12</a:t>
                      </a:r>
                    </a:p>
                  </a:txBody>
                  <a:tcPr anchor="ctr"/>
                </a:tc>
                <a:extLst>
                  <a:ext uri="{0D108BD9-81ED-4DB2-BD59-A6C34878D82A}">
                    <a16:rowId xmlns:a16="http://schemas.microsoft.com/office/drawing/2014/main" val="149488508"/>
                  </a:ext>
                </a:extLst>
              </a:tr>
            </a:tbl>
          </a:graphicData>
        </a:graphic>
      </p:graphicFrame>
      <p:graphicFrame>
        <p:nvGraphicFramePr>
          <p:cNvPr id="24" name="Table 21">
            <a:extLst>
              <a:ext uri="{FF2B5EF4-FFF2-40B4-BE49-F238E27FC236}">
                <a16:creationId xmlns:a16="http://schemas.microsoft.com/office/drawing/2014/main" id="{E35D2C82-7D71-0A38-14A6-D6BDA70C6715}"/>
              </a:ext>
            </a:extLst>
          </p:cNvPr>
          <p:cNvGraphicFramePr>
            <a:graphicFrameLocks noGrp="1"/>
          </p:cNvGraphicFramePr>
          <p:nvPr>
            <p:extLst>
              <p:ext uri="{D42A27DB-BD31-4B8C-83A1-F6EECF244321}">
                <p14:modId xmlns:p14="http://schemas.microsoft.com/office/powerpoint/2010/main" val="3976401704"/>
              </p:ext>
            </p:extLst>
          </p:nvPr>
        </p:nvGraphicFramePr>
        <p:xfrm>
          <a:off x="3367162" y="4617530"/>
          <a:ext cx="4572000" cy="660400"/>
        </p:xfrm>
        <a:graphic>
          <a:graphicData uri="http://schemas.openxmlformats.org/drawingml/2006/table">
            <a:tbl>
              <a:tblPr firstRow="1" bandRow="1">
                <a:tableStyleId>{E8B1032C-EA38-4F05-BA0D-38AFFFC7BED3}</a:tableStyleId>
              </a:tblPr>
              <a:tblGrid>
                <a:gridCol w="1143000">
                  <a:extLst>
                    <a:ext uri="{9D8B030D-6E8A-4147-A177-3AD203B41FA5}">
                      <a16:colId xmlns:a16="http://schemas.microsoft.com/office/drawing/2014/main" val="2728181680"/>
                    </a:ext>
                  </a:extLst>
                </a:gridCol>
                <a:gridCol w="1143000">
                  <a:extLst>
                    <a:ext uri="{9D8B030D-6E8A-4147-A177-3AD203B41FA5}">
                      <a16:colId xmlns:a16="http://schemas.microsoft.com/office/drawing/2014/main" val="483823927"/>
                    </a:ext>
                  </a:extLst>
                </a:gridCol>
                <a:gridCol w="1143000">
                  <a:extLst>
                    <a:ext uri="{9D8B030D-6E8A-4147-A177-3AD203B41FA5}">
                      <a16:colId xmlns:a16="http://schemas.microsoft.com/office/drawing/2014/main" val="3221754762"/>
                    </a:ext>
                  </a:extLst>
                </a:gridCol>
                <a:gridCol w="1143000">
                  <a:extLst>
                    <a:ext uri="{9D8B030D-6E8A-4147-A177-3AD203B41FA5}">
                      <a16:colId xmlns:a16="http://schemas.microsoft.com/office/drawing/2014/main" val="2472213057"/>
                    </a:ext>
                  </a:extLst>
                </a:gridCol>
              </a:tblGrid>
              <a:tr h="660400">
                <a:tc>
                  <a:txBody>
                    <a:bodyPr/>
                    <a:lstStyle/>
                    <a:p>
                      <a:pPr algn="ctr"/>
                      <a:r>
                        <a:rPr lang="en-IN" dirty="0"/>
                        <a:t>13</a:t>
                      </a:r>
                    </a:p>
                  </a:txBody>
                  <a:tcPr anchor="ctr"/>
                </a:tc>
                <a:tc>
                  <a:txBody>
                    <a:bodyPr/>
                    <a:lstStyle/>
                    <a:p>
                      <a:pPr algn="ctr"/>
                      <a:r>
                        <a:rPr lang="en-IN" dirty="0"/>
                        <a:t>14</a:t>
                      </a:r>
                    </a:p>
                  </a:txBody>
                  <a:tcPr anchor="ctr"/>
                </a:tc>
                <a:tc>
                  <a:txBody>
                    <a:bodyPr/>
                    <a:lstStyle/>
                    <a:p>
                      <a:pPr algn="ctr"/>
                      <a:r>
                        <a:rPr lang="en-IN" dirty="0"/>
                        <a:t>15</a:t>
                      </a:r>
                    </a:p>
                  </a:txBody>
                  <a:tcPr anchor="ctr"/>
                </a:tc>
                <a:tc>
                  <a:txBody>
                    <a:bodyPr/>
                    <a:lstStyle/>
                    <a:p>
                      <a:pPr algn="ctr"/>
                      <a:r>
                        <a:rPr lang="en-IN" dirty="0"/>
                        <a:t>16</a:t>
                      </a:r>
                    </a:p>
                  </a:txBody>
                  <a:tcPr anchor="ctr"/>
                </a:tc>
                <a:extLst>
                  <a:ext uri="{0D108BD9-81ED-4DB2-BD59-A6C34878D82A}">
                    <a16:rowId xmlns:a16="http://schemas.microsoft.com/office/drawing/2014/main" val="149488508"/>
                  </a:ext>
                </a:extLst>
              </a:tr>
            </a:tbl>
          </a:graphicData>
        </a:graphic>
      </p:graphicFrame>
      <p:graphicFrame>
        <p:nvGraphicFramePr>
          <p:cNvPr id="26" name="Table 26">
            <a:extLst>
              <a:ext uri="{FF2B5EF4-FFF2-40B4-BE49-F238E27FC236}">
                <a16:creationId xmlns:a16="http://schemas.microsoft.com/office/drawing/2014/main" id="{BEE9D8C3-60A0-381B-7731-F805323CC201}"/>
              </a:ext>
            </a:extLst>
          </p:cNvPr>
          <p:cNvGraphicFramePr>
            <a:graphicFrameLocks noGrp="1"/>
          </p:cNvGraphicFramePr>
          <p:nvPr>
            <p:extLst>
              <p:ext uri="{D42A27DB-BD31-4B8C-83A1-F6EECF244321}">
                <p14:modId xmlns:p14="http://schemas.microsoft.com/office/powerpoint/2010/main" val="2526279606"/>
              </p:ext>
            </p:extLst>
          </p:nvPr>
        </p:nvGraphicFramePr>
        <p:xfrm>
          <a:off x="1241950" y="1635454"/>
          <a:ext cx="941125" cy="3642476"/>
        </p:xfrm>
        <a:graphic>
          <a:graphicData uri="http://schemas.openxmlformats.org/drawingml/2006/table">
            <a:tbl>
              <a:tblPr>
                <a:tableStyleId>{E8B1032C-EA38-4F05-BA0D-38AFFFC7BED3}</a:tableStyleId>
              </a:tblPr>
              <a:tblGrid>
                <a:gridCol w="941125">
                  <a:extLst>
                    <a:ext uri="{9D8B030D-6E8A-4147-A177-3AD203B41FA5}">
                      <a16:colId xmlns:a16="http://schemas.microsoft.com/office/drawing/2014/main" val="3537989149"/>
                    </a:ext>
                  </a:extLst>
                </a:gridCol>
              </a:tblGrid>
              <a:tr h="910619">
                <a:tc>
                  <a:txBody>
                    <a:bodyPr/>
                    <a:lstStyle/>
                    <a:p>
                      <a:pPr algn="ctr"/>
                      <a:r>
                        <a:rPr lang="en-IN" dirty="0"/>
                        <a:t>3k</a:t>
                      </a:r>
                    </a:p>
                  </a:txBody>
                  <a:tcPr anchor="ctr"/>
                </a:tc>
                <a:extLst>
                  <a:ext uri="{0D108BD9-81ED-4DB2-BD59-A6C34878D82A}">
                    <a16:rowId xmlns:a16="http://schemas.microsoft.com/office/drawing/2014/main" val="714675681"/>
                  </a:ext>
                </a:extLst>
              </a:tr>
              <a:tr h="910619">
                <a:tc>
                  <a:txBody>
                    <a:bodyPr/>
                    <a:lstStyle/>
                    <a:p>
                      <a:pPr algn="ctr"/>
                      <a:r>
                        <a:rPr lang="en-IN" dirty="0"/>
                        <a:t>9k</a:t>
                      </a:r>
                    </a:p>
                  </a:txBody>
                  <a:tcPr anchor="ctr"/>
                </a:tc>
                <a:extLst>
                  <a:ext uri="{0D108BD9-81ED-4DB2-BD59-A6C34878D82A}">
                    <a16:rowId xmlns:a16="http://schemas.microsoft.com/office/drawing/2014/main" val="2636925726"/>
                  </a:ext>
                </a:extLst>
              </a:tr>
              <a:tr h="910619">
                <a:tc>
                  <a:txBody>
                    <a:bodyPr/>
                    <a:lstStyle/>
                    <a:p>
                      <a:pPr algn="ctr"/>
                      <a:r>
                        <a:rPr lang="en-IN" dirty="0"/>
                        <a:t>14k</a:t>
                      </a:r>
                    </a:p>
                  </a:txBody>
                  <a:tcPr anchor="ctr"/>
                </a:tc>
                <a:extLst>
                  <a:ext uri="{0D108BD9-81ED-4DB2-BD59-A6C34878D82A}">
                    <a16:rowId xmlns:a16="http://schemas.microsoft.com/office/drawing/2014/main" val="4070047947"/>
                  </a:ext>
                </a:extLst>
              </a:tr>
              <a:tr h="910619">
                <a:tc>
                  <a:txBody>
                    <a:bodyPr/>
                    <a:lstStyle/>
                    <a:p>
                      <a:pPr algn="ctr"/>
                      <a:r>
                        <a:rPr lang="en-IN" dirty="0"/>
                        <a:t>7k</a:t>
                      </a:r>
                    </a:p>
                  </a:txBody>
                  <a:tcPr anchor="ctr"/>
                </a:tc>
                <a:extLst>
                  <a:ext uri="{0D108BD9-81ED-4DB2-BD59-A6C34878D82A}">
                    <a16:rowId xmlns:a16="http://schemas.microsoft.com/office/drawing/2014/main" val="2922931366"/>
                  </a:ext>
                </a:extLst>
              </a:tr>
            </a:tbl>
          </a:graphicData>
        </a:graphic>
      </p:graphicFrame>
      <p:sp>
        <p:nvSpPr>
          <p:cNvPr id="27" name="TextBox 26">
            <a:extLst>
              <a:ext uri="{FF2B5EF4-FFF2-40B4-BE49-F238E27FC236}">
                <a16:creationId xmlns:a16="http://schemas.microsoft.com/office/drawing/2014/main" id="{850B8630-35D5-00F7-AF46-2863E65A57D3}"/>
              </a:ext>
            </a:extLst>
          </p:cNvPr>
          <p:cNvSpPr txBox="1"/>
          <p:nvPr/>
        </p:nvSpPr>
        <p:spPr>
          <a:xfrm>
            <a:off x="2973832" y="2824447"/>
            <a:ext cx="762000" cy="369332"/>
          </a:xfrm>
          <a:prstGeom prst="rect">
            <a:avLst/>
          </a:prstGeom>
          <a:noFill/>
        </p:spPr>
        <p:txBody>
          <a:bodyPr wrap="square" rtlCol="0">
            <a:spAutoFit/>
          </a:bodyPr>
          <a:lstStyle/>
          <a:p>
            <a:r>
              <a:rPr lang="en-IN" dirty="0"/>
              <a:t>9k</a:t>
            </a:r>
          </a:p>
        </p:txBody>
      </p:sp>
      <p:sp>
        <p:nvSpPr>
          <p:cNvPr id="28" name="TextBox 27">
            <a:extLst>
              <a:ext uri="{FF2B5EF4-FFF2-40B4-BE49-F238E27FC236}">
                <a16:creationId xmlns:a16="http://schemas.microsoft.com/office/drawing/2014/main" id="{5C76A8C3-7E04-5D18-3FB9-3E74D467A882}"/>
              </a:ext>
            </a:extLst>
          </p:cNvPr>
          <p:cNvSpPr txBox="1"/>
          <p:nvPr/>
        </p:nvSpPr>
        <p:spPr>
          <a:xfrm>
            <a:off x="2945075" y="1870587"/>
            <a:ext cx="762000" cy="369332"/>
          </a:xfrm>
          <a:prstGeom prst="rect">
            <a:avLst/>
          </a:prstGeom>
          <a:noFill/>
        </p:spPr>
        <p:txBody>
          <a:bodyPr wrap="square" rtlCol="0">
            <a:spAutoFit/>
          </a:bodyPr>
          <a:lstStyle/>
          <a:p>
            <a:r>
              <a:rPr lang="en-IN" dirty="0"/>
              <a:t>3k</a:t>
            </a:r>
          </a:p>
        </p:txBody>
      </p:sp>
      <p:sp>
        <p:nvSpPr>
          <p:cNvPr id="29" name="TextBox 28">
            <a:extLst>
              <a:ext uri="{FF2B5EF4-FFF2-40B4-BE49-F238E27FC236}">
                <a16:creationId xmlns:a16="http://schemas.microsoft.com/office/drawing/2014/main" id="{8D953A33-C176-36C3-CE99-48BDF56F3464}"/>
              </a:ext>
            </a:extLst>
          </p:cNvPr>
          <p:cNvSpPr txBox="1"/>
          <p:nvPr/>
        </p:nvSpPr>
        <p:spPr>
          <a:xfrm>
            <a:off x="2842640" y="3803796"/>
            <a:ext cx="762000" cy="369332"/>
          </a:xfrm>
          <a:prstGeom prst="rect">
            <a:avLst/>
          </a:prstGeom>
          <a:noFill/>
        </p:spPr>
        <p:txBody>
          <a:bodyPr wrap="square" rtlCol="0">
            <a:spAutoFit/>
          </a:bodyPr>
          <a:lstStyle/>
          <a:p>
            <a:r>
              <a:rPr lang="en-IN" dirty="0"/>
              <a:t>14k</a:t>
            </a:r>
          </a:p>
        </p:txBody>
      </p:sp>
      <p:sp>
        <p:nvSpPr>
          <p:cNvPr id="30" name="TextBox 29">
            <a:extLst>
              <a:ext uri="{FF2B5EF4-FFF2-40B4-BE49-F238E27FC236}">
                <a16:creationId xmlns:a16="http://schemas.microsoft.com/office/drawing/2014/main" id="{4C553194-E273-265B-349F-1765AE38241A}"/>
              </a:ext>
            </a:extLst>
          </p:cNvPr>
          <p:cNvSpPr txBox="1"/>
          <p:nvPr/>
        </p:nvSpPr>
        <p:spPr>
          <a:xfrm>
            <a:off x="2945075" y="4762057"/>
            <a:ext cx="762000" cy="369332"/>
          </a:xfrm>
          <a:prstGeom prst="rect">
            <a:avLst/>
          </a:prstGeom>
          <a:noFill/>
        </p:spPr>
        <p:txBody>
          <a:bodyPr wrap="square" rtlCol="0">
            <a:spAutoFit/>
          </a:bodyPr>
          <a:lstStyle/>
          <a:p>
            <a:r>
              <a:rPr lang="en-IN" dirty="0"/>
              <a:t>7k</a:t>
            </a:r>
          </a:p>
        </p:txBody>
      </p:sp>
      <p:sp>
        <p:nvSpPr>
          <p:cNvPr id="31" name="TextBox 30">
            <a:extLst>
              <a:ext uri="{FF2B5EF4-FFF2-40B4-BE49-F238E27FC236}">
                <a16:creationId xmlns:a16="http://schemas.microsoft.com/office/drawing/2014/main" id="{58B9C644-23BF-1372-CA40-D660AD825C98}"/>
              </a:ext>
            </a:extLst>
          </p:cNvPr>
          <p:cNvSpPr txBox="1"/>
          <p:nvPr/>
        </p:nvSpPr>
        <p:spPr>
          <a:xfrm>
            <a:off x="1168906" y="1259773"/>
            <a:ext cx="762000" cy="369332"/>
          </a:xfrm>
          <a:prstGeom prst="rect">
            <a:avLst/>
          </a:prstGeom>
          <a:noFill/>
        </p:spPr>
        <p:txBody>
          <a:bodyPr wrap="square" rtlCol="0">
            <a:spAutoFit/>
          </a:bodyPr>
          <a:lstStyle/>
          <a:p>
            <a:r>
              <a:rPr lang="en-IN" dirty="0"/>
              <a:t>1k</a:t>
            </a:r>
          </a:p>
        </p:txBody>
      </p:sp>
    </p:spTree>
    <p:extLst>
      <p:ext uri="{BB962C8B-B14F-4D97-AF65-F5344CB8AC3E}">
        <p14:creationId xmlns:p14="http://schemas.microsoft.com/office/powerpoint/2010/main" val="79558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45006" y="28491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615443"/>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How to initialize a 2d Array</a:t>
            </a:r>
          </a:p>
        </p:txBody>
      </p:sp>
      <p:sp>
        <p:nvSpPr>
          <p:cNvPr id="21" name="object 20">
            <a:extLst>
              <a:ext uri="{FF2B5EF4-FFF2-40B4-BE49-F238E27FC236}">
                <a16:creationId xmlns:a16="http://schemas.microsoft.com/office/drawing/2014/main" id="{85478C80-D1F4-23D3-E6BC-80712FB7B4E5}"/>
              </a:ext>
            </a:extLst>
          </p:cNvPr>
          <p:cNvSpPr txBox="1">
            <a:spLocks/>
          </p:cNvSpPr>
          <p:nvPr/>
        </p:nvSpPr>
        <p:spPr>
          <a:xfrm>
            <a:off x="1283466" y="1451876"/>
            <a:ext cx="6577067" cy="444352"/>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ctr">
              <a:spcBef>
                <a:spcPts val="105"/>
              </a:spcBef>
            </a:pPr>
            <a:r>
              <a:rPr lang="en-US" sz="2800" kern="0" dirty="0">
                <a:solidFill>
                  <a:schemeClr val="accent6">
                    <a:lumMod val="50000"/>
                  </a:schemeClr>
                </a:solidFill>
              </a:rPr>
              <a:t>Int [] [] </a:t>
            </a:r>
            <a:r>
              <a:rPr lang="en-US" sz="2800" kern="0" dirty="0" err="1">
                <a:solidFill>
                  <a:schemeClr val="accent6">
                    <a:lumMod val="50000"/>
                  </a:schemeClr>
                </a:solidFill>
              </a:rPr>
              <a:t>arr</a:t>
            </a:r>
            <a:r>
              <a:rPr lang="en-US" sz="2800" kern="0" dirty="0">
                <a:solidFill>
                  <a:schemeClr val="accent6">
                    <a:lumMod val="50000"/>
                  </a:schemeClr>
                </a:solidFill>
              </a:rPr>
              <a:t>= new int[4][4];</a:t>
            </a:r>
          </a:p>
        </p:txBody>
      </p:sp>
      <p:sp>
        <p:nvSpPr>
          <p:cNvPr id="22" name="object 20">
            <a:extLst>
              <a:ext uri="{FF2B5EF4-FFF2-40B4-BE49-F238E27FC236}">
                <a16:creationId xmlns:a16="http://schemas.microsoft.com/office/drawing/2014/main" id="{2A957493-EF13-65A4-0923-21E5DB51DB4D}"/>
              </a:ext>
            </a:extLst>
          </p:cNvPr>
          <p:cNvSpPr txBox="1">
            <a:spLocks/>
          </p:cNvSpPr>
          <p:nvPr/>
        </p:nvSpPr>
        <p:spPr>
          <a:xfrm>
            <a:off x="1335539" y="2263574"/>
            <a:ext cx="6577067" cy="1762662"/>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ctr">
              <a:spcBef>
                <a:spcPts val="105"/>
              </a:spcBef>
            </a:pPr>
            <a:r>
              <a:rPr lang="en-US" sz="2800" kern="0" dirty="0">
                <a:solidFill>
                  <a:schemeClr val="accent6">
                    <a:lumMod val="50000"/>
                  </a:schemeClr>
                </a:solidFill>
              </a:rPr>
              <a:t>Now lets see what will happen if we initialize a 2d arrays like</a:t>
            </a:r>
          </a:p>
          <a:p>
            <a:pPr marL="12700" algn="ctr">
              <a:spcBef>
                <a:spcPts val="105"/>
              </a:spcBef>
            </a:pPr>
            <a:endParaRPr lang="en-US" sz="2800" kern="0" dirty="0">
              <a:solidFill>
                <a:schemeClr val="accent6">
                  <a:lumMod val="50000"/>
                </a:schemeClr>
              </a:solidFill>
            </a:endParaRPr>
          </a:p>
          <a:p>
            <a:pPr marL="12700" algn="ctr">
              <a:spcBef>
                <a:spcPts val="105"/>
              </a:spcBef>
            </a:pPr>
            <a:r>
              <a:rPr lang="en-US" sz="2800" kern="0" dirty="0">
                <a:solidFill>
                  <a:schemeClr val="accent6">
                    <a:lumMod val="50000"/>
                  </a:schemeClr>
                </a:solidFill>
              </a:rPr>
              <a:t>Int [] [] </a:t>
            </a:r>
            <a:r>
              <a:rPr lang="en-US" sz="2800" kern="0" dirty="0" err="1">
                <a:solidFill>
                  <a:schemeClr val="accent6">
                    <a:lumMod val="50000"/>
                  </a:schemeClr>
                </a:solidFill>
              </a:rPr>
              <a:t>arr</a:t>
            </a:r>
            <a:r>
              <a:rPr lang="en-US" sz="2800" kern="0" dirty="0">
                <a:solidFill>
                  <a:schemeClr val="accent6">
                    <a:lumMod val="50000"/>
                  </a:schemeClr>
                </a:solidFill>
              </a:rPr>
              <a:t>= new int[4][];</a:t>
            </a:r>
          </a:p>
        </p:txBody>
      </p:sp>
      <p:sp>
        <p:nvSpPr>
          <p:cNvPr id="23" name="object 20">
            <a:extLst>
              <a:ext uri="{FF2B5EF4-FFF2-40B4-BE49-F238E27FC236}">
                <a16:creationId xmlns:a16="http://schemas.microsoft.com/office/drawing/2014/main" id="{C372FFF7-EE70-A51A-FEF0-0FB12FAE2FFB}"/>
              </a:ext>
            </a:extLst>
          </p:cNvPr>
          <p:cNvSpPr txBox="1">
            <a:spLocks/>
          </p:cNvSpPr>
          <p:nvPr/>
        </p:nvSpPr>
        <p:spPr>
          <a:xfrm>
            <a:off x="728473" y="4468117"/>
            <a:ext cx="7336534" cy="1306127"/>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just">
              <a:spcBef>
                <a:spcPts val="105"/>
              </a:spcBef>
            </a:pPr>
            <a:r>
              <a:rPr lang="en-US" sz="2800" u="sng" kern="0" dirty="0">
                <a:solidFill>
                  <a:schemeClr val="accent6">
                    <a:lumMod val="50000"/>
                  </a:schemeClr>
                </a:solidFill>
              </a:rPr>
              <a:t>Quick question</a:t>
            </a:r>
            <a:r>
              <a:rPr lang="en-US" sz="2800" kern="0" dirty="0">
                <a:solidFill>
                  <a:schemeClr val="accent6">
                    <a:lumMod val="50000"/>
                  </a:schemeClr>
                </a:solidFill>
              </a:rPr>
              <a:t>: what will be the total no of 1d arrays created if we write int[][] </a:t>
            </a:r>
            <a:r>
              <a:rPr lang="en-US" sz="2800" kern="0" dirty="0" err="1">
                <a:solidFill>
                  <a:schemeClr val="accent6">
                    <a:lumMod val="50000"/>
                  </a:schemeClr>
                </a:solidFill>
              </a:rPr>
              <a:t>arr</a:t>
            </a:r>
            <a:r>
              <a:rPr lang="en-US" sz="2800" kern="0" dirty="0">
                <a:solidFill>
                  <a:schemeClr val="accent6">
                    <a:lumMod val="50000"/>
                  </a:schemeClr>
                </a:solidFill>
              </a:rPr>
              <a:t>=new int[n][m];</a:t>
            </a:r>
          </a:p>
        </p:txBody>
      </p:sp>
    </p:spTree>
    <p:extLst>
      <p:ext uri="{BB962C8B-B14F-4D97-AF65-F5344CB8AC3E}">
        <p14:creationId xmlns:p14="http://schemas.microsoft.com/office/powerpoint/2010/main" val="268170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615443"/>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How To print 2d Array</a:t>
            </a:r>
          </a:p>
        </p:txBody>
      </p:sp>
      <p:sp>
        <p:nvSpPr>
          <p:cNvPr id="21" name="object 20">
            <a:extLst>
              <a:ext uri="{FF2B5EF4-FFF2-40B4-BE49-F238E27FC236}">
                <a16:creationId xmlns:a16="http://schemas.microsoft.com/office/drawing/2014/main" id="{080053AE-7573-436F-D610-4D6035C38673}"/>
              </a:ext>
            </a:extLst>
          </p:cNvPr>
          <p:cNvSpPr txBox="1">
            <a:spLocks/>
          </p:cNvSpPr>
          <p:nvPr/>
        </p:nvSpPr>
        <p:spPr>
          <a:xfrm>
            <a:off x="728472" y="1218367"/>
            <a:ext cx="7653527" cy="5237972"/>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just">
              <a:spcBef>
                <a:spcPts val="105"/>
              </a:spcBef>
            </a:pPr>
            <a:r>
              <a:rPr lang="en-US" sz="2400" kern="0" dirty="0">
                <a:solidFill>
                  <a:schemeClr val="accent6">
                    <a:lumMod val="50000"/>
                  </a:schemeClr>
                </a:solidFill>
              </a:rPr>
              <a:t>To print a value in 2d array we have to get the value by accessing its index same like 1d array so to access all the indexes in a 2d array we have to iterate through two nested loops one to get address of array and other to get values from that array </a:t>
            </a:r>
          </a:p>
          <a:p>
            <a:pPr marL="12700" algn="just">
              <a:spcBef>
                <a:spcPts val="105"/>
              </a:spcBef>
            </a:pPr>
            <a:r>
              <a:rPr lang="en-US" sz="2400" kern="0" dirty="0">
                <a:solidFill>
                  <a:schemeClr val="accent6">
                    <a:lumMod val="50000"/>
                  </a:schemeClr>
                </a:solidFill>
              </a:rPr>
              <a:t>like:	</a:t>
            </a:r>
          </a:p>
          <a:p>
            <a:pPr marL="12700" algn="just">
              <a:spcBef>
                <a:spcPts val="105"/>
              </a:spcBef>
            </a:pPr>
            <a:r>
              <a:rPr lang="en-US" sz="2400" kern="0" dirty="0">
                <a:solidFill>
                  <a:schemeClr val="accent6">
                    <a:lumMod val="50000"/>
                  </a:schemeClr>
                </a:solidFill>
              </a:rPr>
              <a:t>	</a:t>
            </a:r>
            <a:r>
              <a:rPr lang="en-US" sz="2000" kern="0" dirty="0">
                <a:solidFill>
                  <a:schemeClr val="tx1"/>
                </a:solidFill>
              </a:rPr>
              <a:t>int[][] </a:t>
            </a:r>
            <a:r>
              <a:rPr lang="en-US" sz="2000" kern="0" dirty="0" err="1">
                <a:solidFill>
                  <a:schemeClr val="tx1"/>
                </a:solidFill>
              </a:rPr>
              <a:t>arr</a:t>
            </a:r>
            <a:r>
              <a:rPr lang="en-US" sz="2000" kern="0" dirty="0">
                <a:solidFill>
                  <a:schemeClr val="tx1"/>
                </a:solidFill>
              </a:rPr>
              <a:t>=new int[5][5];</a:t>
            </a:r>
          </a:p>
          <a:p>
            <a:pPr marL="12700" algn="just">
              <a:spcBef>
                <a:spcPts val="105"/>
              </a:spcBef>
            </a:pPr>
            <a:r>
              <a:rPr lang="en-US" sz="2000" kern="0" dirty="0">
                <a:solidFill>
                  <a:schemeClr val="tx1"/>
                </a:solidFill>
              </a:rPr>
              <a:t>	</a:t>
            </a:r>
          </a:p>
          <a:p>
            <a:pPr marL="12700" algn="just">
              <a:spcBef>
                <a:spcPts val="105"/>
              </a:spcBef>
            </a:pPr>
            <a:r>
              <a:rPr lang="en-US" sz="2000" kern="0" dirty="0">
                <a:solidFill>
                  <a:schemeClr val="tx1"/>
                </a:solidFill>
              </a:rPr>
              <a:t>	for(int row=0; row&lt; </a:t>
            </a:r>
            <a:r>
              <a:rPr lang="en-US" sz="2000" kern="0" dirty="0" err="1">
                <a:solidFill>
                  <a:schemeClr val="tx1"/>
                </a:solidFill>
              </a:rPr>
              <a:t>arr.length</a:t>
            </a:r>
            <a:r>
              <a:rPr lang="en-US" sz="2000" kern="0" dirty="0">
                <a:solidFill>
                  <a:schemeClr val="tx1"/>
                </a:solidFill>
              </a:rPr>
              <a:t> ; row++){</a:t>
            </a:r>
          </a:p>
          <a:p>
            <a:pPr marL="12700" algn="just">
              <a:spcBef>
                <a:spcPts val="105"/>
              </a:spcBef>
            </a:pPr>
            <a:r>
              <a:rPr lang="en-US" sz="2000" kern="0" dirty="0">
                <a:solidFill>
                  <a:schemeClr val="tx1"/>
                </a:solidFill>
              </a:rPr>
              <a:t>		for(int col=0;col&lt;</a:t>
            </a:r>
            <a:r>
              <a:rPr lang="en-US" sz="2000" kern="0" dirty="0" err="1">
                <a:solidFill>
                  <a:schemeClr val="tx1"/>
                </a:solidFill>
              </a:rPr>
              <a:t>arr</a:t>
            </a:r>
            <a:r>
              <a:rPr lang="en-US" sz="2000" kern="0" dirty="0">
                <a:solidFill>
                  <a:schemeClr val="tx1"/>
                </a:solidFill>
              </a:rPr>
              <a:t>[</a:t>
            </a:r>
            <a:r>
              <a:rPr lang="en-US" sz="2000" kern="0" dirty="0" err="1">
                <a:solidFill>
                  <a:schemeClr val="tx1"/>
                </a:solidFill>
              </a:rPr>
              <a:t>i</a:t>
            </a:r>
            <a:r>
              <a:rPr lang="en-US" sz="2000" kern="0" dirty="0">
                <a:solidFill>
                  <a:schemeClr val="tx1"/>
                </a:solidFill>
              </a:rPr>
              <a:t>].</a:t>
            </a:r>
            <a:r>
              <a:rPr lang="en-US" sz="2000" kern="0" dirty="0" err="1">
                <a:solidFill>
                  <a:schemeClr val="tx1"/>
                </a:solidFill>
              </a:rPr>
              <a:t>length;col</a:t>
            </a:r>
            <a:r>
              <a:rPr lang="en-US" sz="2000" kern="0" dirty="0">
                <a:solidFill>
                  <a:schemeClr val="tx1"/>
                </a:solidFill>
              </a:rPr>
              <a:t>++){</a:t>
            </a:r>
          </a:p>
          <a:p>
            <a:pPr marL="12700" algn="just">
              <a:spcBef>
                <a:spcPts val="105"/>
              </a:spcBef>
            </a:pPr>
            <a:r>
              <a:rPr lang="en-US" sz="2000" kern="0" dirty="0">
                <a:solidFill>
                  <a:schemeClr val="tx1"/>
                </a:solidFill>
              </a:rPr>
              <a:t>			</a:t>
            </a:r>
            <a:r>
              <a:rPr lang="en-US" sz="2000" kern="0" dirty="0" err="1">
                <a:solidFill>
                  <a:schemeClr val="tx1"/>
                </a:solidFill>
              </a:rPr>
              <a:t>System.out.print</a:t>
            </a:r>
            <a:r>
              <a:rPr lang="en-US" sz="2000" kern="0" dirty="0">
                <a:solidFill>
                  <a:schemeClr val="tx1"/>
                </a:solidFill>
              </a:rPr>
              <a:t>(</a:t>
            </a:r>
            <a:r>
              <a:rPr lang="en-US" sz="2000" kern="0" dirty="0" err="1">
                <a:solidFill>
                  <a:schemeClr val="tx1"/>
                </a:solidFill>
              </a:rPr>
              <a:t>arr</a:t>
            </a:r>
            <a:r>
              <a:rPr lang="en-US" sz="2000" kern="0" dirty="0">
                <a:solidFill>
                  <a:schemeClr val="tx1"/>
                </a:solidFill>
              </a:rPr>
              <a:t>[row][col]+” ”);</a:t>
            </a:r>
          </a:p>
          <a:p>
            <a:pPr marL="12700" algn="just">
              <a:spcBef>
                <a:spcPts val="105"/>
              </a:spcBef>
            </a:pPr>
            <a:r>
              <a:rPr lang="en-US" sz="2000" kern="0" dirty="0">
                <a:solidFill>
                  <a:schemeClr val="tx1"/>
                </a:solidFill>
              </a:rPr>
              <a:t>		}</a:t>
            </a:r>
          </a:p>
          <a:p>
            <a:pPr marL="12700" algn="just">
              <a:spcBef>
                <a:spcPts val="105"/>
              </a:spcBef>
            </a:pPr>
            <a:r>
              <a:rPr lang="en-US" sz="2000" kern="0" dirty="0">
                <a:solidFill>
                  <a:schemeClr val="tx1"/>
                </a:solidFill>
              </a:rPr>
              <a:t>		</a:t>
            </a:r>
            <a:r>
              <a:rPr lang="en-US" sz="2000" kern="0" dirty="0" err="1">
                <a:solidFill>
                  <a:schemeClr val="tx1"/>
                </a:solidFill>
              </a:rPr>
              <a:t>System.out.println</a:t>
            </a:r>
            <a:r>
              <a:rPr lang="en-US" sz="2000" kern="0" dirty="0">
                <a:solidFill>
                  <a:schemeClr val="tx1"/>
                </a:solidFill>
              </a:rPr>
              <a:t>();</a:t>
            </a:r>
          </a:p>
          <a:p>
            <a:pPr marL="12700" algn="just">
              <a:spcBef>
                <a:spcPts val="105"/>
              </a:spcBef>
            </a:pPr>
            <a:r>
              <a:rPr lang="en-US" sz="2000" kern="0" dirty="0">
                <a:solidFill>
                  <a:schemeClr val="tx1"/>
                </a:solidFill>
              </a:rPr>
              <a:t>	}</a:t>
            </a:r>
          </a:p>
        </p:txBody>
      </p:sp>
    </p:spTree>
    <p:extLst>
      <p:ext uri="{BB962C8B-B14F-4D97-AF65-F5344CB8AC3E}">
        <p14:creationId xmlns:p14="http://schemas.microsoft.com/office/powerpoint/2010/main" val="309084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615443"/>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How To take input in 2d Array</a:t>
            </a:r>
          </a:p>
        </p:txBody>
      </p:sp>
      <p:sp>
        <p:nvSpPr>
          <p:cNvPr id="21" name="object 20">
            <a:extLst>
              <a:ext uri="{FF2B5EF4-FFF2-40B4-BE49-F238E27FC236}">
                <a16:creationId xmlns:a16="http://schemas.microsoft.com/office/drawing/2014/main" id="{080053AE-7573-436F-D610-4D6035C38673}"/>
              </a:ext>
            </a:extLst>
          </p:cNvPr>
          <p:cNvSpPr txBox="1">
            <a:spLocks/>
          </p:cNvSpPr>
          <p:nvPr/>
        </p:nvSpPr>
        <p:spPr>
          <a:xfrm>
            <a:off x="728472" y="1218367"/>
            <a:ext cx="7653527" cy="4955844"/>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just">
              <a:spcBef>
                <a:spcPts val="105"/>
              </a:spcBef>
            </a:pPr>
            <a:r>
              <a:rPr lang="en-US" sz="2400" kern="0" dirty="0">
                <a:solidFill>
                  <a:schemeClr val="accent6">
                    <a:lumMod val="50000"/>
                  </a:schemeClr>
                </a:solidFill>
              </a:rPr>
              <a:t>First we have to take input of size of array</a:t>
            </a:r>
          </a:p>
          <a:p>
            <a:pPr marL="12700" algn="just">
              <a:spcBef>
                <a:spcPts val="105"/>
              </a:spcBef>
            </a:pPr>
            <a:r>
              <a:rPr lang="en-US" sz="2400" kern="0" dirty="0">
                <a:solidFill>
                  <a:schemeClr val="accent6">
                    <a:lumMod val="50000"/>
                  </a:schemeClr>
                </a:solidFill>
              </a:rPr>
              <a:t>The we have to iterate over every index of array</a:t>
            </a:r>
          </a:p>
          <a:p>
            <a:pPr marL="12700" algn="just">
              <a:spcBef>
                <a:spcPts val="105"/>
              </a:spcBef>
            </a:pPr>
            <a:r>
              <a:rPr lang="en-US" sz="2400" kern="0" dirty="0">
                <a:solidFill>
                  <a:schemeClr val="accent6">
                    <a:lumMod val="50000"/>
                  </a:schemeClr>
                </a:solidFill>
              </a:rPr>
              <a:t>And take the input for each index like 1d Array </a:t>
            </a:r>
          </a:p>
          <a:p>
            <a:pPr marL="12700" algn="just">
              <a:spcBef>
                <a:spcPts val="105"/>
              </a:spcBef>
            </a:pPr>
            <a:endParaRPr lang="en-US" sz="2400" kern="0" dirty="0">
              <a:solidFill>
                <a:schemeClr val="accent6">
                  <a:lumMod val="50000"/>
                </a:schemeClr>
              </a:solidFill>
            </a:endParaRPr>
          </a:p>
          <a:p>
            <a:pPr marL="12700" algn="just">
              <a:spcBef>
                <a:spcPts val="105"/>
              </a:spcBef>
            </a:pPr>
            <a:r>
              <a:rPr lang="en-US" sz="2400" kern="0" dirty="0">
                <a:solidFill>
                  <a:schemeClr val="accent6">
                    <a:lumMod val="50000"/>
                  </a:schemeClr>
                </a:solidFill>
              </a:rPr>
              <a:t>Write a code to take input for 2d array of 5x5 size</a:t>
            </a:r>
          </a:p>
          <a:p>
            <a:pPr marL="12700" algn="just">
              <a:spcBef>
                <a:spcPts val="105"/>
              </a:spcBef>
            </a:pPr>
            <a:r>
              <a:rPr lang="en-US" sz="2400" kern="0" dirty="0">
                <a:solidFill>
                  <a:schemeClr val="accent6">
                    <a:lumMod val="50000"/>
                  </a:schemeClr>
                </a:solidFill>
              </a:rPr>
              <a:t>Inputs are:</a:t>
            </a:r>
          </a:p>
          <a:p>
            <a:pPr marL="12700" algn="just">
              <a:spcBef>
                <a:spcPts val="105"/>
              </a:spcBef>
            </a:pPr>
            <a:r>
              <a:rPr lang="en-US" sz="2400" kern="0" dirty="0">
                <a:solidFill>
                  <a:schemeClr val="accent6">
                    <a:lumMod val="50000"/>
                  </a:schemeClr>
                </a:solidFill>
              </a:rPr>
              <a:t>		5 5</a:t>
            </a:r>
          </a:p>
          <a:p>
            <a:pPr marL="12700" algn="just">
              <a:spcBef>
                <a:spcPts val="105"/>
              </a:spcBef>
            </a:pPr>
            <a:r>
              <a:rPr lang="en-US" sz="2400" kern="0" dirty="0">
                <a:solidFill>
                  <a:schemeClr val="accent6">
                    <a:lumMod val="50000"/>
                  </a:schemeClr>
                </a:solidFill>
              </a:rPr>
              <a:t>		1 2 3 4 5</a:t>
            </a:r>
          </a:p>
          <a:p>
            <a:pPr marL="12700" algn="just">
              <a:spcBef>
                <a:spcPts val="105"/>
              </a:spcBef>
            </a:pPr>
            <a:r>
              <a:rPr lang="en-US" sz="2400" kern="0" dirty="0">
                <a:solidFill>
                  <a:schemeClr val="accent6">
                    <a:lumMod val="50000"/>
                  </a:schemeClr>
                </a:solidFill>
              </a:rPr>
              <a:t>		6 7 8 9 10</a:t>
            </a:r>
          </a:p>
          <a:p>
            <a:pPr marL="12700" algn="just">
              <a:spcBef>
                <a:spcPts val="105"/>
              </a:spcBef>
            </a:pPr>
            <a:r>
              <a:rPr lang="en-US" sz="2400" kern="0" dirty="0">
                <a:solidFill>
                  <a:schemeClr val="accent6">
                    <a:lumMod val="50000"/>
                  </a:schemeClr>
                </a:solidFill>
              </a:rPr>
              <a:t>		11 12 13 14 15</a:t>
            </a:r>
          </a:p>
          <a:p>
            <a:pPr marL="12700" algn="just">
              <a:spcBef>
                <a:spcPts val="105"/>
              </a:spcBef>
            </a:pPr>
            <a:r>
              <a:rPr lang="en-US" sz="2400" kern="0" dirty="0">
                <a:solidFill>
                  <a:schemeClr val="accent6">
                    <a:lumMod val="50000"/>
                  </a:schemeClr>
                </a:solidFill>
              </a:rPr>
              <a:t>		16 17 18 19 20</a:t>
            </a:r>
          </a:p>
          <a:p>
            <a:pPr marL="12700" algn="just">
              <a:spcBef>
                <a:spcPts val="105"/>
              </a:spcBef>
            </a:pPr>
            <a:r>
              <a:rPr lang="en-US" sz="2400" kern="0" dirty="0">
                <a:solidFill>
                  <a:schemeClr val="accent6">
                    <a:lumMod val="50000"/>
                  </a:schemeClr>
                </a:solidFill>
              </a:rPr>
              <a:t>		21 22 23 24 25 </a:t>
            </a:r>
          </a:p>
        </p:txBody>
      </p:sp>
    </p:spTree>
    <p:extLst>
      <p:ext uri="{BB962C8B-B14F-4D97-AF65-F5344CB8AC3E}">
        <p14:creationId xmlns:p14="http://schemas.microsoft.com/office/powerpoint/2010/main" val="111900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lang="en-IN"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615443"/>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Jagged Array</a:t>
            </a:r>
          </a:p>
        </p:txBody>
      </p:sp>
      <p:pic>
        <p:nvPicPr>
          <p:cNvPr id="25" name="Picture 24">
            <a:extLst>
              <a:ext uri="{FF2B5EF4-FFF2-40B4-BE49-F238E27FC236}">
                <a16:creationId xmlns:a16="http://schemas.microsoft.com/office/drawing/2014/main" id="{61BFB356-BAC2-04B3-6B3A-05EC502CB90E}"/>
              </a:ext>
            </a:extLst>
          </p:cNvPr>
          <p:cNvPicPr>
            <a:picLocks noChangeAspect="1"/>
          </p:cNvPicPr>
          <p:nvPr/>
        </p:nvPicPr>
        <p:blipFill>
          <a:blip r:embed="rId4"/>
          <a:stretch>
            <a:fillRect/>
          </a:stretch>
        </p:blipFill>
        <p:spPr>
          <a:xfrm>
            <a:off x="1709169" y="1425730"/>
            <a:ext cx="5896018" cy="3343299"/>
          </a:xfrm>
          <a:prstGeom prst="rect">
            <a:avLst/>
          </a:prstGeom>
        </p:spPr>
      </p:pic>
      <p:sp>
        <p:nvSpPr>
          <p:cNvPr id="26" name="object 20">
            <a:extLst>
              <a:ext uri="{FF2B5EF4-FFF2-40B4-BE49-F238E27FC236}">
                <a16:creationId xmlns:a16="http://schemas.microsoft.com/office/drawing/2014/main" id="{6A5BCFE6-6627-1ADE-86A9-D88B0B89AC3A}"/>
              </a:ext>
            </a:extLst>
          </p:cNvPr>
          <p:cNvSpPr txBox="1">
            <a:spLocks/>
          </p:cNvSpPr>
          <p:nvPr/>
        </p:nvSpPr>
        <p:spPr>
          <a:xfrm>
            <a:off x="499872" y="4871757"/>
            <a:ext cx="8110728" cy="382797"/>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ctr">
              <a:spcBef>
                <a:spcPts val="105"/>
              </a:spcBef>
            </a:pPr>
            <a:r>
              <a:rPr lang="en-US" sz="2400" kern="0" dirty="0">
                <a:solidFill>
                  <a:schemeClr val="accent6">
                    <a:lumMod val="50000"/>
                  </a:schemeClr>
                </a:solidFill>
              </a:rPr>
              <a:t>Write a program to print this jagged array</a:t>
            </a:r>
          </a:p>
        </p:txBody>
      </p:sp>
    </p:spTree>
    <p:extLst>
      <p:ext uri="{BB962C8B-B14F-4D97-AF65-F5344CB8AC3E}">
        <p14:creationId xmlns:p14="http://schemas.microsoft.com/office/powerpoint/2010/main" val="345517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lang="en-IN" dirty="0"/>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615443"/>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Wave Print Row wise</a:t>
            </a:r>
          </a:p>
        </p:txBody>
      </p:sp>
      <p:graphicFrame>
        <p:nvGraphicFramePr>
          <p:cNvPr id="21" name="Table 21">
            <a:extLst>
              <a:ext uri="{FF2B5EF4-FFF2-40B4-BE49-F238E27FC236}">
                <a16:creationId xmlns:a16="http://schemas.microsoft.com/office/drawing/2014/main" id="{19AEE055-C690-70D8-53C0-B4AB3C05659C}"/>
              </a:ext>
            </a:extLst>
          </p:cNvPr>
          <p:cNvGraphicFramePr>
            <a:graphicFrameLocks noGrp="1"/>
          </p:cNvGraphicFramePr>
          <p:nvPr>
            <p:extLst>
              <p:ext uri="{D42A27DB-BD31-4B8C-83A1-F6EECF244321}">
                <p14:modId xmlns:p14="http://schemas.microsoft.com/office/powerpoint/2010/main" val="2854254547"/>
              </p:ext>
            </p:extLst>
          </p:nvPr>
        </p:nvGraphicFramePr>
        <p:xfrm>
          <a:off x="2441097" y="1674111"/>
          <a:ext cx="4249612" cy="3659700"/>
        </p:xfrm>
        <a:graphic>
          <a:graphicData uri="http://schemas.openxmlformats.org/drawingml/2006/table">
            <a:tbl>
              <a:tblPr>
                <a:tableStyleId>{16D9F66E-5EB9-4882-86FB-DCBF35E3C3E4}</a:tableStyleId>
              </a:tblPr>
              <a:tblGrid>
                <a:gridCol w="1062403">
                  <a:extLst>
                    <a:ext uri="{9D8B030D-6E8A-4147-A177-3AD203B41FA5}">
                      <a16:colId xmlns:a16="http://schemas.microsoft.com/office/drawing/2014/main" val="2397851379"/>
                    </a:ext>
                  </a:extLst>
                </a:gridCol>
                <a:gridCol w="1062403">
                  <a:extLst>
                    <a:ext uri="{9D8B030D-6E8A-4147-A177-3AD203B41FA5}">
                      <a16:colId xmlns:a16="http://schemas.microsoft.com/office/drawing/2014/main" val="1108943306"/>
                    </a:ext>
                  </a:extLst>
                </a:gridCol>
                <a:gridCol w="1062403">
                  <a:extLst>
                    <a:ext uri="{9D8B030D-6E8A-4147-A177-3AD203B41FA5}">
                      <a16:colId xmlns:a16="http://schemas.microsoft.com/office/drawing/2014/main" val="4057571777"/>
                    </a:ext>
                  </a:extLst>
                </a:gridCol>
                <a:gridCol w="1062403">
                  <a:extLst>
                    <a:ext uri="{9D8B030D-6E8A-4147-A177-3AD203B41FA5}">
                      <a16:colId xmlns:a16="http://schemas.microsoft.com/office/drawing/2014/main" val="3148215806"/>
                    </a:ext>
                  </a:extLst>
                </a:gridCol>
              </a:tblGrid>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62787261"/>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01185906"/>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7839953"/>
                  </a:ext>
                </a:extLst>
              </a:tr>
              <a:tr h="914925">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3200" b="0" cap="none" spc="0" dirty="0">
                          <a:ln w="0"/>
                          <a:solidFill>
                            <a:schemeClr val="accent6">
                              <a:lumMod val="75000"/>
                            </a:schemeClr>
                          </a:solidFill>
                          <a:effectLst>
                            <a:outerShdw blurRad="38100" dist="19050" dir="2700000" algn="tl" rotWithShape="0">
                              <a:schemeClr val="dk1">
                                <a:alpha val="40000"/>
                              </a:schemeClr>
                            </a:outerShdw>
                          </a:effectLs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50983888"/>
                  </a:ext>
                </a:extLst>
              </a:tr>
            </a:tbl>
          </a:graphicData>
        </a:graphic>
      </p:graphicFrame>
    </p:spTree>
    <p:extLst>
      <p:ext uri="{BB962C8B-B14F-4D97-AF65-F5344CB8AC3E}">
        <p14:creationId xmlns:p14="http://schemas.microsoft.com/office/powerpoint/2010/main" val="3971565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7197</TotalTime>
  <Words>592</Words>
  <Application>Microsoft Office PowerPoint</Application>
  <PresentationFormat>On-screen Show (4:3)</PresentationFormat>
  <Paragraphs>176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Verdana</vt:lpstr>
      <vt:lpstr>Office Theme</vt:lpstr>
      <vt:lpstr>Lecture – 14</vt:lpstr>
      <vt:lpstr>2D Arrays</vt:lpstr>
      <vt:lpstr>Structure of a 2D Array</vt:lpstr>
      <vt:lpstr>Actual Structure of 2d Array</vt:lpstr>
      <vt:lpstr>How to initialize a 2d Array</vt:lpstr>
      <vt:lpstr>How To print 2d Array</vt:lpstr>
      <vt:lpstr>How To take input in 2d Array</vt:lpstr>
      <vt:lpstr>Jagged Array</vt:lpstr>
      <vt:lpstr>Wave Print Row wise</vt:lpstr>
      <vt:lpstr>Wave Print Column wise</vt:lpstr>
      <vt:lpstr>Spiral Print Clockwise</vt:lpstr>
      <vt:lpstr>Transpose of Square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Ritik Kumar</cp:lastModifiedBy>
  <cp:revision>87</cp:revision>
  <dcterms:created xsi:type="dcterms:W3CDTF">2018-06-11T11:27:57Z</dcterms:created>
  <dcterms:modified xsi:type="dcterms:W3CDTF">2023-08-16T08:17:25Z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ies>
</file>