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3" r:id="rId7"/>
    <p:sldId id="264" r:id="rId8"/>
    <p:sldId id="261" r:id="rId9"/>
    <p:sldId id="262" r:id="rId10"/>
    <p:sldId id="265"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45" autoAdjust="0"/>
    <p:restoredTop sz="97248"/>
  </p:normalViewPr>
  <p:slideViewPr>
    <p:cSldViewPr>
      <p:cViewPr varScale="1">
        <p:scale>
          <a:sx n="65" d="100"/>
          <a:sy n="65" d="100"/>
        </p:scale>
        <p:origin x="972"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9FD7BC75-2EA9-468A-816F-E83490660D79}" type="datetimeFigureOut">
              <a:rPr lang="en-US" smtClean="0"/>
              <a:t>8/18/2023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83B64B7-7F9F-47C3-B4C8-0663049D9B8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2" name="bk object 32"/>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3" name="bk object 33"/>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34" name="bk object 34"/>
          <p:cNvSpPr/>
          <p:nvPr/>
        </p:nvSpPr>
        <p:spPr>
          <a:xfrm>
            <a:off x="6987540" y="5852159"/>
            <a:ext cx="1243583" cy="36880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2" name="bk object 32"/>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3" name="bk object 33"/>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34" name="bk object 34"/>
          <p:cNvSpPr/>
          <p:nvPr/>
        </p:nvSpPr>
        <p:spPr>
          <a:xfrm>
            <a:off x="6987540" y="5852159"/>
            <a:ext cx="1243583" cy="36880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07975" y="8001"/>
            <a:ext cx="8528049" cy="299720"/>
          </a:xfrm>
          <a:prstGeom prst="rect">
            <a:avLst/>
          </a:prstGeom>
        </p:spPr>
        <p:txBody>
          <a:bodyPr wrap="square" lIns="0" tIns="0" rIns="0" bIns="0">
            <a:spAutoFit/>
          </a:bodyPr>
          <a:lstStyle>
            <a:lvl1pPr>
              <a:defRPr sz="1800" b="0" i="0">
                <a:solidFill>
                  <a:srgbClr val="EE5846"/>
                </a:solidFill>
                <a:latin typeface="Verdana"/>
                <a:cs typeface="Verdana"/>
              </a:defRPr>
            </a:lvl1pPr>
          </a:lstStyle>
          <a:p>
            <a:endParaRPr/>
          </a:p>
        </p:txBody>
      </p:sp>
      <p:sp>
        <p:nvSpPr>
          <p:cNvPr id="3" name="Holder 3"/>
          <p:cNvSpPr>
            <a:spLocks noGrp="1"/>
          </p:cNvSpPr>
          <p:nvPr>
            <p:ph type="body" idx="1"/>
          </p:nvPr>
        </p:nvSpPr>
        <p:spPr>
          <a:xfrm>
            <a:off x="1023289" y="1401521"/>
            <a:ext cx="7097420" cy="4385310"/>
          </a:xfrm>
          <a:prstGeom prst="rect">
            <a:avLst/>
          </a:prstGeom>
        </p:spPr>
        <p:txBody>
          <a:bodyPr wrap="square" lIns="0" tIns="0" rIns="0" bIns="0">
            <a:spAutoFit/>
          </a:bodyPr>
          <a:lstStyle>
            <a:lvl1pPr>
              <a:defRPr sz="22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8/18/2023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228600" y="0"/>
            <a:ext cx="195580" cy="6858000"/>
          </a:xfrm>
          <a:custGeom>
            <a:avLst/>
            <a:gdLst/>
            <a:ahLst/>
            <a:cxnLst/>
            <a:rect l="l" t="t" r="r" b="b"/>
            <a:pathLst>
              <a:path w="195579" h="6858000">
                <a:moveTo>
                  <a:pt x="0" y="6858000"/>
                </a:moveTo>
                <a:lnTo>
                  <a:pt x="195072" y="6858000"/>
                </a:lnTo>
                <a:lnTo>
                  <a:pt x="195072"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14272" y="0"/>
            <a:ext cx="1481455" cy="601980"/>
          </a:xfrm>
          <a:custGeom>
            <a:avLst/>
            <a:gdLst/>
            <a:ahLst/>
            <a:cxnLst/>
            <a:rect l="l" t="t" r="r" b="b"/>
            <a:pathLst>
              <a:path w="1481455" h="601980">
                <a:moveTo>
                  <a:pt x="0" y="601980"/>
                </a:moveTo>
                <a:lnTo>
                  <a:pt x="1481328" y="601980"/>
                </a:lnTo>
                <a:lnTo>
                  <a:pt x="1481328" y="0"/>
                </a:lnTo>
                <a:lnTo>
                  <a:pt x="0" y="0"/>
                </a:lnTo>
                <a:lnTo>
                  <a:pt x="0" y="60198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14272" y="6249923"/>
            <a:ext cx="1481455" cy="608330"/>
          </a:xfrm>
          <a:custGeom>
            <a:avLst/>
            <a:gdLst/>
            <a:ahLst/>
            <a:cxnLst/>
            <a:rect l="l" t="t" r="r" b="b"/>
            <a:pathLst>
              <a:path w="1481455" h="608329">
                <a:moveTo>
                  <a:pt x="0" y="608075"/>
                </a:moveTo>
                <a:lnTo>
                  <a:pt x="1481328" y="608075"/>
                </a:lnTo>
                <a:lnTo>
                  <a:pt x="1481328"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23672"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652272"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6629400" y="6249923"/>
            <a:ext cx="1524000" cy="608330"/>
          </a:xfrm>
          <a:custGeom>
            <a:avLst/>
            <a:gdLst/>
            <a:ahLst/>
            <a:cxnLst/>
            <a:rect l="l" t="t" r="r" b="b"/>
            <a:pathLst>
              <a:path w="1524000" h="608329">
                <a:moveTo>
                  <a:pt x="0" y="608075"/>
                </a:moveTo>
                <a:lnTo>
                  <a:pt x="1524000" y="608075"/>
                </a:lnTo>
                <a:lnTo>
                  <a:pt x="1524000"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6350" y="0"/>
            <a:ext cx="9156700" cy="686434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561332" y="0"/>
            <a:ext cx="3679190" cy="6250305"/>
          </a:xfrm>
          <a:custGeom>
            <a:avLst/>
            <a:gdLst/>
            <a:ahLst/>
            <a:cxnLst/>
            <a:rect l="l" t="t" r="r" b="b"/>
            <a:pathLst>
              <a:path w="3679190" h="6250305">
                <a:moveTo>
                  <a:pt x="0" y="6249924"/>
                </a:moveTo>
                <a:lnTo>
                  <a:pt x="3678936" y="6249924"/>
                </a:lnTo>
                <a:lnTo>
                  <a:pt x="3678936" y="0"/>
                </a:lnTo>
                <a:lnTo>
                  <a:pt x="0" y="0"/>
                </a:lnTo>
                <a:lnTo>
                  <a:pt x="0" y="6249924"/>
                </a:lnTo>
                <a:close/>
              </a:path>
            </a:pathLst>
          </a:custGeom>
          <a:solidFill>
            <a:srgbClr val="F5F5F5"/>
          </a:solidFill>
        </p:spPr>
        <p:txBody>
          <a:bodyPr wrap="square" lIns="0" tIns="0" rIns="0" bIns="0" rtlCol="0"/>
          <a:lstStyle/>
          <a:p>
            <a:endParaRPr/>
          </a:p>
        </p:txBody>
      </p:sp>
      <p:sp>
        <p:nvSpPr>
          <p:cNvPr id="11" name="object 11"/>
          <p:cNvSpPr/>
          <p:nvPr/>
        </p:nvSpPr>
        <p:spPr>
          <a:xfrm>
            <a:off x="4561332" y="0"/>
            <a:ext cx="3679190" cy="6250305"/>
          </a:xfrm>
          <a:custGeom>
            <a:avLst/>
            <a:gdLst/>
            <a:ahLst/>
            <a:cxnLst/>
            <a:rect l="l" t="t" r="r" b="b"/>
            <a:pathLst>
              <a:path w="3679190" h="6250305">
                <a:moveTo>
                  <a:pt x="0" y="6249924"/>
                </a:moveTo>
                <a:lnTo>
                  <a:pt x="3678936" y="6249924"/>
                </a:lnTo>
                <a:lnTo>
                  <a:pt x="3678936" y="0"/>
                </a:lnTo>
              </a:path>
            </a:pathLst>
          </a:custGeom>
          <a:ln w="15240">
            <a:solidFill>
              <a:srgbClr val="7A7A7A"/>
            </a:solidFill>
          </a:ln>
        </p:spPr>
        <p:txBody>
          <a:bodyPr wrap="square" lIns="0" tIns="0" rIns="0" bIns="0" rtlCol="0"/>
          <a:lstStyle/>
          <a:p>
            <a:endParaRPr/>
          </a:p>
        </p:txBody>
      </p:sp>
      <p:sp>
        <p:nvSpPr>
          <p:cNvPr id="12" name="object 12"/>
          <p:cNvSpPr/>
          <p:nvPr/>
        </p:nvSpPr>
        <p:spPr>
          <a:xfrm>
            <a:off x="4561332" y="0"/>
            <a:ext cx="0" cy="6250305"/>
          </a:xfrm>
          <a:custGeom>
            <a:avLst/>
            <a:gdLst/>
            <a:ahLst/>
            <a:cxnLst/>
            <a:rect l="l" t="t" r="r" b="b"/>
            <a:pathLst>
              <a:path h="6250305">
                <a:moveTo>
                  <a:pt x="0" y="0"/>
                </a:moveTo>
                <a:lnTo>
                  <a:pt x="0" y="6249924"/>
                </a:lnTo>
              </a:path>
            </a:pathLst>
          </a:custGeom>
          <a:ln w="15240">
            <a:solidFill>
              <a:srgbClr val="7A7A7A"/>
            </a:solidFill>
          </a:ln>
        </p:spPr>
        <p:txBody>
          <a:bodyPr wrap="square" lIns="0" tIns="0" rIns="0" bIns="0" rtlCol="0"/>
          <a:lstStyle/>
          <a:p>
            <a:endParaRPr/>
          </a:p>
        </p:txBody>
      </p:sp>
      <p:sp>
        <p:nvSpPr>
          <p:cNvPr id="13" name="object 13"/>
          <p:cNvSpPr/>
          <p:nvPr/>
        </p:nvSpPr>
        <p:spPr>
          <a:xfrm>
            <a:off x="4649723" y="0"/>
            <a:ext cx="3505200" cy="2292350"/>
          </a:xfrm>
          <a:custGeom>
            <a:avLst/>
            <a:gdLst/>
            <a:ahLst/>
            <a:cxnLst/>
            <a:rect l="l" t="t" r="r" b="b"/>
            <a:pathLst>
              <a:path w="3505200" h="2292350">
                <a:moveTo>
                  <a:pt x="0" y="2292096"/>
                </a:moveTo>
                <a:lnTo>
                  <a:pt x="3505200" y="2292096"/>
                </a:lnTo>
                <a:lnTo>
                  <a:pt x="3505200" y="0"/>
                </a:lnTo>
                <a:lnTo>
                  <a:pt x="0" y="0"/>
                </a:lnTo>
                <a:lnTo>
                  <a:pt x="0" y="2292096"/>
                </a:lnTo>
                <a:close/>
              </a:path>
            </a:pathLst>
          </a:custGeom>
          <a:solidFill>
            <a:srgbClr val="C0504D"/>
          </a:solidFill>
        </p:spPr>
        <p:txBody>
          <a:bodyPr wrap="square" lIns="0" tIns="0" rIns="0" bIns="0" rtlCol="0"/>
          <a:lstStyle/>
          <a:p>
            <a:endParaRPr/>
          </a:p>
        </p:txBody>
      </p:sp>
      <p:sp>
        <p:nvSpPr>
          <p:cNvPr id="14" name="object 14"/>
          <p:cNvSpPr/>
          <p:nvPr/>
        </p:nvSpPr>
        <p:spPr>
          <a:xfrm>
            <a:off x="905255" y="601980"/>
            <a:ext cx="3563620" cy="5648325"/>
          </a:xfrm>
          <a:custGeom>
            <a:avLst/>
            <a:gdLst/>
            <a:ahLst/>
            <a:cxnLst/>
            <a:rect l="l" t="t" r="r" b="b"/>
            <a:pathLst>
              <a:path w="3563620" h="5648325">
                <a:moveTo>
                  <a:pt x="0" y="5647944"/>
                </a:moveTo>
                <a:lnTo>
                  <a:pt x="3563112" y="5647944"/>
                </a:lnTo>
                <a:lnTo>
                  <a:pt x="3563112" y="0"/>
                </a:lnTo>
                <a:lnTo>
                  <a:pt x="0" y="0"/>
                </a:lnTo>
                <a:lnTo>
                  <a:pt x="0" y="5647944"/>
                </a:lnTo>
                <a:close/>
              </a:path>
            </a:pathLst>
          </a:custGeom>
          <a:solidFill>
            <a:srgbClr val="FFFFFF"/>
          </a:solidFill>
        </p:spPr>
        <p:txBody>
          <a:bodyPr wrap="square" lIns="0" tIns="0" rIns="0" bIns="0" rtlCol="0"/>
          <a:lstStyle/>
          <a:p>
            <a:endParaRPr/>
          </a:p>
        </p:txBody>
      </p:sp>
      <p:sp>
        <p:nvSpPr>
          <p:cNvPr id="15" name="object 15"/>
          <p:cNvSpPr/>
          <p:nvPr/>
        </p:nvSpPr>
        <p:spPr>
          <a:xfrm>
            <a:off x="905255" y="601980"/>
            <a:ext cx="3563620" cy="5648325"/>
          </a:xfrm>
          <a:custGeom>
            <a:avLst/>
            <a:gdLst/>
            <a:ahLst/>
            <a:cxnLst/>
            <a:rect l="l" t="t" r="r" b="b"/>
            <a:pathLst>
              <a:path w="3563620" h="5648325">
                <a:moveTo>
                  <a:pt x="0" y="5647944"/>
                </a:moveTo>
                <a:lnTo>
                  <a:pt x="3563112" y="5647944"/>
                </a:lnTo>
                <a:lnTo>
                  <a:pt x="3563112" y="0"/>
                </a:lnTo>
                <a:lnTo>
                  <a:pt x="0" y="0"/>
                </a:lnTo>
                <a:lnTo>
                  <a:pt x="0" y="5647944"/>
                </a:lnTo>
                <a:close/>
              </a:path>
            </a:pathLst>
          </a:custGeom>
          <a:ln w="3175">
            <a:solidFill>
              <a:srgbClr val="000000"/>
            </a:solidFill>
          </a:ln>
        </p:spPr>
        <p:txBody>
          <a:bodyPr wrap="square" lIns="0" tIns="0" rIns="0" bIns="0" rtlCol="0"/>
          <a:lstStyle/>
          <a:p>
            <a:endParaRPr/>
          </a:p>
        </p:txBody>
      </p:sp>
      <p:sp>
        <p:nvSpPr>
          <p:cNvPr id="16" name="object 16"/>
          <p:cNvSpPr/>
          <p:nvPr/>
        </p:nvSpPr>
        <p:spPr>
          <a:xfrm>
            <a:off x="4649723" y="6097523"/>
            <a:ext cx="3505200" cy="132715"/>
          </a:xfrm>
          <a:custGeom>
            <a:avLst/>
            <a:gdLst/>
            <a:ahLst/>
            <a:cxnLst/>
            <a:rect l="l" t="t" r="r" b="b"/>
            <a:pathLst>
              <a:path w="3505200" h="132714">
                <a:moveTo>
                  <a:pt x="0" y="132587"/>
                </a:moveTo>
                <a:lnTo>
                  <a:pt x="3505200" y="132587"/>
                </a:lnTo>
                <a:lnTo>
                  <a:pt x="3505200" y="0"/>
                </a:lnTo>
                <a:lnTo>
                  <a:pt x="0" y="0"/>
                </a:lnTo>
                <a:lnTo>
                  <a:pt x="0" y="132587"/>
                </a:lnTo>
                <a:close/>
              </a:path>
            </a:pathLst>
          </a:custGeom>
          <a:solidFill>
            <a:srgbClr val="C0504D"/>
          </a:solidFill>
        </p:spPr>
        <p:txBody>
          <a:bodyPr wrap="square" lIns="0" tIns="0" rIns="0" bIns="0" rtlCol="0"/>
          <a:lstStyle/>
          <a:p>
            <a:endParaRPr/>
          </a:p>
        </p:txBody>
      </p:sp>
      <p:sp>
        <p:nvSpPr>
          <p:cNvPr id="17" name="object 17"/>
          <p:cNvSpPr/>
          <p:nvPr/>
        </p:nvSpPr>
        <p:spPr>
          <a:xfrm>
            <a:off x="1064151" y="738160"/>
            <a:ext cx="3302508" cy="5384291"/>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881371" y="615695"/>
            <a:ext cx="2759964" cy="1149096"/>
          </a:xfrm>
          <a:prstGeom prst="rect">
            <a:avLst/>
          </a:prstGeom>
          <a:blipFill>
            <a:blip r:embed="rId4" cstate="print"/>
            <a:stretch>
              <a:fillRect/>
            </a:stretch>
          </a:blipFill>
        </p:spPr>
        <p:txBody>
          <a:bodyPr wrap="square" lIns="0" tIns="0" rIns="0" bIns="0" rtlCol="0"/>
          <a:lstStyle/>
          <a:p>
            <a:endParaRPr/>
          </a:p>
        </p:txBody>
      </p:sp>
      <p:sp>
        <p:nvSpPr>
          <p:cNvPr id="20" name="object 20"/>
          <p:cNvSpPr txBox="1"/>
          <p:nvPr/>
        </p:nvSpPr>
        <p:spPr>
          <a:xfrm>
            <a:off x="4825619" y="4395978"/>
            <a:ext cx="2337181" cy="344966"/>
          </a:xfrm>
          <a:prstGeom prst="rect">
            <a:avLst/>
          </a:prstGeom>
        </p:spPr>
        <p:txBody>
          <a:bodyPr vert="horz" wrap="square" lIns="0" tIns="67310" rIns="0" bIns="0" rtlCol="0">
            <a:spAutoFit/>
          </a:bodyPr>
          <a:lstStyle/>
          <a:p>
            <a:pPr marL="286385" indent="-286385">
              <a:lnSpc>
                <a:spcPct val="100000"/>
              </a:lnSpc>
              <a:spcBef>
                <a:spcPts val="530"/>
              </a:spcBef>
              <a:buClr>
                <a:srgbClr val="BC5C45"/>
              </a:buClr>
              <a:buSzPct val="75000"/>
              <a:buFont typeface="Arial"/>
              <a:buChar char="•"/>
              <a:tabLst>
                <a:tab pos="286385" algn="l"/>
                <a:tab pos="287020" algn="l"/>
              </a:tabLst>
            </a:pPr>
            <a:r>
              <a:rPr lang="en-US" sz="1800" spc="-75" dirty="0">
                <a:solidFill>
                  <a:srgbClr val="424242"/>
                </a:solidFill>
                <a:latin typeface="Verdana"/>
                <a:cs typeface="Verdana"/>
              </a:rPr>
              <a:t>Strings</a:t>
            </a:r>
            <a:endParaRPr sz="1800" dirty="0">
              <a:latin typeface="Verdana"/>
              <a:cs typeface="Verdana"/>
            </a:endParaRPr>
          </a:p>
        </p:txBody>
      </p:sp>
      <p:sp>
        <p:nvSpPr>
          <p:cNvPr id="21" name="object 21"/>
          <p:cNvSpPr txBox="1">
            <a:spLocks noGrp="1"/>
          </p:cNvSpPr>
          <p:nvPr>
            <p:ph type="title"/>
          </p:nvPr>
        </p:nvSpPr>
        <p:spPr>
          <a:xfrm>
            <a:off x="4825618" y="3868419"/>
            <a:ext cx="1956181" cy="382156"/>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C0504D"/>
                </a:solidFill>
              </a:rPr>
              <a:t>Le</a:t>
            </a:r>
            <a:r>
              <a:rPr sz="2400" spc="50" dirty="0">
                <a:solidFill>
                  <a:srgbClr val="C0504D"/>
                </a:solidFill>
              </a:rPr>
              <a:t>c</a:t>
            </a:r>
            <a:r>
              <a:rPr sz="2400" spc="-75" dirty="0">
                <a:solidFill>
                  <a:srgbClr val="C0504D"/>
                </a:solidFill>
              </a:rPr>
              <a:t>t</a:t>
            </a:r>
            <a:r>
              <a:rPr sz="2400" spc="-114" dirty="0">
                <a:solidFill>
                  <a:srgbClr val="C0504D"/>
                </a:solidFill>
              </a:rPr>
              <a:t>u</a:t>
            </a:r>
            <a:r>
              <a:rPr sz="2400" spc="-90" dirty="0">
                <a:solidFill>
                  <a:srgbClr val="C0504D"/>
                </a:solidFill>
              </a:rPr>
              <a:t>re</a:t>
            </a:r>
            <a:r>
              <a:rPr lang="en-US" sz="2400" spc="-90" dirty="0">
                <a:solidFill>
                  <a:srgbClr val="C0504D"/>
                </a:solidFill>
              </a:rPr>
              <a:t> </a:t>
            </a:r>
            <a:r>
              <a:rPr lang="en-IN" sz="2400" spc="-300" dirty="0">
                <a:solidFill>
                  <a:srgbClr val="C0504D"/>
                </a:solidFill>
              </a:rPr>
              <a:t>–</a:t>
            </a:r>
            <a:r>
              <a:rPr lang="en-US" sz="2400" spc="-300" dirty="0">
                <a:solidFill>
                  <a:srgbClr val="C0504D"/>
                </a:solidFill>
              </a:rPr>
              <a:t> </a:t>
            </a:r>
            <a:r>
              <a:rPr lang="en-US" sz="2400" spc="-200" dirty="0">
                <a:solidFill>
                  <a:srgbClr val="C0504D"/>
                </a:solidFill>
              </a:rPr>
              <a:t>15</a:t>
            </a:r>
            <a:endParaRPr sz="2400" dirty="0"/>
          </a:p>
        </p:txBody>
      </p:sp>
      <p:sp>
        <p:nvSpPr>
          <p:cNvPr id="24" name="TextBox 23"/>
          <p:cNvSpPr txBox="1"/>
          <p:nvPr/>
        </p:nvSpPr>
        <p:spPr>
          <a:xfrm>
            <a:off x="1219200" y="1219200"/>
            <a:ext cx="3048000" cy="1938992"/>
          </a:xfrm>
          <a:prstGeom prst="rect">
            <a:avLst/>
          </a:prstGeom>
          <a:solidFill>
            <a:srgbClr val="E2E2E2"/>
          </a:solidFill>
        </p:spPr>
        <p:txBody>
          <a:bodyPr wrap="square" rtlCol="0">
            <a:spAutoFit/>
          </a:bodyPr>
          <a:lstStyle/>
          <a:p>
            <a:r>
              <a:rPr lang="en-US" sz="4000" dirty="0"/>
              <a:t>Programming Abstraction using java</a:t>
            </a:r>
            <a:endParaRPr lang="en-I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30035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6" y="449450"/>
            <a:ext cx="6577067" cy="998350"/>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Sort an String array lexicographically</a:t>
            </a:r>
          </a:p>
        </p:txBody>
      </p:sp>
    </p:spTree>
    <p:extLst>
      <p:ext uri="{BB962C8B-B14F-4D97-AF65-F5344CB8AC3E}">
        <p14:creationId xmlns:p14="http://schemas.microsoft.com/office/powerpoint/2010/main" val="865690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72760"/>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6" y="611624"/>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Strings</a:t>
            </a:r>
          </a:p>
        </p:txBody>
      </p:sp>
      <p:sp>
        <p:nvSpPr>
          <p:cNvPr id="21" name="TextBox 20">
            <a:extLst>
              <a:ext uri="{FF2B5EF4-FFF2-40B4-BE49-F238E27FC236}">
                <a16:creationId xmlns:a16="http://schemas.microsoft.com/office/drawing/2014/main" id="{B3AEE0D6-2EA9-6A49-BE3D-4D6E011257EA}"/>
              </a:ext>
            </a:extLst>
          </p:cNvPr>
          <p:cNvSpPr txBox="1"/>
          <p:nvPr/>
        </p:nvSpPr>
        <p:spPr>
          <a:xfrm>
            <a:off x="838200" y="1371600"/>
            <a:ext cx="7620000" cy="1323439"/>
          </a:xfrm>
          <a:prstGeom prst="rect">
            <a:avLst/>
          </a:prstGeom>
          <a:noFill/>
        </p:spPr>
        <p:txBody>
          <a:bodyPr wrap="square" rtlCol="0">
            <a:spAutoFit/>
          </a:bodyPr>
          <a:lstStyle/>
          <a:p>
            <a:r>
              <a:rPr lang="en-US" sz="2000" b="0" i="0" dirty="0">
                <a:effectLst/>
                <a:latin typeface="Söhne"/>
              </a:rPr>
              <a:t>In Java, a string is an object that represents a sequence of characters. It's used to store and manipulate textual data. Strings are one of the most commonly used data types in Java and are part of the Java Standard Library.</a:t>
            </a:r>
            <a:endParaRPr lang="en-IN" sz="2000" dirty="0"/>
          </a:p>
        </p:txBody>
      </p:sp>
      <p:sp>
        <p:nvSpPr>
          <p:cNvPr id="23" name="TextBox 22">
            <a:extLst>
              <a:ext uri="{FF2B5EF4-FFF2-40B4-BE49-F238E27FC236}">
                <a16:creationId xmlns:a16="http://schemas.microsoft.com/office/drawing/2014/main" id="{BDD6E377-E615-ABC0-7CE8-9EFF5B9D2F9B}"/>
              </a:ext>
            </a:extLst>
          </p:cNvPr>
          <p:cNvSpPr txBox="1"/>
          <p:nvPr/>
        </p:nvSpPr>
        <p:spPr>
          <a:xfrm>
            <a:off x="865952" y="3105834"/>
            <a:ext cx="7308974" cy="4154984"/>
          </a:xfrm>
          <a:prstGeom prst="rect">
            <a:avLst/>
          </a:prstGeom>
          <a:noFill/>
        </p:spPr>
        <p:txBody>
          <a:bodyPr wrap="square" rtlCol="0">
            <a:spAutoFit/>
          </a:bodyPr>
          <a:lstStyle/>
          <a:p>
            <a:r>
              <a:rPr lang="en-US" sz="2400" u="sng" dirty="0">
                <a:solidFill>
                  <a:schemeClr val="accent6">
                    <a:lumMod val="50000"/>
                  </a:schemeClr>
                </a:solidFill>
              </a:rPr>
              <a:t>String Declaration</a:t>
            </a:r>
            <a:r>
              <a:rPr lang="en-US" sz="2400" dirty="0">
                <a:solidFill>
                  <a:schemeClr val="accent6">
                    <a:lumMod val="50000"/>
                  </a:schemeClr>
                </a:solidFill>
              </a:rPr>
              <a:t>: You can declare a string by following ways</a:t>
            </a:r>
          </a:p>
          <a:p>
            <a:pPr marL="342900" indent="-342900">
              <a:buFont typeface="Arial" panose="020B0604020202020204" pitchFamily="34" charset="0"/>
              <a:buChar char="•"/>
            </a:pPr>
            <a:r>
              <a:rPr lang="en-US" sz="2400" dirty="0">
                <a:solidFill>
                  <a:schemeClr val="accent6">
                    <a:lumMod val="50000"/>
                  </a:schemeClr>
                </a:solidFill>
              </a:rPr>
              <a:t>String </a:t>
            </a:r>
            <a:r>
              <a:rPr lang="en-US" sz="2400" dirty="0" err="1">
                <a:solidFill>
                  <a:schemeClr val="accent6">
                    <a:lumMod val="50000"/>
                  </a:schemeClr>
                </a:solidFill>
              </a:rPr>
              <a:t>st</a:t>
            </a:r>
            <a:r>
              <a:rPr lang="en-US" sz="2400" dirty="0">
                <a:solidFill>
                  <a:schemeClr val="accent6">
                    <a:lumMod val="50000"/>
                  </a:schemeClr>
                </a:solidFill>
              </a:rPr>
              <a:t>=“hello”;</a:t>
            </a:r>
          </a:p>
          <a:p>
            <a:pPr marL="342900" indent="-342900">
              <a:buFont typeface="Arial" panose="020B0604020202020204" pitchFamily="34" charset="0"/>
              <a:buChar char="•"/>
            </a:pPr>
            <a:r>
              <a:rPr lang="en-US" sz="2400" dirty="0">
                <a:solidFill>
                  <a:schemeClr val="accent6">
                    <a:lumMod val="50000"/>
                  </a:schemeClr>
                </a:solidFill>
              </a:rPr>
              <a:t>String </a:t>
            </a:r>
            <a:r>
              <a:rPr lang="en-US" sz="2400" dirty="0" err="1">
                <a:solidFill>
                  <a:schemeClr val="accent6">
                    <a:lumMod val="50000"/>
                  </a:schemeClr>
                </a:solidFill>
              </a:rPr>
              <a:t>st</a:t>
            </a:r>
            <a:r>
              <a:rPr lang="en-US" sz="2400" dirty="0">
                <a:solidFill>
                  <a:schemeClr val="accent6">
                    <a:lumMod val="50000"/>
                  </a:schemeClr>
                </a:solidFill>
              </a:rPr>
              <a:t>= new String (“Hello”);</a:t>
            </a:r>
          </a:p>
          <a:p>
            <a:r>
              <a:rPr lang="en-US" sz="2400" u="sng" dirty="0">
                <a:solidFill>
                  <a:schemeClr val="accent6">
                    <a:lumMod val="50000"/>
                  </a:schemeClr>
                </a:solidFill>
              </a:rPr>
              <a:t>String Input</a:t>
            </a:r>
            <a:r>
              <a:rPr lang="en-US" sz="2400" dirty="0">
                <a:solidFill>
                  <a:schemeClr val="accent6">
                    <a:lumMod val="50000"/>
                  </a:schemeClr>
                </a:solidFill>
              </a:rPr>
              <a:t>: You can take input of string from user by using</a:t>
            </a:r>
          </a:p>
          <a:p>
            <a:pPr marL="342900" indent="-342900">
              <a:buFont typeface="Arial" panose="020B0604020202020204" pitchFamily="34" charset="0"/>
              <a:buChar char="•"/>
            </a:pPr>
            <a:r>
              <a:rPr lang="en-US" sz="2400" dirty="0">
                <a:solidFill>
                  <a:schemeClr val="accent6">
                    <a:lumMod val="50000"/>
                  </a:schemeClr>
                </a:solidFill>
              </a:rPr>
              <a:t>.next();</a:t>
            </a:r>
          </a:p>
          <a:p>
            <a:pPr marL="342900" indent="-342900">
              <a:buFont typeface="Arial" panose="020B0604020202020204" pitchFamily="34" charset="0"/>
              <a:buChar char="•"/>
            </a:pPr>
            <a:r>
              <a:rPr lang="en-US" sz="2400" dirty="0">
                <a:solidFill>
                  <a:schemeClr val="accent6">
                    <a:lumMod val="50000"/>
                  </a:schemeClr>
                </a:solidFill>
              </a:rPr>
              <a:t>.</a:t>
            </a:r>
            <a:r>
              <a:rPr lang="en-US" sz="2400" dirty="0" err="1">
                <a:solidFill>
                  <a:schemeClr val="accent6">
                    <a:lumMod val="50000"/>
                  </a:schemeClr>
                </a:solidFill>
              </a:rPr>
              <a:t>nextLine</a:t>
            </a:r>
            <a:r>
              <a:rPr lang="en-US" sz="2400" dirty="0">
                <a:solidFill>
                  <a:schemeClr val="accent6">
                    <a:lumMod val="50000"/>
                  </a:schemeClr>
                </a:solidFill>
              </a:rPr>
              <a:t>();</a:t>
            </a:r>
          </a:p>
          <a:p>
            <a:endParaRPr lang="en-US" sz="2400" dirty="0">
              <a:solidFill>
                <a:schemeClr val="accent6">
                  <a:lumMod val="50000"/>
                </a:schemeClr>
              </a:solidFill>
            </a:endParaRPr>
          </a:p>
          <a:p>
            <a:endParaRPr lang="en-US" sz="2400" dirty="0">
              <a:solidFill>
                <a:schemeClr val="accent6">
                  <a:lumMod val="50000"/>
                </a:schemeClr>
              </a:solidFill>
            </a:endParaRPr>
          </a:p>
          <a:p>
            <a:endParaRPr lang="en-IN" sz="2400" dirty="0">
              <a:solidFill>
                <a:schemeClr val="accent6">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63297" y="26784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6" y="611624"/>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Strings</a:t>
            </a:r>
          </a:p>
        </p:txBody>
      </p:sp>
      <p:sp>
        <p:nvSpPr>
          <p:cNvPr id="23" name="TextBox 22">
            <a:extLst>
              <a:ext uri="{FF2B5EF4-FFF2-40B4-BE49-F238E27FC236}">
                <a16:creationId xmlns:a16="http://schemas.microsoft.com/office/drawing/2014/main" id="{BDD6E377-E615-ABC0-7CE8-9EFF5B9D2F9B}"/>
              </a:ext>
            </a:extLst>
          </p:cNvPr>
          <p:cNvSpPr txBox="1"/>
          <p:nvPr/>
        </p:nvSpPr>
        <p:spPr>
          <a:xfrm>
            <a:off x="909955" y="1258776"/>
            <a:ext cx="7308974" cy="1200329"/>
          </a:xfrm>
          <a:prstGeom prst="rect">
            <a:avLst/>
          </a:prstGeom>
          <a:noFill/>
        </p:spPr>
        <p:txBody>
          <a:bodyPr wrap="square" rtlCol="0">
            <a:spAutoFit/>
          </a:bodyPr>
          <a:lstStyle/>
          <a:p>
            <a:endParaRPr lang="en-US" sz="2400" dirty="0">
              <a:solidFill>
                <a:schemeClr val="accent6">
                  <a:lumMod val="50000"/>
                </a:schemeClr>
              </a:solidFill>
            </a:endParaRPr>
          </a:p>
          <a:p>
            <a:endParaRPr lang="en-US" sz="2400" dirty="0">
              <a:solidFill>
                <a:schemeClr val="accent6">
                  <a:lumMod val="50000"/>
                </a:schemeClr>
              </a:solidFill>
            </a:endParaRPr>
          </a:p>
          <a:p>
            <a:endParaRPr lang="en-IN" sz="2400" dirty="0">
              <a:solidFill>
                <a:schemeClr val="accent6">
                  <a:lumMod val="50000"/>
                </a:schemeClr>
              </a:solidFill>
            </a:endParaRPr>
          </a:p>
        </p:txBody>
      </p:sp>
      <p:sp>
        <p:nvSpPr>
          <p:cNvPr id="22" name="TextBox 21">
            <a:extLst>
              <a:ext uri="{FF2B5EF4-FFF2-40B4-BE49-F238E27FC236}">
                <a16:creationId xmlns:a16="http://schemas.microsoft.com/office/drawing/2014/main" id="{87658684-F414-7ED1-E2FF-3CBB7ABD5F85}"/>
              </a:ext>
            </a:extLst>
          </p:cNvPr>
          <p:cNvSpPr txBox="1"/>
          <p:nvPr/>
        </p:nvSpPr>
        <p:spPr>
          <a:xfrm>
            <a:off x="945834" y="1258776"/>
            <a:ext cx="7308974" cy="5386090"/>
          </a:xfrm>
          <a:prstGeom prst="rect">
            <a:avLst/>
          </a:prstGeom>
          <a:noFill/>
        </p:spPr>
        <p:txBody>
          <a:bodyPr wrap="square" rtlCol="0">
            <a:spAutoFit/>
          </a:bodyPr>
          <a:lstStyle/>
          <a:p>
            <a:r>
              <a:rPr lang="en-US" sz="2400" u="sng" dirty="0">
                <a:solidFill>
                  <a:schemeClr val="accent6">
                    <a:lumMod val="50000"/>
                  </a:schemeClr>
                </a:solidFill>
              </a:rPr>
              <a:t>String Concatenation</a:t>
            </a:r>
            <a:r>
              <a:rPr lang="en-US" sz="2400" dirty="0">
                <a:solidFill>
                  <a:schemeClr val="accent6">
                    <a:lumMod val="50000"/>
                  </a:schemeClr>
                </a:solidFill>
              </a:rPr>
              <a:t>: You can Concatenate two string by following ways</a:t>
            </a:r>
          </a:p>
          <a:p>
            <a:pPr marL="342900" indent="-342900">
              <a:buFont typeface="Arial" panose="020B0604020202020204" pitchFamily="34" charset="0"/>
              <a:buChar char="•"/>
            </a:pPr>
            <a:r>
              <a:rPr lang="en-US" sz="2400" dirty="0">
                <a:solidFill>
                  <a:schemeClr val="accent6">
                    <a:lumMod val="50000"/>
                  </a:schemeClr>
                </a:solidFill>
              </a:rPr>
              <a:t>Using ‘+’ operator</a:t>
            </a:r>
          </a:p>
          <a:p>
            <a:pPr marL="342900" indent="-342900">
              <a:buFont typeface="Arial" panose="020B0604020202020204" pitchFamily="34" charset="0"/>
              <a:buChar char="•"/>
            </a:pPr>
            <a:r>
              <a:rPr lang="en-US" sz="2400" dirty="0">
                <a:solidFill>
                  <a:schemeClr val="accent6">
                    <a:lumMod val="50000"/>
                  </a:schemeClr>
                </a:solidFill>
              </a:rPr>
              <a:t>Using  .</a:t>
            </a:r>
            <a:r>
              <a:rPr lang="en-US" sz="2400" dirty="0" err="1">
                <a:solidFill>
                  <a:schemeClr val="accent6">
                    <a:lumMod val="50000"/>
                  </a:schemeClr>
                </a:solidFill>
              </a:rPr>
              <a:t>concat</a:t>
            </a:r>
            <a:r>
              <a:rPr lang="en-US" sz="2400" dirty="0">
                <a:solidFill>
                  <a:schemeClr val="accent6">
                    <a:lumMod val="50000"/>
                  </a:schemeClr>
                </a:solidFill>
              </a:rPr>
              <a:t>() method</a:t>
            </a:r>
          </a:p>
          <a:p>
            <a:r>
              <a:rPr lang="en-US" sz="2400" u="sng" dirty="0">
                <a:solidFill>
                  <a:schemeClr val="accent6">
                    <a:lumMod val="50000"/>
                  </a:schemeClr>
                </a:solidFill>
              </a:rPr>
              <a:t>String Length</a:t>
            </a:r>
            <a:r>
              <a:rPr lang="en-US" sz="2400" dirty="0">
                <a:solidFill>
                  <a:schemeClr val="accent6">
                    <a:lumMod val="50000"/>
                  </a:schemeClr>
                </a:solidFill>
              </a:rPr>
              <a:t>: You can find length of string using</a:t>
            </a:r>
          </a:p>
          <a:p>
            <a:pPr marL="342900" indent="-342900">
              <a:buFont typeface="Arial" panose="020B0604020202020204" pitchFamily="34" charset="0"/>
              <a:buChar char="•"/>
            </a:pPr>
            <a:r>
              <a:rPr lang="en-US" sz="2400" dirty="0">
                <a:solidFill>
                  <a:schemeClr val="accent6">
                    <a:lumMod val="50000"/>
                  </a:schemeClr>
                </a:solidFill>
              </a:rPr>
              <a:t>.length() method</a:t>
            </a:r>
          </a:p>
          <a:p>
            <a:pPr marL="342900" indent="-342900">
              <a:buFont typeface="Arial" panose="020B0604020202020204" pitchFamily="34" charset="0"/>
              <a:buChar char="•"/>
            </a:pPr>
            <a:endParaRPr lang="en-US" sz="2400" dirty="0">
              <a:solidFill>
                <a:schemeClr val="accent6">
                  <a:lumMod val="50000"/>
                </a:schemeClr>
              </a:solidFill>
            </a:endParaRPr>
          </a:p>
          <a:p>
            <a:pPr algn="ctr"/>
            <a:r>
              <a:rPr lang="en-US" sz="3200" b="1" u="sng" dirty="0">
                <a:solidFill>
                  <a:schemeClr val="accent6">
                    <a:lumMod val="50000"/>
                  </a:schemeClr>
                </a:solidFill>
              </a:rPr>
              <a:t>String Immutability</a:t>
            </a:r>
          </a:p>
          <a:p>
            <a:r>
              <a:rPr lang="en-US" sz="2400" dirty="0">
                <a:solidFill>
                  <a:schemeClr val="accent6">
                    <a:lumMod val="50000"/>
                  </a:schemeClr>
                </a:solidFill>
              </a:rPr>
              <a:t>In java Strings are immutable that means once a string object is created its value can not be changed and any operation that seems to modify the string actually creates a new string object.</a:t>
            </a:r>
          </a:p>
          <a:p>
            <a:endParaRPr lang="en-US" sz="2400" dirty="0">
              <a:solidFill>
                <a:schemeClr val="accent6">
                  <a:lumMod val="50000"/>
                </a:schemeClr>
              </a:solidFill>
            </a:endParaRPr>
          </a:p>
          <a:p>
            <a:endParaRPr lang="en-IN" sz="2400" dirty="0">
              <a:solidFill>
                <a:schemeClr val="accent6">
                  <a:lumMod val="50000"/>
                </a:schemeClr>
              </a:solidFill>
            </a:endParaRPr>
          </a:p>
        </p:txBody>
      </p:sp>
    </p:spTree>
    <p:extLst>
      <p:ext uri="{BB962C8B-B14F-4D97-AF65-F5344CB8AC3E}">
        <p14:creationId xmlns:p14="http://schemas.microsoft.com/office/powerpoint/2010/main" val="279648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63297" y="26784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6" y="611624"/>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String Methods</a:t>
            </a:r>
          </a:p>
        </p:txBody>
      </p:sp>
      <p:sp>
        <p:nvSpPr>
          <p:cNvPr id="23" name="TextBox 22">
            <a:extLst>
              <a:ext uri="{FF2B5EF4-FFF2-40B4-BE49-F238E27FC236}">
                <a16:creationId xmlns:a16="http://schemas.microsoft.com/office/drawing/2014/main" id="{BDD6E377-E615-ABC0-7CE8-9EFF5B9D2F9B}"/>
              </a:ext>
            </a:extLst>
          </p:cNvPr>
          <p:cNvSpPr txBox="1"/>
          <p:nvPr/>
        </p:nvSpPr>
        <p:spPr>
          <a:xfrm>
            <a:off x="909955" y="1258776"/>
            <a:ext cx="7308974" cy="1200329"/>
          </a:xfrm>
          <a:prstGeom prst="rect">
            <a:avLst/>
          </a:prstGeom>
          <a:noFill/>
        </p:spPr>
        <p:txBody>
          <a:bodyPr wrap="square" rtlCol="0">
            <a:spAutoFit/>
          </a:bodyPr>
          <a:lstStyle/>
          <a:p>
            <a:endParaRPr lang="en-US" sz="2400" dirty="0">
              <a:solidFill>
                <a:schemeClr val="accent6">
                  <a:lumMod val="50000"/>
                </a:schemeClr>
              </a:solidFill>
            </a:endParaRPr>
          </a:p>
          <a:p>
            <a:endParaRPr lang="en-US" sz="2400" dirty="0">
              <a:solidFill>
                <a:schemeClr val="accent6">
                  <a:lumMod val="50000"/>
                </a:schemeClr>
              </a:solidFill>
            </a:endParaRPr>
          </a:p>
          <a:p>
            <a:endParaRPr lang="en-IN" sz="2400" dirty="0">
              <a:solidFill>
                <a:schemeClr val="accent6">
                  <a:lumMod val="50000"/>
                </a:schemeClr>
              </a:solidFill>
            </a:endParaRPr>
          </a:p>
        </p:txBody>
      </p:sp>
      <p:sp>
        <p:nvSpPr>
          <p:cNvPr id="22" name="TextBox 21">
            <a:extLst>
              <a:ext uri="{FF2B5EF4-FFF2-40B4-BE49-F238E27FC236}">
                <a16:creationId xmlns:a16="http://schemas.microsoft.com/office/drawing/2014/main" id="{87658684-F414-7ED1-E2FF-3CBB7ABD5F85}"/>
              </a:ext>
            </a:extLst>
          </p:cNvPr>
          <p:cNvSpPr txBox="1"/>
          <p:nvPr/>
        </p:nvSpPr>
        <p:spPr>
          <a:xfrm>
            <a:off x="945834" y="1258776"/>
            <a:ext cx="7308974"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chemeClr val="accent6">
                    <a:lumMod val="50000"/>
                  </a:schemeClr>
                </a:solidFill>
              </a:rPr>
              <a:t>.</a:t>
            </a:r>
            <a:r>
              <a:rPr lang="en-US" sz="2400" b="1" dirty="0" err="1">
                <a:solidFill>
                  <a:schemeClr val="accent6">
                    <a:lumMod val="50000"/>
                  </a:schemeClr>
                </a:solidFill>
              </a:rPr>
              <a:t>charAt</a:t>
            </a:r>
            <a:r>
              <a:rPr lang="en-US" sz="2400" b="1" dirty="0">
                <a:solidFill>
                  <a:schemeClr val="accent6">
                    <a:lumMod val="50000"/>
                  </a:schemeClr>
                </a:solidFill>
              </a:rPr>
              <a:t>(int index) </a:t>
            </a:r>
            <a:r>
              <a:rPr lang="en-US" sz="2400" dirty="0">
                <a:solidFill>
                  <a:schemeClr val="accent6">
                    <a:lumMod val="50000"/>
                  </a:schemeClr>
                </a:solidFill>
              </a:rPr>
              <a:t>: return the character at the specific index</a:t>
            </a:r>
          </a:p>
          <a:p>
            <a:pPr marL="342900" indent="-342900">
              <a:buFont typeface="Wingdings" panose="05000000000000000000" pitchFamily="2" charset="2"/>
              <a:buChar char="Ø"/>
            </a:pPr>
            <a:r>
              <a:rPr lang="en-US" sz="2400" b="1" dirty="0">
                <a:solidFill>
                  <a:schemeClr val="accent6">
                    <a:lumMod val="50000"/>
                  </a:schemeClr>
                </a:solidFill>
              </a:rPr>
              <a:t>.length() </a:t>
            </a:r>
            <a:r>
              <a:rPr lang="en-US" sz="2400" dirty="0">
                <a:solidFill>
                  <a:schemeClr val="accent6">
                    <a:lumMod val="50000"/>
                  </a:schemeClr>
                </a:solidFill>
              </a:rPr>
              <a:t>: returns the length of string</a:t>
            </a:r>
          </a:p>
          <a:p>
            <a:pPr marL="342900" indent="-342900">
              <a:buFont typeface="Wingdings" panose="05000000000000000000" pitchFamily="2" charset="2"/>
              <a:buChar char="Ø"/>
            </a:pPr>
            <a:r>
              <a:rPr lang="en-US" sz="2400" b="1" dirty="0">
                <a:solidFill>
                  <a:schemeClr val="accent6">
                    <a:lumMod val="50000"/>
                  </a:schemeClr>
                </a:solidFill>
              </a:rPr>
              <a:t>.substring(int </a:t>
            </a:r>
            <a:r>
              <a:rPr lang="en-US" sz="2400" b="1" dirty="0" err="1">
                <a:solidFill>
                  <a:schemeClr val="accent6">
                    <a:lumMod val="50000"/>
                  </a:schemeClr>
                </a:solidFill>
              </a:rPr>
              <a:t>startindex</a:t>
            </a:r>
            <a:r>
              <a:rPr lang="en-US" sz="2400" b="1" dirty="0">
                <a:solidFill>
                  <a:schemeClr val="accent6">
                    <a:lumMod val="50000"/>
                  </a:schemeClr>
                </a:solidFill>
              </a:rPr>
              <a:t> , int </a:t>
            </a:r>
            <a:r>
              <a:rPr lang="en-US" sz="2400" b="1" dirty="0" err="1">
                <a:solidFill>
                  <a:schemeClr val="accent6">
                    <a:lumMod val="50000"/>
                  </a:schemeClr>
                </a:solidFill>
              </a:rPr>
              <a:t>lastIndex</a:t>
            </a:r>
            <a:r>
              <a:rPr lang="en-US" sz="2400" b="1" dirty="0">
                <a:solidFill>
                  <a:schemeClr val="accent6">
                    <a:lumMod val="50000"/>
                  </a:schemeClr>
                </a:solidFill>
              </a:rPr>
              <a:t>)</a:t>
            </a:r>
            <a:r>
              <a:rPr lang="en-US" sz="2400" u="sng" dirty="0">
                <a:solidFill>
                  <a:schemeClr val="accent6">
                    <a:lumMod val="50000"/>
                  </a:schemeClr>
                </a:solidFill>
              </a:rPr>
              <a:t>:</a:t>
            </a:r>
            <a:r>
              <a:rPr lang="en-US" sz="2400" dirty="0">
                <a:solidFill>
                  <a:schemeClr val="accent6">
                    <a:lumMod val="50000"/>
                  </a:schemeClr>
                </a:solidFill>
              </a:rPr>
              <a:t> return a substring form first index </a:t>
            </a:r>
            <a:r>
              <a:rPr lang="en-US" sz="2400" dirty="0" err="1">
                <a:solidFill>
                  <a:schemeClr val="accent6">
                    <a:lumMod val="50000"/>
                  </a:schemeClr>
                </a:solidFill>
              </a:rPr>
              <a:t>upto</a:t>
            </a:r>
            <a:r>
              <a:rPr lang="en-US" sz="2400" dirty="0">
                <a:solidFill>
                  <a:schemeClr val="accent6">
                    <a:lumMod val="50000"/>
                  </a:schemeClr>
                </a:solidFill>
              </a:rPr>
              <a:t> last index(last index is not included</a:t>
            </a:r>
          </a:p>
          <a:p>
            <a:pPr marL="342900" indent="-342900">
              <a:buFont typeface="Wingdings" panose="05000000000000000000" pitchFamily="2" charset="2"/>
              <a:buChar char="Ø"/>
            </a:pPr>
            <a:r>
              <a:rPr lang="en-US" sz="2400" b="1" dirty="0">
                <a:solidFill>
                  <a:schemeClr val="accent6">
                    <a:lumMod val="50000"/>
                  </a:schemeClr>
                </a:solidFill>
              </a:rPr>
              <a:t>.</a:t>
            </a:r>
            <a:r>
              <a:rPr lang="en-US" sz="2400" b="1" dirty="0" err="1">
                <a:solidFill>
                  <a:schemeClr val="accent6">
                    <a:lumMod val="50000"/>
                  </a:schemeClr>
                </a:solidFill>
              </a:rPr>
              <a:t>toUpperCase</a:t>
            </a:r>
            <a:r>
              <a:rPr lang="en-US" sz="2400" b="1" dirty="0">
                <a:solidFill>
                  <a:schemeClr val="accent6">
                    <a:lumMod val="50000"/>
                  </a:schemeClr>
                </a:solidFill>
              </a:rPr>
              <a:t>()</a:t>
            </a:r>
            <a:r>
              <a:rPr lang="en-US" sz="2400" dirty="0">
                <a:solidFill>
                  <a:schemeClr val="accent6">
                    <a:lumMod val="50000"/>
                  </a:schemeClr>
                </a:solidFill>
              </a:rPr>
              <a:t> : returns a new string with all characters converted to uppercase</a:t>
            </a:r>
          </a:p>
          <a:p>
            <a:pPr marL="342900" indent="-342900">
              <a:buFont typeface="Wingdings" panose="05000000000000000000" pitchFamily="2" charset="2"/>
              <a:buChar char="Ø"/>
            </a:pPr>
            <a:r>
              <a:rPr lang="en-US" sz="2400" b="1" dirty="0">
                <a:solidFill>
                  <a:schemeClr val="accent6">
                    <a:lumMod val="50000"/>
                  </a:schemeClr>
                </a:solidFill>
              </a:rPr>
              <a:t>.</a:t>
            </a:r>
            <a:r>
              <a:rPr lang="en-US" sz="2400" b="1" dirty="0" err="1">
                <a:solidFill>
                  <a:schemeClr val="accent6">
                    <a:lumMod val="50000"/>
                  </a:schemeClr>
                </a:solidFill>
              </a:rPr>
              <a:t>toLowerCase</a:t>
            </a:r>
            <a:r>
              <a:rPr lang="en-US" sz="2400" b="1" dirty="0">
                <a:solidFill>
                  <a:schemeClr val="accent6">
                    <a:lumMod val="50000"/>
                  </a:schemeClr>
                </a:solidFill>
              </a:rPr>
              <a:t>() </a:t>
            </a:r>
            <a:r>
              <a:rPr lang="en-US" sz="2400" dirty="0">
                <a:solidFill>
                  <a:schemeClr val="accent6">
                    <a:lumMod val="50000"/>
                  </a:schemeClr>
                </a:solidFill>
              </a:rPr>
              <a:t>: returns a new string with all characters converted to lowercase</a:t>
            </a:r>
          </a:p>
          <a:p>
            <a:pPr marL="342900" indent="-342900">
              <a:buFont typeface="Wingdings" panose="05000000000000000000" pitchFamily="2" charset="2"/>
              <a:buChar char="Ø"/>
            </a:pPr>
            <a:r>
              <a:rPr lang="en-US" sz="2400" b="1" dirty="0">
                <a:solidFill>
                  <a:schemeClr val="accent6">
                    <a:lumMod val="50000"/>
                  </a:schemeClr>
                </a:solidFill>
              </a:rPr>
              <a:t>.trim() </a:t>
            </a:r>
            <a:r>
              <a:rPr lang="en-US" sz="2400" dirty="0">
                <a:solidFill>
                  <a:schemeClr val="accent6">
                    <a:lumMod val="50000"/>
                  </a:schemeClr>
                </a:solidFill>
              </a:rPr>
              <a:t>: returns a new string with leading and trialing whitespaces removed</a:t>
            </a:r>
          </a:p>
          <a:p>
            <a:endParaRPr lang="en-IN" sz="2400" dirty="0">
              <a:solidFill>
                <a:schemeClr val="accent6">
                  <a:lumMod val="50000"/>
                </a:schemeClr>
              </a:solidFill>
            </a:endParaRPr>
          </a:p>
        </p:txBody>
      </p:sp>
    </p:spTree>
    <p:extLst>
      <p:ext uri="{BB962C8B-B14F-4D97-AF65-F5344CB8AC3E}">
        <p14:creationId xmlns:p14="http://schemas.microsoft.com/office/powerpoint/2010/main" val="403522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30035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6" y="304800"/>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String Methods</a:t>
            </a:r>
          </a:p>
        </p:txBody>
      </p:sp>
      <p:sp>
        <p:nvSpPr>
          <p:cNvPr id="23" name="TextBox 22">
            <a:extLst>
              <a:ext uri="{FF2B5EF4-FFF2-40B4-BE49-F238E27FC236}">
                <a16:creationId xmlns:a16="http://schemas.microsoft.com/office/drawing/2014/main" id="{BDD6E377-E615-ABC0-7CE8-9EFF5B9D2F9B}"/>
              </a:ext>
            </a:extLst>
          </p:cNvPr>
          <p:cNvSpPr txBox="1"/>
          <p:nvPr/>
        </p:nvSpPr>
        <p:spPr>
          <a:xfrm>
            <a:off x="909955" y="1258776"/>
            <a:ext cx="7308974" cy="1200329"/>
          </a:xfrm>
          <a:prstGeom prst="rect">
            <a:avLst/>
          </a:prstGeom>
          <a:noFill/>
        </p:spPr>
        <p:txBody>
          <a:bodyPr wrap="square" rtlCol="0">
            <a:spAutoFit/>
          </a:bodyPr>
          <a:lstStyle/>
          <a:p>
            <a:endParaRPr lang="en-US" sz="2400" dirty="0">
              <a:solidFill>
                <a:schemeClr val="accent6">
                  <a:lumMod val="50000"/>
                </a:schemeClr>
              </a:solidFill>
            </a:endParaRPr>
          </a:p>
          <a:p>
            <a:endParaRPr lang="en-US" sz="2400" dirty="0">
              <a:solidFill>
                <a:schemeClr val="accent6">
                  <a:lumMod val="50000"/>
                </a:schemeClr>
              </a:solidFill>
            </a:endParaRPr>
          </a:p>
          <a:p>
            <a:endParaRPr lang="en-IN" sz="2400" dirty="0">
              <a:solidFill>
                <a:schemeClr val="accent6">
                  <a:lumMod val="50000"/>
                </a:schemeClr>
              </a:solidFill>
            </a:endParaRPr>
          </a:p>
        </p:txBody>
      </p:sp>
      <p:sp>
        <p:nvSpPr>
          <p:cNvPr id="22" name="TextBox 21">
            <a:extLst>
              <a:ext uri="{FF2B5EF4-FFF2-40B4-BE49-F238E27FC236}">
                <a16:creationId xmlns:a16="http://schemas.microsoft.com/office/drawing/2014/main" id="{87658684-F414-7ED1-E2FF-3CBB7ABD5F85}"/>
              </a:ext>
            </a:extLst>
          </p:cNvPr>
          <p:cNvSpPr txBox="1"/>
          <p:nvPr/>
        </p:nvSpPr>
        <p:spPr>
          <a:xfrm>
            <a:off x="506095" y="762000"/>
            <a:ext cx="8174607" cy="5632311"/>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chemeClr val="accent6">
                    <a:lumMod val="50000"/>
                  </a:schemeClr>
                </a:solidFill>
              </a:rPr>
              <a:t>.replace(char </a:t>
            </a:r>
            <a:r>
              <a:rPr lang="en-US" sz="2400" b="1" dirty="0" err="1">
                <a:solidFill>
                  <a:schemeClr val="accent6">
                    <a:lumMod val="50000"/>
                  </a:schemeClr>
                </a:solidFill>
              </a:rPr>
              <a:t>oldchar</a:t>
            </a:r>
            <a:r>
              <a:rPr lang="en-US" sz="2400" b="1" dirty="0">
                <a:solidFill>
                  <a:schemeClr val="accent6">
                    <a:lumMod val="50000"/>
                  </a:schemeClr>
                </a:solidFill>
              </a:rPr>
              <a:t>, char </a:t>
            </a:r>
            <a:r>
              <a:rPr lang="en-US" sz="2400" b="1" dirty="0" err="1">
                <a:solidFill>
                  <a:schemeClr val="accent6">
                    <a:lumMod val="50000"/>
                  </a:schemeClr>
                </a:solidFill>
              </a:rPr>
              <a:t>newchar</a:t>
            </a:r>
            <a:r>
              <a:rPr lang="en-US" sz="2400" b="1" dirty="0">
                <a:solidFill>
                  <a:schemeClr val="accent6">
                    <a:lumMod val="50000"/>
                  </a:schemeClr>
                </a:solidFill>
              </a:rPr>
              <a:t>) :</a:t>
            </a:r>
            <a:r>
              <a:rPr lang="en-US" sz="2400" dirty="0">
                <a:solidFill>
                  <a:schemeClr val="accent6">
                    <a:lumMod val="50000"/>
                  </a:schemeClr>
                </a:solidFill>
              </a:rPr>
              <a:t> returns a new string with all </a:t>
            </a:r>
            <a:r>
              <a:rPr lang="en-US" sz="2400" dirty="0" err="1">
                <a:solidFill>
                  <a:schemeClr val="accent6">
                    <a:lumMod val="50000"/>
                  </a:schemeClr>
                </a:solidFill>
              </a:rPr>
              <a:t>occurance</a:t>
            </a:r>
            <a:r>
              <a:rPr lang="en-US" sz="2400" dirty="0">
                <a:solidFill>
                  <a:schemeClr val="accent6">
                    <a:lumMod val="50000"/>
                  </a:schemeClr>
                </a:solidFill>
              </a:rPr>
              <a:t> of </a:t>
            </a:r>
            <a:r>
              <a:rPr lang="en-US" sz="2400" dirty="0" err="1">
                <a:solidFill>
                  <a:schemeClr val="accent6">
                    <a:lumMod val="50000"/>
                  </a:schemeClr>
                </a:solidFill>
              </a:rPr>
              <a:t>oldchar</a:t>
            </a:r>
            <a:r>
              <a:rPr lang="en-US" sz="2400" dirty="0">
                <a:solidFill>
                  <a:schemeClr val="accent6">
                    <a:lumMod val="50000"/>
                  </a:schemeClr>
                </a:solidFill>
              </a:rPr>
              <a:t> replaced with </a:t>
            </a:r>
            <a:r>
              <a:rPr lang="en-US" sz="2400" dirty="0" err="1">
                <a:solidFill>
                  <a:schemeClr val="accent6">
                    <a:lumMod val="50000"/>
                  </a:schemeClr>
                </a:solidFill>
              </a:rPr>
              <a:t>newchar</a:t>
            </a:r>
            <a:endParaRPr lang="en-US" sz="2400" dirty="0">
              <a:solidFill>
                <a:schemeClr val="accent6">
                  <a:lumMod val="50000"/>
                </a:schemeClr>
              </a:solidFill>
            </a:endParaRPr>
          </a:p>
          <a:p>
            <a:pPr marL="342900" indent="-342900">
              <a:buFont typeface="Wingdings" panose="05000000000000000000" pitchFamily="2" charset="2"/>
              <a:buChar char="Ø"/>
            </a:pPr>
            <a:r>
              <a:rPr lang="en-US" sz="2400" b="1" dirty="0">
                <a:solidFill>
                  <a:schemeClr val="accent6">
                    <a:lumMod val="50000"/>
                  </a:schemeClr>
                </a:solidFill>
              </a:rPr>
              <a:t>.Contains(String s) </a:t>
            </a:r>
            <a:r>
              <a:rPr lang="en-US" sz="2400" dirty="0">
                <a:solidFill>
                  <a:schemeClr val="accent6">
                    <a:lumMod val="50000"/>
                  </a:schemeClr>
                </a:solidFill>
              </a:rPr>
              <a:t>: returns ‘true’ if the input sequence is found in the string if not returns ‘false’.</a:t>
            </a:r>
          </a:p>
          <a:p>
            <a:pPr marL="342900" indent="-342900">
              <a:buFont typeface="Wingdings" panose="05000000000000000000" pitchFamily="2" charset="2"/>
              <a:buChar char="Ø"/>
            </a:pPr>
            <a:r>
              <a:rPr lang="en-US" sz="2400" b="1" dirty="0">
                <a:solidFill>
                  <a:schemeClr val="accent6">
                    <a:lumMod val="50000"/>
                  </a:schemeClr>
                </a:solidFill>
              </a:rPr>
              <a:t>.</a:t>
            </a:r>
            <a:r>
              <a:rPr lang="en-US" sz="2400" b="1" dirty="0" err="1">
                <a:solidFill>
                  <a:schemeClr val="accent6">
                    <a:lumMod val="50000"/>
                  </a:schemeClr>
                </a:solidFill>
              </a:rPr>
              <a:t>startsWith</a:t>
            </a:r>
            <a:r>
              <a:rPr lang="en-US" sz="2400" b="1" dirty="0">
                <a:solidFill>
                  <a:schemeClr val="accent6">
                    <a:lumMod val="50000"/>
                  </a:schemeClr>
                </a:solidFill>
              </a:rPr>
              <a:t>(String prefix) : </a:t>
            </a:r>
            <a:r>
              <a:rPr lang="en-US" sz="2400" dirty="0">
                <a:solidFill>
                  <a:schemeClr val="accent6">
                    <a:lumMod val="50000"/>
                  </a:schemeClr>
                </a:solidFill>
              </a:rPr>
              <a:t>returns ‘true’ if string have the specific prefix else returns ‘false’</a:t>
            </a:r>
          </a:p>
          <a:p>
            <a:pPr marL="342900" indent="-342900">
              <a:buFont typeface="Wingdings" panose="05000000000000000000" pitchFamily="2" charset="2"/>
              <a:buChar char="Ø"/>
            </a:pPr>
            <a:r>
              <a:rPr lang="en-US" sz="2400" b="1" dirty="0">
                <a:solidFill>
                  <a:schemeClr val="accent6">
                    <a:lumMod val="50000"/>
                  </a:schemeClr>
                </a:solidFill>
              </a:rPr>
              <a:t>.</a:t>
            </a:r>
            <a:r>
              <a:rPr lang="en-US" sz="2400" b="1" dirty="0" err="1">
                <a:solidFill>
                  <a:schemeClr val="accent6">
                    <a:lumMod val="50000"/>
                  </a:schemeClr>
                </a:solidFill>
              </a:rPr>
              <a:t>endsWith</a:t>
            </a:r>
            <a:r>
              <a:rPr lang="en-US" sz="2400" b="1" dirty="0">
                <a:solidFill>
                  <a:schemeClr val="accent6">
                    <a:lumMod val="50000"/>
                  </a:schemeClr>
                </a:solidFill>
              </a:rPr>
              <a:t>(String suffix) </a:t>
            </a:r>
            <a:r>
              <a:rPr lang="en-US" sz="2400" dirty="0">
                <a:solidFill>
                  <a:schemeClr val="accent6">
                    <a:lumMod val="50000"/>
                  </a:schemeClr>
                </a:solidFill>
              </a:rPr>
              <a:t>: returns ‘true’ if string have the specific suffix else returns ‘false’</a:t>
            </a:r>
          </a:p>
          <a:p>
            <a:pPr marL="342900" indent="-342900">
              <a:buFont typeface="Wingdings" panose="05000000000000000000" pitchFamily="2" charset="2"/>
              <a:buChar char="Ø"/>
            </a:pPr>
            <a:r>
              <a:rPr lang="en-US" sz="2400" b="1" dirty="0">
                <a:solidFill>
                  <a:schemeClr val="accent6">
                    <a:lumMod val="50000"/>
                  </a:schemeClr>
                </a:solidFill>
              </a:rPr>
              <a:t>.split(String regex) </a:t>
            </a:r>
            <a:r>
              <a:rPr lang="en-US" sz="2400" dirty="0">
                <a:solidFill>
                  <a:schemeClr val="accent6">
                    <a:lumMod val="50000"/>
                  </a:schemeClr>
                </a:solidFill>
              </a:rPr>
              <a:t>: splits the string into an array of substring based on provided regular expression.</a:t>
            </a:r>
          </a:p>
          <a:p>
            <a:pPr marL="342900" indent="-342900">
              <a:buFont typeface="Wingdings" panose="05000000000000000000" pitchFamily="2" charset="2"/>
              <a:buChar char="Ø"/>
            </a:pPr>
            <a:r>
              <a:rPr lang="en-US" sz="2400" b="1" dirty="0">
                <a:solidFill>
                  <a:schemeClr val="accent6">
                    <a:lumMod val="50000"/>
                  </a:schemeClr>
                </a:solidFill>
              </a:rPr>
              <a:t>.equals(String s) </a:t>
            </a:r>
            <a:r>
              <a:rPr lang="en-US" sz="2400" dirty="0">
                <a:solidFill>
                  <a:schemeClr val="accent6">
                    <a:lumMod val="50000"/>
                  </a:schemeClr>
                </a:solidFill>
              </a:rPr>
              <a:t>: returns ‘true’ if content of input string is equal to the base string</a:t>
            </a:r>
          </a:p>
          <a:p>
            <a:pPr marL="342900" indent="-342900">
              <a:buFont typeface="Wingdings" panose="05000000000000000000" pitchFamily="2" charset="2"/>
              <a:buChar char="Ø"/>
            </a:pPr>
            <a:r>
              <a:rPr lang="en-US" sz="2400" b="1" dirty="0">
                <a:solidFill>
                  <a:schemeClr val="accent6">
                    <a:lumMod val="50000"/>
                  </a:schemeClr>
                </a:solidFill>
              </a:rPr>
              <a:t>.</a:t>
            </a:r>
            <a:r>
              <a:rPr lang="en-US" sz="2400" b="1" dirty="0" err="1">
                <a:solidFill>
                  <a:schemeClr val="accent6">
                    <a:lumMod val="50000"/>
                  </a:schemeClr>
                </a:solidFill>
              </a:rPr>
              <a:t>compareTo</a:t>
            </a:r>
            <a:r>
              <a:rPr lang="en-US" sz="2400" b="1" dirty="0">
                <a:solidFill>
                  <a:schemeClr val="accent6">
                    <a:lumMod val="50000"/>
                  </a:schemeClr>
                </a:solidFill>
              </a:rPr>
              <a:t>(String s) </a:t>
            </a:r>
            <a:r>
              <a:rPr lang="en-US" sz="2400" dirty="0">
                <a:solidFill>
                  <a:schemeClr val="accent6">
                    <a:lumMod val="50000"/>
                  </a:schemeClr>
                </a:solidFill>
              </a:rPr>
              <a:t>: compares two strings lexicographically and returns value indicating their order</a:t>
            </a:r>
          </a:p>
          <a:p>
            <a:endParaRPr lang="en-IN" sz="2400" dirty="0">
              <a:solidFill>
                <a:schemeClr val="accent6">
                  <a:lumMod val="50000"/>
                </a:schemeClr>
              </a:solidFill>
            </a:endParaRPr>
          </a:p>
        </p:txBody>
      </p:sp>
    </p:spTree>
    <p:extLst>
      <p:ext uri="{BB962C8B-B14F-4D97-AF65-F5344CB8AC3E}">
        <p14:creationId xmlns:p14="http://schemas.microsoft.com/office/powerpoint/2010/main" val="346076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30035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515379"/>
            <a:ext cx="6577067" cy="998350"/>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Write a function to check two strings are equal or not</a:t>
            </a:r>
          </a:p>
        </p:txBody>
      </p:sp>
      <p:sp>
        <p:nvSpPr>
          <p:cNvPr id="23" name="TextBox 22">
            <a:extLst>
              <a:ext uri="{FF2B5EF4-FFF2-40B4-BE49-F238E27FC236}">
                <a16:creationId xmlns:a16="http://schemas.microsoft.com/office/drawing/2014/main" id="{BDD6E377-E615-ABC0-7CE8-9EFF5B9D2F9B}"/>
              </a:ext>
            </a:extLst>
          </p:cNvPr>
          <p:cNvSpPr txBox="1"/>
          <p:nvPr/>
        </p:nvSpPr>
        <p:spPr>
          <a:xfrm>
            <a:off x="908678" y="1663906"/>
            <a:ext cx="7308974" cy="1200329"/>
          </a:xfrm>
          <a:prstGeom prst="rect">
            <a:avLst/>
          </a:prstGeom>
          <a:noFill/>
        </p:spPr>
        <p:txBody>
          <a:bodyPr wrap="square" rtlCol="0">
            <a:spAutoFit/>
          </a:bodyPr>
          <a:lstStyle/>
          <a:p>
            <a:endParaRPr lang="en-US" sz="2400" dirty="0">
              <a:solidFill>
                <a:schemeClr val="accent6">
                  <a:lumMod val="50000"/>
                </a:schemeClr>
              </a:solidFill>
            </a:endParaRPr>
          </a:p>
          <a:p>
            <a:endParaRPr lang="en-US" sz="2400" dirty="0">
              <a:solidFill>
                <a:schemeClr val="accent6">
                  <a:lumMod val="50000"/>
                </a:schemeClr>
              </a:solidFill>
            </a:endParaRPr>
          </a:p>
          <a:p>
            <a:endParaRPr lang="en-IN" sz="2400" dirty="0">
              <a:solidFill>
                <a:schemeClr val="accent6">
                  <a:lumMod val="50000"/>
                </a:schemeClr>
              </a:solidFill>
            </a:endParaRPr>
          </a:p>
        </p:txBody>
      </p:sp>
    </p:spTree>
    <p:extLst>
      <p:ext uri="{BB962C8B-B14F-4D97-AF65-F5344CB8AC3E}">
        <p14:creationId xmlns:p14="http://schemas.microsoft.com/office/powerpoint/2010/main" val="25807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30035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515379"/>
            <a:ext cx="6577067" cy="998350"/>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Write a function to Compare Two Strings lexicographically</a:t>
            </a:r>
          </a:p>
        </p:txBody>
      </p:sp>
    </p:spTree>
    <p:extLst>
      <p:ext uri="{BB962C8B-B14F-4D97-AF65-F5344CB8AC3E}">
        <p14:creationId xmlns:p14="http://schemas.microsoft.com/office/powerpoint/2010/main" val="4161140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30035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6" y="449450"/>
            <a:ext cx="6577067" cy="998350"/>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Print all the possible substring in a string</a:t>
            </a:r>
          </a:p>
        </p:txBody>
      </p:sp>
    </p:spTree>
    <p:extLst>
      <p:ext uri="{BB962C8B-B14F-4D97-AF65-F5344CB8AC3E}">
        <p14:creationId xmlns:p14="http://schemas.microsoft.com/office/powerpoint/2010/main" val="360036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30035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6" y="449450"/>
            <a:ext cx="6577067" cy="998350"/>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Print all valid palindromes in a string</a:t>
            </a:r>
          </a:p>
        </p:txBody>
      </p:sp>
    </p:spTree>
    <p:extLst>
      <p:ext uri="{BB962C8B-B14F-4D97-AF65-F5344CB8AC3E}">
        <p14:creationId xmlns:p14="http://schemas.microsoft.com/office/powerpoint/2010/main" val="2814757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7500</TotalTime>
  <Words>452</Words>
  <Application>Microsoft Office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Verdana</vt:lpstr>
      <vt:lpstr>Wingdings</vt:lpstr>
      <vt:lpstr>Office Theme</vt:lpstr>
      <vt:lpstr>Lecture – 15</vt:lpstr>
      <vt:lpstr>Strings</vt:lpstr>
      <vt:lpstr>Strings</vt:lpstr>
      <vt:lpstr>String Methods</vt:lpstr>
      <vt:lpstr>String Methods</vt:lpstr>
      <vt:lpstr>Write a function to check two strings are equal or not</vt:lpstr>
      <vt:lpstr>Write a function to Compare Two Strings lexicographically</vt:lpstr>
      <vt:lpstr>Print all the possible substring in a string</vt:lpstr>
      <vt:lpstr>Print all valid palindromes in a string</vt:lpstr>
      <vt:lpstr>Sort an String array lexicographically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Anushray Gupta</dc:creator>
  <cp:lastModifiedBy>Ritik Kumar</cp:lastModifiedBy>
  <cp:revision>89</cp:revision>
  <dcterms:created xsi:type="dcterms:W3CDTF">2018-06-11T11:27:57Z</dcterms:created>
  <dcterms:modified xsi:type="dcterms:W3CDTF">2023-08-18T06:16:12Z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2017-08-19T00:00:00Z</vt:filetime>
  </property>
  <property fmtid="{D5CDD505-2E9C-101B-9397-08002B2CF9AE}" pid="3" name="Creator">
    <vt:lpwstr>Microsoft® PowerPoint® 2016</vt:lpwstr>
  </property>
  <property fmtid="{D5CDD505-2E9C-101B-9397-08002B2CF9AE}" pid="4" name="LastSaved">
    <vt:filetime>2018-06-11T00:00:00Z</vt:filetime>
  </property>
</Properties>
</file>