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9" r:id="rId5"/>
    <p:sldId id="259" r:id="rId6"/>
    <p:sldId id="270" r:id="rId7"/>
    <p:sldId id="271" r:id="rId8"/>
    <p:sldId id="272" r:id="rId9"/>
    <p:sldId id="273" r:id="rId10"/>
    <p:sldId id="260" r:id="rId11"/>
    <p:sldId id="274"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0" autoAdjust="0"/>
    <p:restoredTop sz="97248"/>
  </p:normalViewPr>
  <p:slideViewPr>
    <p:cSldViewPr>
      <p:cViewPr varScale="1">
        <p:scale>
          <a:sx n="65" d="100"/>
          <a:sy n="65" d="100"/>
        </p:scale>
        <p:origin x="981"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FD7BC75-2EA9-468A-816F-E83490660D79}" type="datetimeFigureOut">
              <a:rPr lang="en-US" smtClean="0"/>
              <a:t>10/3/2023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83B64B7-7F9F-47C3-B4C8-0663049D9B8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07975" y="8001"/>
            <a:ext cx="8528049" cy="299720"/>
          </a:xfrm>
          <a:prstGeom prst="rect">
            <a:avLst/>
          </a:prstGeom>
        </p:spPr>
        <p:txBody>
          <a:bodyPr wrap="square" lIns="0" tIns="0" rIns="0" bIns="0">
            <a:spAutoFit/>
          </a:bodyPr>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a:xfrm>
            <a:off x="1023289" y="1401521"/>
            <a:ext cx="7097420" cy="4385310"/>
          </a:xfrm>
          <a:prstGeom prst="rect">
            <a:avLst/>
          </a:prstGeom>
        </p:spPr>
        <p:txBody>
          <a:bodyPr wrap="square" lIns="0" tIns="0" rIns="0" bIns="0">
            <a:spAutoFit/>
          </a:bodyPr>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228600" y="0"/>
            <a:ext cx="195580" cy="6858000"/>
          </a:xfrm>
          <a:custGeom>
            <a:avLst/>
            <a:gdLst/>
            <a:ahLst/>
            <a:cxnLst/>
            <a:rect l="l" t="t" r="r" b="b"/>
            <a:pathLst>
              <a:path w="195579" h="6858000">
                <a:moveTo>
                  <a:pt x="0" y="6858000"/>
                </a:moveTo>
                <a:lnTo>
                  <a:pt x="195072" y="6858000"/>
                </a:lnTo>
                <a:lnTo>
                  <a:pt x="195072"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14272" y="0"/>
            <a:ext cx="1481455" cy="601980"/>
          </a:xfrm>
          <a:custGeom>
            <a:avLst/>
            <a:gdLst/>
            <a:ahLst/>
            <a:cxnLst/>
            <a:rect l="l" t="t" r="r" b="b"/>
            <a:pathLst>
              <a:path w="1481455" h="601980">
                <a:moveTo>
                  <a:pt x="0" y="601980"/>
                </a:moveTo>
                <a:lnTo>
                  <a:pt x="1481328" y="601980"/>
                </a:lnTo>
                <a:lnTo>
                  <a:pt x="1481328" y="0"/>
                </a:lnTo>
                <a:lnTo>
                  <a:pt x="0" y="0"/>
                </a:lnTo>
                <a:lnTo>
                  <a:pt x="0" y="60198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14272" y="6249923"/>
            <a:ext cx="1481455" cy="608330"/>
          </a:xfrm>
          <a:custGeom>
            <a:avLst/>
            <a:gdLst/>
            <a:ahLst/>
            <a:cxnLst/>
            <a:rect l="l" t="t" r="r" b="b"/>
            <a:pathLst>
              <a:path w="1481455" h="608329">
                <a:moveTo>
                  <a:pt x="0" y="608075"/>
                </a:moveTo>
                <a:lnTo>
                  <a:pt x="1481328" y="608075"/>
                </a:lnTo>
                <a:lnTo>
                  <a:pt x="1481328"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23672"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652272"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6629400" y="6249923"/>
            <a:ext cx="1524000" cy="608330"/>
          </a:xfrm>
          <a:custGeom>
            <a:avLst/>
            <a:gdLst/>
            <a:ahLst/>
            <a:cxnLst/>
            <a:rect l="l" t="t" r="r" b="b"/>
            <a:pathLst>
              <a:path w="1524000" h="608329">
                <a:moveTo>
                  <a:pt x="0" y="608075"/>
                </a:moveTo>
                <a:lnTo>
                  <a:pt x="1524000" y="608075"/>
                </a:lnTo>
                <a:lnTo>
                  <a:pt x="1524000"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6350" y="0"/>
            <a:ext cx="9156700" cy="686434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561332" y="0"/>
            <a:ext cx="3679190" cy="6250305"/>
          </a:xfrm>
          <a:custGeom>
            <a:avLst/>
            <a:gdLst/>
            <a:ahLst/>
            <a:cxnLst/>
            <a:rect l="l" t="t" r="r" b="b"/>
            <a:pathLst>
              <a:path w="3679190" h="6250305">
                <a:moveTo>
                  <a:pt x="0" y="6249924"/>
                </a:moveTo>
                <a:lnTo>
                  <a:pt x="3678936" y="6249924"/>
                </a:lnTo>
                <a:lnTo>
                  <a:pt x="3678936" y="0"/>
                </a:lnTo>
                <a:lnTo>
                  <a:pt x="0" y="0"/>
                </a:lnTo>
                <a:lnTo>
                  <a:pt x="0" y="6249924"/>
                </a:lnTo>
                <a:close/>
              </a:path>
            </a:pathLst>
          </a:custGeom>
          <a:solidFill>
            <a:srgbClr val="F5F5F5"/>
          </a:solidFill>
        </p:spPr>
        <p:txBody>
          <a:bodyPr wrap="square" lIns="0" tIns="0" rIns="0" bIns="0" rtlCol="0"/>
          <a:lstStyle/>
          <a:p>
            <a:endParaRPr/>
          </a:p>
        </p:txBody>
      </p:sp>
      <p:sp>
        <p:nvSpPr>
          <p:cNvPr id="11" name="object 11"/>
          <p:cNvSpPr/>
          <p:nvPr/>
        </p:nvSpPr>
        <p:spPr>
          <a:xfrm>
            <a:off x="4561332" y="0"/>
            <a:ext cx="3679190" cy="6250305"/>
          </a:xfrm>
          <a:custGeom>
            <a:avLst/>
            <a:gdLst/>
            <a:ahLst/>
            <a:cxnLst/>
            <a:rect l="l" t="t" r="r" b="b"/>
            <a:pathLst>
              <a:path w="3679190" h="6250305">
                <a:moveTo>
                  <a:pt x="0" y="6249924"/>
                </a:moveTo>
                <a:lnTo>
                  <a:pt x="3678936" y="6249924"/>
                </a:lnTo>
                <a:lnTo>
                  <a:pt x="3678936" y="0"/>
                </a:lnTo>
              </a:path>
            </a:pathLst>
          </a:custGeom>
          <a:ln w="15240">
            <a:solidFill>
              <a:srgbClr val="7A7A7A"/>
            </a:solidFill>
          </a:ln>
        </p:spPr>
        <p:txBody>
          <a:bodyPr wrap="square" lIns="0" tIns="0" rIns="0" bIns="0" rtlCol="0"/>
          <a:lstStyle/>
          <a:p>
            <a:endParaRPr/>
          </a:p>
        </p:txBody>
      </p:sp>
      <p:sp>
        <p:nvSpPr>
          <p:cNvPr id="12" name="object 12"/>
          <p:cNvSpPr/>
          <p:nvPr/>
        </p:nvSpPr>
        <p:spPr>
          <a:xfrm>
            <a:off x="4561332" y="0"/>
            <a:ext cx="0" cy="6250305"/>
          </a:xfrm>
          <a:custGeom>
            <a:avLst/>
            <a:gdLst/>
            <a:ahLst/>
            <a:cxnLst/>
            <a:rect l="l" t="t" r="r" b="b"/>
            <a:pathLst>
              <a:path h="6250305">
                <a:moveTo>
                  <a:pt x="0" y="0"/>
                </a:moveTo>
                <a:lnTo>
                  <a:pt x="0" y="6249924"/>
                </a:lnTo>
              </a:path>
            </a:pathLst>
          </a:custGeom>
          <a:ln w="15240">
            <a:solidFill>
              <a:srgbClr val="7A7A7A"/>
            </a:solidFill>
          </a:ln>
        </p:spPr>
        <p:txBody>
          <a:bodyPr wrap="square" lIns="0" tIns="0" rIns="0" bIns="0" rtlCol="0"/>
          <a:lstStyle/>
          <a:p>
            <a:endParaRPr/>
          </a:p>
        </p:txBody>
      </p:sp>
      <p:sp>
        <p:nvSpPr>
          <p:cNvPr id="13" name="object 13"/>
          <p:cNvSpPr/>
          <p:nvPr/>
        </p:nvSpPr>
        <p:spPr>
          <a:xfrm>
            <a:off x="4649723" y="0"/>
            <a:ext cx="3505200" cy="2292350"/>
          </a:xfrm>
          <a:custGeom>
            <a:avLst/>
            <a:gdLst/>
            <a:ahLst/>
            <a:cxnLst/>
            <a:rect l="l" t="t" r="r" b="b"/>
            <a:pathLst>
              <a:path w="3505200" h="2292350">
                <a:moveTo>
                  <a:pt x="0" y="2292096"/>
                </a:moveTo>
                <a:lnTo>
                  <a:pt x="3505200" y="2292096"/>
                </a:lnTo>
                <a:lnTo>
                  <a:pt x="3505200" y="0"/>
                </a:lnTo>
                <a:lnTo>
                  <a:pt x="0" y="0"/>
                </a:lnTo>
                <a:lnTo>
                  <a:pt x="0" y="2292096"/>
                </a:lnTo>
                <a:close/>
              </a:path>
            </a:pathLst>
          </a:custGeom>
          <a:solidFill>
            <a:srgbClr val="C0504D"/>
          </a:solidFill>
        </p:spPr>
        <p:txBody>
          <a:bodyPr wrap="square" lIns="0" tIns="0" rIns="0" bIns="0" rtlCol="0"/>
          <a:lstStyle/>
          <a:p>
            <a:endParaRPr/>
          </a:p>
        </p:txBody>
      </p:sp>
      <p:sp>
        <p:nvSpPr>
          <p:cNvPr id="14" name="object 14"/>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solidFill>
            <a:srgbClr val="FFFFFF"/>
          </a:solidFill>
        </p:spPr>
        <p:txBody>
          <a:bodyPr wrap="square" lIns="0" tIns="0" rIns="0" bIns="0" rtlCol="0"/>
          <a:lstStyle/>
          <a:p>
            <a:endParaRPr/>
          </a:p>
        </p:txBody>
      </p:sp>
      <p:sp>
        <p:nvSpPr>
          <p:cNvPr id="15" name="object 15"/>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ln w="3175">
            <a:solidFill>
              <a:srgbClr val="000000"/>
            </a:solidFill>
          </a:ln>
        </p:spPr>
        <p:txBody>
          <a:bodyPr wrap="square" lIns="0" tIns="0" rIns="0" bIns="0" rtlCol="0"/>
          <a:lstStyle/>
          <a:p>
            <a:endParaRPr/>
          </a:p>
        </p:txBody>
      </p:sp>
      <p:sp>
        <p:nvSpPr>
          <p:cNvPr id="16" name="object 16"/>
          <p:cNvSpPr/>
          <p:nvPr/>
        </p:nvSpPr>
        <p:spPr>
          <a:xfrm>
            <a:off x="4649723" y="6097523"/>
            <a:ext cx="3505200" cy="132715"/>
          </a:xfrm>
          <a:custGeom>
            <a:avLst/>
            <a:gdLst/>
            <a:ahLst/>
            <a:cxnLst/>
            <a:rect l="l" t="t" r="r" b="b"/>
            <a:pathLst>
              <a:path w="3505200" h="132714">
                <a:moveTo>
                  <a:pt x="0" y="132587"/>
                </a:moveTo>
                <a:lnTo>
                  <a:pt x="3505200" y="132587"/>
                </a:lnTo>
                <a:lnTo>
                  <a:pt x="3505200" y="0"/>
                </a:lnTo>
                <a:lnTo>
                  <a:pt x="0" y="0"/>
                </a:lnTo>
                <a:lnTo>
                  <a:pt x="0" y="132587"/>
                </a:lnTo>
                <a:close/>
              </a:path>
            </a:pathLst>
          </a:custGeom>
          <a:solidFill>
            <a:srgbClr val="C0504D"/>
          </a:solidFill>
        </p:spPr>
        <p:txBody>
          <a:bodyPr wrap="square" lIns="0" tIns="0" rIns="0" bIns="0" rtlCol="0"/>
          <a:lstStyle/>
          <a:p>
            <a:endParaRPr/>
          </a:p>
        </p:txBody>
      </p:sp>
      <p:sp>
        <p:nvSpPr>
          <p:cNvPr id="17" name="object 17"/>
          <p:cNvSpPr/>
          <p:nvPr/>
        </p:nvSpPr>
        <p:spPr>
          <a:xfrm>
            <a:off x="1064151" y="738160"/>
            <a:ext cx="3302508" cy="5384291"/>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881371" y="615695"/>
            <a:ext cx="2759964" cy="1149096"/>
          </a:xfrm>
          <a:prstGeom prst="rect">
            <a:avLst/>
          </a:prstGeom>
          <a:blipFill>
            <a:blip r:embed="rId4" cstate="print"/>
            <a:stretch>
              <a:fillRect/>
            </a:stretch>
          </a:blipFill>
        </p:spPr>
        <p:txBody>
          <a:bodyPr wrap="square" lIns="0" tIns="0" rIns="0" bIns="0" rtlCol="0"/>
          <a:lstStyle/>
          <a:p>
            <a:endParaRPr/>
          </a:p>
        </p:txBody>
      </p:sp>
      <p:sp>
        <p:nvSpPr>
          <p:cNvPr id="20" name="object 20"/>
          <p:cNvSpPr txBox="1"/>
          <p:nvPr/>
        </p:nvSpPr>
        <p:spPr>
          <a:xfrm>
            <a:off x="4825619" y="4395978"/>
            <a:ext cx="2815716" cy="621965"/>
          </a:xfrm>
          <a:prstGeom prst="rect">
            <a:avLst/>
          </a:prstGeom>
        </p:spPr>
        <p:txBody>
          <a:bodyPr vert="horz" wrap="square" lIns="0" tIns="67310" rIns="0" bIns="0" rtlCol="0">
            <a:spAutoFit/>
          </a:bodyPr>
          <a:lstStyle/>
          <a:p>
            <a:pPr marL="286385" indent="-286385">
              <a:lnSpc>
                <a:spcPct val="100000"/>
              </a:lnSpc>
              <a:spcBef>
                <a:spcPts val="530"/>
              </a:spcBef>
              <a:buClr>
                <a:srgbClr val="BC5C45"/>
              </a:buClr>
              <a:buSzPct val="75000"/>
              <a:buFont typeface="Arial"/>
              <a:buChar char="•"/>
              <a:tabLst>
                <a:tab pos="286385" algn="l"/>
                <a:tab pos="287020" algn="l"/>
              </a:tabLst>
            </a:pPr>
            <a:r>
              <a:rPr lang="en-US" sz="1800" spc="-75" dirty="0">
                <a:solidFill>
                  <a:srgbClr val="424242"/>
                </a:solidFill>
                <a:latin typeface="Verdana"/>
                <a:cs typeface="Verdana"/>
              </a:rPr>
              <a:t>Object Oriented Programming(OOPS)</a:t>
            </a:r>
          </a:p>
        </p:txBody>
      </p:sp>
      <p:sp>
        <p:nvSpPr>
          <p:cNvPr id="21" name="object 21"/>
          <p:cNvSpPr txBox="1">
            <a:spLocks noGrp="1"/>
          </p:cNvSpPr>
          <p:nvPr>
            <p:ph type="title"/>
          </p:nvPr>
        </p:nvSpPr>
        <p:spPr>
          <a:xfrm>
            <a:off x="4825618" y="3868419"/>
            <a:ext cx="1956181" cy="382156"/>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C0504D"/>
                </a:solidFill>
              </a:rPr>
              <a:t>Le</a:t>
            </a:r>
            <a:r>
              <a:rPr sz="2400" spc="50" dirty="0">
                <a:solidFill>
                  <a:srgbClr val="C0504D"/>
                </a:solidFill>
              </a:rPr>
              <a:t>c</a:t>
            </a:r>
            <a:r>
              <a:rPr sz="2400" spc="-75" dirty="0">
                <a:solidFill>
                  <a:srgbClr val="C0504D"/>
                </a:solidFill>
              </a:rPr>
              <a:t>t</a:t>
            </a:r>
            <a:r>
              <a:rPr sz="2400" spc="-114" dirty="0">
                <a:solidFill>
                  <a:srgbClr val="C0504D"/>
                </a:solidFill>
              </a:rPr>
              <a:t>u</a:t>
            </a:r>
            <a:r>
              <a:rPr sz="2400" spc="-90" dirty="0">
                <a:solidFill>
                  <a:srgbClr val="C0504D"/>
                </a:solidFill>
              </a:rPr>
              <a:t>re</a:t>
            </a:r>
            <a:r>
              <a:rPr lang="en-US" sz="2400" spc="-90" dirty="0">
                <a:solidFill>
                  <a:srgbClr val="C0504D"/>
                </a:solidFill>
              </a:rPr>
              <a:t> </a:t>
            </a:r>
            <a:r>
              <a:rPr lang="en-IN" sz="2400" spc="-300" dirty="0">
                <a:solidFill>
                  <a:srgbClr val="C0504D"/>
                </a:solidFill>
              </a:rPr>
              <a:t>–</a:t>
            </a:r>
            <a:r>
              <a:rPr lang="en-US" sz="2400" spc="-300" dirty="0">
                <a:solidFill>
                  <a:srgbClr val="C0504D"/>
                </a:solidFill>
              </a:rPr>
              <a:t> </a:t>
            </a:r>
            <a:r>
              <a:rPr lang="en-US" sz="2400" spc="-200" dirty="0">
                <a:solidFill>
                  <a:srgbClr val="C0504D"/>
                </a:solidFill>
              </a:rPr>
              <a:t>20</a:t>
            </a:r>
            <a:endParaRPr sz="2400" dirty="0"/>
          </a:p>
        </p:txBody>
      </p:sp>
      <p:sp>
        <p:nvSpPr>
          <p:cNvPr id="24" name="TextBox 23"/>
          <p:cNvSpPr txBox="1"/>
          <p:nvPr/>
        </p:nvSpPr>
        <p:spPr>
          <a:xfrm>
            <a:off x="1219200" y="1219200"/>
            <a:ext cx="3048000" cy="1938992"/>
          </a:xfrm>
          <a:prstGeom prst="rect">
            <a:avLst/>
          </a:prstGeom>
          <a:solidFill>
            <a:srgbClr val="E2E2E2"/>
          </a:solidFill>
        </p:spPr>
        <p:txBody>
          <a:bodyPr wrap="square" rtlCol="0">
            <a:spAutoFit/>
          </a:bodyPr>
          <a:lstStyle/>
          <a:p>
            <a:r>
              <a:rPr lang="en-US" sz="4000" dirty="0"/>
              <a:t>Programming Abstraction using java</a:t>
            </a: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5682"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61999" y="463402"/>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Abstraction</a:t>
            </a:r>
          </a:p>
        </p:txBody>
      </p:sp>
      <p:sp>
        <p:nvSpPr>
          <p:cNvPr id="22" name="Rectangle 2">
            <a:extLst>
              <a:ext uri="{FF2B5EF4-FFF2-40B4-BE49-F238E27FC236}">
                <a16:creationId xmlns:a16="http://schemas.microsoft.com/office/drawing/2014/main" id="{4CD9B8E4-D8FA-7C23-A631-00ADFF20B8C7}"/>
              </a:ext>
            </a:extLst>
          </p:cNvPr>
          <p:cNvSpPr>
            <a:spLocks noChangeArrowheads="1"/>
          </p:cNvSpPr>
          <p:nvPr/>
        </p:nvSpPr>
        <p:spPr bwMode="auto">
          <a:xfrm rot="10800000" flipV="1">
            <a:off x="380992" y="3534013"/>
            <a:ext cx="833908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kumimoji="0" lang="en-US" altLang="en-US" sz="2000" i="0" u="none" strike="noStrike" cap="none" normalizeH="0" baseline="0" dirty="0">
              <a:ln>
                <a:noFill/>
              </a:ln>
              <a:solidFill>
                <a:schemeClr val="accent6">
                  <a:lumMod val="50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accent6">
                  <a:lumMod val="50000"/>
                </a:schemeClr>
              </a:solidFill>
              <a:effectLst/>
              <a:latin typeface="+mn-lt"/>
            </a:endParaRPr>
          </a:p>
        </p:txBody>
      </p:sp>
      <p:sp>
        <p:nvSpPr>
          <p:cNvPr id="24" name="TextBox 23">
            <a:extLst>
              <a:ext uri="{FF2B5EF4-FFF2-40B4-BE49-F238E27FC236}">
                <a16:creationId xmlns:a16="http://schemas.microsoft.com/office/drawing/2014/main" id="{B3095482-BA93-F802-49D0-704C583960A6}"/>
              </a:ext>
            </a:extLst>
          </p:cNvPr>
          <p:cNvSpPr txBox="1"/>
          <p:nvPr/>
        </p:nvSpPr>
        <p:spPr>
          <a:xfrm>
            <a:off x="773050" y="1248419"/>
            <a:ext cx="7696200" cy="4708981"/>
          </a:xfrm>
          <a:prstGeom prst="rect">
            <a:avLst/>
          </a:prstGeom>
          <a:noFill/>
        </p:spPr>
        <p:txBody>
          <a:bodyPr wrap="square" rtlCol="0">
            <a:spAutoFit/>
          </a:bodyPr>
          <a:lstStyle/>
          <a:p>
            <a:pPr eaLnBrk="0" fontAlgn="base" hangingPunct="0">
              <a:spcBef>
                <a:spcPct val="0"/>
              </a:spcBef>
              <a:spcAft>
                <a:spcPct val="0"/>
              </a:spcAft>
            </a:pPr>
            <a:r>
              <a:rPr lang="en-US" sz="2000" b="0" i="0" dirty="0">
                <a:solidFill>
                  <a:srgbClr val="374151"/>
                </a:solidFill>
                <a:effectLst/>
                <a:latin typeface="Söhne"/>
              </a:rPr>
              <a:t>Abstraction refers to the process of simplifying complex reality by modeling classes based on the essential properties and behaviors an object should have, while hiding the unnecessary details of how those properties and behaviors are implemented. In Java, abstraction is typically achieved through the use of abstract classes and interfaces.</a:t>
            </a:r>
          </a:p>
          <a:p>
            <a:pPr eaLnBrk="0" fontAlgn="base" hangingPunct="0">
              <a:spcBef>
                <a:spcPct val="0"/>
              </a:spcBef>
              <a:spcAft>
                <a:spcPct val="0"/>
              </a:spcAft>
            </a:pPr>
            <a:endParaRPr kumimoji="0" lang="en-US" altLang="en-US" sz="2000" u="none" strike="noStrike" cap="none" normalizeH="0" baseline="0" dirty="0">
              <a:ln>
                <a:noFill/>
              </a:ln>
              <a:solidFill>
                <a:srgbClr val="374151"/>
              </a:solidFill>
              <a:latin typeface="Söhne"/>
            </a:endParaRPr>
          </a:p>
          <a:p>
            <a:pPr eaLnBrk="0" fontAlgn="base" hangingPunct="0">
              <a:spcBef>
                <a:spcPct val="0"/>
              </a:spcBef>
              <a:spcAft>
                <a:spcPct val="0"/>
              </a:spcAft>
            </a:pPr>
            <a:r>
              <a:rPr lang="en-US" sz="2000" b="0" i="0" dirty="0">
                <a:solidFill>
                  <a:srgbClr val="374151"/>
                </a:solidFill>
                <a:effectLst/>
                <a:latin typeface="Söhne"/>
              </a:rPr>
              <a:t>Here are the main aspects of abstraction in Java:</a:t>
            </a:r>
          </a:p>
          <a:p>
            <a:pPr eaLnBrk="0" fontAlgn="base" hangingPunct="0">
              <a:spcBef>
                <a:spcPct val="0"/>
              </a:spcBef>
              <a:spcAft>
                <a:spcPct val="0"/>
              </a:spcAft>
            </a:pPr>
            <a:endParaRPr kumimoji="0" lang="en-US" altLang="en-US" sz="2000" u="none" strike="noStrike" cap="none" normalizeH="0" baseline="0" dirty="0">
              <a:ln>
                <a:noFill/>
              </a:ln>
              <a:solidFill>
                <a:srgbClr val="374151"/>
              </a:solidFill>
              <a:latin typeface="Söhne"/>
            </a:endParaRPr>
          </a:p>
          <a:p>
            <a:pPr eaLnBrk="0" fontAlgn="base" hangingPunct="0">
              <a:spcBef>
                <a:spcPct val="0"/>
              </a:spcBef>
              <a:spcAft>
                <a:spcPct val="0"/>
              </a:spcAft>
            </a:pPr>
            <a:r>
              <a:rPr lang="en-US" sz="2000" b="1" i="0" dirty="0">
                <a:effectLst/>
                <a:latin typeface="Söhne"/>
              </a:rPr>
              <a:t>Abstract Classes:</a:t>
            </a:r>
            <a:r>
              <a:rPr lang="en-US" sz="2000" b="0" i="0" dirty="0">
                <a:solidFill>
                  <a:srgbClr val="374151"/>
                </a:solidFill>
                <a:effectLst/>
                <a:latin typeface="Söhne"/>
              </a:rPr>
              <a:t> In Java, an abstract class is a class that cannot be instantiated on its own but can be used as a blueprint for other classes. Abstract classes can have abstract methods (methods without a body) that are meant to be implemented by concrete (non-abstract) subclasses. Abstract classes can also have concrete methods with implementations. They often define a set of common properties and behaviors that subclasses must provide.</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47057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5682"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61999" y="463402"/>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Abstraction</a:t>
            </a:r>
          </a:p>
        </p:txBody>
      </p:sp>
      <p:sp>
        <p:nvSpPr>
          <p:cNvPr id="22" name="Rectangle 2">
            <a:extLst>
              <a:ext uri="{FF2B5EF4-FFF2-40B4-BE49-F238E27FC236}">
                <a16:creationId xmlns:a16="http://schemas.microsoft.com/office/drawing/2014/main" id="{4CD9B8E4-D8FA-7C23-A631-00ADFF20B8C7}"/>
              </a:ext>
            </a:extLst>
          </p:cNvPr>
          <p:cNvSpPr>
            <a:spLocks noChangeArrowheads="1"/>
          </p:cNvSpPr>
          <p:nvPr/>
        </p:nvSpPr>
        <p:spPr bwMode="auto">
          <a:xfrm rot="10800000" flipV="1">
            <a:off x="380992" y="3534013"/>
            <a:ext cx="833908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kumimoji="0" lang="en-US" altLang="en-US" sz="2000" i="0" u="none" strike="noStrike" cap="none" normalizeH="0" baseline="0" dirty="0">
              <a:ln>
                <a:noFill/>
              </a:ln>
              <a:solidFill>
                <a:schemeClr val="accent6">
                  <a:lumMod val="50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accent6">
                  <a:lumMod val="50000"/>
                </a:schemeClr>
              </a:solidFill>
              <a:effectLst/>
              <a:latin typeface="+mn-lt"/>
            </a:endParaRPr>
          </a:p>
        </p:txBody>
      </p:sp>
      <p:sp>
        <p:nvSpPr>
          <p:cNvPr id="24" name="TextBox 23">
            <a:extLst>
              <a:ext uri="{FF2B5EF4-FFF2-40B4-BE49-F238E27FC236}">
                <a16:creationId xmlns:a16="http://schemas.microsoft.com/office/drawing/2014/main" id="{B3095482-BA93-F802-49D0-704C583960A6}"/>
              </a:ext>
            </a:extLst>
          </p:cNvPr>
          <p:cNvSpPr txBox="1"/>
          <p:nvPr/>
        </p:nvSpPr>
        <p:spPr>
          <a:xfrm>
            <a:off x="773050" y="1248419"/>
            <a:ext cx="7696200" cy="707886"/>
          </a:xfrm>
          <a:prstGeom prst="rect">
            <a:avLst/>
          </a:prstGeom>
          <a:noFill/>
        </p:spPr>
        <p:txBody>
          <a:bodyPr wrap="square" rtlCol="0">
            <a:spAutoFit/>
          </a:bodyPr>
          <a:lstStyle/>
          <a:p>
            <a:pPr eaLnBrk="0" fontAlgn="base" hangingPunct="0">
              <a:spcBef>
                <a:spcPct val="0"/>
              </a:spcBef>
              <a:spcAft>
                <a:spcPct val="0"/>
              </a:spcAft>
            </a:pPr>
            <a:r>
              <a:rPr lang="en-US" sz="2000" b="1" i="0" dirty="0">
                <a:effectLst/>
                <a:latin typeface="Söhne"/>
              </a:rPr>
              <a:t>Abstract Methods: </a:t>
            </a:r>
            <a:r>
              <a:rPr lang="en-US" sz="2000" i="0" dirty="0">
                <a:effectLst/>
                <a:latin typeface="Söhne"/>
              </a:rPr>
              <a:t>Methods without body are abstract methods or we can say methods with </a:t>
            </a:r>
            <a:r>
              <a:rPr lang="en-US" sz="2000" i="0">
                <a:effectLst/>
                <a:latin typeface="Söhne"/>
              </a:rPr>
              <a:t>hidden implementation </a:t>
            </a:r>
            <a:r>
              <a:rPr lang="en-US" sz="2000" i="0" dirty="0">
                <a:effectLst/>
                <a:latin typeface="Söhne"/>
              </a:rPr>
              <a:t>are abstract methods</a:t>
            </a:r>
            <a:endParaRPr kumimoji="0" lang="en-US" altLang="en-US" sz="200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7375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85521" y="288861"/>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83466" y="656985"/>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OOPS</a:t>
            </a:r>
          </a:p>
        </p:txBody>
      </p:sp>
      <p:sp>
        <p:nvSpPr>
          <p:cNvPr id="21" name="TextBox 20">
            <a:extLst>
              <a:ext uri="{FF2B5EF4-FFF2-40B4-BE49-F238E27FC236}">
                <a16:creationId xmlns:a16="http://schemas.microsoft.com/office/drawing/2014/main" id="{B3AEE0D6-2EA9-6A49-BE3D-4D6E011257EA}"/>
              </a:ext>
            </a:extLst>
          </p:cNvPr>
          <p:cNvSpPr txBox="1"/>
          <p:nvPr/>
        </p:nvSpPr>
        <p:spPr>
          <a:xfrm>
            <a:off x="751332" y="1514418"/>
            <a:ext cx="7620000" cy="4093428"/>
          </a:xfrm>
          <a:prstGeom prst="rect">
            <a:avLst/>
          </a:prstGeom>
          <a:noFill/>
        </p:spPr>
        <p:txBody>
          <a:bodyPr wrap="square" rtlCol="0">
            <a:spAutoFit/>
          </a:bodyPr>
          <a:lstStyle/>
          <a:p>
            <a:pPr algn="just"/>
            <a:r>
              <a:rPr lang="en-US" sz="2000" b="1" i="0" dirty="0">
                <a:effectLst/>
                <a:latin typeface="inter-bold"/>
              </a:rPr>
              <a:t>Object</a:t>
            </a:r>
            <a:r>
              <a:rPr lang="en-US" sz="2000" b="0" i="0" dirty="0">
                <a:effectLst/>
                <a:latin typeface="inter-regular"/>
              </a:rPr>
              <a:t> means a real-world entity such as a pen, chair, table, computer, watch, etc. </a:t>
            </a:r>
            <a:r>
              <a:rPr lang="en-US" sz="2000" b="1" i="0" dirty="0">
                <a:effectLst/>
                <a:latin typeface="inter-bold"/>
              </a:rPr>
              <a:t>Object-Oriented Programming</a:t>
            </a:r>
            <a:r>
              <a:rPr lang="en-US" sz="2000" b="0" i="0" dirty="0">
                <a:effectLst/>
                <a:latin typeface="inter-regular"/>
              </a:rPr>
              <a:t> is a methodology or paradigm to design a program using classes and objects. </a:t>
            </a:r>
          </a:p>
          <a:p>
            <a:pPr algn="just"/>
            <a:endParaRPr lang="en-US" sz="2000" dirty="0">
              <a:latin typeface="inter-regular"/>
            </a:endParaRPr>
          </a:p>
          <a:p>
            <a:pPr algn="just"/>
            <a:r>
              <a:rPr lang="en-US" sz="2000" b="0" i="0" dirty="0">
                <a:effectLst/>
                <a:latin typeface="inter-regular"/>
              </a:rPr>
              <a:t>It simplifies software development and maintenance by providing some concepts:</a:t>
            </a:r>
          </a:p>
          <a:p>
            <a:pPr algn="just"/>
            <a:endParaRPr lang="en-US" sz="2000" b="0" i="0" dirty="0">
              <a:effectLst/>
              <a:latin typeface="inter-regular"/>
            </a:endParaRPr>
          </a:p>
          <a:p>
            <a:pPr algn="just">
              <a:buFont typeface="Arial" panose="020B0604020202020204" pitchFamily="34" charset="0"/>
              <a:buChar char="•"/>
            </a:pPr>
            <a:r>
              <a:rPr lang="en-US" sz="2000" b="0" i="0" u="none" strike="noStrike" dirty="0">
                <a:effectLst/>
                <a:latin typeface="inter-regular"/>
              </a:rPr>
              <a:t>Object</a:t>
            </a:r>
            <a:endParaRPr lang="en-US" sz="2000" b="0" i="0" dirty="0">
              <a:effectLst/>
              <a:latin typeface="inter-regular"/>
            </a:endParaRPr>
          </a:p>
          <a:p>
            <a:pPr algn="just">
              <a:buFont typeface="Arial" panose="020B0604020202020204" pitchFamily="34" charset="0"/>
              <a:buChar char="•"/>
            </a:pPr>
            <a:r>
              <a:rPr lang="en-US" sz="2000" b="0" i="0" dirty="0">
                <a:effectLst/>
                <a:latin typeface="inter-regular"/>
              </a:rPr>
              <a:t>Class</a:t>
            </a:r>
          </a:p>
          <a:p>
            <a:pPr algn="just">
              <a:buFont typeface="Arial" panose="020B0604020202020204" pitchFamily="34" charset="0"/>
              <a:buChar char="•"/>
            </a:pPr>
            <a:r>
              <a:rPr lang="en-US" sz="2000" b="0" i="0" u="none" strike="noStrike" dirty="0">
                <a:effectLst/>
                <a:latin typeface="inter-regular"/>
              </a:rPr>
              <a:t>Inheritance</a:t>
            </a:r>
            <a:endParaRPr lang="en-US" sz="2000" b="0" i="0" dirty="0">
              <a:effectLst/>
              <a:latin typeface="inter-regular"/>
            </a:endParaRPr>
          </a:p>
          <a:p>
            <a:pPr algn="just">
              <a:buFont typeface="Arial" panose="020B0604020202020204" pitchFamily="34" charset="0"/>
              <a:buChar char="•"/>
            </a:pPr>
            <a:r>
              <a:rPr lang="en-US" sz="2000" b="0" i="0" u="none" strike="noStrike" dirty="0">
                <a:effectLst/>
                <a:latin typeface="inter-regular"/>
              </a:rPr>
              <a:t>Polymorphism</a:t>
            </a:r>
            <a:endParaRPr lang="en-US" sz="2000" b="0" i="0" dirty="0">
              <a:effectLst/>
              <a:latin typeface="inter-regular"/>
            </a:endParaRPr>
          </a:p>
          <a:p>
            <a:pPr algn="just">
              <a:buFont typeface="Arial" panose="020B0604020202020204" pitchFamily="34" charset="0"/>
              <a:buChar char="•"/>
            </a:pPr>
            <a:r>
              <a:rPr lang="en-US" sz="2000" b="0" i="0" u="none" strike="noStrike" dirty="0">
                <a:effectLst/>
                <a:latin typeface="inter-regular"/>
              </a:rPr>
              <a:t>Abstraction</a:t>
            </a:r>
            <a:endParaRPr lang="en-US" sz="2000" b="0" i="0" dirty="0">
              <a:effectLst/>
              <a:latin typeface="inter-regular"/>
            </a:endParaRPr>
          </a:p>
          <a:p>
            <a:pPr algn="just">
              <a:buFont typeface="Arial" panose="020B0604020202020204" pitchFamily="34" charset="0"/>
              <a:buChar char="•"/>
            </a:pPr>
            <a:r>
              <a:rPr lang="en-US" sz="2000" b="0" i="0" u="none" strike="noStrike" dirty="0">
                <a:effectLst/>
                <a:latin typeface="inter-regular"/>
              </a:rPr>
              <a:t>Encapsulation</a:t>
            </a:r>
            <a:endParaRPr lang="en-US" sz="2000" b="0" i="0" dirty="0">
              <a:effectLst/>
              <a:latin typeface="inter-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9734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6" y="611624"/>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Object</a:t>
            </a:r>
          </a:p>
        </p:txBody>
      </p:sp>
      <p:sp>
        <p:nvSpPr>
          <p:cNvPr id="23" name="Rectangle 2">
            <a:extLst>
              <a:ext uri="{FF2B5EF4-FFF2-40B4-BE49-F238E27FC236}">
                <a16:creationId xmlns:a16="http://schemas.microsoft.com/office/drawing/2014/main" id="{E30B70DE-DD16-29A2-B413-AFE6479A80F0}"/>
              </a:ext>
            </a:extLst>
          </p:cNvPr>
          <p:cNvSpPr>
            <a:spLocks noChangeArrowheads="1"/>
          </p:cNvSpPr>
          <p:nvPr/>
        </p:nvSpPr>
        <p:spPr bwMode="auto">
          <a:xfrm>
            <a:off x="753744" y="1408163"/>
            <a:ext cx="7693153" cy="4401720"/>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j-lt"/>
              </a:rPr>
              <a:t>In Java, an object is a fundamental unit of the program, representing a real-world entity or concept. Objects are instances of classes, and they are used to model and manipulate data and behavior. Here are some key points about objects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effectLst/>
                <a:latin typeface="+mj-lt"/>
              </a:rPr>
              <a:t>Instance of a Class:</a:t>
            </a:r>
            <a:r>
              <a:rPr kumimoji="0" lang="en-US" altLang="en-US" sz="2000" b="0" i="0" u="none" strike="noStrike" cap="none" normalizeH="0" baseline="0" dirty="0">
                <a:ln>
                  <a:noFill/>
                </a:ln>
                <a:effectLst/>
                <a:latin typeface="+mj-lt"/>
              </a:rPr>
              <a:t> An object is an instance of a class. In Java, you define a class as a blueprint or template for creating objects. Once a class is defined, you can create multiple objects (instances) of that class.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effectLst/>
                <a:latin typeface="+mj-lt"/>
              </a:rPr>
              <a:t>Attributes (Fields):</a:t>
            </a:r>
            <a:r>
              <a:rPr kumimoji="0" lang="en-US" altLang="en-US" sz="2000" b="0" i="0" u="none" strike="noStrike" cap="none" normalizeH="0" baseline="0" dirty="0">
                <a:ln>
                  <a:noFill/>
                </a:ln>
                <a:effectLst/>
                <a:latin typeface="+mj-lt"/>
              </a:rPr>
              <a:t> Objects have attributes, also known as fields or instance variables. These attributes represent the state or characteristics of the object. They are defined in the class and have different data types, such as integers, strings, or custom classes.</a:t>
            </a:r>
          </a:p>
        </p:txBody>
      </p:sp>
    </p:spTree>
    <p:extLst>
      <p:ext uri="{BB962C8B-B14F-4D97-AF65-F5344CB8AC3E}">
        <p14:creationId xmlns:p14="http://schemas.microsoft.com/office/powerpoint/2010/main" val="137285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9734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6" y="611624"/>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Object</a:t>
            </a:r>
          </a:p>
        </p:txBody>
      </p:sp>
      <p:sp>
        <p:nvSpPr>
          <p:cNvPr id="23" name="Rectangle 2">
            <a:extLst>
              <a:ext uri="{FF2B5EF4-FFF2-40B4-BE49-F238E27FC236}">
                <a16:creationId xmlns:a16="http://schemas.microsoft.com/office/drawing/2014/main" id="{E30B70DE-DD16-29A2-B413-AFE6479A80F0}"/>
              </a:ext>
            </a:extLst>
          </p:cNvPr>
          <p:cNvSpPr>
            <a:spLocks noChangeArrowheads="1"/>
          </p:cNvSpPr>
          <p:nvPr/>
        </p:nvSpPr>
        <p:spPr bwMode="auto">
          <a:xfrm>
            <a:off x="753744" y="1100387"/>
            <a:ext cx="7693153" cy="5017273"/>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effectLst/>
                <a:latin typeface="+mj-lt"/>
              </a:rPr>
              <a:t>Methods:</a:t>
            </a:r>
            <a:r>
              <a:rPr kumimoji="0" lang="en-US" altLang="en-US" sz="2000" b="0" i="0" u="none" strike="noStrike" cap="none" normalizeH="0" baseline="0" dirty="0">
                <a:ln>
                  <a:noFill/>
                </a:ln>
                <a:effectLst/>
                <a:latin typeface="+mj-lt"/>
              </a:rPr>
              <a:t> Objects can have methods, which are functions or behaviors associated with the object. Methods are defined in the class and can perform operations or manipulate the object's state.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000" b="0" i="0"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effectLst/>
                <a:latin typeface="+mj-lt"/>
              </a:rPr>
              <a:t>Encapsulation:</a:t>
            </a:r>
            <a:r>
              <a:rPr kumimoji="0" lang="en-US" altLang="en-US" sz="2000" b="0" i="0" u="none" strike="noStrike" cap="none" normalizeH="0" baseline="0" dirty="0">
                <a:ln>
                  <a:noFill/>
                </a:ln>
                <a:effectLst/>
                <a:latin typeface="+mj-lt"/>
              </a:rPr>
              <a:t> Objects encapsulate their state (fields) and behavior (methods). This means that the internal details of an object are hidden from the outside, and access to the object's data is controlled through methods. Access modifiers like </a:t>
            </a:r>
            <a:r>
              <a:rPr kumimoji="0" lang="en-US" altLang="en-US" sz="2000" b="1" i="0" u="none" strike="noStrike" cap="none" normalizeH="0" baseline="0" dirty="0">
                <a:ln>
                  <a:noFill/>
                </a:ln>
                <a:effectLst/>
                <a:latin typeface="+mj-lt"/>
              </a:rPr>
              <a:t>private</a:t>
            </a:r>
            <a:r>
              <a:rPr kumimoji="0" lang="en-US" altLang="en-US" sz="2000" b="0" i="0" u="none" strike="noStrike" cap="none" normalizeH="0" baseline="0" dirty="0">
                <a:ln>
                  <a:noFill/>
                </a:ln>
                <a:effectLst/>
                <a:latin typeface="+mj-lt"/>
              </a:rPr>
              <a:t>, </a:t>
            </a:r>
            <a:r>
              <a:rPr kumimoji="0" lang="en-US" altLang="en-US" sz="2000" b="1" i="0" u="none" strike="noStrike" cap="none" normalizeH="0" baseline="0" dirty="0">
                <a:ln>
                  <a:noFill/>
                </a:ln>
                <a:effectLst/>
                <a:latin typeface="+mj-lt"/>
              </a:rPr>
              <a:t>public</a:t>
            </a:r>
            <a:r>
              <a:rPr kumimoji="0" lang="en-US" altLang="en-US" sz="2000" b="0" i="0" u="none" strike="noStrike" cap="none" normalizeH="0" baseline="0" dirty="0">
                <a:ln>
                  <a:noFill/>
                </a:ln>
                <a:effectLst/>
                <a:latin typeface="+mj-lt"/>
              </a:rPr>
              <a:t>, and </a:t>
            </a:r>
            <a:r>
              <a:rPr kumimoji="0" lang="en-US" altLang="en-US" sz="2000" b="1" i="0" u="none" strike="noStrike" cap="none" normalizeH="0" baseline="0" dirty="0">
                <a:ln>
                  <a:noFill/>
                </a:ln>
                <a:effectLst/>
                <a:latin typeface="+mj-lt"/>
              </a:rPr>
              <a:t>protected</a:t>
            </a:r>
            <a:r>
              <a:rPr kumimoji="0" lang="en-US" altLang="en-US" sz="2000" b="0" i="0" u="none" strike="noStrike" cap="none" normalizeH="0" baseline="0" dirty="0">
                <a:ln>
                  <a:noFill/>
                </a:ln>
                <a:effectLst/>
                <a:latin typeface="+mj-lt"/>
              </a:rPr>
              <a:t> are used to control access to fields and methods.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000" b="0" i="0"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effectLst/>
                <a:latin typeface="+mj-lt"/>
              </a:rPr>
              <a:t>Instantiation:</a:t>
            </a:r>
            <a:r>
              <a:rPr kumimoji="0" lang="en-US" altLang="en-US" sz="2000" b="0" i="0" u="none" strike="noStrike" cap="none" normalizeH="0" baseline="0" dirty="0">
                <a:ln>
                  <a:noFill/>
                </a:ln>
                <a:effectLst/>
                <a:latin typeface="+mj-lt"/>
              </a:rPr>
              <a:t> To create an object in Java, you use the </a:t>
            </a:r>
            <a:r>
              <a:rPr kumimoji="0" lang="en-US" altLang="en-US" sz="2000" b="1" i="0" u="none" strike="noStrike" cap="none" normalizeH="0" baseline="0" dirty="0">
                <a:ln>
                  <a:noFill/>
                </a:ln>
                <a:effectLst/>
                <a:latin typeface="+mj-lt"/>
              </a:rPr>
              <a:t>new</a:t>
            </a:r>
            <a:r>
              <a:rPr kumimoji="0" lang="en-US" altLang="en-US" sz="2000" b="0" i="0" u="none" strike="noStrike" cap="none" normalizeH="0" baseline="0" dirty="0">
                <a:ln>
                  <a:noFill/>
                </a:ln>
                <a:effectLst/>
                <a:latin typeface="+mj-lt"/>
              </a:rPr>
              <a:t> keyword followed by the class constructor. The constructor initializes the object and allocates memory for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mj-lt"/>
            </a:endParaRPr>
          </a:p>
        </p:txBody>
      </p:sp>
    </p:spTree>
    <p:extLst>
      <p:ext uri="{BB962C8B-B14F-4D97-AF65-F5344CB8AC3E}">
        <p14:creationId xmlns:p14="http://schemas.microsoft.com/office/powerpoint/2010/main" val="3003099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45006"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61999" y="463402"/>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Encapsulation</a:t>
            </a:r>
          </a:p>
        </p:txBody>
      </p:sp>
      <p:sp>
        <p:nvSpPr>
          <p:cNvPr id="22" name="Rectangle 2">
            <a:extLst>
              <a:ext uri="{FF2B5EF4-FFF2-40B4-BE49-F238E27FC236}">
                <a16:creationId xmlns:a16="http://schemas.microsoft.com/office/drawing/2014/main" id="{4CD9B8E4-D8FA-7C23-A631-00ADFF20B8C7}"/>
              </a:ext>
            </a:extLst>
          </p:cNvPr>
          <p:cNvSpPr>
            <a:spLocks noChangeArrowheads="1"/>
          </p:cNvSpPr>
          <p:nvPr/>
        </p:nvSpPr>
        <p:spPr bwMode="auto">
          <a:xfrm rot="10800000" flipV="1">
            <a:off x="380992" y="3534013"/>
            <a:ext cx="833908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kumimoji="0" lang="en-US" altLang="en-US" sz="2000" i="0" u="none" strike="noStrike" cap="none" normalizeH="0" baseline="0" dirty="0">
              <a:ln>
                <a:noFill/>
              </a:ln>
              <a:solidFill>
                <a:schemeClr val="accent6">
                  <a:lumMod val="50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accent6">
                  <a:lumMod val="50000"/>
                </a:schemeClr>
              </a:solidFill>
              <a:effectLst/>
              <a:latin typeface="+mn-lt"/>
            </a:endParaRPr>
          </a:p>
        </p:txBody>
      </p:sp>
      <p:sp>
        <p:nvSpPr>
          <p:cNvPr id="23" name="TextBox 22">
            <a:extLst>
              <a:ext uri="{FF2B5EF4-FFF2-40B4-BE49-F238E27FC236}">
                <a16:creationId xmlns:a16="http://schemas.microsoft.com/office/drawing/2014/main" id="{C99FC4FE-0E79-C15D-4426-DEA5EF9A32BE}"/>
              </a:ext>
            </a:extLst>
          </p:cNvPr>
          <p:cNvSpPr txBox="1"/>
          <p:nvPr/>
        </p:nvSpPr>
        <p:spPr>
          <a:xfrm>
            <a:off x="702432" y="1271856"/>
            <a:ext cx="7696200" cy="4708981"/>
          </a:xfrm>
          <a:prstGeom prst="rect">
            <a:avLst/>
          </a:prstGeom>
          <a:noFill/>
        </p:spPr>
        <p:txBody>
          <a:bodyPr wrap="square" rtlCol="0">
            <a:spAutoFit/>
          </a:bodyPr>
          <a:lstStyle/>
          <a:p>
            <a:r>
              <a:rPr lang="en-US" sz="2000" b="0" i="0" dirty="0">
                <a:solidFill>
                  <a:srgbClr val="374151"/>
                </a:solidFill>
                <a:effectLst/>
                <a:latin typeface="Söhne"/>
              </a:rPr>
              <a:t>Encapsulation is one of the four fundamental concepts of object-oriented programming (OOP), and it is a key feature in Java. It refers to the bundling of data (attributes) and the methods (functions) that operate on that data into a single unit called a class. Additionally, it involves controlling the access to the data by specifying access modifiers. Encapsulation helps in ensuring data integrity and controlling how data is manipulated by external code. Here are the main aspects of encapsulation in Java:</a:t>
            </a:r>
          </a:p>
          <a:p>
            <a:endParaRPr lang="en-US" sz="2000" dirty="0">
              <a:solidFill>
                <a:srgbClr val="374151"/>
              </a:solidFill>
              <a:latin typeface="Söhne"/>
            </a:endParaRPr>
          </a:p>
          <a:p>
            <a:r>
              <a:rPr kumimoji="0" lang="en-US" altLang="en-US" sz="2000" b="1" i="0" u="none" strike="noStrike" cap="none" normalizeH="0" baseline="0" dirty="0">
                <a:ln>
                  <a:noFill/>
                </a:ln>
                <a:solidFill>
                  <a:schemeClr val="tx1"/>
                </a:solidFill>
                <a:effectLst/>
                <a:latin typeface="Söhne"/>
              </a:rPr>
              <a:t>Private Fields:</a:t>
            </a:r>
            <a:r>
              <a:rPr kumimoji="0" lang="en-US" altLang="en-US" sz="2000" b="0" i="0" u="none" strike="noStrike" cap="none" normalizeH="0" baseline="0" dirty="0">
                <a:ln>
                  <a:noFill/>
                </a:ln>
                <a:solidFill>
                  <a:srgbClr val="374151"/>
                </a:solidFill>
                <a:effectLst/>
                <a:latin typeface="Söhne"/>
              </a:rPr>
              <a:t> In Java, you can mark class fields (instance variables) as </a:t>
            </a:r>
            <a:r>
              <a:rPr kumimoji="0" lang="en-US" altLang="en-US" sz="2000" b="1" i="0" u="none" strike="noStrike" cap="none" normalizeH="0" baseline="0" dirty="0">
                <a:ln>
                  <a:noFill/>
                </a:ln>
                <a:solidFill>
                  <a:schemeClr val="tx1"/>
                </a:solidFill>
                <a:effectLst/>
                <a:latin typeface="Söhne Mono"/>
              </a:rPr>
              <a:t>private</a:t>
            </a:r>
            <a:r>
              <a:rPr kumimoji="0" lang="en-US" altLang="en-US" sz="2000" b="0" i="0" u="none" strike="noStrike" cap="none" normalizeH="0" baseline="0" dirty="0">
                <a:ln>
                  <a:noFill/>
                </a:ln>
                <a:solidFill>
                  <a:srgbClr val="374151"/>
                </a:solidFill>
                <a:effectLst/>
                <a:latin typeface="Söhne"/>
              </a:rPr>
              <a:t>. This means that these fields can only be accessed within the same class. They are not directly accessible from outside the class</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2000" dirty="0">
              <a:solidFill>
                <a:srgbClr val="374151"/>
              </a:solidFill>
              <a:latin typeface="Söhne"/>
            </a:endParaRPr>
          </a:p>
          <a:p>
            <a:endParaRPr lang="en-US" sz="2000" dirty="0">
              <a:solidFill>
                <a:srgbClr val="374151"/>
              </a:solidFill>
              <a:latin typeface="Söhne"/>
            </a:endParaRPr>
          </a:p>
          <a:p>
            <a:endParaRPr lang="en-IN" sz="2000" dirty="0"/>
          </a:p>
        </p:txBody>
      </p:sp>
    </p:spTree>
    <p:extLst>
      <p:ext uri="{BB962C8B-B14F-4D97-AF65-F5344CB8AC3E}">
        <p14:creationId xmlns:p14="http://schemas.microsoft.com/office/powerpoint/2010/main" val="100800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45006"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7220323" y="47144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61999" y="463402"/>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Encapsulation</a:t>
            </a:r>
          </a:p>
        </p:txBody>
      </p:sp>
      <p:sp>
        <p:nvSpPr>
          <p:cNvPr id="22" name="Rectangle 2">
            <a:extLst>
              <a:ext uri="{FF2B5EF4-FFF2-40B4-BE49-F238E27FC236}">
                <a16:creationId xmlns:a16="http://schemas.microsoft.com/office/drawing/2014/main" id="{4CD9B8E4-D8FA-7C23-A631-00ADFF20B8C7}"/>
              </a:ext>
            </a:extLst>
          </p:cNvPr>
          <p:cNvSpPr>
            <a:spLocks noChangeArrowheads="1"/>
          </p:cNvSpPr>
          <p:nvPr/>
        </p:nvSpPr>
        <p:spPr bwMode="auto">
          <a:xfrm rot="10800000" flipV="1">
            <a:off x="380992" y="3534013"/>
            <a:ext cx="833908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kumimoji="0" lang="en-US" altLang="en-US" sz="2000" i="0" u="none" strike="noStrike" cap="none" normalizeH="0" baseline="0" dirty="0">
              <a:ln>
                <a:noFill/>
              </a:ln>
              <a:solidFill>
                <a:schemeClr val="accent6">
                  <a:lumMod val="50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accent6">
                  <a:lumMod val="50000"/>
                </a:schemeClr>
              </a:solidFill>
              <a:effectLst/>
              <a:latin typeface="+mn-lt"/>
            </a:endParaRPr>
          </a:p>
        </p:txBody>
      </p:sp>
      <p:sp>
        <p:nvSpPr>
          <p:cNvPr id="23" name="TextBox 22">
            <a:extLst>
              <a:ext uri="{FF2B5EF4-FFF2-40B4-BE49-F238E27FC236}">
                <a16:creationId xmlns:a16="http://schemas.microsoft.com/office/drawing/2014/main" id="{C99FC4FE-0E79-C15D-4426-DEA5EF9A32BE}"/>
              </a:ext>
            </a:extLst>
          </p:cNvPr>
          <p:cNvSpPr txBox="1"/>
          <p:nvPr/>
        </p:nvSpPr>
        <p:spPr>
          <a:xfrm>
            <a:off x="698380" y="1143919"/>
            <a:ext cx="7761216" cy="5324535"/>
          </a:xfrm>
          <a:prstGeom prst="rect">
            <a:avLst/>
          </a:prstGeom>
          <a:noFill/>
        </p:spPr>
        <p:txBody>
          <a:bodyPr wrap="square" rtlCol="0">
            <a:spAutoFit/>
          </a:bodyPr>
          <a:lstStyle/>
          <a:p>
            <a:pPr eaLnBrk="0" fontAlgn="base" hangingPunct="0">
              <a:spcBef>
                <a:spcPct val="0"/>
              </a:spcBef>
              <a:spcAft>
                <a:spcPct val="0"/>
              </a:spcAft>
            </a:pPr>
            <a:r>
              <a:rPr lang="en-US" sz="2000" b="1" i="0" dirty="0">
                <a:effectLst/>
                <a:latin typeface="Söhne"/>
              </a:rPr>
              <a:t>Public Methods:</a:t>
            </a:r>
            <a:r>
              <a:rPr lang="en-US" sz="2000" b="0" i="0" dirty="0">
                <a:solidFill>
                  <a:srgbClr val="374151"/>
                </a:solidFill>
                <a:effectLst/>
                <a:latin typeface="Söhne"/>
              </a:rPr>
              <a:t> To allow controlled access to the private fields, you provide public methods within the class to get and set the values of those fields. These methods are often referred to as getter and setter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Söhne"/>
              </a:rPr>
              <a:t>Data Validation:</a:t>
            </a:r>
            <a:r>
              <a:rPr kumimoji="0" lang="en-US" altLang="en-US" sz="2000" b="0" i="0" u="none" strike="noStrike" cap="none" normalizeH="0" baseline="0" dirty="0">
                <a:ln>
                  <a:noFill/>
                </a:ln>
                <a:solidFill>
                  <a:srgbClr val="374151"/>
                </a:solidFill>
                <a:effectLst/>
                <a:latin typeface="Söhne"/>
              </a:rPr>
              <a:t> By encapsulating the fields and using setter methods, you can add data validation and logic to ensure that the data is consistent and valid.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74151"/>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Söhne"/>
              </a:rPr>
              <a:t>Abstraction:</a:t>
            </a:r>
            <a:r>
              <a:rPr lang="en-US" sz="2000" b="0" i="0" dirty="0">
                <a:solidFill>
                  <a:srgbClr val="374151"/>
                </a:solidFill>
                <a:effectLst/>
                <a:latin typeface="Söhne"/>
              </a:rPr>
              <a:t> Encapsulation provides a level of abstraction by hiding the internal implementation details of the class. External code interacting with the class doesn't need to know how the data is stored or manipulated; it only needs to use the provided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u="none" strike="noStrike" cap="none" normalizeH="0" baseline="0" dirty="0">
              <a:ln>
                <a:noFill/>
              </a:ln>
              <a:solidFill>
                <a:srgbClr val="374151"/>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Söhne"/>
              </a:rPr>
              <a:t>Security:</a:t>
            </a:r>
            <a:r>
              <a:rPr lang="en-US" sz="2000" b="0" i="0" dirty="0">
                <a:solidFill>
                  <a:srgbClr val="374151"/>
                </a:solidFill>
                <a:effectLst/>
                <a:latin typeface="Söhne"/>
              </a:rPr>
              <a:t> Encapsulation enhances security by preventing direct access to sensitive data. You can control and restrict how data is accessed and modified.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571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61999" y="463402"/>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Inheritance</a:t>
            </a:r>
          </a:p>
        </p:txBody>
      </p:sp>
      <p:sp>
        <p:nvSpPr>
          <p:cNvPr id="22" name="Rectangle 2">
            <a:extLst>
              <a:ext uri="{FF2B5EF4-FFF2-40B4-BE49-F238E27FC236}">
                <a16:creationId xmlns:a16="http://schemas.microsoft.com/office/drawing/2014/main" id="{4CD9B8E4-D8FA-7C23-A631-00ADFF20B8C7}"/>
              </a:ext>
            </a:extLst>
          </p:cNvPr>
          <p:cNvSpPr>
            <a:spLocks noChangeArrowheads="1"/>
          </p:cNvSpPr>
          <p:nvPr/>
        </p:nvSpPr>
        <p:spPr bwMode="auto">
          <a:xfrm rot="10800000" flipV="1">
            <a:off x="380992" y="3534013"/>
            <a:ext cx="833908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kumimoji="0" lang="en-US" altLang="en-US" sz="2000" i="0" u="none" strike="noStrike" cap="none" normalizeH="0" baseline="0" dirty="0">
              <a:ln>
                <a:noFill/>
              </a:ln>
              <a:solidFill>
                <a:schemeClr val="accent6">
                  <a:lumMod val="50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accent6">
                  <a:lumMod val="50000"/>
                </a:schemeClr>
              </a:solidFill>
              <a:effectLst/>
              <a:latin typeface="+mn-lt"/>
            </a:endParaRPr>
          </a:p>
        </p:txBody>
      </p:sp>
      <p:sp>
        <p:nvSpPr>
          <p:cNvPr id="23" name="TextBox 22">
            <a:extLst>
              <a:ext uri="{FF2B5EF4-FFF2-40B4-BE49-F238E27FC236}">
                <a16:creationId xmlns:a16="http://schemas.microsoft.com/office/drawing/2014/main" id="{C99FC4FE-0E79-C15D-4426-DEA5EF9A32BE}"/>
              </a:ext>
            </a:extLst>
          </p:cNvPr>
          <p:cNvSpPr txBox="1"/>
          <p:nvPr/>
        </p:nvSpPr>
        <p:spPr>
          <a:xfrm>
            <a:off x="752221" y="1487299"/>
            <a:ext cx="7696200" cy="40934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öhne"/>
              </a:rPr>
              <a:t>Inheritance allows you to create a new class that is based on an existing class. The new class inherits the properties (fields) and behaviors (methods) of the existing class, allowing you to reuse and extend the functionality of the parent class. In Java, inheritance is represented by the </a:t>
            </a:r>
            <a:r>
              <a:rPr kumimoji="0" lang="en-US" altLang="en-US" sz="2000" b="1" i="0" u="none" strike="noStrike" cap="none" normalizeH="0" baseline="0" dirty="0">
                <a:ln>
                  <a:noFill/>
                </a:ln>
                <a:effectLst/>
                <a:latin typeface="Söhne Mono"/>
              </a:rPr>
              <a:t>extends</a:t>
            </a:r>
            <a:r>
              <a:rPr kumimoji="0" lang="en-US" altLang="en-US" sz="2000" b="0" i="0" u="none" strike="noStrike" cap="none" normalizeH="0" baseline="0" dirty="0">
                <a:ln>
                  <a:noFill/>
                </a:ln>
                <a:effectLst/>
                <a:latin typeface="Söhne"/>
              </a:rPr>
              <a:t> keyword.</a:t>
            </a:r>
            <a:r>
              <a:rPr kumimoji="0" lang="en-US" altLang="en-US" sz="2000" b="0" i="0" u="none" strike="noStrike" cap="none" normalizeH="0" baseline="0" dirty="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effectLst/>
                <a:latin typeface="Söhne"/>
              </a:rPr>
              <a:t>Here are the main aspects of inheritance in Java:</a:t>
            </a:r>
            <a:endParaRPr lang="en-US" sz="20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i="0" dirty="0">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Söhne"/>
              </a:rPr>
              <a:t>Superclass and Subclass:</a:t>
            </a:r>
            <a:r>
              <a:rPr lang="en-US" sz="2000" b="0" i="0" dirty="0">
                <a:effectLst/>
                <a:latin typeface="Söhne"/>
              </a:rPr>
              <a:t> Inheritance involves two classes: the superclass (also known as the parent class or base class) and the subclass (also known as the child class or derived class). The subclass inherits characteristics from the superclass.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u="none" strike="noStrike" cap="none" normalizeH="0" baseline="0" dirty="0">
              <a:ln>
                <a:noFill/>
              </a:ln>
              <a:latin typeface="Söhne"/>
            </a:endParaRPr>
          </a:p>
        </p:txBody>
      </p:sp>
    </p:spTree>
    <p:extLst>
      <p:ext uri="{BB962C8B-B14F-4D97-AF65-F5344CB8AC3E}">
        <p14:creationId xmlns:p14="http://schemas.microsoft.com/office/powerpoint/2010/main" val="308469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6821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61999" y="463402"/>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Inheritance</a:t>
            </a:r>
          </a:p>
        </p:txBody>
      </p:sp>
      <p:sp>
        <p:nvSpPr>
          <p:cNvPr id="22" name="Rectangle 2">
            <a:extLst>
              <a:ext uri="{FF2B5EF4-FFF2-40B4-BE49-F238E27FC236}">
                <a16:creationId xmlns:a16="http://schemas.microsoft.com/office/drawing/2014/main" id="{4CD9B8E4-D8FA-7C23-A631-00ADFF20B8C7}"/>
              </a:ext>
            </a:extLst>
          </p:cNvPr>
          <p:cNvSpPr>
            <a:spLocks noChangeArrowheads="1"/>
          </p:cNvSpPr>
          <p:nvPr/>
        </p:nvSpPr>
        <p:spPr bwMode="auto">
          <a:xfrm rot="10800000" flipV="1">
            <a:off x="380992" y="3534013"/>
            <a:ext cx="833908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kumimoji="0" lang="en-US" altLang="en-US" sz="2000" i="0" u="none" strike="noStrike" cap="none" normalizeH="0" baseline="0" dirty="0">
              <a:ln>
                <a:noFill/>
              </a:ln>
              <a:solidFill>
                <a:schemeClr val="accent6">
                  <a:lumMod val="50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accent6">
                  <a:lumMod val="50000"/>
                </a:schemeClr>
              </a:solidFill>
              <a:effectLst/>
              <a:latin typeface="+mn-lt"/>
            </a:endParaRPr>
          </a:p>
        </p:txBody>
      </p:sp>
      <p:sp>
        <p:nvSpPr>
          <p:cNvPr id="23" name="TextBox 22">
            <a:extLst>
              <a:ext uri="{FF2B5EF4-FFF2-40B4-BE49-F238E27FC236}">
                <a16:creationId xmlns:a16="http://schemas.microsoft.com/office/drawing/2014/main" id="{C99FC4FE-0E79-C15D-4426-DEA5EF9A32BE}"/>
              </a:ext>
            </a:extLst>
          </p:cNvPr>
          <p:cNvSpPr txBox="1"/>
          <p:nvPr/>
        </p:nvSpPr>
        <p:spPr>
          <a:xfrm>
            <a:off x="734913" y="1382286"/>
            <a:ext cx="7696200" cy="4093428"/>
          </a:xfrm>
          <a:prstGeom prst="rect">
            <a:avLst/>
          </a:prstGeom>
          <a:noFill/>
        </p:spPr>
        <p:txBody>
          <a:bodyPr wrap="square" rtlCol="0">
            <a:spAutoFit/>
          </a:bodyPr>
          <a:lstStyle/>
          <a:p>
            <a:pPr eaLnBrk="0" fontAlgn="base" hangingPunct="0">
              <a:spcBef>
                <a:spcPct val="0"/>
              </a:spcBef>
              <a:spcAft>
                <a:spcPct val="0"/>
              </a:spcAft>
            </a:pPr>
            <a:r>
              <a:rPr lang="en-US" sz="2000" b="1" i="0" dirty="0">
                <a:effectLst/>
                <a:latin typeface="Söhne"/>
              </a:rPr>
              <a:t>Code Reusability:</a:t>
            </a:r>
            <a:r>
              <a:rPr lang="en-US" sz="2000" b="0" i="0" dirty="0">
                <a:solidFill>
                  <a:srgbClr val="374151"/>
                </a:solidFill>
                <a:effectLst/>
                <a:latin typeface="Söhne"/>
              </a:rPr>
              <a:t> Inheritance promotes code reusability by allowing you to define common attributes and behaviors in a superclass and then create multiple subclasses that inherit those attributes and behaviors. This helps in reducing code duplication.</a:t>
            </a: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i="0" dirty="0">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Söhne"/>
              </a:rPr>
              <a:t>Extending Functionality:</a:t>
            </a:r>
            <a:r>
              <a:rPr lang="en-US" sz="2000" b="0" i="0" dirty="0">
                <a:solidFill>
                  <a:srgbClr val="374151"/>
                </a:solidFill>
                <a:effectLst/>
                <a:latin typeface="Söhne"/>
              </a:rPr>
              <a:t> Subclasses can extend the functionality of the superclass by adding new fields and methods or by overriding the methods inherited from the superclass. This allows you to specialize the behavior of objects while retaining the common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u="none" strike="noStrike" cap="none" normalizeH="0" baseline="0" dirty="0">
              <a:ln>
                <a:noFill/>
              </a:ln>
              <a:solidFill>
                <a:srgbClr val="374151"/>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Söhne"/>
              </a:rPr>
              <a:t>Access to Superclass Members:</a:t>
            </a:r>
            <a:r>
              <a:rPr lang="en-US" sz="2000" b="0" i="0" dirty="0">
                <a:solidFill>
                  <a:srgbClr val="374151"/>
                </a:solidFill>
                <a:effectLst/>
                <a:latin typeface="Söhne"/>
              </a:rPr>
              <a:t> Subclasses can access the public and protected members (fields and methods) of the superclass, which enables you to reuse and build upon the existing functionality.</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60115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6821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61999" y="463402"/>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Inheritance</a:t>
            </a:r>
          </a:p>
        </p:txBody>
      </p:sp>
      <p:sp>
        <p:nvSpPr>
          <p:cNvPr id="22" name="Rectangle 2">
            <a:extLst>
              <a:ext uri="{FF2B5EF4-FFF2-40B4-BE49-F238E27FC236}">
                <a16:creationId xmlns:a16="http://schemas.microsoft.com/office/drawing/2014/main" id="{4CD9B8E4-D8FA-7C23-A631-00ADFF20B8C7}"/>
              </a:ext>
            </a:extLst>
          </p:cNvPr>
          <p:cNvSpPr>
            <a:spLocks noChangeArrowheads="1"/>
          </p:cNvSpPr>
          <p:nvPr/>
        </p:nvSpPr>
        <p:spPr bwMode="auto">
          <a:xfrm rot="10800000" flipV="1">
            <a:off x="380992" y="3534013"/>
            <a:ext cx="833908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kumimoji="0" lang="en-US" altLang="en-US" sz="2000" i="0" u="none" strike="noStrike" cap="none" normalizeH="0" baseline="0" dirty="0">
              <a:ln>
                <a:noFill/>
              </a:ln>
              <a:solidFill>
                <a:schemeClr val="accent6">
                  <a:lumMod val="50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accent6">
                  <a:lumMod val="50000"/>
                </a:schemeClr>
              </a:solidFill>
              <a:effectLst/>
              <a:latin typeface="+mn-lt"/>
            </a:endParaRPr>
          </a:p>
        </p:txBody>
      </p:sp>
      <p:sp>
        <p:nvSpPr>
          <p:cNvPr id="23" name="TextBox 22">
            <a:extLst>
              <a:ext uri="{FF2B5EF4-FFF2-40B4-BE49-F238E27FC236}">
                <a16:creationId xmlns:a16="http://schemas.microsoft.com/office/drawing/2014/main" id="{C99FC4FE-0E79-C15D-4426-DEA5EF9A32BE}"/>
              </a:ext>
            </a:extLst>
          </p:cNvPr>
          <p:cNvSpPr txBox="1"/>
          <p:nvPr/>
        </p:nvSpPr>
        <p:spPr>
          <a:xfrm>
            <a:off x="734913" y="1382286"/>
            <a:ext cx="7696200" cy="4093428"/>
          </a:xfrm>
          <a:prstGeom prst="rect">
            <a:avLst/>
          </a:prstGeom>
          <a:noFill/>
        </p:spPr>
        <p:txBody>
          <a:bodyPr wrap="square" rtlCol="0">
            <a:spAutoFit/>
          </a:bodyPr>
          <a:lstStyle/>
          <a:p>
            <a:pPr eaLnBrk="0" fontAlgn="base" hangingPunct="0">
              <a:spcBef>
                <a:spcPct val="0"/>
              </a:spcBef>
              <a:spcAft>
                <a:spcPct val="0"/>
              </a:spcAft>
            </a:pPr>
            <a:r>
              <a:rPr lang="en-US" sz="2000" b="1" i="0" dirty="0">
                <a:effectLst/>
                <a:latin typeface="Söhne"/>
              </a:rPr>
              <a:t>Code Reusability:</a:t>
            </a:r>
            <a:r>
              <a:rPr lang="en-US" sz="2000" b="0" i="0" dirty="0">
                <a:solidFill>
                  <a:srgbClr val="374151"/>
                </a:solidFill>
                <a:effectLst/>
                <a:latin typeface="Söhne"/>
              </a:rPr>
              <a:t> Inheritance promotes code reusability by allowing you to define common attributes and behaviors in a superclass and then create multiple subclasses that inherit those attributes and behaviors. This helps in reducing code duplication.</a:t>
            </a: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i="0" dirty="0">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Söhne"/>
              </a:rPr>
              <a:t>Extending Functionality:</a:t>
            </a:r>
            <a:r>
              <a:rPr lang="en-US" sz="2000" b="0" i="0" dirty="0">
                <a:solidFill>
                  <a:srgbClr val="374151"/>
                </a:solidFill>
                <a:effectLst/>
                <a:latin typeface="Söhne"/>
              </a:rPr>
              <a:t> Subclasses can extend the functionality of the superclass by adding new fields and methods or by overriding the methods inherited from the superclass. This allows you to specialize the behavior of objects while retaining the common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u="none" strike="noStrike" cap="none" normalizeH="0" baseline="0" dirty="0">
              <a:ln>
                <a:noFill/>
              </a:ln>
              <a:solidFill>
                <a:srgbClr val="374151"/>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Söhne"/>
              </a:rPr>
              <a:t>Access to Superclass Members:</a:t>
            </a:r>
            <a:r>
              <a:rPr lang="en-US" sz="2000" b="0" i="0" dirty="0">
                <a:solidFill>
                  <a:srgbClr val="374151"/>
                </a:solidFill>
                <a:effectLst/>
                <a:latin typeface="Söhne"/>
              </a:rPr>
              <a:t> Subclasses can access the public and protected members (fields and methods) of the superclass, which enables you to reuse and build upon the existing functionality.</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76353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13075</TotalTime>
  <Words>1122</Words>
  <Application>Microsoft Office PowerPoint</Application>
  <PresentationFormat>On-screen Show (4:3)</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inter-bold</vt:lpstr>
      <vt:lpstr>inter-regular</vt:lpstr>
      <vt:lpstr>Söhne</vt:lpstr>
      <vt:lpstr>Söhne Mono</vt:lpstr>
      <vt:lpstr>Verdana</vt:lpstr>
      <vt:lpstr>Office Theme</vt:lpstr>
      <vt:lpstr>Lecture – 20</vt:lpstr>
      <vt:lpstr>OOPS</vt:lpstr>
      <vt:lpstr>Object</vt:lpstr>
      <vt:lpstr>Object</vt:lpstr>
      <vt:lpstr>Encapsulation</vt:lpstr>
      <vt:lpstr>Encapsulation</vt:lpstr>
      <vt:lpstr>Inheritance</vt:lpstr>
      <vt:lpstr>Inheritance</vt:lpstr>
      <vt:lpstr>Inheritance</vt:lpstr>
      <vt:lpstr>Abstraction</vt:lpstr>
      <vt:lpstr>Abstraction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Ritik Kumar</cp:lastModifiedBy>
  <cp:revision>119</cp:revision>
  <dcterms:created xsi:type="dcterms:W3CDTF">2018-06-11T11:27:57Z</dcterms:created>
  <dcterms:modified xsi:type="dcterms:W3CDTF">2023-10-03T09:03:20Z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2017-08-19T00:00:00Z</vt:filetime>
  </property>
  <property fmtid="{D5CDD505-2E9C-101B-9397-08002B2CF9AE}" pid="3" name="Creator">
    <vt:lpwstr>Microsoft® PowerPoint® 2016</vt:lpwstr>
  </property>
  <property fmtid="{D5CDD505-2E9C-101B-9397-08002B2CF9AE}" pid="4" name="LastSaved">
    <vt:filetime>2018-06-11T00:00:00Z</vt:filetime>
  </property>
</Properties>
</file>