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0" r:id="rId4"/>
    <p:sldId id="264" r:id="rId5"/>
    <p:sldId id="265" r:id="rId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45" autoAdjust="0"/>
    <p:restoredTop sz="97248"/>
  </p:normalViewPr>
  <p:slideViewPr>
    <p:cSldViewPr>
      <p:cViewPr varScale="1">
        <p:scale>
          <a:sx n="65" d="100"/>
          <a:sy n="65" d="100"/>
        </p:scale>
        <p:origin x="972"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9FD7BC75-2EA9-468A-816F-E83490660D79}" type="datetimeFigureOut">
              <a:rPr lang="en-US" smtClean="0"/>
              <a:t>8/8/2023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83B64B7-7F9F-47C3-B4C8-0663049D9B8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2" name="bk object 32"/>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3" name="bk object 33"/>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34" name="bk object 34"/>
          <p:cNvSpPr/>
          <p:nvPr/>
        </p:nvSpPr>
        <p:spPr>
          <a:xfrm>
            <a:off x="6987540" y="5852159"/>
            <a:ext cx="1243583" cy="36880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2" name="bk object 32"/>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3" name="bk object 33"/>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34" name="bk object 34"/>
          <p:cNvSpPr/>
          <p:nvPr/>
        </p:nvSpPr>
        <p:spPr>
          <a:xfrm>
            <a:off x="6987540" y="5852159"/>
            <a:ext cx="1243583" cy="36880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07975" y="8001"/>
            <a:ext cx="8528049" cy="299720"/>
          </a:xfrm>
          <a:prstGeom prst="rect">
            <a:avLst/>
          </a:prstGeom>
        </p:spPr>
        <p:txBody>
          <a:bodyPr wrap="square" lIns="0" tIns="0" rIns="0" bIns="0">
            <a:spAutoFit/>
          </a:bodyPr>
          <a:lstStyle>
            <a:lvl1pPr>
              <a:defRPr sz="1800" b="0" i="0">
                <a:solidFill>
                  <a:srgbClr val="EE5846"/>
                </a:solidFill>
                <a:latin typeface="Verdana"/>
                <a:cs typeface="Verdana"/>
              </a:defRPr>
            </a:lvl1pPr>
          </a:lstStyle>
          <a:p>
            <a:endParaRPr/>
          </a:p>
        </p:txBody>
      </p:sp>
      <p:sp>
        <p:nvSpPr>
          <p:cNvPr id="3" name="Holder 3"/>
          <p:cNvSpPr>
            <a:spLocks noGrp="1"/>
          </p:cNvSpPr>
          <p:nvPr>
            <p:ph type="body" idx="1"/>
          </p:nvPr>
        </p:nvSpPr>
        <p:spPr>
          <a:xfrm>
            <a:off x="1023289" y="1401521"/>
            <a:ext cx="7097420" cy="4385310"/>
          </a:xfrm>
          <a:prstGeom prst="rect">
            <a:avLst/>
          </a:prstGeom>
        </p:spPr>
        <p:txBody>
          <a:bodyPr wrap="square" lIns="0" tIns="0" rIns="0" bIns="0">
            <a:spAutoFit/>
          </a:bodyPr>
          <a:lstStyle>
            <a:lvl1pPr>
              <a:defRPr sz="22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8/8/2023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228600" y="0"/>
            <a:ext cx="195580" cy="6858000"/>
          </a:xfrm>
          <a:custGeom>
            <a:avLst/>
            <a:gdLst/>
            <a:ahLst/>
            <a:cxnLst/>
            <a:rect l="l" t="t" r="r" b="b"/>
            <a:pathLst>
              <a:path w="195579" h="6858000">
                <a:moveTo>
                  <a:pt x="0" y="6858000"/>
                </a:moveTo>
                <a:lnTo>
                  <a:pt x="195072" y="6858000"/>
                </a:lnTo>
                <a:lnTo>
                  <a:pt x="195072"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14272" y="0"/>
            <a:ext cx="1481455" cy="601980"/>
          </a:xfrm>
          <a:custGeom>
            <a:avLst/>
            <a:gdLst/>
            <a:ahLst/>
            <a:cxnLst/>
            <a:rect l="l" t="t" r="r" b="b"/>
            <a:pathLst>
              <a:path w="1481455" h="601980">
                <a:moveTo>
                  <a:pt x="0" y="601980"/>
                </a:moveTo>
                <a:lnTo>
                  <a:pt x="1481328" y="601980"/>
                </a:lnTo>
                <a:lnTo>
                  <a:pt x="1481328" y="0"/>
                </a:lnTo>
                <a:lnTo>
                  <a:pt x="0" y="0"/>
                </a:lnTo>
                <a:lnTo>
                  <a:pt x="0" y="60198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14272" y="6249923"/>
            <a:ext cx="1481455" cy="608330"/>
          </a:xfrm>
          <a:custGeom>
            <a:avLst/>
            <a:gdLst/>
            <a:ahLst/>
            <a:cxnLst/>
            <a:rect l="l" t="t" r="r" b="b"/>
            <a:pathLst>
              <a:path w="1481455" h="608329">
                <a:moveTo>
                  <a:pt x="0" y="608075"/>
                </a:moveTo>
                <a:lnTo>
                  <a:pt x="1481328" y="608075"/>
                </a:lnTo>
                <a:lnTo>
                  <a:pt x="1481328"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23672"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652272"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6629400" y="6249923"/>
            <a:ext cx="1524000" cy="608330"/>
          </a:xfrm>
          <a:custGeom>
            <a:avLst/>
            <a:gdLst/>
            <a:ahLst/>
            <a:cxnLst/>
            <a:rect l="l" t="t" r="r" b="b"/>
            <a:pathLst>
              <a:path w="1524000" h="608329">
                <a:moveTo>
                  <a:pt x="0" y="608075"/>
                </a:moveTo>
                <a:lnTo>
                  <a:pt x="1524000" y="608075"/>
                </a:lnTo>
                <a:lnTo>
                  <a:pt x="1524000"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6350" y="0"/>
            <a:ext cx="9156700" cy="686434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561332" y="0"/>
            <a:ext cx="3679190" cy="6250305"/>
          </a:xfrm>
          <a:custGeom>
            <a:avLst/>
            <a:gdLst/>
            <a:ahLst/>
            <a:cxnLst/>
            <a:rect l="l" t="t" r="r" b="b"/>
            <a:pathLst>
              <a:path w="3679190" h="6250305">
                <a:moveTo>
                  <a:pt x="0" y="6249924"/>
                </a:moveTo>
                <a:lnTo>
                  <a:pt x="3678936" y="6249924"/>
                </a:lnTo>
                <a:lnTo>
                  <a:pt x="3678936" y="0"/>
                </a:lnTo>
                <a:lnTo>
                  <a:pt x="0" y="0"/>
                </a:lnTo>
                <a:lnTo>
                  <a:pt x="0" y="6249924"/>
                </a:lnTo>
                <a:close/>
              </a:path>
            </a:pathLst>
          </a:custGeom>
          <a:solidFill>
            <a:srgbClr val="F5F5F5"/>
          </a:solidFill>
        </p:spPr>
        <p:txBody>
          <a:bodyPr wrap="square" lIns="0" tIns="0" rIns="0" bIns="0" rtlCol="0"/>
          <a:lstStyle/>
          <a:p>
            <a:endParaRPr/>
          </a:p>
        </p:txBody>
      </p:sp>
      <p:sp>
        <p:nvSpPr>
          <p:cNvPr id="11" name="object 11"/>
          <p:cNvSpPr/>
          <p:nvPr/>
        </p:nvSpPr>
        <p:spPr>
          <a:xfrm>
            <a:off x="4561332" y="0"/>
            <a:ext cx="3679190" cy="6250305"/>
          </a:xfrm>
          <a:custGeom>
            <a:avLst/>
            <a:gdLst/>
            <a:ahLst/>
            <a:cxnLst/>
            <a:rect l="l" t="t" r="r" b="b"/>
            <a:pathLst>
              <a:path w="3679190" h="6250305">
                <a:moveTo>
                  <a:pt x="0" y="6249924"/>
                </a:moveTo>
                <a:lnTo>
                  <a:pt x="3678936" y="6249924"/>
                </a:lnTo>
                <a:lnTo>
                  <a:pt x="3678936" y="0"/>
                </a:lnTo>
              </a:path>
            </a:pathLst>
          </a:custGeom>
          <a:ln w="15240">
            <a:solidFill>
              <a:srgbClr val="7A7A7A"/>
            </a:solidFill>
          </a:ln>
        </p:spPr>
        <p:txBody>
          <a:bodyPr wrap="square" lIns="0" tIns="0" rIns="0" bIns="0" rtlCol="0"/>
          <a:lstStyle/>
          <a:p>
            <a:endParaRPr/>
          </a:p>
        </p:txBody>
      </p:sp>
      <p:sp>
        <p:nvSpPr>
          <p:cNvPr id="12" name="object 12"/>
          <p:cNvSpPr/>
          <p:nvPr/>
        </p:nvSpPr>
        <p:spPr>
          <a:xfrm>
            <a:off x="4561332" y="0"/>
            <a:ext cx="0" cy="6250305"/>
          </a:xfrm>
          <a:custGeom>
            <a:avLst/>
            <a:gdLst/>
            <a:ahLst/>
            <a:cxnLst/>
            <a:rect l="l" t="t" r="r" b="b"/>
            <a:pathLst>
              <a:path h="6250305">
                <a:moveTo>
                  <a:pt x="0" y="0"/>
                </a:moveTo>
                <a:lnTo>
                  <a:pt x="0" y="6249924"/>
                </a:lnTo>
              </a:path>
            </a:pathLst>
          </a:custGeom>
          <a:ln w="15240">
            <a:solidFill>
              <a:srgbClr val="7A7A7A"/>
            </a:solidFill>
          </a:ln>
        </p:spPr>
        <p:txBody>
          <a:bodyPr wrap="square" lIns="0" tIns="0" rIns="0" bIns="0" rtlCol="0"/>
          <a:lstStyle/>
          <a:p>
            <a:endParaRPr/>
          </a:p>
        </p:txBody>
      </p:sp>
      <p:sp>
        <p:nvSpPr>
          <p:cNvPr id="13" name="object 13"/>
          <p:cNvSpPr/>
          <p:nvPr/>
        </p:nvSpPr>
        <p:spPr>
          <a:xfrm>
            <a:off x="4649723" y="0"/>
            <a:ext cx="3505200" cy="2292350"/>
          </a:xfrm>
          <a:custGeom>
            <a:avLst/>
            <a:gdLst/>
            <a:ahLst/>
            <a:cxnLst/>
            <a:rect l="l" t="t" r="r" b="b"/>
            <a:pathLst>
              <a:path w="3505200" h="2292350">
                <a:moveTo>
                  <a:pt x="0" y="2292096"/>
                </a:moveTo>
                <a:lnTo>
                  <a:pt x="3505200" y="2292096"/>
                </a:lnTo>
                <a:lnTo>
                  <a:pt x="3505200" y="0"/>
                </a:lnTo>
                <a:lnTo>
                  <a:pt x="0" y="0"/>
                </a:lnTo>
                <a:lnTo>
                  <a:pt x="0" y="2292096"/>
                </a:lnTo>
                <a:close/>
              </a:path>
            </a:pathLst>
          </a:custGeom>
          <a:solidFill>
            <a:srgbClr val="C0504D"/>
          </a:solidFill>
        </p:spPr>
        <p:txBody>
          <a:bodyPr wrap="square" lIns="0" tIns="0" rIns="0" bIns="0" rtlCol="0"/>
          <a:lstStyle/>
          <a:p>
            <a:endParaRPr/>
          </a:p>
        </p:txBody>
      </p:sp>
      <p:sp>
        <p:nvSpPr>
          <p:cNvPr id="14" name="object 14"/>
          <p:cNvSpPr/>
          <p:nvPr/>
        </p:nvSpPr>
        <p:spPr>
          <a:xfrm>
            <a:off x="905255" y="601980"/>
            <a:ext cx="3563620" cy="5648325"/>
          </a:xfrm>
          <a:custGeom>
            <a:avLst/>
            <a:gdLst/>
            <a:ahLst/>
            <a:cxnLst/>
            <a:rect l="l" t="t" r="r" b="b"/>
            <a:pathLst>
              <a:path w="3563620" h="5648325">
                <a:moveTo>
                  <a:pt x="0" y="5647944"/>
                </a:moveTo>
                <a:lnTo>
                  <a:pt x="3563112" y="5647944"/>
                </a:lnTo>
                <a:lnTo>
                  <a:pt x="3563112" y="0"/>
                </a:lnTo>
                <a:lnTo>
                  <a:pt x="0" y="0"/>
                </a:lnTo>
                <a:lnTo>
                  <a:pt x="0" y="5647944"/>
                </a:lnTo>
                <a:close/>
              </a:path>
            </a:pathLst>
          </a:custGeom>
          <a:solidFill>
            <a:srgbClr val="FFFFFF"/>
          </a:solidFill>
        </p:spPr>
        <p:txBody>
          <a:bodyPr wrap="square" lIns="0" tIns="0" rIns="0" bIns="0" rtlCol="0"/>
          <a:lstStyle/>
          <a:p>
            <a:endParaRPr/>
          </a:p>
        </p:txBody>
      </p:sp>
      <p:sp>
        <p:nvSpPr>
          <p:cNvPr id="15" name="object 15"/>
          <p:cNvSpPr/>
          <p:nvPr/>
        </p:nvSpPr>
        <p:spPr>
          <a:xfrm>
            <a:off x="905255" y="601980"/>
            <a:ext cx="3563620" cy="5648325"/>
          </a:xfrm>
          <a:custGeom>
            <a:avLst/>
            <a:gdLst/>
            <a:ahLst/>
            <a:cxnLst/>
            <a:rect l="l" t="t" r="r" b="b"/>
            <a:pathLst>
              <a:path w="3563620" h="5648325">
                <a:moveTo>
                  <a:pt x="0" y="5647944"/>
                </a:moveTo>
                <a:lnTo>
                  <a:pt x="3563112" y="5647944"/>
                </a:lnTo>
                <a:lnTo>
                  <a:pt x="3563112" y="0"/>
                </a:lnTo>
                <a:lnTo>
                  <a:pt x="0" y="0"/>
                </a:lnTo>
                <a:lnTo>
                  <a:pt x="0" y="5647944"/>
                </a:lnTo>
                <a:close/>
              </a:path>
            </a:pathLst>
          </a:custGeom>
          <a:ln w="3175">
            <a:solidFill>
              <a:srgbClr val="000000"/>
            </a:solidFill>
          </a:ln>
        </p:spPr>
        <p:txBody>
          <a:bodyPr wrap="square" lIns="0" tIns="0" rIns="0" bIns="0" rtlCol="0"/>
          <a:lstStyle/>
          <a:p>
            <a:endParaRPr/>
          </a:p>
        </p:txBody>
      </p:sp>
      <p:sp>
        <p:nvSpPr>
          <p:cNvPr id="16" name="object 16"/>
          <p:cNvSpPr/>
          <p:nvPr/>
        </p:nvSpPr>
        <p:spPr>
          <a:xfrm>
            <a:off x="4649723" y="6097523"/>
            <a:ext cx="3505200" cy="132715"/>
          </a:xfrm>
          <a:custGeom>
            <a:avLst/>
            <a:gdLst/>
            <a:ahLst/>
            <a:cxnLst/>
            <a:rect l="l" t="t" r="r" b="b"/>
            <a:pathLst>
              <a:path w="3505200" h="132714">
                <a:moveTo>
                  <a:pt x="0" y="132587"/>
                </a:moveTo>
                <a:lnTo>
                  <a:pt x="3505200" y="132587"/>
                </a:lnTo>
                <a:lnTo>
                  <a:pt x="3505200" y="0"/>
                </a:lnTo>
                <a:lnTo>
                  <a:pt x="0" y="0"/>
                </a:lnTo>
                <a:lnTo>
                  <a:pt x="0" y="132587"/>
                </a:lnTo>
                <a:close/>
              </a:path>
            </a:pathLst>
          </a:custGeom>
          <a:solidFill>
            <a:srgbClr val="C0504D"/>
          </a:solidFill>
        </p:spPr>
        <p:txBody>
          <a:bodyPr wrap="square" lIns="0" tIns="0" rIns="0" bIns="0" rtlCol="0"/>
          <a:lstStyle/>
          <a:p>
            <a:endParaRPr/>
          </a:p>
        </p:txBody>
      </p:sp>
      <p:sp>
        <p:nvSpPr>
          <p:cNvPr id="17" name="object 17"/>
          <p:cNvSpPr/>
          <p:nvPr/>
        </p:nvSpPr>
        <p:spPr>
          <a:xfrm>
            <a:off x="1064151" y="738160"/>
            <a:ext cx="3302508" cy="5384291"/>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881371" y="615695"/>
            <a:ext cx="2759964" cy="1149096"/>
          </a:xfrm>
          <a:prstGeom prst="rect">
            <a:avLst/>
          </a:prstGeom>
          <a:blipFill>
            <a:blip r:embed="rId4" cstate="print"/>
            <a:stretch>
              <a:fillRect/>
            </a:stretch>
          </a:blipFill>
        </p:spPr>
        <p:txBody>
          <a:bodyPr wrap="square" lIns="0" tIns="0" rIns="0" bIns="0" rtlCol="0"/>
          <a:lstStyle/>
          <a:p>
            <a:endParaRPr/>
          </a:p>
        </p:txBody>
      </p:sp>
      <p:sp>
        <p:nvSpPr>
          <p:cNvPr id="20" name="object 20"/>
          <p:cNvSpPr txBox="1"/>
          <p:nvPr/>
        </p:nvSpPr>
        <p:spPr>
          <a:xfrm>
            <a:off x="4825619" y="4395978"/>
            <a:ext cx="2337181" cy="344966"/>
          </a:xfrm>
          <a:prstGeom prst="rect">
            <a:avLst/>
          </a:prstGeom>
        </p:spPr>
        <p:txBody>
          <a:bodyPr vert="horz" wrap="square" lIns="0" tIns="67310" rIns="0" bIns="0" rtlCol="0">
            <a:spAutoFit/>
          </a:bodyPr>
          <a:lstStyle/>
          <a:p>
            <a:pPr marL="286385" indent="-286385">
              <a:lnSpc>
                <a:spcPct val="100000"/>
              </a:lnSpc>
              <a:spcBef>
                <a:spcPts val="530"/>
              </a:spcBef>
              <a:buClr>
                <a:srgbClr val="BC5C45"/>
              </a:buClr>
              <a:buSzPct val="75000"/>
              <a:buFont typeface="Arial"/>
              <a:buChar char="•"/>
              <a:tabLst>
                <a:tab pos="286385" algn="l"/>
                <a:tab pos="287020" algn="l"/>
              </a:tabLst>
            </a:pPr>
            <a:r>
              <a:rPr lang="en-US" spc="-75" dirty="0">
                <a:solidFill>
                  <a:srgbClr val="424242"/>
                </a:solidFill>
                <a:latin typeface="Verdana"/>
                <a:cs typeface="Verdana"/>
              </a:rPr>
              <a:t>Sorting</a:t>
            </a:r>
            <a:endParaRPr sz="1800" dirty="0">
              <a:latin typeface="Verdana"/>
              <a:cs typeface="Verdana"/>
            </a:endParaRPr>
          </a:p>
        </p:txBody>
      </p:sp>
      <p:sp>
        <p:nvSpPr>
          <p:cNvPr id="21" name="object 21"/>
          <p:cNvSpPr txBox="1">
            <a:spLocks noGrp="1"/>
          </p:cNvSpPr>
          <p:nvPr>
            <p:ph type="title"/>
          </p:nvPr>
        </p:nvSpPr>
        <p:spPr>
          <a:xfrm>
            <a:off x="4825618" y="3868419"/>
            <a:ext cx="1956181" cy="382156"/>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C0504D"/>
                </a:solidFill>
              </a:rPr>
              <a:t>Le</a:t>
            </a:r>
            <a:r>
              <a:rPr sz="2400" spc="50" dirty="0">
                <a:solidFill>
                  <a:srgbClr val="C0504D"/>
                </a:solidFill>
              </a:rPr>
              <a:t>c</a:t>
            </a:r>
            <a:r>
              <a:rPr sz="2400" spc="-75" dirty="0">
                <a:solidFill>
                  <a:srgbClr val="C0504D"/>
                </a:solidFill>
              </a:rPr>
              <a:t>t</a:t>
            </a:r>
            <a:r>
              <a:rPr sz="2400" spc="-114" dirty="0">
                <a:solidFill>
                  <a:srgbClr val="C0504D"/>
                </a:solidFill>
              </a:rPr>
              <a:t>u</a:t>
            </a:r>
            <a:r>
              <a:rPr sz="2400" spc="-90" dirty="0">
                <a:solidFill>
                  <a:srgbClr val="C0504D"/>
                </a:solidFill>
              </a:rPr>
              <a:t>re</a:t>
            </a:r>
            <a:r>
              <a:rPr lang="en-US" sz="2400" spc="-90" dirty="0">
                <a:solidFill>
                  <a:srgbClr val="C0504D"/>
                </a:solidFill>
              </a:rPr>
              <a:t> </a:t>
            </a:r>
            <a:r>
              <a:rPr lang="en-IN" sz="2400" spc="-300" dirty="0">
                <a:solidFill>
                  <a:srgbClr val="C0504D"/>
                </a:solidFill>
              </a:rPr>
              <a:t>–</a:t>
            </a:r>
            <a:r>
              <a:rPr lang="en-US" sz="2400" spc="-300" dirty="0">
                <a:solidFill>
                  <a:srgbClr val="C0504D"/>
                </a:solidFill>
              </a:rPr>
              <a:t> </a:t>
            </a:r>
            <a:r>
              <a:rPr lang="en-US" sz="2400" spc="-200" dirty="0">
                <a:solidFill>
                  <a:srgbClr val="C0504D"/>
                </a:solidFill>
              </a:rPr>
              <a:t>12</a:t>
            </a:r>
            <a:endParaRPr sz="2400" dirty="0"/>
          </a:p>
        </p:txBody>
      </p:sp>
      <p:sp>
        <p:nvSpPr>
          <p:cNvPr id="24" name="TextBox 23"/>
          <p:cNvSpPr txBox="1"/>
          <p:nvPr/>
        </p:nvSpPr>
        <p:spPr>
          <a:xfrm>
            <a:off x="1219200" y="1219200"/>
            <a:ext cx="3048000" cy="1938992"/>
          </a:xfrm>
          <a:prstGeom prst="rect">
            <a:avLst/>
          </a:prstGeom>
          <a:solidFill>
            <a:srgbClr val="E2E2E2"/>
          </a:solidFill>
        </p:spPr>
        <p:txBody>
          <a:bodyPr wrap="square" rtlCol="0">
            <a:spAutoFit/>
          </a:bodyPr>
          <a:lstStyle/>
          <a:p>
            <a:r>
              <a:rPr lang="en-US" sz="4000" dirty="0"/>
              <a:t>Programming Abstraction using java</a:t>
            </a:r>
            <a:endParaRPr lang="en-IN"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97876"/>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6" y="611624"/>
            <a:ext cx="6577067" cy="505908"/>
          </a:xfrm>
          <a:prstGeom prst="rect">
            <a:avLst/>
          </a:prstGeom>
        </p:spPr>
        <p:txBody>
          <a:bodyPr vert="horz" wrap="square" lIns="0" tIns="13335" rIns="0" bIns="0" rtlCol="0">
            <a:spAutoFit/>
          </a:bodyPr>
          <a:lstStyle/>
          <a:p>
            <a:pPr marL="12700">
              <a:lnSpc>
                <a:spcPct val="100000"/>
              </a:lnSpc>
              <a:spcBef>
                <a:spcPts val="105"/>
              </a:spcBef>
            </a:pPr>
            <a:r>
              <a:rPr lang="en-US" sz="3200" dirty="0">
                <a:solidFill>
                  <a:schemeClr val="accent6">
                    <a:lumMod val="50000"/>
                  </a:schemeClr>
                </a:solidFill>
              </a:rPr>
              <a:t>Sorting</a:t>
            </a:r>
          </a:p>
        </p:txBody>
      </p:sp>
      <p:sp>
        <p:nvSpPr>
          <p:cNvPr id="21" name="object 20">
            <a:extLst>
              <a:ext uri="{FF2B5EF4-FFF2-40B4-BE49-F238E27FC236}">
                <a16:creationId xmlns:a16="http://schemas.microsoft.com/office/drawing/2014/main" id="{AB577BEF-80C2-A4A8-3F75-10A82D4D8CE4}"/>
              </a:ext>
            </a:extLst>
          </p:cNvPr>
          <p:cNvSpPr txBox="1">
            <a:spLocks/>
          </p:cNvSpPr>
          <p:nvPr/>
        </p:nvSpPr>
        <p:spPr>
          <a:xfrm>
            <a:off x="1231906" y="1455170"/>
            <a:ext cx="6577067" cy="998350"/>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spcBef>
                <a:spcPts val="105"/>
              </a:spcBef>
            </a:pPr>
            <a:r>
              <a:rPr lang="en-US" sz="3200" kern="0" dirty="0">
                <a:solidFill>
                  <a:schemeClr val="accent6">
                    <a:lumMod val="50000"/>
                  </a:schemeClr>
                </a:solidFill>
              </a:rPr>
              <a:t>Process of arranging a data in increasing or decreasing format</a:t>
            </a:r>
          </a:p>
        </p:txBody>
      </p:sp>
      <p:sp>
        <p:nvSpPr>
          <p:cNvPr id="22" name="object 20">
            <a:extLst>
              <a:ext uri="{FF2B5EF4-FFF2-40B4-BE49-F238E27FC236}">
                <a16:creationId xmlns:a16="http://schemas.microsoft.com/office/drawing/2014/main" id="{8310C97A-73A0-74AD-336D-3E072B1B5A27}"/>
              </a:ext>
            </a:extLst>
          </p:cNvPr>
          <p:cNvSpPr txBox="1">
            <a:spLocks/>
          </p:cNvSpPr>
          <p:nvPr/>
        </p:nvSpPr>
        <p:spPr>
          <a:xfrm>
            <a:off x="1233973" y="2703283"/>
            <a:ext cx="6577067" cy="3524683"/>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spcBef>
                <a:spcPts val="105"/>
              </a:spcBef>
            </a:pPr>
            <a:r>
              <a:rPr lang="en-US" sz="3200" kern="0" dirty="0">
                <a:solidFill>
                  <a:schemeClr val="accent6">
                    <a:lumMod val="50000"/>
                  </a:schemeClr>
                </a:solidFill>
              </a:rPr>
              <a:t>Types of Sorting Techniques we Will discuss in this lecture are</a:t>
            </a:r>
          </a:p>
          <a:p>
            <a:pPr marL="12700">
              <a:spcBef>
                <a:spcPts val="105"/>
              </a:spcBef>
            </a:pPr>
            <a:endParaRPr lang="en-US" sz="3200" kern="0" dirty="0">
              <a:solidFill>
                <a:schemeClr val="accent6">
                  <a:lumMod val="50000"/>
                </a:schemeClr>
              </a:solidFill>
            </a:endParaRPr>
          </a:p>
          <a:p>
            <a:pPr marL="527050" indent="-514350">
              <a:spcBef>
                <a:spcPts val="105"/>
              </a:spcBef>
              <a:buFont typeface="+mj-lt"/>
              <a:buAutoNum type="arabicPeriod"/>
            </a:pPr>
            <a:r>
              <a:rPr lang="en-US" sz="3200" kern="0" dirty="0">
                <a:solidFill>
                  <a:schemeClr val="accent6">
                    <a:lumMod val="50000"/>
                  </a:schemeClr>
                </a:solidFill>
              </a:rPr>
              <a:t>Bubble Sort</a:t>
            </a:r>
          </a:p>
          <a:p>
            <a:pPr marL="527050" indent="-514350">
              <a:spcBef>
                <a:spcPts val="105"/>
              </a:spcBef>
              <a:buFont typeface="+mj-lt"/>
              <a:buAutoNum type="arabicPeriod"/>
            </a:pPr>
            <a:r>
              <a:rPr lang="en-US" sz="3200" kern="0" dirty="0">
                <a:solidFill>
                  <a:schemeClr val="accent6">
                    <a:lumMod val="50000"/>
                  </a:schemeClr>
                </a:solidFill>
              </a:rPr>
              <a:t>Selection Sort</a:t>
            </a:r>
          </a:p>
          <a:p>
            <a:pPr marL="527050" indent="-514350">
              <a:spcBef>
                <a:spcPts val="105"/>
              </a:spcBef>
              <a:buFont typeface="+mj-lt"/>
              <a:buAutoNum type="arabicPeriod"/>
            </a:pPr>
            <a:r>
              <a:rPr lang="en-US" sz="3200" kern="0" dirty="0">
                <a:solidFill>
                  <a:schemeClr val="accent6">
                    <a:lumMod val="50000"/>
                  </a:schemeClr>
                </a:solidFill>
              </a:rPr>
              <a:t>Insertion Sort</a:t>
            </a:r>
          </a:p>
          <a:p>
            <a:pPr marL="12700">
              <a:spcBef>
                <a:spcPts val="105"/>
              </a:spcBef>
            </a:pPr>
            <a:r>
              <a:rPr lang="en-US" sz="3200" kern="0" dirty="0">
                <a:solidFill>
                  <a:schemeClr val="accent6">
                    <a:lumMod val="50000"/>
                  </a:schemeClr>
                </a:solidFill>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63297"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311787" y="618998"/>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Bubble Sort</a:t>
            </a:r>
          </a:p>
        </p:txBody>
      </p:sp>
      <p:sp>
        <p:nvSpPr>
          <p:cNvPr id="21" name="object 20">
            <a:extLst>
              <a:ext uri="{FF2B5EF4-FFF2-40B4-BE49-F238E27FC236}">
                <a16:creationId xmlns:a16="http://schemas.microsoft.com/office/drawing/2014/main" id="{572323F2-A8A9-DC48-E340-89B38AE2E42C}"/>
              </a:ext>
            </a:extLst>
          </p:cNvPr>
          <p:cNvSpPr txBox="1">
            <a:spLocks/>
          </p:cNvSpPr>
          <p:nvPr/>
        </p:nvSpPr>
        <p:spPr>
          <a:xfrm>
            <a:off x="1339178" y="1394183"/>
            <a:ext cx="6577067" cy="4065857"/>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469900" indent="-457200">
              <a:spcBef>
                <a:spcPts val="105"/>
              </a:spcBef>
              <a:buFont typeface="Arial" panose="020B0604020202020204" pitchFamily="34" charset="0"/>
              <a:buChar char="•"/>
            </a:pPr>
            <a:r>
              <a:rPr lang="en-US" sz="2000" kern="0" dirty="0">
                <a:solidFill>
                  <a:schemeClr val="tx1">
                    <a:lumMod val="95000"/>
                    <a:lumOff val="5000"/>
                  </a:schemeClr>
                </a:solidFill>
              </a:rPr>
              <a:t>In bubble sort our approach is to push the largest element to the last index by doing comparing and swapping of elements.</a:t>
            </a:r>
          </a:p>
          <a:p>
            <a:pPr marL="469900" indent="-457200">
              <a:spcBef>
                <a:spcPts val="105"/>
              </a:spcBef>
              <a:buFont typeface="Arial" panose="020B0604020202020204" pitchFamily="34" charset="0"/>
              <a:buChar char="•"/>
            </a:pPr>
            <a:endParaRPr lang="en-US" sz="2000" kern="0" dirty="0">
              <a:solidFill>
                <a:schemeClr val="tx1">
                  <a:lumMod val="95000"/>
                  <a:lumOff val="5000"/>
                </a:schemeClr>
              </a:solidFill>
            </a:endParaRPr>
          </a:p>
          <a:p>
            <a:pPr marL="469900" indent="-457200">
              <a:spcBef>
                <a:spcPts val="105"/>
              </a:spcBef>
              <a:buFont typeface="Arial" panose="020B0604020202020204" pitchFamily="34" charset="0"/>
              <a:buChar char="•"/>
            </a:pPr>
            <a:r>
              <a:rPr lang="en-US" sz="2000" kern="0" dirty="0">
                <a:solidFill>
                  <a:schemeClr val="tx1">
                    <a:lumMod val="95000"/>
                    <a:lumOff val="5000"/>
                  </a:schemeClr>
                </a:solidFill>
              </a:rPr>
              <a:t>So to sort an array of N length we have to push N-1 larger elements to their index and we will get a sorted array.</a:t>
            </a:r>
          </a:p>
          <a:p>
            <a:pPr marL="469900" indent="-457200">
              <a:spcBef>
                <a:spcPts val="105"/>
              </a:spcBef>
              <a:buFont typeface="Arial" panose="020B0604020202020204" pitchFamily="34" charset="0"/>
              <a:buChar char="•"/>
            </a:pPr>
            <a:endParaRPr lang="en-US" sz="2000" kern="0" dirty="0">
              <a:solidFill>
                <a:schemeClr val="tx1">
                  <a:lumMod val="95000"/>
                  <a:lumOff val="5000"/>
                </a:schemeClr>
              </a:solidFill>
            </a:endParaRPr>
          </a:p>
          <a:p>
            <a:pPr marL="469900" indent="-457200">
              <a:spcBef>
                <a:spcPts val="105"/>
              </a:spcBef>
              <a:buFont typeface="Arial" panose="020B0604020202020204" pitchFamily="34" charset="0"/>
              <a:buChar char="•"/>
            </a:pPr>
            <a:r>
              <a:rPr lang="en-US" sz="2000" kern="0" dirty="0">
                <a:solidFill>
                  <a:schemeClr val="tx1">
                    <a:lumMod val="95000"/>
                    <a:lumOff val="5000"/>
                  </a:schemeClr>
                </a:solidFill>
              </a:rPr>
              <a:t>Basically the process is just compare all elements from starting and check if it is greater then the element on next index then do swapping so that the larger element will get larger index.   </a:t>
            </a:r>
          </a:p>
        </p:txBody>
      </p:sp>
    </p:spTree>
    <p:extLst>
      <p:ext uri="{BB962C8B-B14F-4D97-AF65-F5344CB8AC3E}">
        <p14:creationId xmlns:p14="http://schemas.microsoft.com/office/powerpoint/2010/main" val="331839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615443"/>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Selection Sort</a:t>
            </a:r>
          </a:p>
        </p:txBody>
      </p:sp>
      <p:sp>
        <p:nvSpPr>
          <p:cNvPr id="21" name="object 20">
            <a:extLst>
              <a:ext uri="{FF2B5EF4-FFF2-40B4-BE49-F238E27FC236}">
                <a16:creationId xmlns:a16="http://schemas.microsoft.com/office/drawing/2014/main" id="{6B0FFDF6-E424-BB14-56CF-3D5532F9ECCF}"/>
              </a:ext>
            </a:extLst>
          </p:cNvPr>
          <p:cNvSpPr txBox="1">
            <a:spLocks/>
          </p:cNvSpPr>
          <p:nvPr/>
        </p:nvSpPr>
        <p:spPr>
          <a:xfrm>
            <a:off x="1283466" y="1121351"/>
            <a:ext cx="6577067" cy="5014834"/>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469900" indent="-457200">
              <a:spcBef>
                <a:spcPts val="105"/>
              </a:spcBef>
              <a:buFont typeface="Arial" panose="020B0604020202020204" pitchFamily="34" charset="0"/>
              <a:buChar char="•"/>
            </a:pPr>
            <a:r>
              <a:rPr lang="en-US" sz="2000" kern="0" dirty="0">
                <a:solidFill>
                  <a:schemeClr val="tx1">
                    <a:lumMod val="95000"/>
                    <a:lumOff val="5000"/>
                  </a:schemeClr>
                </a:solidFill>
              </a:rPr>
              <a:t>In this Sorting technique we start from the starting index that is 0.</a:t>
            </a:r>
          </a:p>
          <a:p>
            <a:pPr marL="469900" indent="-457200">
              <a:spcBef>
                <a:spcPts val="105"/>
              </a:spcBef>
              <a:buFont typeface="Arial" panose="020B0604020202020204" pitchFamily="34" charset="0"/>
              <a:buChar char="•"/>
            </a:pPr>
            <a:endParaRPr lang="en-US" sz="2000" kern="0" dirty="0">
              <a:solidFill>
                <a:schemeClr val="tx1">
                  <a:lumMod val="95000"/>
                  <a:lumOff val="5000"/>
                </a:schemeClr>
              </a:solidFill>
            </a:endParaRPr>
          </a:p>
          <a:p>
            <a:pPr marL="469900" indent="-457200">
              <a:spcBef>
                <a:spcPts val="105"/>
              </a:spcBef>
              <a:buFont typeface="Arial" panose="020B0604020202020204" pitchFamily="34" charset="0"/>
              <a:buChar char="•"/>
            </a:pPr>
            <a:r>
              <a:rPr lang="en-US" sz="2000" kern="0" dirty="0">
                <a:solidFill>
                  <a:schemeClr val="tx1">
                    <a:lumMod val="95000"/>
                    <a:lumOff val="5000"/>
                  </a:schemeClr>
                </a:solidFill>
              </a:rPr>
              <a:t>Then we search for smallest element in the remaining array.</a:t>
            </a:r>
          </a:p>
          <a:p>
            <a:pPr marL="469900" indent="-457200">
              <a:spcBef>
                <a:spcPts val="105"/>
              </a:spcBef>
              <a:buFont typeface="Arial" panose="020B0604020202020204" pitchFamily="34" charset="0"/>
              <a:buChar char="•"/>
            </a:pPr>
            <a:endParaRPr lang="en-US" sz="2000" kern="0" dirty="0">
              <a:solidFill>
                <a:schemeClr val="tx1">
                  <a:lumMod val="95000"/>
                  <a:lumOff val="5000"/>
                </a:schemeClr>
              </a:solidFill>
            </a:endParaRPr>
          </a:p>
          <a:p>
            <a:pPr marL="469900" indent="-457200">
              <a:spcBef>
                <a:spcPts val="105"/>
              </a:spcBef>
              <a:buFont typeface="Arial" panose="020B0604020202020204" pitchFamily="34" charset="0"/>
              <a:buChar char="•"/>
            </a:pPr>
            <a:r>
              <a:rPr lang="en-US" sz="2000" kern="0" dirty="0">
                <a:solidFill>
                  <a:schemeClr val="tx1">
                    <a:lumMod val="95000"/>
                    <a:lumOff val="5000"/>
                  </a:schemeClr>
                </a:solidFill>
              </a:rPr>
              <a:t>After finding that element we compare that element with element on our selected index and if we found that smaller then the selected element we do swapping and by this process we will get the smallest element of entire array on 0</a:t>
            </a:r>
            <a:r>
              <a:rPr lang="en-US" sz="2000" kern="0" baseline="30000" dirty="0">
                <a:solidFill>
                  <a:schemeClr val="tx1">
                    <a:lumMod val="95000"/>
                    <a:lumOff val="5000"/>
                  </a:schemeClr>
                </a:solidFill>
              </a:rPr>
              <a:t>th</a:t>
            </a:r>
            <a:r>
              <a:rPr lang="en-US" sz="2000" kern="0" dirty="0">
                <a:solidFill>
                  <a:schemeClr val="tx1">
                    <a:lumMod val="95000"/>
                    <a:lumOff val="5000"/>
                  </a:schemeClr>
                </a:solidFill>
              </a:rPr>
              <a:t> index.</a:t>
            </a:r>
          </a:p>
          <a:p>
            <a:pPr marL="12700">
              <a:spcBef>
                <a:spcPts val="105"/>
              </a:spcBef>
            </a:pPr>
            <a:endParaRPr lang="en-US" sz="2000" kern="0" dirty="0">
              <a:solidFill>
                <a:schemeClr val="tx1">
                  <a:lumMod val="95000"/>
                  <a:lumOff val="5000"/>
                </a:schemeClr>
              </a:solidFill>
            </a:endParaRPr>
          </a:p>
          <a:p>
            <a:pPr marL="469900" indent="-457200">
              <a:spcBef>
                <a:spcPts val="105"/>
              </a:spcBef>
              <a:buFont typeface="Arial" panose="020B0604020202020204" pitchFamily="34" charset="0"/>
              <a:buChar char="•"/>
            </a:pPr>
            <a:r>
              <a:rPr lang="en-US" sz="2000" kern="0" dirty="0">
                <a:solidFill>
                  <a:schemeClr val="tx1">
                    <a:lumMod val="95000"/>
                    <a:lumOff val="5000"/>
                  </a:schemeClr>
                </a:solidFill>
              </a:rPr>
              <a:t>Similarly we do the above operations for all indexes in array and we will get a sorted array as a result. </a:t>
            </a:r>
          </a:p>
        </p:txBody>
      </p:sp>
    </p:spTree>
    <p:extLst>
      <p:ext uri="{BB962C8B-B14F-4D97-AF65-F5344CB8AC3E}">
        <p14:creationId xmlns:p14="http://schemas.microsoft.com/office/powerpoint/2010/main" val="2681700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62212"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561727"/>
            <a:ext cx="6577067" cy="505908"/>
          </a:xfrm>
          <a:prstGeom prst="rect">
            <a:avLst/>
          </a:prstGeom>
        </p:spPr>
        <p:txBody>
          <a:bodyPr vert="horz" wrap="square" lIns="0" tIns="13335" rIns="0" bIns="0" rtlCol="0">
            <a:spAutoFit/>
          </a:bodyPr>
          <a:lstStyle/>
          <a:p>
            <a:pPr marL="12700" algn="ctr">
              <a:lnSpc>
                <a:spcPct val="100000"/>
              </a:lnSpc>
              <a:spcBef>
                <a:spcPts val="105"/>
              </a:spcBef>
            </a:pPr>
            <a:r>
              <a:rPr lang="en-US" sz="3200" dirty="0">
                <a:solidFill>
                  <a:schemeClr val="accent6">
                    <a:lumMod val="50000"/>
                  </a:schemeClr>
                </a:solidFill>
              </a:rPr>
              <a:t>Insertion Sort</a:t>
            </a:r>
          </a:p>
        </p:txBody>
      </p:sp>
      <p:sp>
        <p:nvSpPr>
          <p:cNvPr id="21" name="object 20">
            <a:extLst>
              <a:ext uri="{FF2B5EF4-FFF2-40B4-BE49-F238E27FC236}">
                <a16:creationId xmlns:a16="http://schemas.microsoft.com/office/drawing/2014/main" id="{470EF135-8ABE-D02E-F95E-CA30BD3920D1}"/>
              </a:ext>
            </a:extLst>
          </p:cNvPr>
          <p:cNvSpPr txBox="1">
            <a:spLocks/>
          </p:cNvSpPr>
          <p:nvPr/>
        </p:nvSpPr>
        <p:spPr>
          <a:xfrm>
            <a:off x="1283466" y="1229359"/>
            <a:ext cx="6577067" cy="4399281"/>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469900" indent="-457200">
              <a:spcBef>
                <a:spcPts val="105"/>
              </a:spcBef>
              <a:buFont typeface="Arial" panose="020B0604020202020204" pitchFamily="34" charset="0"/>
              <a:buChar char="•"/>
            </a:pPr>
            <a:r>
              <a:rPr lang="en-US" sz="2000" kern="0" dirty="0">
                <a:solidFill>
                  <a:schemeClr val="tx1">
                    <a:lumMod val="95000"/>
                    <a:lumOff val="5000"/>
                  </a:schemeClr>
                </a:solidFill>
              </a:rPr>
              <a:t>In this Sorting technique we start from the starting index that is 0 and consider the array of single element to be sorted.</a:t>
            </a:r>
          </a:p>
          <a:p>
            <a:pPr marL="469900" indent="-457200">
              <a:spcBef>
                <a:spcPts val="105"/>
              </a:spcBef>
              <a:buFont typeface="Arial" panose="020B0604020202020204" pitchFamily="34" charset="0"/>
              <a:buChar char="•"/>
            </a:pPr>
            <a:endParaRPr lang="en-US" sz="2000" kern="0" dirty="0">
              <a:solidFill>
                <a:schemeClr val="tx1">
                  <a:lumMod val="95000"/>
                  <a:lumOff val="5000"/>
                </a:schemeClr>
              </a:solidFill>
            </a:endParaRPr>
          </a:p>
          <a:p>
            <a:pPr marL="469900" indent="-457200">
              <a:spcBef>
                <a:spcPts val="105"/>
              </a:spcBef>
              <a:buFont typeface="Arial" panose="020B0604020202020204" pitchFamily="34" charset="0"/>
              <a:buChar char="•"/>
            </a:pPr>
            <a:r>
              <a:rPr lang="en-US" sz="2000" kern="0" dirty="0">
                <a:solidFill>
                  <a:schemeClr val="tx1">
                    <a:lumMod val="95000"/>
                    <a:lumOff val="5000"/>
                  </a:schemeClr>
                </a:solidFill>
              </a:rPr>
              <a:t>Then we take the element next to that index.</a:t>
            </a:r>
          </a:p>
          <a:p>
            <a:pPr marL="469900" indent="-457200">
              <a:spcBef>
                <a:spcPts val="105"/>
              </a:spcBef>
              <a:buFont typeface="Arial" panose="020B0604020202020204" pitchFamily="34" charset="0"/>
              <a:buChar char="•"/>
            </a:pPr>
            <a:endParaRPr lang="en-US" sz="2000" kern="0" dirty="0">
              <a:solidFill>
                <a:schemeClr val="tx1">
                  <a:lumMod val="95000"/>
                  <a:lumOff val="5000"/>
                </a:schemeClr>
              </a:solidFill>
            </a:endParaRPr>
          </a:p>
          <a:p>
            <a:pPr marL="469900" indent="-457200">
              <a:spcBef>
                <a:spcPts val="105"/>
              </a:spcBef>
              <a:buFont typeface="Arial" panose="020B0604020202020204" pitchFamily="34" charset="0"/>
              <a:buChar char="•"/>
            </a:pPr>
            <a:r>
              <a:rPr lang="en-US" sz="2000" kern="0" dirty="0">
                <a:solidFill>
                  <a:schemeClr val="tx1">
                    <a:lumMod val="95000"/>
                    <a:lumOff val="5000"/>
                  </a:schemeClr>
                </a:solidFill>
              </a:rPr>
              <a:t>Then we start to find the index where we have to insert that element so that our new array will also remain sorted.</a:t>
            </a:r>
          </a:p>
          <a:p>
            <a:pPr marL="12700">
              <a:spcBef>
                <a:spcPts val="105"/>
              </a:spcBef>
            </a:pPr>
            <a:endParaRPr lang="en-US" sz="2000" kern="0" dirty="0">
              <a:solidFill>
                <a:schemeClr val="tx1">
                  <a:lumMod val="95000"/>
                  <a:lumOff val="5000"/>
                </a:schemeClr>
              </a:solidFill>
            </a:endParaRPr>
          </a:p>
          <a:p>
            <a:pPr marL="469900" indent="-457200">
              <a:spcBef>
                <a:spcPts val="105"/>
              </a:spcBef>
              <a:buFont typeface="Arial" panose="020B0604020202020204" pitchFamily="34" charset="0"/>
              <a:buChar char="•"/>
            </a:pPr>
            <a:r>
              <a:rPr lang="en-US" sz="2000" kern="0" dirty="0">
                <a:solidFill>
                  <a:schemeClr val="tx1">
                    <a:lumMod val="95000"/>
                    <a:lumOff val="5000"/>
                  </a:schemeClr>
                </a:solidFill>
              </a:rPr>
              <a:t>By swapping the elements with greater value to their next index we make place for our new element and then we update the value in array. </a:t>
            </a:r>
          </a:p>
        </p:txBody>
      </p:sp>
    </p:spTree>
    <p:extLst>
      <p:ext uri="{BB962C8B-B14F-4D97-AF65-F5344CB8AC3E}">
        <p14:creationId xmlns:p14="http://schemas.microsoft.com/office/powerpoint/2010/main" val="3236396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6048</TotalTime>
  <Words>303</Words>
  <Application>Microsoft Office PowerPoint</Application>
  <PresentationFormat>On-screen Show (4:3)</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Verdana</vt:lpstr>
      <vt:lpstr>Office Theme</vt:lpstr>
      <vt:lpstr>Lecture – 12</vt:lpstr>
      <vt:lpstr>Sorting</vt:lpstr>
      <vt:lpstr>Bubble Sort</vt:lpstr>
      <vt:lpstr>Selection Sort</vt:lpstr>
      <vt:lpstr>Insertion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Anushray Gupta</dc:creator>
  <cp:lastModifiedBy>pc</cp:lastModifiedBy>
  <cp:revision>74</cp:revision>
  <dcterms:created xsi:type="dcterms:W3CDTF">2018-06-11T11:27:57Z</dcterms:created>
  <dcterms:modified xsi:type="dcterms:W3CDTF">2023-08-08T08:12:33Z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2017-08-19T00:00:00Z</vt:filetime>
  </property>
  <property fmtid="{D5CDD505-2E9C-101B-9397-08002B2CF9AE}" pid="3" name="Creator">
    <vt:lpwstr>Microsoft® PowerPoint® 2016</vt:lpwstr>
  </property>
  <property fmtid="{D5CDD505-2E9C-101B-9397-08002B2CF9AE}" pid="4" name="LastSaved">
    <vt:filetime>2018-06-11T00:00:00Z</vt:filetime>
  </property>
</Properties>
</file>