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354" r:id="rId5"/>
    <p:sldId id="355" r:id="rId6"/>
    <p:sldId id="356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7248"/>
  </p:normalViewPr>
  <p:slideViewPr>
    <p:cSldViewPr>
      <p:cViewPr varScale="1">
        <p:scale>
          <a:sx n="73" d="100"/>
          <a:sy n="73" d="100"/>
        </p:scale>
        <p:origin x="120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4151" y="738160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294329"/>
            <a:ext cx="3151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60" dirty="0" smtClean="0">
                <a:solidFill>
                  <a:srgbClr val="BC5C45"/>
                </a:solidFill>
                <a:latin typeface="Verdana"/>
                <a:cs typeface="Verdana"/>
              </a:rPr>
              <a:t>Introduction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395978"/>
            <a:ext cx="306641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z="1800" spc="-75" dirty="0" smtClean="0">
                <a:solidFill>
                  <a:srgbClr val="424242"/>
                </a:solidFill>
                <a:latin typeface="Verdana"/>
                <a:cs typeface="Verdana"/>
              </a:rPr>
              <a:t>Course Overview	</a:t>
            </a:r>
            <a:endParaRPr sz="1800" dirty="0">
              <a:latin typeface="Verdana"/>
              <a:cs typeface="Verdana"/>
            </a:endParaRPr>
          </a:p>
          <a:p>
            <a:pPr marL="286385" indent="-286385">
              <a:lnSpc>
                <a:spcPct val="100000"/>
              </a:lnSpc>
              <a:spcBef>
                <a:spcPts val="4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z="1800" spc="-60" dirty="0" smtClean="0">
                <a:solidFill>
                  <a:srgbClr val="424242"/>
                </a:solidFill>
                <a:latin typeface="Verdana"/>
                <a:cs typeface="Verdana"/>
              </a:rPr>
              <a:t>Puzzles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sz="2400" spc="-200" dirty="0">
                <a:solidFill>
                  <a:srgbClr val="C0504D"/>
                </a:solidFill>
              </a:rPr>
              <a:t>1</a:t>
            </a:r>
            <a:endParaRPr sz="240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19200"/>
            <a:ext cx="3048000" cy="1938992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Programming Abstraction using java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2908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5" y="553336"/>
            <a:ext cx="32721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Course</a:t>
            </a:r>
            <a:r>
              <a:rPr sz="3200" spc="-305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Structure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53298" y="1076848"/>
            <a:ext cx="5384662" cy="536557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 smtClean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 smtClean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lang="en-US" sz="2400" spc="-95" dirty="0" smtClean="0">
                <a:latin typeface="Verdana"/>
                <a:cs typeface="Verdana"/>
              </a:rPr>
              <a:t>Arrays</a:t>
            </a:r>
            <a:endParaRPr sz="240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 smtClean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US" sz="2400" spc="-45" dirty="0" smtClean="0">
                <a:latin typeface="Verdana"/>
                <a:cs typeface="Arial"/>
              </a:rPr>
              <a:t>Strings</a:t>
            </a:r>
          </a:p>
          <a:p>
            <a:pPr marL="12700">
              <a:spcBef>
                <a:spcPts val="580"/>
              </a:spcBef>
            </a:pPr>
            <a:r>
              <a:rPr lang="en-IN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smtClean="0">
                <a:latin typeface="Verdana"/>
                <a:cs typeface="Arial"/>
              </a:rPr>
              <a:t>Array List and </a:t>
            </a:r>
            <a:r>
              <a:rPr lang="en-IN" sz="2400" spc="-45" dirty="0" smtClean="0">
                <a:latin typeface="Verdana"/>
                <a:cs typeface="Arial"/>
              </a:rPr>
              <a:t>Wrapper </a:t>
            </a:r>
            <a:r>
              <a:rPr lang="en-IN" sz="2400" spc="-45" dirty="0" smtClean="0">
                <a:latin typeface="Verdana"/>
                <a:cs typeface="Arial"/>
              </a:rPr>
              <a:t>Class</a:t>
            </a:r>
            <a:endParaRPr lang="en-IN" sz="2400" spc="-45" dirty="0">
              <a:latin typeface="Verdana"/>
              <a:cs typeface="Arial"/>
            </a:endParaRPr>
          </a:p>
          <a:p>
            <a:pPr marL="12700">
              <a:spcBef>
                <a:spcPts val="580"/>
              </a:spcBef>
            </a:pPr>
            <a:r>
              <a:rPr lang="en-IN" spc="365" dirty="0" smtClean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smtClean="0">
                <a:latin typeface="Verdana"/>
                <a:cs typeface="Arial"/>
              </a:rPr>
              <a:t>Recursion</a:t>
            </a:r>
            <a:endParaRPr lang="en-IN" sz="2400" spc="-45" dirty="0">
              <a:latin typeface="Verdana"/>
              <a:cs typeface="Arial"/>
            </a:endParaRPr>
          </a:p>
          <a:p>
            <a:pPr marL="12700">
              <a:spcBef>
                <a:spcPts val="580"/>
              </a:spcBef>
            </a:pPr>
            <a:r>
              <a:rPr lang="en-IN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smtClean="0">
                <a:latin typeface="Verdana"/>
                <a:cs typeface="Arial"/>
              </a:rPr>
              <a:t>Backtracking</a:t>
            </a:r>
            <a:endParaRPr lang="en-IN" sz="2400" spc="-45" dirty="0">
              <a:latin typeface="Verdana"/>
              <a:cs typeface="Arial"/>
            </a:endParaRPr>
          </a:p>
          <a:p>
            <a:pPr marL="12700">
              <a:spcBef>
                <a:spcPts val="580"/>
              </a:spcBef>
            </a:pPr>
            <a:r>
              <a:rPr lang="en-IN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smtClean="0">
                <a:latin typeface="Verdana"/>
                <a:cs typeface="Arial"/>
              </a:rPr>
              <a:t>Time and Space </a:t>
            </a:r>
            <a:r>
              <a:rPr lang="en-IN" sz="2400" spc="-45" dirty="0" smtClean="0">
                <a:latin typeface="Verdana"/>
                <a:cs typeface="Arial"/>
              </a:rPr>
              <a:t>Complexity</a:t>
            </a:r>
            <a:endParaRPr lang="en-IN" sz="2400" spc="-45" dirty="0">
              <a:latin typeface="Verdana"/>
              <a:cs typeface="Arial"/>
            </a:endParaRPr>
          </a:p>
          <a:p>
            <a:pPr marL="12700">
              <a:spcBef>
                <a:spcPts val="580"/>
              </a:spcBef>
            </a:pPr>
            <a:r>
              <a:rPr lang="en-IN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smtClean="0">
                <a:latin typeface="Verdana"/>
                <a:cs typeface="Arial"/>
              </a:rPr>
              <a:t>Object Oriented Programming</a:t>
            </a:r>
            <a:endParaRPr lang="en-IN" sz="2400" spc="-45" dirty="0">
              <a:latin typeface="Verdana"/>
              <a:cs typeface="Arial"/>
            </a:endParaRPr>
          </a:p>
          <a:p>
            <a:pPr marL="12700">
              <a:spcBef>
                <a:spcPts val="580"/>
              </a:spcBef>
            </a:pPr>
            <a:r>
              <a:rPr lang="en-IN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smtClean="0">
                <a:latin typeface="Verdana"/>
                <a:cs typeface="Arial"/>
              </a:rPr>
              <a:t>Linked List</a:t>
            </a:r>
            <a:endParaRPr lang="en-IN" sz="2400" spc="-45" dirty="0">
              <a:latin typeface="Verdana"/>
              <a:cs typeface="Arial"/>
            </a:endParaRPr>
          </a:p>
          <a:p>
            <a:pPr marL="12700">
              <a:spcBef>
                <a:spcPts val="580"/>
              </a:spcBef>
            </a:pPr>
            <a:r>
              <a:rPr lang="en-IN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smtClean="0">
                <a:latin typeface="Verdana"/>
                <a:cs typeface="Arial"/>
              </a:rPr>
              <a:t>Stack</a:t>
            </a:r>
            <a:endParaRPr lang="en-IN" sz="2400" spc="-45" dirty="0">
              <a:latin typeface="Verdana"/>
              <a:cs typeface="Arial"/>
            </a:endParaRPr>
          </a:p>
          <a:p>
            <a:pPr marL="12700">
              <a:spcBef>
                <a:spcPts val="580"/>
              </a:spcBef>
            </a:pPr>
            <a:r>
              <a:rPr lang="en-IN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smtClean="0">
                <a:latin typeface="Verdana"/>
                <a:cs typeface="Arial"/>
              </a:rPr>
              <a:t>Queue</a:t>
            </a:r>
          </a:p>
          <a:p>
            <a:pPr marL="12700">
              <a:spcBef>
                <a:spcPts val="580"/>
              </a:spcBef>
            </a:pPr>
            <a:r>
              <a:rPr lang="en-IN" sz="24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err="1" smtClean="0">
                <a:latin typeface="Verdana"/>
                <a:cs typeface="Arial"/>
              </a:rPr>
              <a:t>Dqueue</a:t>
            </a:r>
            <a:endParaRPr lang="en-IN" sz="2400" spc="-45" dirty="0">
              <a:latin typeface="Verdana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2400" spc="-45" dirty="0" smtClean="0">
              <a:latin typeface="Verdan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24946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3838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328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8 coins Puzzle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There are eight identical-looking coins; one of these coins is </a:t>
            </a:r>
            <a:r>
              <a:rPr lang="en-US" dirty="0" smtClean="0">
                <a:solidFill>
                  <a:srgbClr val="000000"/>
                </a:solidFill>
              </a:rPr>
              <a:t>fake and </a:t>
            </a:r>
            <a:r>
              <a:rPr lang="en-US" dirty="0">
                <a:solidFill>
                  <a:srgbClr val="000000"/>
                </a:solidFill>
              </a:rPr>
              <a:t>is known to be lighter than the genuine coins. What is the minimum number of </a:t>
            </a:r>
            <a:r>
              <a:rPr lang="en-US" dirty="0" smtClean="0">
                <a:solidFill>
                  <a:srgbClr val="000000"/>
                </a:solidFill>
              </a:rPr>
              <a:t>weighing </a:t>
            </a:r>
            <a:r>
              <a:rPr lang="en-US" dirty="0">
                <a:solidFill>
                  <a:srgbClr val="000000"/>
                </a:solidFill>
              </a:rPr>
              <a:t>needed to identify the fake coin with a two-pan balance scale without weights?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13190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328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Chocolate Puzzle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011480" y="1327038"/>
            <a:ext cx="7359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</a:t>
            </a:r>
            <a:r>
              <a:rPr lang="en-US" dirty="0" smtClean="0"/>
              <a:t>25 </a:t>
            </a:r>
            <a:r>
              <a:rPr lang="en-US" dirty="0" err="1"/>
              <a:t>Rs</a:t>
            </a:r>
            <a:r>
              <a:rPr lang="en-US" dirty="0"/>
              <a:t> with you. You go to a shop and shopkeeper tells you price as 1 </a:t>
            </a:r>
            <a:r>
              <a:rPr lang="en-US" dirty="0" err="1"/>
              <a:t>Rs</a:t>
            </a:r>
            <a:r>
              <a:rPr lang="en-US" dirty="0"/>
              <a:t> per chocolate. He also tells you that you can get a chocolate in return of </a:t>
            </a:r>
            <a:r>
              <a:rPr lang="en-US" dirty="0" smtClean="0"/>
              <a:t>4 </a:t>
            </a:r>
            <a:r>
              <a:rPr lang="en-US" dirty="0"/>
              <a:t>wrappers. How many maximum chocolates you can eat?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6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13190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5521" y="13756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475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Broken Bridge and Torch Puzzle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011480" y="1327038"/>
            <a:ext cx="7359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There are 4 persons </a:t>
            </a:r>
            <a:r>
              <a:rPr lang="en-US" dirty="0" smtClean="0"/>
              <a:t>A</a:t>
            </a:r>
            <a:r>
              <a:rPr lang="en-US" dirty="0"/>
              <a:t>, B, C and </a:t>
            </a:r>
            <a:r>
              <a:rPr lang="en-US" dirty="0" smtClean="0"/>
              <a:t>D and they want to cross a bridge in night.</a:t>
            </a:r>
            <a:endParaRPr lang="en-US" dirty="0"/>
          </a:p>
          <a:p>
            <a:pPr fontAlgn="base"/>
            <a:r>
              <a:rPr lang="en-US" dirty="0"/>
              <a:t>A takes 1 minute to cross the bridge.</a:t>
            </a:r>
          </a:p>
          <a:p>
            <a:pPr fontAlgn="base"/>
            <a:r>
              <a:rPr lang="en-US" dirty="0"/>
              <a:t>B takes 2 minutes to cross the bridge.</a:t>
            </a:r>
          </a:p>
          <a:p>
            <a:pPr fontAlgn="base"/>
            <a:r>
              <a:rPr lang="en-US" dirty="0"/>
              <a:t>C takes </a:t>
            </a:r>
            <a:r>
              <a:rPr lang="en-US" dirty="0" smtClean="0"/>
              <a:t>7 </a:t>
            </a:r>
            <a:r>
              <a:rPr lang="en-US" dirty="0"/>
              <a:t>minutes to cross the bridge.</a:t>
            </a:r>
          </a:p>
          <a:p>
            <a:pPr fontAlgn="base"/>
            <a:r>
              <a:rPr lang="en-US" dirty="0"/>
              <a:t>D takes </a:t>
            </a:r>
            <a:r>
              <a:rPr lang="en-US" dirty="0" smtClean="0"/>
              <a:t>9 </a:t>
            </a:r>
            <a:r>
              <a:rPr lang="en-US" dirty="0"/>
              <a:t>minutes to cross the bridge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But the bridge is broken so there can be 2 persons at max crossing the bridge at a time and they have to carry the torch to ensure the path find minimum time to cross the bridge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8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9271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86362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475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40 Heads In Infinite </a:t>
            </a:r>
            <a:r>
              <a:rPr lang="en-US" sz="3200" spc="-35" dirty="0">
                <a:solidFill>
                  <a:srgbClr val="BC5C45"/>
                </a:solidFill>
              </a:rPr>
              <a:t>P</a:t>
            </a:r>
            <a:r>
              <a:rPr lang="en-US" sz="3200" spc="-35" dirty="0" smtClean="0">
                <a:solidFill>
                  <a:srgbClr val="BC5C45"/>
                </a:solidFill>
              </a:rPr>
              <a:t>ile </a:t>
            </a:r>
            <a:r>
              <a:rPr lang="en-US" sz="3200" spc="-35" dirty="0">
                <a:solidFill>
                  <a:srgbClr val="BC5C45"/>
                </a:solidFill>
              </a:rPr>
              <a:t>O</a:t>
            </a:r>
            <a:r>
              <a:rPr lang="en-US" sz="3200" spc="-35" dirty="0" smtClean="0">
                <a:solidFill>
                  <a:srgbClr val="BC5C45"/>
                </a:solidFill>
              </a:rPr>
              <a:t>f Coins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011480" y="1327038"/>
            <a:ext cx="7359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infinite </a:t>
            </a:r>
            <a:r>
              <a:rPr lang="en-US" dirty="0"/>
              <a:t>coins are </a:t>
            </a:r>
            <a:r>
              <a:rPr lang="en-US" dirty="0" smtClean="0"/>
              <a:t>collected in a pile. 40 </a:t>
            </a:r>
            <a:r>
              <a:rPr lang="en-US" dirty="0"/>
              <a:t>of them are heads up and </a:t>
            </a:r>
            <a:r>
              <a:rPr lang="en-US" dirty="0" smtClean="0"/>
              <a:t>rest </a:t>
            </a:r>
            <a:r>
              <a:rPr lang="en-US" dirty="0"/>
              <a:t>are tails </a:t>
            </a:r>
            <a:r>
              <a:rPr lang="en-US" dirty="0" smtClean="0"/>
              <a:t>up . You </a:t>
            </a:r>
            <a:r>
              <a:rPr lang="en-US" dirty="0"/>
              <a:t>can’t see which one is </a:t>
            </a:r>
            <a:r>
              <a:rPr lang="en-US" dirty="0" smtClean="0"/>
              <a:t>which . How </a:t>
            </a:r>
            <a:r>
              <a:rPr lang="en-US" dirty="0"/>
              <a:t>can </a:t>
            </a:r>
            <a:r>
              <a:rPr lang="en-US" dirty="0" smtClean="0"/>
              <a:t>you </a:t>
            </a:r>
            <a:r>
              <a:rPr lang="en-US" dirty="0"/>
              <a:t>split the coins into two piles such that there are same number of heads up in each pile?</a:t>
            </a:r>
          </a:p>
        </p:txBody>
      </p:sp>
    </p:spTree>
    <p:extLst>
      <p:ext uri="{BB962C8B-B14F-4D97-AF65-F5344CB8AC3E}">
        <p14:creationId xmlns:p14="http://schemas.microsoft.com/office/powerpoint/2010/main" val="28005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295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Office Theme</vt:lpstr>
      <vt:lpstr>Lecture-1</vt:lpstr>
      <vt:lpstr>Course Structure</vt:lpstr>
      <vt:lpstr>8 coins Puzzle</vt:lpstr>
      <vt:lpstr>Chocolate Puzzle</vt:lpstr>
      <vt:lpstr>Broken Bridge and Torch Puzzle</vt:lpstr>
      <vt:lpstr>40 Heads In Infinite Pile Of Coins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pc</cp:lastModifiedBy>
  <cp:revision>34</cp:revision>
  <dcterms:created xsi:type="dcterms:W3CDTF">2018-06-11T11:27:57Z</dcterms:created>
  <dcterms:modified xsi:type="dcterms:W3CDTF">2023-07-05T02:42:33Z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