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7" r:id="rId3"/>
    <p:sldId id="258" r:id="rId4"/>
    <p:sldId id="358" r:id="rId5"/>
    <p:sldId id="359" r:id="rId6"/>
    <p:sldId id="354" r:id="rId7"/>
    <p:sldId id="365" r:id="rId8"/>
    <p:sldId id="360" r:id="rId9"/>
    <p:sldId id="361" r:id="rId10"/>
    <p:sldId id="362" r:id="rId11"/>
    <p:sldId id="363" r:id="rId12"/>
    <p:sldId id="355" r:id="rId13"/>
    <p:sldId id="364" r:id="rId14"/>
    <p:sldId id="356" r:id="rId15"/>
    <p:sldId id="366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7248"/>
  </p:normalViewPr>
  <p:slideViewPr>
    <p:cSldViewPr>
      <p:cViewPr varScale="1">
        <p:scale>
          <a:sx n="73" d="100"/>
          <a:sy n="73" d="100"/>
        </p:scale>
        <p:origin x="12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5527" y="-1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477" y="4956337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 smtClean="0">
                <a:solidFill>
                  <a:srgbClr val="424242"/>
                </a:solidFill>
                <a:latin typeface="Verdana"/>
                <a:cs typeface="Verdana"/>
              </a:rPr>
              <a:t>Flow Charts	</a:t>
            </a:r>
            <a:endParaRPr sz="1800" dirty="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pc="-60" dirty="0" smtClean="0">
                <a:solidFill>
                  <a:srgbClr val="424242"/>
                </a:solidFill>
                <a:latin typeface="Verdana"/>
                <a:cs typeface="Verdana"/>
              </a:rPr>
              <a:t>If else and loops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2876" y="4070390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 smtClean="0">
                <a:solidFill>
                  <a:srgbClr val="C0504D"/>
                </a:solidFill>
              </a:rPr>
              <a:t>Le</a:t>
            </a:r>
            <a:r>
              <a:rPr sz="2400" spc="50" dirty="0" smtClean="0">
                <a:solidFill>
                  <a:srgbClr val="C0504D"/>
                </a:solidFill>
              </a:rPr>
              <a:t>c</a:t>
            </a:r>
            <a:r>
              <a:rPr sz="2400" spc="-75" dirty="0" smtClean="0">
                <a:solidFill>
                  <a:srgbClr val="C0504D"/>
                </a:solidFill>
              </a:rPr>
              <a:t>t</a:t>
            </a:r>
            <a:r>
              <a:rPr sz="2400" spc="-114" dirty="0" smtClean="0">
                <a:solidFill>
                  <a:srgbClr val="C0504D"/>
                </a:solidFill>
              </a:rPr>
              <a:t>u</a:t>
            </a:r>
            <a:r>
              <a:rPr sz="2400" spc="-90" dirty="0" smtClean="0">
                <a:solidFill>
                  <a:srgbClr val="C0504D"/>
                </a:solidFill>
              </a:rPr>
              <a:t>re</a:t>
            </a:r>
            <a:r>
              <a:rPr sz="2400" spc="-300" dirty="0" smtClean="0">
                <a:solidFill>
                  <a:srgbClr val="C0504D"/>
                </a:solidFill>
              </a:rPr>
              <a:t>-</a:t>
            </a:r>
            <a:r>
              <a:rPr lang="en-US" sz="2400" spc="-200" dirty="0">
                <a:solidFill>
                  <a:srgbClr val="C0504D"/>
                </a:solidFill>
              </a:rPr>
              <a:t>2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3321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5709" y="310787"/>
            <a:ext cx="792175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check if number in even or odd if number is odd then also check if it is divisible by 3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33213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5709" y="310787"/>
            <a:ext cx="792175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check if number in even or odd if number is odd then also check if it is divisible by 3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951959" y="1839234"/>
            <a:ext cx="1634627" cy="29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endParaRPr lang="en-IN" dirty="0"/>
          </a:p>
        </p:txBody>
      </p:sp>
      <p:sp>
        <p:nvSpPr>
          <p:cNvPr id="23" name="Parallelogram 22"/>
          <p:cNvSpPr/>
          <p:nvPr/>
        </p:nvSpPr>
        <p:spPr>
          <a:xfrm>
            <a:off x="2932090" y="2420204"/>
            <a:ext cx="1712350" cy="3495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I/P(a)</a:t>
            </a:r>
            <a:endParaRPr lang="en-IN" dirty="0"/>
          </a:p>
        </p:txBody>
      </p:sp>
      <p:sp>
        <p:nvSpPr>
          <p:cNvPr id="24" name="Diamond 23"/>
          <p:cNvSpPr/>
          <p:nvPr/>
        </p:nvSpPr>
        <p:spPr>
          <a:xfrm>
            <a:off x="2590800" y="2911604"/>
            <a:ext cx="2394173" cy="6295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If(a%2)==0</a:t>
            </a:r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2572185" y="3784726"/>
            <a:ext cx="2394173" cy="6295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If(a%3)==0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603695" y="3057738"/>
            <a:ext cx="1705681" cy="3712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Print(even)</a:t>
            </a:r>
            <a:endParaRPr lang="en-IN" dirty="0"/>
          </a:p>
        </p:txBody>
      </p:sp>
      <p:sp>
        <p:nvSpPr>
          <p:cNvPr id="27" name="Parallelogram 26"/>
          <p:cNvSpPr/>
          <p:nvPr/>
        </p:nvSpPr>
        <p:spPr>
          <a:xfrm>
            <a:off x="2979943" y="4696991"/>
            <a:ext cx="1705681" cy="533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Print(Odd)</a:t>
            </a:r>
          </a:p>
          <a:p>
            <a:pPr algn="ctr"/>
            <a:r>
              <a:rPr lang="en-US" dirty="0" smtClean="0"/>
              <a:t>Print(yes)</a:t>
            </a:r>
            <a:endParaRPr lang="en-IN" dirty="0"/>
          </a:p>
        </p:txBody>
      </p:sp>
      <p:sp>
        <p:nvSpPr>
          <p:cNvPr id="28" name="Parallelogram 27"/>
          <p:cNvSpPr/>
          <p:nvPr/>
        </p:nvSpPr>
        <p:spPr>
          <a:xfrm>
            <a:off x="851363" y="4696991"/>
            <a:ext cx="1705681" cy="5330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Print(Odd)</a:t>
            </a:r>
          </a:p>
          <a:p>
            <a:pPr algn="ctr"/>
            <a:r>
              <a:rPr lang="en-US" dirty="0" smtClean="0"/>
              <a:t>Print(No)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4" idx="3"/>
            <a:endCxn id="26" idx="5"/>
          </p:cNvCxnSpPr>
          <p:nvPr/>
        </p:nvCxnSpPr>
        <p:spPr>
          <a:xfrm>
            <a:off x="4984973" y="3226375"/>
            <a:ext cx="665130" cy="1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4"/>
            <a:endCxn id="23" idx="0"/>
          </p:cNvCxnSpPr>
          <p:nvPr/>
        </p:nvCxnSpPr>
        <p:spPr>
          <a:xfrm>
            <a:off x="3769273" y="2137171"/>
            <a:ext cx="18992" cy="28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 flipH="1">
            <a:off x="3787887" y="2769793"/>
            <a:ext cx="378" cy="1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5" idx="0"/>
          </p:cNvCxnSpPr>
          <p:nvPr/>
        </p:nvCxnSpPr>
        <p:spPr>
          <a:xfrm flipH="1">
            <a:off x="3769272" y="3541146"/>
            <a:ext cx="18615" cy="2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07457" y="5469935"/>
            <a:ext cx="1634627" cy="29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914400" y="5460872"/>
            <a:ext cx="1634627" cy="29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IN" dirty="0"/>
          </a:p>
        </p:txBody>
      </p:sp>
      <p:cxnSp>
        <p:nvCxnSpPr>
          <p:cNvPr id="59" name="Elbow Connector 58"/>
          <p:cNvCxnSpPr>
            <a:stCxn id="25" idx="1"/>
            <a:endCxn id="28" idx="0"/>
          </p:cNvCxnSpPr>
          <p:nvPr/>
        </p:nvCxnSpPr>
        <p:spPr>
          <a:xfrm rot="10800000" flipV="1">
            <a:off x="1704205" y="4099523"/>
            <a:ext cx="867981" cy="59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2"/>
            <a:endCxn id="27" idx="0"/>
          </p:cNvCxnSpPr>
          <p:nvPr/>
        </p:nvCxnSpPr>
        <p:spPr>
          <a:xfrm>
            <a:off x="3769272" y="4414319"/>
            <a:ext cx="63512" cy="28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4"/>
            <a:endCxn id="56" idx="0"/>
          </p:cNvCxnSpPr>
          <p:nvPr/>
        </p:nvCxnSpPr>
        <p:spPr>
          <a:xfrm flipH="1">
            <a:off x="3824771" y="5230055"/>
            <a:ext cx="8013" cy="2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4"/>
            <a:endCxn id="57" idx="0"/>
          </p:cNvCxnSpPr>
          <p:nvPr/>
        </p:nvCxnSpPr>
        <p:spPr>
          <a:xfrm>
            <a:off x="1704204" y="5230055"/>
            <a:ext cx="27510" cy="23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852364" y="3801585"/>
            <a:ext cx="1634627" cy="29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</a:t>
            </a:r>
            <a:endParaRPr lang="en-IN" dirty="0"/>
          </a:p>
        </p:txBody>
      </p:sp>
      <p:cxnSp>
        <p:nvCxnSpPr>
          <p:cNvPr id="69" name="Elbow Connector 68"/>
          <p:cNvCxnSpPr>
            <a:stCxn id="26" idx="2"/>
            <a:endCxn id="67" idx="0"/>
          </p:cNvCxnSpPr>
          <p:nvPr/>
        </p:nvCxnSpPr>
        <p:spPr>
          <a:xfrm>
            <a:off x="7262968" y="3243369"/>
            <a:ext cx="406710" cy="558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319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Loops in Flow Chart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object 21"/>
          <p:cNvSpPr txBox="1"/>
          <p:nvPr/>
        </p:nvSpPr>
        <p:spPr>
          <a:xfrm>
            <a:off x="1143969" y="1412030"/>
            <a:ext cx="5384662" cy="13490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Initialization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smtClean="0">
                <a:latin typeface="Verdana"/>
                <a:cs typeface="Arial"/>
              </a:rPr>
              <a:t>Condition</a:t>
            </a: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Re-</a:t>
            </a:r>
            <a:r>
              <a:rPr lang="en-US" sz="2400" spc="-95" dirty="0" smtClean="0">
                <a:latin typeface="Verdana"/>
                <a:cs typeface="Verdana"/>
              </a:rPr>
              <a:t>Initialization</a:t>
            </a: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78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872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Loops in Flow Chart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object 21"/>
          <p:cNvSpPr txBox="1"/>
          <p:nvPr/>
        </p:nvSpPr>
        <p:spPr>
          <a:xfrm>
            <a:off x="1143969" y="1412030"/>
            <a:ext cx="5384662" cy="13490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 smtClean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 smtClean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spc="-95" dirty="0" smtClean="0">
                <a:latin typeface="Verdana"/>
                <a:cs typeface="Verdana"/>
              </a:rPr>
              <a:t>Initialization</a:t>
            </a:r>
            <a:endParaRPr sz="24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 smtClean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US" sz="2400" spc="-45" dirty="0" smtClean="0">
                <a:latin typeface="Verdana"/>
                <a:cs typeface="Arial"/>
              </a:rPr>
              <a:t>Condition</a:t>
            </a:r>
          </a:p>
          <a:p>
            <a:pPr marL="12700">
              <a:spcBef>
                <a:spcPts val="580"/>
              </a:spcBef>
            </a:pPr>
            <a:r>
              <a:rPr lang="en-IN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45" dirty="0" smtClean="0">
                <a:latin typeface="Verdana"/>
                <a:cs typeface="Arial"/>
              </a:rPr>
              <a:t>Re-</a:t>
            </a:r>
            <a:r>
              <a:rPr lang="en-US" sz="2400" spc="-95" dirty="0" smtClean="0">
                <a:latin typeface="Verdana"/>
                <a:cs typeface="Verdana"/>
              </a:rPr>
              <a:t>Initialization</a:t>
            </a:r>
            <a:endParaRPr lang="en-US" sz="2400" dirty="0">
              <a:latin typeface="Verdana"/>
              <a:cs typeface="Verdan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5523" y="1328091"/>
            <a:ext cx="2019643" cy="5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4" name="Parallelogram 23"/>
          <p:cNvSpPr/>
          <p:nvPr/>
        </p:nvSpPr>
        <p:spPr>
          <a:xfrm>
            <a:off x="3991032" y="2238599"/>
            <a:ext cx="1612289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I/P(n)</a:t>
            </a:r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3808740" y="3533284"/>
            <a:ext cx="1462248" cy="1382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&lt;= n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3827520" y="5150865"/>
            <a:ext cx="1348765" cy="4337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 I )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549906" y="5150865"/>
            <a:ext cx="1503710" cy="4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 = I + 1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6159095" y="3998345"/>
            <a:ext cx="1004937" cy="452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772810" y="2915050"/>
            <a:ext cx="1606485" cy="46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1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1" idx="4"/>
            <a:endCxn id="24" idx="1"/>
          </p:cNvCxnSpPr>
          <p:nvPr/>
        </p:nvCxnSpPr>
        <p:spPr>
          <a:xfrm flipH="1">
            <a:off x="4844802" y="1846872"/>
            <a:ext cx="1500543" cy="39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9" idx="0"/>
          </p:cNvCxnSpPr>
          <p:nvPr/>
        </p:nvCxnSpPr>
        <p:spPr>
          <a:xfrm flipH="1">
            <a:off x="4576053" y="2619599"/>
            <a:ext cx="221124" cy="29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25" idx="0"/>
          </p:cNvCxnSpPr>
          <p:nvPr/>
        </p:nvCxnSpPr>
        <p:spPr>
          <a:xfrm flipH="1">
            <a:off x="4539864" y="3379350"/>
            <a:ext cx="36189" cy="15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26" idx="1"/>
          </p:cNvCxnSpPr>
          <p:nvPr/>
        </p:nvCxnSpPr>
        <p:spPr>
          <a:xfrm>
            <a:off x="4539864" y="4915657"/>
            <a:ext cx="16256" cy="2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5"/>
            <a:endCxn id="27" idx="3"/>
          </p:cNvCxnSpPr>
          <p:nvPr/>
        </p:nvCxnSpPr>
        <p:spPr>
          <a:xfrm flipH="1">
            <a:off x="3053616" y="5367735"/>
            <a:ext cx="828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0"/>
            <a:endCxn id="25" idx="1"/>
          </p:cNvCxnSpPr>
          <p:nvPr/>
        </p:nvCxnSpPr>
        <p:spPr>
          <a:xfrm rot="5400000" flipH="1" flipV="1">
            <a:off x="2592053" y="3934179"/>
            <a:ext cx="926394" cy="1506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3"/>
            <a:endCxn id="28" idx="2"/>
          </p:cNvCxnSpPr>
          <p:nvPr/>
        </p:nvCxnSpPr>
        <p:spPr>
          <a:xfrm flipV="1">
            <a:off x="5270988" y="4224470"/>
            <a:ext cx="888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392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453" y="2221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475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Make A </a:t>
            </a:r>
            <a:r>
              <a:rPr lang="en-US" sz="3200" spc="-35" dirty="0">
                <a:solidFill>
                  <a:srgbClr val="BC5C45"/>
                </a:solidFill>
              </a:rPr>
              <a:t>F</a:t>
            </a:r>
            <a:r>
              <a:rPr lang="en-US" sz="3200" spc="-35" dirty="0" smtClean="0">
                <a:solidFill>
                  <a:srgbClr val="BC5C45"/>
                </a:solidFill>
              </a:rPr>
              <a:t>low Chart of sum of n natural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872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521" y="13756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6541" y="452648"/>
            <a:ext cx="694756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Make A Flow Chart of sum of n natural numbers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3555871" y="1581069"/>
            <a:ext cx="2019643" cy="5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4" name="Parallelogram 23"/>
          <p:cNvSpPr/>
          <p:nvPr/>
        </p:nvSpPr>
        <p:spPr>
          <a:xfrm>
            <a:off x="3719368" y="2306452"/>
            <a:ext cx="1612289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I/P(n)</a:t>
            </a:r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3794389" y="3548032"/>
            <a:ext cx="1462248" cy="13823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&lt;= 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549906" y="5150865"/>
            <a:ext cx="1503710" cy="4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 = I + 1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744749" y="2841499"/>
            <a:ext cx="1606485" cy="51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Sum=0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1" idx="4"/>
            <a:endCxn id="24" idx="1"/>
          </p:cNvCxnSpPr>
          <p:nvPr/>
        </p:nvCxnSpPr>
        <p:spPr>
          <a:xfrm>
            <a:off x="4565693" y="2099850"/>
            <a:ext cx="7445" cy="20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9" idx="0"/>
          </p:cNvCxnSpPr>
          <p:nvPr/>
        </p:nvCxnSpPr>
        <p:spPr>
          <a:xfrm>
            <a:off x="4525513" y="2687452"/>
            <a:ext cx="22479" cy="15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25" idx="0"/>
          </p:cNvCxnSpPr>
          <p:nvPr/>
        </p:nvCxnSpPr>
        <p:spPr>
          <a:xfrm flipH="1">
            <a:off x="4525513" y="3353793"/>
            <a:ext cx="22479" cy="19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26" idx="1"/>
          </p:cNvCxnSpPr>
          <p:nvPr/>
        </p:nvCxnSpPr>
        <p:spPr>
          <a:xfrm>
            <a:off x="4539864" y="4915657"/>
            <a:ext cx="16256" cy="23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48075" y="5367734"/>
            <a:ext cx="828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0"/>
            <a:endCxn id="25" idx="1"/>
          </p:cNvCxnSpPr>
          <p:nvPr/>
        </p:nvCxnSpPr>
        <p:spPr>
          <a:xfrm rot="5400000" flipH="1" flipV="1">
            <a:off x="2592252" y="3948728"/>
            <a:ext cx="911646" cy="1492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3"/>
            <a:endCxn id="58" idx="5"/>
          </p:cNvCxnSpPr>
          <p:nvPr/>
        </p:nvCxnSpPr>
        <p:spPr>
          <a:xfrm>
            <a:off x="5256637" y="4239219"/>
            <a:ext cx="1172264" cy="1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798093" y="5154949"/>
            <a:ext cx="1887071" cy="43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sum = sum + </a:t>
            </a:r>
            <a:r>
              <a:rPr lang="en-US" dirty="0" err="1" smtClean="0"/>
              <a:t>i</a:t>
            </a:r>
            <a:endParaRPr lang="en-IN" dirty="0"/>
          </a:p>
        </p:txBody>
      </p:sp>
      <p:sp>
        <p:nvSpPr>
          <p:cNvPr id="58" name="Parallelogram 57"/>
          <p:cNvSpPr/>
          <p:nvPr/>
        </p:nvSpPr>
        <p:spPr>
          <a:xfrm>
            <a:off x="6381276" y="4064322"/>
            <a:ext cx="1612289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Print(sum)</a:t>
            </a:r>
            <a:endParaRPr lang="en-IN" dirty="0"/>
          </a:p>
        </p:txBody>
      </p:sp>
      <p:sp>
        <p:nvSpPr>
          <p:cNvPr id="61" name="Oval 60"/>
          <p:cNvSpPr/>
          <p:nvPr/>
        </p:nvSpPr>
        <p:spPr>
          <a:xfrm>
            <a:off x="6460255" y="4938079"/>
            <a:ext cx="1447800" cy="433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63" name="Straight Arrow Connector 62"/>
          <p:cNvCxnSpPr>
            <a:stCxn id="58" idx="4"/>
            <a:endCxn id="61" idx="0"/>
          </p:cNvCxnSpPr>
          <p:nvPr/>
        </p:nvCxnSpPr>
        <p:spPr>
          <a:xfrm flipH="1">
            <a:off x="7184155" y="4445322"/>
            <a:ext cx="326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1" y="305617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555" y="33591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4895" y="553336"/>
            <a:ext cx="327215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Flow Charts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267775"/>
            <a:ext cx="7173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Flow charts are the Sequential Steps to solve a problem or we can say they are the Diagrammatical representation of a logic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51660" y="1982214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Procedure to make tea or coffee: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006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58114" y="739266"/>
            <a:ext cx="73669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Components of Flow Chart</a:t>
            </a:r>
            <a:endParaRPr sz="3200" dirty="0"/>
          </a:p>
        </p:txBody>
      </p:sp>
      <p:sp>
        <p:nvSpPr>
          <p:cNvPr id="21" name="Oval 20"/>
          <p:cNvSpPr/>
          <p:nvPr/>
        </p:nvSpPr>
        <p:spPr>
          <a:xfrm>
            <a:off x="1261999" y="1874709"/>
            <a:ext cx="2831490" cy="1034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Oval denotes start and end points</a:t>
            </a:r>
            <a:endParaRPr lang="en-IN" dirty="0"/>
          </a:p>
        </p:txBody>
      </p:sp>
      <p:sp>
        <p:nvSpPr>
          <p:cNvPr id="23" name="Parallelogram 22"/>
          <p:cNvSpPr/>
          <p:nvPr/>
        </p:nvSpPr>
        <p:spPr>
          <a:xfrm>
            <a:off x="4855489" y="1973070"/>
            <a:ext cx="301752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Parallelogram denotes input form the user and output to the user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318208" y="3810000"/>
            <a:ext cx="277528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 denotes the calculations performed by us in the logic</a:t>
            </a:r>
            <a:endParaRPr lang="en-IN" dirty="0"/>
          </a:p>
        </p:txBody>
      </p:sp>
      <p:sp>
        <p:nvSpPr>
          <p:cNvPr id="25" name="Diamond 24"/>
          <p:cNvSpPr/>
          <p:nvPr/>
        </p:nvSpPr>
        <p:spPr>
          <a:xfrm>
            <a:off x="5084866" y="3331466"/>
            <a:ext cx="2607537" cy="22034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Diamond denotes the decision box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006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58114" y="739266"/>
            <a:ext cx="73669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add a and b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363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872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38381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58114" y="739266"/>
            <a:ext cx="73669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add a and b</a:t>
            </a:r>
            <a:endParaRPr sz="3200" dirty="0"/>
          </a:p>
        </p:txBody>
      </p:sp>
      <p:sp>
        <p:nvSpPr>
          <p:cNvPr id="21" name="Oval 20"/>
          <p:cNvSpPr/>
          <p:nvPr/>
        </p:nvSpPr>
        <p:spPr>
          <a:xfrm>
            <a:off x="3412381" y="1438903"/>
            <a:ext cx="2173005" cy="63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2" name="Parallelogram 21"/>
          <p:cNvSpPr/>
          <p:nvPr/>
        </p:nvSpPr>
        <p:spPr>
          <a:xfrm>
            <a:off x="3450772" y="2328007"/>
            <a:ext cx="2134614" cy="634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Input(a)</a:t>
            </a:r>
          </a:p>
          <a:p>
            <a:pPr algn="ctr"/>
            <a:r>
              <a:rPr lang="en-US" dirty="0" smtClean="0"/>
              <a:t>Input(b)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450772" y="3288826"/>
            <a:ext cx="2058559" cy="47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endParaRPr lang="en-IN" dirty="0"/>
          </a:p>
        </p:txBody>
      </p:sp>
      <p:sp>
        <p:nvSpPr>
          <p:cNvPr id="25" name="Parallelogram 24"/>
          <p:cNvSpPr/>
          <p:nvPr/>
        </p:nvSpPr>
        <p:spPr>
          <a:xfrm>
            <a:off x="3366008" y="4195264"/>
            <a:ext cx="2134614" cy="634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Print(c)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3379856" y="5199851"/>
            <a:ext cx="2151123" cy="677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1" idx="4"/>
            <a:endCxn id="22" idx="0"/>
          </p:cNvCxnSpPr>
          <p:nvPr/>
        </p:nvCxnSpPr>
        <p:spPr>
          <a:xfrm>
            <a:off x="4498884" y="2073366"/>
            <a:ext cx="19195" cy="25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23" idx="0"/>
          </p:cNvCxnSpPr>
          <p:nvPr/>
        </p:nvCxnSpPr>
        <p:spPr>
          <a:xfrm flipH="1">
            <a:off x="4480052" y="2962469"/>
            <a:ext cx="38027" cy="3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0"/>
          </p:cNvCxnSpPr>
          <p:nvPr/>
        </p:nvCxnSpPr>
        <p:spPr>
          <a:xfrm flipH="1">
            <a:off x="4433315" y="3767360"/>
            <a:ext cx="46736" cy="42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>
          <a:xfrm>
            <a:off x="4433315" y="4829726"/>
            <a:ext cx="22103" cy="37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915" y="14863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0219" y="603711"/>
            <a:ext cx="690501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Find Simple Interest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4648201" y="4343400"/>
            <a:ext cx="4025536" cy="15415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Hint:</a:t>
            </a:r>
            <a:r>
              <a:rPr lang="en-US" dirty="0" smtClean="0"/>
              <a:t> </a:t>
            </a:r>
            <a:r>
              <a:rPr lang="en-US" u="sng" dirty="0" smtClean="0"/>
              <a:t>Formula of Si</a:t>
            </a:r>
            <a:r>
              <a:rPr lang="en-US" dirty="0" smtClean="0"/>
              <a:t> principle x rate x time/100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915" y="14863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0219" y="603711"/>
            <a:ext cx="690501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Find Simple Interest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4648201" y="4343400"/>
            <a:ext cx="4025536" cy="15415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Hint:</a:t>
            </a:r>
            <a:r>
              <a:rPr lang="en-US" dirty="0" smtClean="0"/>
              <a:t> </a:t>
            </a:r>
            <a:r>
              <a:rPr lang="en-US" u="sng" dirty="0" smtClean="0"/>
              <a:t>Formula of Si</a:t>
            </a:r>
            <a:r>
              <a:rPr lang="en-US" dirty="0" smtClean="0"/>
              <a:t> principle x rate x time/100</a:t>
            </a:r>
            <a:endParaRPr lang="en-IN" dirty="0"/>
          </a:p>
        </p:txBody>
      </p:sp>
      <p:sp>
        <p:nvSpPr>
          <p:cNvPr id="48" name="Oval 47"/>
          <p:cNvSpPr/>
          <p:nvPr/>
        </p:nvSpPr>
        <p:spPr>
          <a:xfrm>
            <a:off x="2468343" y="1617104"/>
            <a:ext cx="2173005" cy="63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49" name="Parallelogram 48"/>
          <p:cNvSpPr/>
          <p:nvPr/>
        </p:nvSpPr>
        <p:spPr>
          <a:xfrm>
            <a:off x="2506734" y="2506207"/>
            <a:ext cx="2134614" cy="8048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Input(p)</a:t>
            </a:r>
          </a:p>
          <a:p>
            <a:pPr algn="ctr"/>
            <a:r>
              <a:rPr lang="en-US" dirty="0" smtClean="0"/>
              <a:t>Input(r)</a:t>
            </a:r>
          </a:p>
          <a:p>
            <a:pPr algn="ctr"/>
            <a:r>
              <a:rPr lang="en-US" dirty="0" smtClean="0"/>
              <a:t>Input(t)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2491494" y="3578172"/>
            <a:ext cx="2058559" cy="47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i</a:t>
            </a:r>
            <a:r>
              <a:rPr lang="en-US" dirty="0" smtClean="0"/>
              <a:t>=p x r x t / 100</a:t>
            </a:r>
            <a:endParaRPr lang="en-IN" dirty="0"/>
          </a:p>
        </p:txBody>
      </p:sp>
      <p:sp>
        <p:nvSpPr>
          <p:cNvPr id="51" name="Parallelogram 50"/>
          <p:cNvSpPr/>
          <p:nvPr/>
        </p:nvSpPr>
        <p:spPr>
          <a:xfrm>
            <a:off x="2421970" y="4373465"/>
            <a:ext cx="2134614" cy="634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</a:t>
            </a:r>
            <a:r>
              <a:rPr lang="en-US" dirty="0" err="1" smtClean="0"/>
              <a:t>si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2435818" y="5378052"/>
            <a:ext cx="2151123" cy="677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53" name="Straight Arrow Connector 52"/>
          <p:cNvCxnSpPr>
            <a:stCxn id="48" idx="4"/>
            <a:endCxn id="49" idx="0"/>
          </p:cNvCxnSpPr>
          <p:nvPr/>
        </p:nvCxnSpPr>
        <p:spPr>
          <a:xfrm>
            <a:off x="3554846" y="2251567"/>
            <a:ext cx="19195" cy="25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4"/>
            <a:endCxn id="50" idx="0"/>
          </p:cNvCxnSpPr>
          <p:nvPr/>
        </p:nvCxnSpPr>
        <p:spPr>
          <a:xfrm flipH="1">
            <a:off x="3520774" y="3311098"/>
            <a:ext cx="53267" cy="26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1" idx="0"/>
          </p:cNvCxnSpPr>
          <p:nvPr/>
        </p:nvCxnSpPr>
        <p:spPr>
          <a:xfrm flipH="1">
            <a:off x="3489277" y="3945561"/>
            <a:ext cx="46736" cy="42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0"/>
          </p:cNvCxnSpPr>
          <p:nvPr/>
        </p:nvCxnSpPr>
        <p:spPr>
          <a:xfrm>
            <a:off x="3489277" y="5007927"/>
            <a:ext cx="22103" cy="37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319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6345" y="359044"/>
            <a:ext cx="690501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Find the maximum in a , b and c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137" y="14863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37" y="15498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06345" y="359044"/>
            <a:ext cx="690501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 smtClean="0">
                <a:solidFill>
                  <a:srgbClr val="BC5C45"/>
                </a:solidFill>
              </a:rPr>
              <a:t>Draw a Flow Chart to Find the maximum in a , b and c</a:t>
            </a:r>
            <a:endParaRPr sz="3200" dirty="0"/>
          </a:p>
        </p:txBody>
      </p:sp>
      <p:sp>
        <p:nvSpPr>
          <p:cNvPr id="22" name="Rectangle 21"/>
          <p:cNvSpPr/>
          <p:nvPr/>
        </p:nvSpPr>
        <p:spPr>
          <a:xfrm>
            <a:off x="1057757" y="1328091"/>
            <a:ext cx="7173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789293" y="1391628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3" name="Parallelogram 22"/>
          <p:cNvSpPr/>
          <p:nvPr/>
        </p:nvSpPr>
        <p:spPr>
          <a:xfrm>
            <a:off x="4984787" y="2059930"/>
            <a:ext cx="3014089" cy="4871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I/P(a)  I/P(b)  I/P(c) </a:t>
            </a:r>
            <a:endParaRPr lang="en-IN" dirty="0"/>
          </a:p>
        </p:txBody>
      </p:sp>
      <p:sp>
        <p:nvSpPr>
          <p:cNvPr id="24" name="Diamond 23"/>
          <p:cNvSpPr/>
          <p:nvPr/>
        </p:nvSpPr>
        <p:spPr>
          <a:xfrm>
            <a:off x="5452401" y="2950230"/>
            <a:ext cx="2078862" cy="12847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If(a&gt;b) and (a&gt;c)</a:t>
            </a:r>
            <a:endParaRPr lang="en-IN" dirty="0"/>
          </a:p>
        </p:txBody>
      </p:sp>
      <p:sp>
        <p:nvSpPr>
          <p:cNvPr id="25" name="Parallelogram 24"/>
          <p:cNvSpPr/>
          <p:nvPr/>
        </p:nvSpPr>
        <p:spPr>
          <a:xfrm>
            <a:off x="5544253" y="4498588"/>
            <a:ext cx="1895156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(a)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5707070" y="5152391"/>
            <a:ext cx="1569521" cy="3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27" name="Diamond 26"/>
          <p:cNvSpPr/>
          <p:nvPr/>
        </p:nvSpPr>
        <p:spPr>
          <a:xfrm>
            <a:off x="3123030" y="2916179"/>
            <a:ext cx="1939924" cy="1364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If(b&gt;c) and (b&gt;a)</a:t>
            </a:r>
            <a:endParaRPr lang="en-IN" dirty="0"/>
          </a:p>
        </p:txBody>
      </p:sp>
      <p:sp>
        <p:nvSpPr>
          <p:cNvPr id="30" name="Parallelogram 29"/>
          <p:cNvSpPr/>
          <p:nvPr/>
        </p:nvSpPr>
        <p:spPr>
          <a:xfrm>
            <a:off x="3137118" y="4537530"/>
            <a:ext cx="1895156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(b)</a:t>
            </a:r>
            <a:endParaRPr lang="en-IN" dirty="0"/>
          </a:p>
        </p:txBody>
      </p:sp>
      <p:sp>
        <p:nvSpPr>
          <p:cNvPr id="31" name="Parallelogram 30"/>
          <p:cNvSpPr/>
          <p:nvPr/>
        </p:nvSpPr>
        <p:spPr>
          <a:xfrm>
            <a:off x="945957" y="4498588"/>
            <a:ext cx="1895156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(c)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3283882" y="5204211"/>
            <a:ext cx="1569521" cy="3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1116680" y="5251223"/>
            <a:ext cx="1569521" cy="3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21" idx="4"/>
            <a:endCxn id="23" idx="0"/>
          </p:cNvCxnSpPr>
          <p:nvPr/>
        </p:nvCxnSpPr>
        <p:spPr>
          <a:xfrm flipH="1">
            <a:off x="6491832" y="1848828"/>
            <a:ext cx="59461" cy="2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24" idx="0"/>
          </p:cNvCxnSpPr>
          <p:nvPr/>
        </p:nvCxnSpPr>
        <p:spPr>
          <a:xfrm>
            <a:off x="6491832" y="2547066"/>
            <a:ext cx="0" cy="4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1"/>
            <a:endCxn id="27" idx="3"/>
          </p:cNvCxnSpPr>
          <p:nvPr/>
        </p:nvCxnSpPr>
        <p:spPr>
          <a:xfrm flipH="1">
            <a:off x="5062954" y="3592609"/>
            <a:ext cx="389447" cy="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  <a:endCxn id="30" idx="0"/>
          </p:cNvCxnSpPr>
          <p:nvPr/>
        </p:nvCxnSpPr>
        <p:spPr>
          <a:xfrm flipH="1">
            <a:off x="4084696" y="4280923"/>
            <a:ext cx="8296" cy="25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6491831" y="4234988"/>
            <a:ext cx="1" cy="2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1"/>
            <a:endCxn id="31" idx="1"/>
          </p:cNvCxnSpPr>
          <p:nvPr/>
        </p:nvCxnSpPr>
        <p:spPr>
          <a:xfrm rot="10800000" flipV="1">
            <a:off x="1941160" y="3598550"/>
            <a:ext cx="1181870" cy="900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4"/>
            <a:endCxn id="34" idx="0"/>
          </p:cNvCxnSpPr>
          <p:nvPr/>
        </p:nvCxnSpPr>
        <p:spPr>
          <a:xfrm>
            <a:off x="1893535" y="4879588"/>
            <a:ext cx="7906" cy="37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4"/>
            <a:endCxn id="33" idx="0"/>
          </p:cNvCxnSpPr>
          <p:nvPr/>
        </p:nvCxnSpPr>
        <p:spPr>
          <a:xfrm flipH="1">
            <a:off x="4068643" y="4918530"/>
            <a:ext cx="16053" cy="2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4"/>
            <a:endCxn id="26" idx="0"/>
          </p:cNvCxnSpPr>
          <p:nvPr/>
        </p:nvCxnSpPr>
        <p:spPr>
          <a:xfrm>
            <a:off x="6491831" y="4879588"/>
            <a:ext cx="0" cy="27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376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Office Theme</vt:lpstr>
      <vt:lpstr>Lecture-2</vt:lpstr>
      <vt:lpstr>Flow Charts</vt:lpstr>
      <vt:lpstr>Components of Flow Chart</vt:lpstr>
      <vt:lpstr>Draw a Flow Chart to add a and b</vt:lpstr>
      <vt:lpstr>Draw a Flow Chart to add a and b</vt:lpstr>
      <vt:lpstr>Draw a Flow Chart to Find Simple Interest</vt:lpstr>
      <vt:lpstr>Draw a Flow Chart to Find Simple Interest</vt:lpstr>
      <vt:lpstr>Draw a Flow Chart to Find the maximum in a , b and c</vt:lpstr>
      <vt:lpstr>Draw a Flow Chart to Find the maximum in a , b and c</vt:lpstr>
      <vt:lpstr>Draw a Flow Chart to check if number in even or odd if number is odd then also check if it is divisible by 3</vt:lpstr>
      <vt:lpstr>Draw a Flow Chart to check if number in even or odd if number is odd then also check if it is divisible by 3</vt:lpstr>
      <vt:lpstr>Loops in Flow Chart</vt:lpstr>
      <vt:lpstr>Loops in Flow Chart</vt:lpstr>
      <vt:lpstr>Make A Flow Chart of sum of n natural numbers</vt:lpstr>
      <vt:lpstr>Make A Flow Chart of sum of n natural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pc</cp:lastModifiedBy>
  <cp:revision>47</cp:revision>
  <dcterms:created xsi:type="dcterms:W3CDTF">2018-06-11T11:27:57Z</dcterms:created>
  <dcterms:modified xsi:type="dcterms:W3CDTF">2023-07-06T15:34:20Z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