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7" r:id="rId3"/>
    <p:sldId id="367" r:id="rId4"/>
    <p:sldId id="368" r:id="rId5"/>
    <p:sldId id="369" r:id="rId6"/>
    <p:sldId id="370" r:id="rId7"/>
    <p:sldId id="358" r:id="rId8"/>
    <p:sldId id="359" r:id="rId9"/>
    <p:sldId id="354" r:id="rId10"/>
    <p:sldId id="372" r:id="rId11"/>
    <p:sldId id="360" r:id="rId12"/>
    <p:sldId id="362" r:id="rId13"/>
    <p:sldId id="374" r:id="rId14"/>
    <p:sldId id="355" r:id="rId15"/>
    <p:sldId id="356" r:id="rId16"/>
    <p:sldId id="376" r:id="rId17"/>
    <p:sldId id="378" r:id="rId18"/>
    <p:sldId id="381" r:id="rId19"/>
    <p:sldId id="382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7248"/>
  </p:normalViewPr>
  <p:slideViewPr>
    <p:cSldViewPr>
      <p:cViewPr varScale="1">
        <p:scale>
          <a:sx n="73" d="100"/>
          <a:sy n="73" d="100"/>
        </p:scale>
        <p:origin x="12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2919" y="4637108"/>
            <a:ext cx="3066415" cy="100155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 smtClean="0">
                <a:solidFill>
                  <a:srgbClr val="424242"/>
                </a:solidFill>
                <a:latin typeface="Verdana"/>
                <a:cs typeface="Verdana"/>
              </a:rPr>
              <a:t>Operators	</a:t>
            </a:r>
            <a:endParaRPr sz="1800" dirty="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60" dirty="0" smtClean="0">
                <a:solidFill>
                  <a:srgbClr val="424242"/>
                </a:solidFill>
                <a:latin typeface="Verdana"/>
                <a:cs typeface="Verdana"/>
              </a:rPr>
              <a:t>Introduction to coding</a:t>
            </a: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60" dirty="0" smtClean="0">
                <a:solidFill>
                  <a:srgbClr val="424242"/>
                </a:solidFill>
                <a:latin typeface="Verdana"/>
                <a:cs typeface="Verdana"/>
              </a:rPr>
              <a:t>Pattern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2876" y="4070390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 smtClean="0">
                <a:solidFill>
                  <a:srgbClr val="C0504D"/>
                </a:solidFill>
              </a:rPr>
              <a:t>Le</a:t>
            </a:r>
            <a:r>
              <a:rPr sz="2400" spc="50" dirty="0" smtClean="0">
                <a:solidFill>
                  <a:srgbClr val="C0504D"/>
                </a:solidFill>
              </a:rPr>
              <a:t>c</a:t>
            </a:r>
            <a:r>
              <a:rPr sz="2400" spc="-75" dirty="0" smtClean="0">
                <a:solidFill>
                  <a:srgbClr val="C0504D"/>
                </a:solidFill>
              </a:rPr>
              <a:t>t</a:t>
            </a:r>
            <a:r>
              <a:rPr sz="2400" spc="-114" dirty="0" smtClean="0">
                <a:solidFill>
                  <a:srgbClr val="C0504D"/>
                </a:solidFill>
              </a:rPr>
              <a:t>u</a:t>
            </a:r>
            <a:r>
              <a:rPr sz="2400" spc="-90" dirty="0" smtClean="0">
                <a:solidFill>
                  <a:srgbClr val="C0504D"/>
                </a:solidFill>
              </a:rPr>
              <a:t>re</a:t>
            </a:r>
            <a:r>
              <a:rPr sz="2400" spc="-300" dirty="0" smtClean="0">
                <a:solidFill>
                  <a:srgbClr val="C0504D"/>
                </a:solidFill>
              </a:rPr>
              <a:t>-</a:t>
            </a:r>
            <a:r>
              <a:rPr lang="en-US" sz="2400" spc="-200" dirty="0">
                <a:solidFill>
                  <a:srgbClr val="C0504D"/>
                </a:solidFill>
              </a:rPr>
              <a:t>3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915" y="14863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9386" y="603711"/>
            <a:ext cx="754955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calculate simple interest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4648201" y="4343400"/>
            <a:ext cx="4025536" cy="15415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Hint:</a:t>
            </a:r>
            <a:r>
              <a:rPr lang="en-US" dirty="0" smtClean="0"/>
              <a:t> </a:t>
            </a:r>
            <a:r>
              <a:rPr lang="en-US" u="sng" dirty="0" smtClean="0"/>
              <a:t>Formula of Si</a:t>
            </a:r>
            <a:r>
              <a:rPr lang="en-US" dirty="0" smtClean="0"/>
              <a:t> principle x rate x time/100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0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7240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6345" y="359044"/>
            <a:ext cx="690501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find maximum a , b and c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3321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5709" y="310787"/>
            <a:ext cx="792175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check if number in even or odd if number is odd then also check if it is divisible by 3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6" y="17240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5709" y="476542"/>
            <a:ext cx="792175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find grade of given marks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83416"/>
              </p:ext>
            </p:extLst>
          </p:nvPr>
        </p:nvGraphicFramePr>
        <p:xfrm>
          <a:off x="1513331" y="1994376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753098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69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100-90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89-80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0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79-70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69-60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59-50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6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Marks&gt;=40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0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 &lt; 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2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6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319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Loops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object 21"/>
          <p:cNvSpPr txBox="1"/>
          <p:nvPr/>
        </p:nvSpPr>
        <p:spPr>
          <a:xfrm>
            <a:off x="806322" y="1412030"/>
            <a:ext cx="7273671" cy="266226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While Loop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400" spc="-95" dirty="0">
                <a:latin typeface="Verdana"/>
                <a:cs typeface="Verdana"/>
              </a:rPr>
              <a:t>	</a:t>
            </a:r>
            <a:r>
              <a:rPr lang="en-US" sz="2400" spc="-95" dirty="0" smtClean="0">
                <a:latin typeface="Verdana"/>
                <a:cs typeface="Verdana"/>
              </a:rPr>
              <a:t>while(</a:t>
            </a:r>
            <a:r>
              <a:rPr lang="en-US" sz="2400" spc="-95" dirty="0" smtClean="0">
                <a:latin typeface="Verdana"/>
                <a:cs typeface="Verdana"/>
                <a:sym typeface="Wingdings" panose="05000000000000000000" pitchFamily="2" charset="2"/>
              </a:rPr>
              <a:t>condition){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400" spc="-95" dirty="0" smtClean="0">
                <a:latin typeface="Verdana"/>
                <a:cs typeface="Verdana"/>
                <a:sym typeface="Wingdings" panose="05000000000000000000" pitchFamily="2" charset="2"/>
              </a:rPr>
              <a:t>		our task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400" spc="-95" dirty="0">
                <a:latin typeface="Verdana"/>
                <a:cs typeface="Verdana"/>
                <a:sym typeface="Wingdings" panose="05000000000000000000" pitchFamily="2" charset="2"/>
              </a:rPr>
              <a:t>	</a:t>
            </a:r>
            <a:r>
              <a:rPr lang="en-US" sz="2400" spc="-95" dirty="0" smtClean="0">
                <a:latin typeface="Verdana"/>
                <a:cs typeface="Verdana"/>
                <a:sym typeface="Wingdings" panose="05000000000000000000" pitchFamily="2" charset="2"/>
              </a:rPr>
              <a:t>	updating the value on which loop is 		dependent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400" spc="-95" dirty="0">
                <a:latin typeface="Verdana"/>
                <a:cs typeface="Verdana"/>
                <a:sym typeface="Wingdings" panose="05000000000000000000" pitchFamily="2" charset="2"/>
              </a:rPr>
              <a:t>	</a:t>
            </a:r>
            <a:r>
              <a:rPr lang="en-US" sz="2400" spc="-95" dirty="0" smtClean="0">
                <a:latin typeface="Verdana"/>
                <a:cs typeface="Verdana"/>
                <a:sym typeface="Wingdings" panose="05000000000000000000" pitchFamily="2" charset="2"/>
              </a:rPr>
              <a:t>}</a:t>
            </a:r>
            <a:endParaRPr sz="2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78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print n natural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find sum of n natural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</a:t>
            </a:r>
            <a:r>
              <a:rPr lang="en-US" sz="3200" spc="-35" dirty="0" smtClean="0">
                <a:solidFill>
                  <a:srgbClr val="BC5C45"/>
                </a:solidFill>
              </a:rPr>
              <a:t>draw the pattern below and take input form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user for number of stars (number of rows=number of stars)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/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* * * * 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* * *</a:t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6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</a:t>
            </a:r>
            <a:r>
              <a:rPr lang="en-US" sz="3200" spc="-35" dirty="0" smtClean="0">
                <a:solidFill>
                  <a:srgbClr val="BC5C45"/>
                </a:solidFill>
              </a:rPr>
              <a:t>draw the pattern below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/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n=5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/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* 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</a:t>
            </a:r>
            <a:r>
              <a:rPr lang="en-US" sz="3200" spc="-35" dirty="0" smtClean="0">
                <a:solidFill>
                  <a:srgbClr val="BC5C45"/>
                </a:solidFill>
              </a:rPr>
              <a:t/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r>
              <a:rPr lang="en-US" sz="3200" spc="-35" dirty="0">
                <a:solidFill>
                  <a:srgbClr val="BC5C45"/>
                </a:solidFill>
              </a:rPr>
              <a:t/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* </a:t>
            </a:r>
            <a:r>
              <a:rPr lang="en-US" sz="3200" spc="-35" dirty="0">
                <a:solidFill>
                  <a:srgbClr val="BC5C45"/>
                </a:solidFill>
              </a:rPr>
              <a:t>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3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Write a program to </a:t>
            </a:r>
            <a:r>
              <a:rPr lang="en-US" sz="3200" spc="-35" dirty="0" smtClean="0">
                <a:solidFill>
                  <a:srgbClr val="BC5C45"/>
                </a:solidFill>
              </a:rPr>
              <a:t>draw the pattern below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/>
            </a:r>
            <a:br>
              <a:rPr lang="en-US" sz="3200" spc="-35" dirty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n=5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/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* </a:t>
            </a:r>
            <a:r>
              <a:rPr lang="en-US" sz="3200" spc="-35" dirty="0">
                <a:solidFill>
                  <a:srgbClr val="BC5C45"/>
                </a:solidFill>
              </a:rPr>
              <a:t>* 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 smtClean="0">
                <a:solidFill>
                  <a:srgbClr val="BC5C45"/>
                </a:solidFill>
              </a:rPr>
              <a:t>* </a:t>
            </a:r>
            <a:r>
              <a:rPr lang="en-US" sz="3200" spc="-35" dirty="0">
                <a:solidFill>
                  <a:srgbClr val="BC5C45"/>
                </a:solidFill>
              </a:rPr>
              <a:t>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 </a:t>
            </a:r>
            <a:r>
              <a:rPr lang="en-US" sz="3200" spc="-35" dirty="0" smtClean="0">
                <a:solidFill>
                  <a:srgbClr val="BC5C45"/>
                </a:solidFill>
              </a:rPr>
              <a:t>*</a:t>
            </a:r>
            <a:br>
              <a:rPr lang="en-US" sz="3200" spc="-35" dirty="0" smtClean="0">
                <a:solidFill>
                  <a:srgbClr val="BC5C45"/>
                </a:solidFill>
              </a:rPr>
            </a:br>
            <a:r>
              <a:rPr lang="en-US" sz="3200" spc="-35" dirty="0">
                <a:solidFill>
                  <a:srgbClr val="BC5C45"/>
                </a:solidFill>
              </a:rPr>
              <a:t>*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787" y="3276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4" y="1049392"/>
            <a:ext cx="60179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Types Of Operators</a:t>
            </a:r>
            <a:endParaRPr sz="3200" dirty="0"/>
          </a:p>
        </p:txBody>
      </p:sp>
      <p:sp>
        <p:nvSpPr>
          <p:cNvPr id="24" name="object 21"/>
          <p:cNvSpPr txBox="1"/>
          <p:nvPr/>
        </p:nvSpPr>
        <p:spPr>
          <a:xfrm>
            <a:off x="1144894" y="1905000"/>
            <a:ext cx="5384662" cy="2687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Arithmetic Operators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smtClean="0">
                <a:latin typeface="Verdana"/>
                <a:cs typeface="Arial"/>
              </a:rPr>
              <a:t>Assignment Operators</a:t>
            </a: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Comparison Operators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Logical Operators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Bitwise Operators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endParaRPr lang="en-US" sz="2400" spc="-45" dirty="0" smtClean="0"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530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9472" y="1242679"/>
            <a:ext cx="669950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Arithmetic Operators</a:t>
            </a:r>
            <a:endParaRPr sz="3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61742"/>
              </p:ext>
            </p:extLst>
          </p:nvPr>
        </p:nvGraphicFramePr>
        <p:xfrm>
          <a:off x="1499699" y="2178071"/>
          <a:ext cx="6096000" cy="296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940609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3100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Subtraction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0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7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0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31387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9472" y="1526802"/>
            <a:ext cx="669950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Assignment Operators</a:t>
            </a:r>
            <a:endParaRPr sz="3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76834"/>
              </p:ext>
            </p:extLst>
          </p:nvPr>
        </p:nvGraphicFramePr>
        <p:xfrm>
          <a:off x="1480619" y="2466684"/>
          <a:ext cx="60960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4060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003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01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 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x=x+5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x-=5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x=x-5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x=x*5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0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x=x/5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x%=5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x=x%5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7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27468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361" y="27504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9472" y="1189895"/>
            <a:ext cx="69705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Comparison Operator</a:t>
            </a:r>
            <a:endParaRPr sz="3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489"/>
              </p:ext>
            </p:extLst>
          </p:nvPr>
        </p:nvGraphicFramePr>
        <p:xfrm>
          <a:off x="2697827" y="2341421"/>
          <a:ext cx="4321588" cy="2865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60794">
                  <a:extLst>
                    <a:ext uri="{9D8B030D-6E8A-4147-A177-3AD203B41FA5}">
                      <a16:colId xmlns:a16="http://schemas.microsoft.com/office/drawing/2014/main" val="2494060919"/>
                    </a:ext>
                  </a:extLst>
                </a:gridCol>
                <a:gridCol w="2160794">
                  <a:extLst>
                    <a:ext uri="{9D8B030D-6E8A-4147-A177-3AD203B41FA5}">
                      <a16:colId xmlns:a16="http://schemas.microsoft.com/office/drawing/2014/main" val="293100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0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 or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7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7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458" y="27468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361" y="27504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36483" y="1095520"/>
            <a:ext cx="69705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Logical Operators</a:t>
            </a:r>
            <a:endParaRPr sz="3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249"/>
              </p:ext>
            </p:extLst>
          </p:nvPr>
        </p:nvGraphicFramePr>
        <p:xfrm>
          <a:off x="1039531" y="2224722"/>
          <a:ext cx="7188543" cy="1747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0517">
                  <a:extLst>
                    <a:ext uri="{9D8B030D-6E8A-4147-A177-3AD203B41FA5}">
                      <a16:colId xmlns:a16="http://schemas.microsoft.com/office/drawing/2014/main" val="2494060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1003870"/>
                    </a:ext>
                  </a:extLst>
                </a:gridCol>
                <a:gridCol w="4034026">
                  <a:extLst>
                    <a:ext uri="{9D8B030D-6E8A-4147-A177-3AD203B41FA5}">
                      <a16:colId xmlns:a16="http://schemas.microsoft.com/office/drawing/2014/main" val="1552014235"/>
                    </a:ext>
                  </a:extLst>
                </a:gridCol>
              </a:tblGrid>
              <a:tr h="287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true if both</a:t>
                      </a:r>
                      <a:r>
                        <a:rPr lang="en-US" baseline="0" dirty="0" smtClean="0"/>
                        <a:t> statements are 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true is one statement is 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the result ,return false if the result is 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310" y="24491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48608" y="1056578"/>
            <a:ext cx="73669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Program to give output to the user</a:t>
            </a:r>
            <a:endParaRPr sz="3200" dirty="0"/>
          </a:p>
        </p:txBody>
      </p:sp>
      <p:sp>
        <p:nvSpPr>
          <p:cNvPr id="22" name="object 21"/>
          <p:cNvSpPr txBox="1"/>
          <p:nvPr/>
        </p:nvSpPr>
        <p:spPr>
          <a:xfrm>
            <a:off x="940950" y="2880060"/>
            <a:ext cx="5384662" cy="90281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err="1" smtClean="0">
                <a:latin typeface="Verdana"/>
                <a:cs typeface="Verdana"/>
              </a:rPr>
              <a:t>System.out.print</a:t>
            </a:r>
            <a:r>
              <a:rPr lang="en-US" sz="2400" spc="-95" dirty="0" smtClean="0">
                <a:latin typeface="Verdana"/>
                <a:cs typeface="Verdana"/>
              </a:rPr>
              <a:t>();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err="1" smtClean="0">
                <a:latin typeface="Verdana"/>
                <a:cs typeface="Arial"/>
              </a:rPr>
              <a:t>System.out.println</a:t>
            </a:r>
            <a:r>
              <a:rPr lang="en-US" sz="2400" spc="-45" dirty="0" smtClean="0">
                <a:latin typeface="Verdana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63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1" y="24342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2419" y="1134218"/>
            <a:ext cx="73669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How to get input form the user</a:t>
            </a:r>
            <a:endParaRPr sz="3200" dirty="0"/>
          </a:p>
        </p:txBody>
      </p:sp>
      <p:sp>
        <p:nvSpPr>
          <p:cNvPr id="33" name="object 21"/>
          <p:cNvSpPr txBox="1"/>
          <p:nvPr/>
        </p:nvSpPr>
        <p:spPr>
          <a:xfrm>
            <a:off x="938040" y="2743200"/>
            <a:ext cx="6454012" cy="90281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Scanner </a:t>
            </a:r>
            <a:r>
              <a:rPr lang="en-US" sz="2400" spc="-95" dirty="0" err="1" smtClean="0">
                <a:latin typeface="Verdana"/>
                <a:cs typeface="Verdana"/>
              </a:rPr>
              <a:t>sc</a:t>
            </a:r>
            <a:r>
              <a:rPr lang="en-US" sz="2400" spc="-95" dirty="0" smtClean="0">
                <a:latin typeface="Verdana"/>
                <a:cs typeface="Verdana"/>
              </a:rPr>
              <a:t>=new Scanner(System.in);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err="1" smtClean="0">
                <a:latin typeface="Verdana"/>
                <a:cs typeface="Arial"/>
              </a:rPr>
              <a:t>int</a:t>
            </a:r>
            <a:r>
              <a:rPr lang="en-US" sz="2400" spc="-45" dirty="0" smtClean="0">
                <a:latin typeface="Verdana"/>
                <a:cs typeface="Arial"/>
              </a:rPr>
              <a:t> n=</a:t>
            </a:r>
            <a:r>
              <a:rPr lang="en-US" sz="2400" spc="-45" dirty="0" err="1" smtClean="0">
                <a:latin typeface="Verdana"/>
                <a:cs typeface="Arial"/>
              </a:rPr>
              <a:t>sc.nextInt</a:t>
            </a:r>
            <a:r>
              <a:rPr lang="en-US" sz="2400" spc="-45" dirty="0" smtClean="0">
                <a:latin typeface="Verdana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053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361" y="17240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9386" y="603711"/>
            <a:ext cx="75495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Write a program to add two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312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Office Theme</vt:lpstr>
      <vt:lpstr>Lecture-3</vt:lpstr>
      <vt:lpstr>Types Of Operators</vt:lpstr>
      <vt:lpstr>Arithmetic Operators</vt:lpstr>
      <vt:lpstr>Assignment Operators</vt:lpstr>
      <vt:lpstr>Comparison Operator</vt:lpstr>
      <vt:lpstr>Logical Operators</vt:lpstr>
      <vt:lpstr>Program to give output to the user</vt:lpstr>
      <vt:lpstr>How to get input form the user</vt:lpstr>
      <vt:lpstr>Write a program to add two numbers</vt:lpstr>
      <vt:lpstr>Write a program to calculate simple interest</vt:lpstr>
      <vt:lpstr>Write a program to find maximum a , b and c</vt:lpstr>
      <vt:lpstr>Write a program to check if number in even or odd if number is odd then also check if it is divisible by 3</vt:lpstr>
      <vt:lpstr>Write a program to find grade of given marks</vt:lpstr>
      <vt:lpstr>Loops</vt:lpstr>
      <vt:lpstr>Write a program to print n natural numbers</vt:lpstr>
      <vt:lpstr>Write a program to find sum of n natural numbers</vt:lpstr>
      <vt:lpstr>Write a program to draw the pattern below and take input form user for number of stars (number of rows=number of stars)  * * * * * * * * * * * * * * * * * * * * * * * * * </vt:lpstr>
      <vt:lpstr>Write a program to draw the pattern below  n=5  *  * * * * * * * * * * * * * * </vt:lpstr>
      <vt:lpstr>Write a program to draw the pattern below  n=5  * * * * * * * * * * * * * * 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64</cp:revision>
  <dcterms:created xsi:type="dcterms:W3CDTF">2018-06-11T11:27:57Z</dcterms:created>
  <dcterms:modified xsi:type="dcterms:W3CDTF">2023-07-18T04:59:41Z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