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354" r:id="rId5"/>
    <p:sldId id="357" r:id="rId6"/>
    <p:sldId id="355" r:id="rId7"/>
    <p:sldId id="364" r:id="rId8"/>
    <p:sldId id="356" r:id="rId9"/>
    <p:sldId id="358" r:id="rId10"/>
    <p:sldId id="365" r:id="rId11"/>
    <p:sldId id="360" r:id="rId12"/>
    <p:sldId id="361" r:id="rId13"/>
    <p:sldId id="362" r:id="rId14"/>
    <p:sldId id="363" r:id="rId15"/>
    <p:sldId id="366" r:id="rId16"/>
    <p:sldId id="368" r:id="rId17"/>
    <p:sldId id="369" r:id="rId18"/>
    <p:sldId id="370" r:id="rId19"/>
    <p:sldId id="371" r:id="rId20"/>
    <p:sldId id="372" r:id="rId21"/>
    <p:sldId id="373" r:id="rId22"/>
    <p:sldId id="374" r:id="rId23"/>
    <p:sldId id="375" r:id="rId24"/>
    <p:sldId id="376" r:id="rId25"/>
    <p:sldId id="378" r:id="rId26"/>
    <p:sldId id="379" r:id="rId27"/>
    <p:sldId id="380" r:id="rId2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45" autoAdjust="0"/>
    <p:restoredTop sz="97248"/>
  </p:normalViewPr>
  <p:slideViewPr>
    <p:cSldViewPr>
      <p:cViewPr varScale="1">
        <p:scale>
          <a:sx n="65" d="100"/>
          <a:sy n="65" d="100"/>
        </p:scale>
        <p:origin x="972" y="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9FD7BC75-2EA9-468A-816F-E83490660D79}" type="datetimeFigureOut">
              <a:rPr lang="en-US" smtClean="0"/>
              <a:t>7/25/2023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183B64B7-7F9F-47C3-B4C8-0663049D9B8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2" name="bk object 32"/>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3" name="bk object 33"/>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34" name="bk object 34"/>
          <p:cNvSpPr/>
          <p:nvPr/>
        </p:nvSpPr>
        <p:spPr>
          <a:xfrm>
            <a:off x="6987540" y="5852159"/>
            <a:ext cx="1243583" cy="36880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8" name="bk object 18"/>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9" name="bk object 19"/>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0" name="bk object 20"/>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1" name="bk object 21"/>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2" name="bk object 22"/>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3" name="bk object 23"/>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4" name="bk object 24"/>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5" name="bk object 25"/>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26" name="bk object 26"/>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27" name="bk object 27"/>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28" name="bk object 28"/>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29" name="bk object 29"/>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30" name="bk object 30"/>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31" name="bk object 31"/>
          <p:cNvSpPr/>
          <p:nvPr/>
        </p:nvSpPr>
        <p:spPr>
          <a:xfrm>
            <a:off x="50292" y="0"/>
            <a:ext cx="9100058" cy="6864349"/>
          </a:xfrm>
          <a:prstGeom prst="rect">
            <a:avLst/>
          </a:prstGeom>
          <a:blipFill>
            <a:blip r:embed="rId3" cstate="print"/>
            <a:stretch>
              <a:fillRect/>
            </a:stretch>
          </a:blipFill>
        </p:spPr>
        <p:txBody>
          <a:bodyPr wrap="square" lIns="0" tIns="0" rIns="0" bIns="0" rtlCol="0"/>
          <a:lstStyle/>
          <a:p>
            <a:endParaRPr/>
          </a:p>
        </p:txBody>
      </p:sp>
      <p:sp>
        <p:nvSpPr>
          <p:cNvPr id="32" name="bk object 32"/>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33" name="bk object 33"/>
          <p:cNvSpPr/>
          <p:nvPr/>
        </p:nvSpPr>
        <p:spPr>
          <a:xfrm>
            <a:off x="457200" y="34442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34" name="bk object 34"/>
          <p:cNvSpPr/>
          <p:nvPr/>
        </p:nvSpPr>
        <p:spPr>
          <a:xfrm>
            <a:off x="6987540" y="5852159"/>
            <a:ext cx="1243583" cy="368807"/>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800" b="0" i="0">
                <a:solidFill>
                  <a:srgbClr val="EE5846"/>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7/25/2023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07975" y="8001"/>
            <a:ext cx="8528049" cy="299720"/>
          </a:xfrm>
          <a:prstGeom prst="rect">
            <a:avLst/>
          </a:prstGeom>
        </p:spPr>
        <p:txBody>
          <a:bodyPr wrap="square" lIns="0" tIns="0" rIns="0" bIns="0">
            <a:spAutoFit/>
          </a:bodyPr>
          <a:lstStyle>
            <a:lvl1pPr>
              <a:defRPr sz="1800" b="0" i="0">
                <a:solidFill>
                  <a:srgbClr val="EE5846"/>
                </a:solidFill>
                <a:latin typeface="Verdana"/>
                <a:cs typeface="Verdana"/>
              </a:defRPr>
            </a:lvl1pPr>
          </a:lstStyle>
          <a:p>
            <a:endParaRPr/>
          </a:p>
        </p:txBody>
      </p:sp>
      <p:sp>
        <p:nvSpPr>
          <p:cNvPr id="3" name="Holder 3"/>
          <p:cNvSpPr>
            <a:spLocks noGrp="1"/>
          </p:cNvSpPr>
          <p:nvPr>
            <p:ph type="body" idx="1"/>
          </p:nvPr>
        </p:nvSpPr>
        <p:spPr>
          <a:xfrm>
            <a:off x="1023289" y="1401521"/>
            <a:ext cx="7097420" cy="4385310"/>
          </a:xfrm>
          <a:prstGeom prst="rect">
            <a:avLst/>
          </a:prstGeom>
        </p:spPr>
        <p:txBody>
          <a:bodyPr wrap="square" lIns="0" tIns="0" rIns="0" bIns="0">
            <a:spAutoFit/>
          </a:bodyPr>
          <a:lstStyle>
            <a:lvl1pPr>
              <a:defRPr sz="22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7/25/2023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228600" y="0"/>
            <a:ext cx="195580" cy="6858000"/>
          </a:xfrm>
          <a:custGeom>
            <a:avLst/>
            <a:gdLst/>
            <a:ahLst/>
            <a:cxnLst/>
            <a:rect l="l" t="t" r="r" b="b"/>
            <a:pathLst>
              <a:path w="195579" h="6858000">
                <a:moveTo>
                  <a:pt x="0" y="6858000"/>
                </a:moveTo>
                <a:lnTo>
                  <a:pt x="195072" y="6858000"/>
                </a:lnTo>
                <a:lnTo>
                  <a:pt x="195072"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14272" y="0"/>
            <a:ext cx="1481455" cy="601980"/>
          </a:xfrm>
          <a:custGeom>
            <a:avLst/>
            <a:gdLst/>
            <a:ahLst/>
            <a:cxnLst/>
            <a:rect l="l" t="t" r="r" b="b"/>
            <a:pathLst>
              <a:path w="1481455" h="601980">
                <a:moveTo>
                  <a:pt x="0" y="601980"/>
                </a:moveTo>
                <a:lnTo>
                  <a:pt x="1481328" y="601980"/>
                </a:lnTo>
                <a:lnTo>
                  <a:pt x="1481328" y="0"/>
                </a:lnTo>
                <a:lnTo>
                  <a:pt x="0" y="0"/>
                </a:lnTo>
                <a:lnTo>
                  <a:pt x="0" y="601980"/>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14272" y="6249923"/>
            <a:ext cx="1481455" cy="608330"/>
          </a:xfrm>
          <a:custGeom>
            <a:avLst/>
            <a:gdLst/>
            <a:ahLst/>
            <a:cxnLst/>
            <a:rect l="l" t="t" r="r" b="b"/>
            <a:pathLst>
              <a:path w="1481455" h="608329">
                <a:moveTo>
                  <a:pt x="0" y="608075"/>
                </a:moveTo>
                <a:lnTo>
                  <a:pt x="1481328" y="608075"/>
                </a:lnTo>
                <a:lnTo>
                  <a:pt x="1481328"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23672"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652272"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6629400" y="6249923"/>
            <a:ext cx="1524000" cy="608330"/>
          </a:xfrm>
          <a:custGeom>
            <a:avLst/>
            <a:gdLst/>
            <a:ahLst/>
            <a:cxnLst/>
            <a:rect l="l" t="t" r="r" b="b"/>
            <a:pathLst>
              <a:path w="1524000" h="608329">
                <a:moveTo>
                  <a:pt x="0" y="608075"/>
                </a:moveTo>
                <a:lnTo>
                  <a:pt x="1524000" y="608075"/>
                </a:lnTo>
                <a:lnTo>
                  <a:pt x="1524000" y="0"/>
                </a:lnTo>
                <a:lnTo>
                  <a:pt x="0" y="0"/>
                </a:lnTo>
                <a:lnTo>
                  <a:pt x="0" y="608075"/>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6350" y="0"/>
            <a:ext cx="9156700" cy="686434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4561332" y="0"/>
            <a:ext cx="3679190" cy="6250305"/>
          </a:xfrm>
          <a:custGeom>
            <a:avLst/>
            <a:gdLst/>
            <a:ahLst/>
            <a:cxnLst/>
            <a:rect l="l" t="t" r="r" b="b"/>
            <a:pathLst>
              <a:path w="3679190" h="6250305">
                <a:moveTo>
                  <a:pt x="0" y="6249924"/>
                </a:moveTo>
                <a:lnTo>
                  <a:pt x="3678936" y="6249924"/>
                </a:lnTo>
                <a:lnTo>
                  <a:pt x="3678936" y="0"/>
                </a:lnTo>
                <a:lnTo>
                  <a:pt x="0" y="0"/>
                </a:lnTo>
                <a:lnTo>
                  <a:pt x="0" y="6249924"/>
                </a:lnTo>
                <a:close/>
              </a:path>
            </a:pathLst>
          </a:custGeom>
          <a:solidFill>
            <a:srgbClr val="F5F5F5"/>
          </a:solidFill>
        </p:spPr>
        <p:txBody>
          <a:bodyPr wrap="square" lIns="0" tIns="0" rIns="0" bIns="0" rtlCol="0"/>
          <a:lstStyle/>
          <a:p>
            <a:endParaRPr/>
          </a:p>
        </p:txBody>
      </p:sp>
      <p:sp>
        <p:nvSpPr>
          <p:cNvPr id="11" name="object 11"/>
          <p:cNvSpPr/>
          <p:nvPr/>
        </p:nvSpPr>
        <p:spPr>
          <a:xfrm>
            <a:off x="4561332" y="0"/>
            <a:ext cx="3679190" cy="6250305"/>
          </a:xfrm>
          <a:custGeom>
            <a:avLst/>
            <a:gdLst/>
            <a:ahLst/>
            <a:cxnLst/>
            <a:rect l="l" t="t" r="r" b="b"/>
            <a:pathLst>
              <a:path w="3679190" h="6250305">
                <a:moveTo>
                  <a:pt x="0" y="6249924"/>
                </a:moveTo>
                <a:lnTo>
                  <a:pt x="3678936" y="6249924"/>
                </a:lnTo>
                <a:lnTo>
                  <a:pt x="3678936" y="0"/>
                </a:lnTo>
              </a:path>
            </a:pathLst>
          </a:custGeom>
          <a:ln w="15240">
            <a:solidFill>
              <a:srgbClr val="7A7A7A"/>
            </a:solidFill>
          </a:ln>
        </p:spPr>
        <p:txBody>
          <a:bodyPr wrap="square" lIns="0" tIns="0" rIns="0" bIns="0" rtlCol="0"/>
          <a:lstStyle/>
          <a:p>
            <a:endParaRPr/>
          </a:p>
        </p:txBody>
      </p:sp>
      <p:sp>
        <p:nvSpPr>
          <p:cNvPr id="12" name="object 12"/>
          <p:cNvSpPr/>
          <p:nvPr/>
        </p:nvSpPr>
        <p:spPr>
          <a:xfrm>
            <a:off x="4561332" y="0"/>
            <a:ext cx="0" cy="6250305"/>
          </a:xfrm>
          <a:custGeom>
            <a:avLst/>
            <a:gdLst/>
            <a:ahLst/>
            <a:cxnLst/>
            <a:rect l="l" t="t" r="r" b="b"/>
            <a:pathLst>
              <a:path h="6250305">
                <a:moveTo>
                  <a:pt x="0" y="0"/>
                </a:moveTo>
                <a:lnTo>
                  <a:pt x="0" y="6249924"/>
                </a:lnTo>
              </a:path>
            </a:pathLst>
          </a:custGeom>
          <a:ln w="15240">
            <a:solidFill>
              <a:srgbClr val="7A7A7A"/>
            </a:solidFill>
          </a:ln>
        </p:spPr>
        <p:txBody>
          <a:bodyPr wrap="square" lIns="0" tIns="0" rIns="0" bIns="0" rtlCol="0"/>
          <a:lstStyle/>
          <a:p>
            <a:endParaRPr/>
          </a:p>
        </p:txBody>
      </p:sp>
      <p:sp>
        <p:nvSpPr>
          <p:cNvPr id="13" name="object 13"/>
          <p:cNvSpPr/>
          <p:nvPr/>
        </p:nvSpPr>
        <p:spPr>
          <a:xfrm>
            <a:off x="4649723" y="0"/>
            <a:ext cx="3505200" cy="2292350"/>
          </a:xfrm>
          <a:custGeom>
            <a:avLst/>
            <a:gdLst/>
            <a:ahLst/>
            <a:cxnLst/>
            <a:rect l="l" t="t" r="r" b="b"/>
            <a:pathLst>
              <a:path w="3505200" h="2292350">
                <a:moveTo>
                  <a:pt x="0" y="2292096"/>
                </a:moveTo>
                <a:lnTo>
                  <a:pt x="3505200" y="2292096"/>
                </a:lnTo>
                <a:lnTo>
                  <a:pt x="3505200" y="0"/>
                </a:lnTo>
                <a:lnTo>
                  <a:pt x="0" y="0"/>
                </a:lnTo>
                <a:lnTo>
                  <a:pt x="0" y="2292096"/>
                </a:lnTo>
                <a:close/>
              </a:path>
            </a:pathLst>
          </a:custGeom>
          <a:solidFill>
            <a:srgbClr val="C0504D"/>
          </a:solidFill>
        </p:spPr>
        <p:txBody>
          <a:bodyPr wrap="square" lIns="0" tIns="0" rIns="0" bIns="0" rtlCol="0"/>
          <a:lstStyle/>
          <a:p>
            <a:endParaRPr/>
          </a:p>
        </p:txBody>
      </p:sp>
      <p:sp>
        <p:nvSpPr>
          <p:cNvPr id="14" name="object 14"/>
          <p:cNvSpPr/>
          <p:nvPr/>
        </p:nvSpPr>
        <p:spPr>
          <a:xfrm>
            <a:off x="905255" y="601980"/>
            <a:ext cx="3563620" cy="5648325"/>
          </a:xfrm>
          <a:custGeom>
            <a:avLst/>
            <a:gdLst/>
            <a:ahLst/>
            <a:cxnLst/>
            <a:rect l="l" t="t" r="r" b="b"/>
            <a:pathLst>
              <a:path w="3563620" h="5648325">
                <a:moveTo>
                  <a:pt x="0" y="5647944"/>
                </a:moveTo>
                <a:lnTo>
                  <a:pt x="3563112" y="5647944"/>
                </a:lnTo>
                <a:lnTo>
                  <a:pt x="3563112" y="0"/>
                </a:lnTo>
                <a:lnTo>
                  <a:pt x="0" y="0"/>
                </a:lnTo>
                <a:lnTo>
                  <a:pt x="0" y="5647944"/>
                </a:lnTo>
                <a:close/>
              </a:path>
            </a:pathLst>
          </a:custGeom>
          <a:solidFill>
            <a:srgbClr val="FFFFFF"/>
          </a:solidFill>
        </p:spPr>
        <p:txBody>
          <a:bodyPr wrap="square" lIns="0" tIns="0" rIns="0" bIns="0" rtlCol="0"/>
          <a:lstStyle/>
          <a:p>
            <a:endParaRPr/>
          </a:p>
        </p:txBody>
      </p:sp>
      <p:sp>
        <p:nvSpPr>
          <p:cNvPr id="15" name="object 15"/>
          <p:cNvSpPr/>
          <p:nvPr/>
        </p:nvSpPr>
        <p:spPr>
          <a:xfrm>
            <a:off x="905255" y="601980"/>
            <a:ext cx="3563620" cy="5648325"/>
          </a:xfrm>
          <a:custGeom>
            <a:avLst/>
            <a:gdLst/>
            <a:ahLst/>
            <a:cxnLst/>
            <a:rect l="l" t="t" r="r" b="b"/>
            <a:pathLst>
              <a:path w="3563620" h="5648325">
                <a:moveTo>
                  <a:pt x="0" y="5647944"/>
                </a:moveTo>
                <a:lnTo>
                  <a:pt x="3563112" y="5647944"/>
                </a:lnTo>
                <a:lnTo>
                  <a:pt x="3563112" y="0"/>
                </a:lnTo>
                <a:lnTo>
                  <a:pt x="0" y="0"/>
                </a:lnTo>
                <a:lnTo>
                  <a:pt x="0" y="5647944"/>
                </a:lnTo>
                <a:close/>
              </a:path>
            </a:pathLst>
          </a:custGeom>
          <a:ln w="3175">
            <a:solidFill>
              <a:srgbClr val="000000"/>
            </a:solidFill>
          </a:ln>
        </p:spPr>
        <p:txBody>
          <a:bodyPr wrap="square" lIns="0" tIns="0" rIns="0" bIns="0" rtlCol="0"/>
          <a:lstStyle/>
          <a:p>
            <a:endParaRPr/>
          </a:p>
        </p:txBody>
      </p:sp>
      <p:sp>
        <p:nvSpPr>
          <p:cNvPr id="16" name="object 16"/>
          <p:cNvSpPr/>
          <p:nvPr/>
        </p:nvSpPr>
        <p:spPr>
          <a:xfrm>
            <a:off x="4649723" y="6097523"/>
            <a:ext cx="3505200" cy="132715"/>
          </a:xfrm>
          <a:custGeom>
            <a:avLst/>
            <a:gdLst/>
            <a:ahLst/>
            <a:cxnLst/>
            <a:rect l="l" t="t" r="r" b="b"/>
            <a:pathLst>
              <a:path w="3505200" h="132714">
                <a:moveTo>
                  <a:pt x="0" y="132587"/>
                </a:moveTo>
                <a:lnTo>
                  <a:pt x="3505200" y="132587"/>
                </a:lnTo>
                <a:lnTo>
                  <a:pt x="3505200" y="0"/>
                </a:lnTo>
                <a:lnTo>
                  <a:pt x="0" y="0"/>
                </a:lnTo>
                <a:lnTo>
                  <a:pt x="0" y="132587"/>
                </a:lnTo>
                <a:close/>
              </a:path>
            </a:pathLst>
          </a:custGeom>
          <a:solidFill>
            <a:srgbClr val="C0504D"/>
          </a:solidFill>
        </p:spPr>
        <p:txBody>
          <a:bodyPr wrap="square" lIns="0" tIns="0" rIns="0" bIns="0" rtlCol="0"/>
          <a:lstStyle/>
          <a:p>
            <a:endParaRPr/>
          </a:p>
        </p:txBody>
      </p:sp>
      <p:sp>
        <p:nvSpPr>
          <p:cNvPr id="17" name="object 17"/>
          <p:cNvSpPr/>
          <p:nvPr/>
        </p:nvSpPr>
        <p:spPr>
          <a:xfrm>
            <a:off x="1064151" y="738160"/>
            <a:ext cx="3302508" cy="5384291"/>
          </a:xfrm>
          <a:prstGeom prst="rect">
            <a:avLst/>
          </a:prstGeom>
          <a:blipFill>
            <a:blip r:embed="rId3" cstate="print"/>
            <a:stretch>
              <a:fillRect/>
            </a:stretch>
          </a:blipFill>
        </p:spPr>
        <p:txBody>
          <a:bodyPr wrap="square" lIns="0" tIns="0" rIns="0" bIns="0" rtlCol="0"/>
          <a:lstStyle/>
          <a:p>
            <a:endParaRPr/>
          </a:p>
        </p:txBody>
      </p:sp>
      <p:sp>
        <p:nvSpPr>
          <p:cNvPr id="18" name="object 18"/>
          <p:cNvSpPr/>
          <p:nvPr/>
        </p:nvSpPr>
        <p:spPr>
          <a:xfrm>
            <a:off x="4881371" y="615695"/>
            <a:ext cx="2759964" cy="1149096"/>
          </a:xfrm>
          <a:prstGeom prst="rect">
            <a:avLst/>
          </a:prstGeom>
          <a:blipFill>
            <a:blip r:embed="rId4" cstate="print"/>
            <a:stretch>
              <a:fillRect/>
            </a:stretch>
          </a:blipFill>
        </p:spPr>
        <p:txBody>
          <a:bodyPr wrap="square" lIns="0" tIns="0" rIns="0" bIns="0" rtlCol="0"/>
          <a:lstStyle/>
          <a:p>
            <a:endParaRPr/>
          </a:p>
        </p:txBody>
      </p:sp>
      <p:sp>
        <p:nvSpPr>
          <p:cNvPr id="20" name="object 20"/>
          <p:cNvSpPr txBox="1"/>
          <p:nvPr/>
        </p:nvSpPr>
        <p:spPr>
          <a:xfrm>
            <a:off x="4825619" y="4395978"/>
            <a:ext cx="2337181" cy="621965"/>
          </a:xfrm>
          <a:prstGeom prst="rect">
            <a:avLst/>
          </a:prstGeom>
        </p:spPr>
        <p:txBody>
          <a:bodyPr vert="horz" wrap="square" lIns="0" tIns="67310" rIns="0" bIns="0" rtlCol="0">
            <a:spAutoFit/>
          </a:bodyPr>
          <a:lstStyle/>
          <a:p>
            <a:pPr marL="286385" indent="-286385">
              <a:lnSpc>
                <a:spcPct val="100000"/>
              </a:lnSpc>
              <a:spcBef>
                <a:spcPts val="530"/>
              </a:spcBef>
              <a:buClr>
                <a:srgbClr val="BC5C45"/>
              </a:buClr>
              <a:buSzPct val="75000"/>
              <a:buFont typeface="Arial"/>
              <a:buChar char="•"/>
              <a:tabLst>
                <a:tab pos="286385" algn="l"/>
                <a:tab pos="287020" algn="l"/>
              </a:tabLst>
            </a:pPr>
            <a:r>
              <a:rPr lang="en-US" sz="1800" spc="-75" dirty="0">
                <a:solidFill>
                  <a:srgbClr val="424242"/>
                </a:solidFill>
                <a:latin typeface="Verdana"/>
                <a:cs typeface="Verdana"/>
              </a:rPr>
              <a:t>Number System and Data Types</a:t>
            </a:r>
            <a:endParaRPr sz="1800" dirty="0">
              <a:latin typeface="Verdana"/>
              <a:cs typeface="Verdana"/>
            </a:endParaRPr>
          </a:p>
        </p:txBody>
      </p:sp>
      <p:sp>
        <p:nvSpPr>
          <p:cNvPr id="21" name="object 21"/>
          <p:cNvSpPr txBox="1">
            <a:spLocks noGrp="1"/>
          </p:cNvSpPr>
          <p:nvPr>
            <p:ph type="title"/>
          </p:nvPr>
        </p:nvSpPr>
        <p:spPr>
          <a:xfrm>
            <a:off x="4825618" y="3868419"/>
            <a:ext cx="1956181" cy="382156"/>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C0504D"/>
                </a:solidFill>
              </a:rPr>
              <a:t>Le</a:t>
            </a:r>
            <a:r>
              <a:rPr sz="2400" spc="50" dirty="0">
                <a:solidFill>
                  <a:srgbClr val="C0504D"/>
                </a:solidFill>
              </a:rPr>
              <a:t>c</a:t>
            </a:r>
            <a:r>
              <a:rPr sz="2400" spc="-75" dirty="0">
                <a:solidFill>
                  <a:srgbClr val="C0504D"/>
                </a:solidFill>
              </a:rPr>
              <a:t>t</a:t>
            </a:r>
            <a:r>
              <a:rPr sz="2400" spc="-114" dirty="0">
                <a:solidFill>
                  <a:srgbClr val="C0504D"/>
                </a:solidFill>
              </a:rPr>
              <a:t>u</a:t>
            </a:r>
            <a:r>
              <a:rPr sz="2400" spc="-90" dirty="0">
                <a:solidFill>
                  <a:srgbClr val="C0504D"/>
                </a:solidFill>
              </a:rPr>
              <a:t>re</a:t>
            </a:r>
            <a:r>
              <a:rPr lang="en-US" sz="2400" spc="-90" dirty="0">
                <a:solidFill>
                  <a:srgbClr val="C0504D"/>
                </a:solidFill>
              </a:rPr>
              <a:t> </a:t>
            </a:r>
            <a:r>
              <a:rPr sz="2400" spc="-300" dirty="0">
                <a:solidFill>
                  <a:srgbClr val="C0504D"/>
                </a:solidFill>
              </a:rPr>
              <a:t>-</a:t>
            </a:r>
            <a:r>
              <a:rPr lang="en-US" sz="2400" spc="-300" dirty="0">
                <a:solidFill>
                  <a:srgbClr val="C0504D"/>
                </a:solidFill>
              </a:rPr>
              <a:t> </a:t>
            </a:r>
            <a:r>
              <a:rPr lang="en-US" sz="2400" spc="-200" dirty="0">
                <a:solidFill>
                  <a:srgbClr val="C0504D"/>
                </a:solidFill>
              </a:rPr>
              <a:t>6</a:t>
            </a:r>
            <a:endParaRPr sz="2400" dirty="0"/>
          </a:p>
        </p:txBody>
      </p:sp>
      <p:sp>
        <p:nvSpPr>
          <p:cNvPr id="24" name="TextBox 23"/>
          <p:cNvSpPr txBox="1"/>
          <p:nvPr/>
        </p:nvSpPr>
        <p:spPr>
          <a:xfrm>
            <a:off x="1219200" y="1219200"/>
            <a:ext cx="3048000" cy="1938992"/>
          </a:xfrm>
          <a:prstGeom prst="rect">
            <a:avLst/>
          </a:prstGeom>
          <a:solidFill>
            <a:srgbClr val="E2E2E2"/>
          </a:solidFill>
        </p:spPr>
        <p:txBody>
          <a:bodyPr wrap="square" rtlCol="0">
            <a:spAutoFit/>
          </a:bodyPr>
          <a:lstStyle/>
          <a:p>
            <a:r>
              <a:rPr lang="en-US" sz="4000" dirty="0"/>
              <a:t>Programming Abstraction using java</a:t>
            </a:r>
            <a:endParaRPr lang="en-I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94411" y="-170179"/>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72607" y="51784"/>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132433" y="739266"/>
            <a:ext cx="6947560" cy="505908"/>
          </a:xfrm>
          <a:prstGeom prst="rect">
            <a:avLst/>
          </a:prstGeom>
        </p:spPr>
        <p:txBody>
          <a:bodyPr vert="horz" wrap="square" lIns="0" tIns="13335" rIns="0" bIns="0" rtlCol="0">
            <a:spAutoFit/>
          </a:bodyPr>
          <a:lstStyle/>
          <a:p>
            <a:pPr marL="12700">
              <a:lnSpc>
                <a:spcPct val="100000"/>
              </a:lnSpc>
              <a:spcBef>
                <a:spcPts val="105"/>
              </a:spcBef>
            </a:pPr>
            <a:r>
              <a:rPr lang="en-US" sz="3200" spc="-35" dirty="0">
                <a:solidFill>
                  <a:srgbClr val="BC5C45"/>
                </a:solidFill>
              </a:rPr>
              <a:t>Conversion base any to any base</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3" name="TextBox 22">
            <a:extLst>
              <a:ext uri="{FF2B5EF4-FFF2-40B4-BE49-F238E27FC236}">
                <a16:creationId xmlns:a16="http://schemas.microsoft.com/office/drawing/2014/main" id="{F02C7331-7B90-9096-62D0-45F45CC4B414}"/>
              </a:ext>
            </a:extLst>
          </p:cNvPr>
          <p:cNvSpPr txBox="1"/>
          <p:nvPr/>
        </p:nvSpPr>
        <p:spPr>
          <a:xfrm>
            <a:off x="2288831" y="1590756"/>
            <a:ext cx="4495800" cy="923330"/>
          </a:xfrm>
          <a:prstGeom prst="rect">
            <a:avLst/>
          </a:prstGeom>
          <a:noFill/>
        </p:spPr>
        <p:txBody>
          <a:bodyPr wrap="square" rtlCol="0">
            <a:spAutoFit/>
          </a:bodyPr>
          <a:lstStyle/>
          <a:p>
            <a:pPr algn="ctr"/>
            <a:r>
              <a:rPr lang="en-US" sz="5400" dirty="0">
                <a:solidFill>
                  <a:schemeClr val="accent6">
                    <a:lumMod val="50000"/>
                  </a:schemeClr>
                </a:solidFill>
              </a:rPr>
              <a:t>(1234)</a:t>
            </a:r>
            <a:r>
              <a:rPr lang="en-US" sz="2000" dirty="0">
                <a:solidFill>
                  <a:schemeClr val="accent6">
                    <a:lumMod val="50000"/>
                  </a:schemeClr>
                </a:solidFill>
              </a:rPr>
              <a:t>Any base</a:t>
            </a:r>
            <a:endParaRPr lang="en-IN" sz="2000" dirty="0">
              <a:solidFill>
                <a:schemeClr val="accent6">
                  <a:lumMod val="50000"/>
                </a:schemeClr>
              </a:solidFill>
            </a:endParaRPr>
          </a:p>
        </p:txBody>
      </p:sp>
      <p:sp>
        <p:nvSpPr>
          <p:cNvPr id="88" name="Rectangle 87">
            <a:extLst>
              <a:ext uri="{FF2B5EF4-FFF2-40B4-BE49-F238E27FC236}">
                <a16:creationId xmlns:a16="http://schemas.microsoft.com/office/drawing/2014/main" id="{0DFED3F5-826E-4EE9-9D9E-F9E4EC359699}"/>
              </a:ext>
            </a:extLst>
          </p:cNvPr>
          <p:cNvSpPr/>
          <p:nvPr/>
        </p:nvSpPr>
        <p:spPr>
          <a:xfrm>
            <a:off x="2973832" y="2860877"/>
            <a:ext cx="3198368" cy="94912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dirty="0"/>
              <a:t>1234 converted to base 10</a:t>
            </a:r>
            <a:endParaRPr lang="en-IN" sz="2800" dirty="0"/>
          </a:p>
        </p:txBody>
      </p:sp>
      <p:sp>
        <p:nvSpPr>
          <p:cNvPr id="89" name="Rectangle 88">
            <a:extLst>
              <a:ext uri="{FF2B5EF4-FFF2-40B4-BE49-F238E27FC236}">
                <a16:creationId xmlns:a16="http://schemas.microsoft.com/office/drawing/2014/main" id="{4A642D2B-FF1B-2248-856A-92EAA9E999D2}"/>
              </a:ext>
            </a:extLst>
          </p:cNvPr>
          <p:cNvSpPr/>
          <p:nvPr/>
        </p:nvSpPr>
        <p:spPr>
          <a:xfrm>
            <a:off x="2988223" y="4220208"/>
            <a:ext cx="3198368" cy="94912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dirty="0"/>
              <a:t>Further converted to any base</a:t>
            </a:r>
            <a:endParaRPr lang="en-IN" sz="2800" dirty="0"/>
          </a:p>
        </p:txBody>
      </p:sp>
      <p:cxnSp>
        <p:nvCxnSpPr>
          <p:cNvPr id="93" name="Straight Arrow Connector 92">
            <a:extLst>
              <a:ext uri="{FF2B5EF4-FFF2-40B4-BE49-F238E27FC236}">
                <a16:creationId xmlns:a16="http://schemas.microsoft.com/office/drawing/2014/main" id="{BB2F6F1D-611E-A883-7DD3-4F8060B979DF}"/>
              </a:ext>
            </a:extLst>
          </p:cNvPr>
          <p:cNvCxnSpPr>
            <a:stCxn id="23" idx="2"/>
            <a:endCxn id="88" idx="0"/>
          </p:cNvCxnSpPr>
          <p:nvPr/>
        </p:nvCxnSpPr>
        <p:spPr>
          <a:xfrm>
            <a:off x="4536731" y="2514086"/>
            <a:ext cx="36285" cy="3467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4" name="Straight Arrow Connector 93">
            <a:extLst>
              <a:ext uri="{FF2B5EF4-FFF2-40B4-BE49-F238E27FC236}">
                <a16:creationId xmlns:a16="http://schemas.microsoft.com/office/drawing/2014/main" id="{533D9859-4574-5F5B-7EC3-0800264278F5}"/>
              </a:ext>
            </a:extLst>
          </p:cNvPr>
          <p:cNvCxnSpPr>
            <a:cxnSpLocks/>
            <a:stCxn id="88" idx="2"/>
            <a:endCxn id="89" idx="0"/>
          </p:cNvCxnSpPr>
          <p:nvPr/>
        </p:nvCxnSpPr>
        <p:spPr>
          <a:xfrm>
            <a:off x="4573016" y="3810000"/>
            <a:ext cx="14391" cy="41020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37125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115319"/>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098220" y="457071"/>
            <a:ext cx="6947560" cy="505908"/>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Data Types</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3" name="Rectangle 22">
            <a:extLst>
              <a:ext uri="{FF2B5EF4-FFF2-40B4-BE49-F238E27FC236}">
                <a16:creationId xmlns:a16="http://schemas.microsoft.com/office/drawing/2014/main" id="{3E00E0BD-FAA0-D419-6047-AD9CE0827B0E}"/>
              </a:ext>
            </a:extLst>
          </p:cNvPr>
          <p:cNvSpPr/>
          <p:nvPr/>
        </p:nvSpPr>
        <p:spPr>
          <a:xfrm>
            <a:off x="1261999" y="1387945"/>
            <a:ext cx="3005201" cy="408210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solidFill>
                  <a:schemeClr val="accent6">
                    <a:lumMod val="75000"/>
                  </a:schemeClr>
                </a:solidFill>
              </a:rPr>
              <a:t>Primitive</a:t>
            </a:r>
          </a:p>
          <a:p>
            <a:pPr algn="ctr"/>
            <a:endParaRPr lang="en-US" dirty="0">
              <a:solidFill>
                <a:schemeClr val="accent6">
                  <a:lumMod val="75000"/>
                </a:schemeClr>
              </a:solidFill>
            </a:endParaRPr>
          </a:p>
          <a:p>
            <a:pPr algn="ctr"/>
            <a:r>
              <a:rPr lang="en-US" b="1" dirty="0">
                <a:solidFill>
                  <a:schemeClr val="accent6">
                    <a:lumMod val="75000"/>
                  </a:schemeClr>
                </a:solidFill>
              </a:rPr>
              <a:t>byte</a:t>
            </a:r>
          </a:p>
          <a:p>
            <a:pPr algn="ctr"/>
            <a:r>
              <a:rPr lang="en-US" b="1" dirty="0">
                <a:solidFill>
                  <a:schemeClr val="accent6">
                    <a:lumMod val="75000"/>
                  </a:schemeClr>
                </a:solidFill>
              </a:rPr>
              <a:t>short</a:t>
            </a:r>
          </a:p>
          <a:p>
            <a:pPr algn="ctr"/>
            <a:r>
              <a:rPr lang="en-US" b="1" dirty="0">
                <a:solidFill>
                  <a:schemeClr val="accent6">
                    <a:lumMod val="75000"/>
                  </a:schemeClr>
                </a:solidFill>
              </a:rPr>
              <a:t> int</a:t>
            </a:r>
          </a:p>
          <a:p>
            <a:pPr algn="ctr"/>
            <a:r>
              <a:rPr lang="en-US" b="1" dirty="0">
                <a:solidFill>
                  <a:schemeClr val="accent6">
                    <a:lumMod val="75000"/>
                  </a:schemeClr>
                </a:solidFill>
              </a:rPr>
              <a:t>long</a:t>
            </a:r>
          </a:p>
          <a:p>
            <a:pPr algn="ctr"/>
            <a:endParaRPr lang="en-US" b="1" dirty="0">
              <a:solidFill>
                <a:schemeClr val="accent6">
                  <a:lumMod val="75000"/>
                </a:schemeClr>
              </a:solidFill>
            </a:endParaRPr>
          </a:p>
          <a:p>
            <a:pPr algn="ctr"/>
            <a:r>
              <a:rPr lang="en-US" b="1" dirty="0">
                <a:solidFill>
                  <a:schemeClr val="accent6">
                    <a:lumMod val="75000"/>
                  </a:schemeClr>
                </a:solidFill>
              </a:rPr>
              <a:t>float</a:t>
            </a:r>
          </a:p>
          <a:p>
            <a:pPr algn="ctr"/>
            <a:r>
              <a:rPr lang="en-US" b="1" dirty="0">
                <a:solidFill>
                  <a:schemeClr val="accent6">
                    <a:lumMod val="75000"/>
                  </a:schemeClr>
                </a:solidFill>
              </a:rPr>
              <a:t>double</a:t>
            </a:r>
          </a:p>
          <a:p>
            <a:pPr algn="ctr"/>
            <a:endParaRPr lang="en-US" b="1" dirty="0">
              <a:solidFill>
                <a:schemeClr val="accent6">
                  <a:lumMod val="75000"/>
                </a:schemeClr>
              </a:solidFill>
            </a:endParaRPr>
          </a:p>
          <a:p>
            <a:pPr algn="ctr"/>
            <a:r>
              <a:rPr lang="en-US" b="1" dirty="0">
                <a:solidFill>
                  <a:schemeClr val="accent6">
                    <a:lumMod val="75000"/>
                  </a:schemeClr>
                </a:solidFill>
              </a:rPr>
              <a:t>char</a:t>
            </a:r>
          </a:p>
          <a:p>
            <a:pPr algn="ctr"/>
            <a:endParaRPr lang="en-US" b="1" dirty="0">
              <a:solidFill>
                <a:schemeClr val="accent6">
                  <a:lumMod val="75000"/>
                </a:schemeClr>
              </a:solidFill>
            </a:endParaRPr>
          </a:p>
          <a:p>
            <a:pPr algn="ctr"/>
            <a:r>
              <a:rPr lang="en-US" b="1" dirty="0" err="1">
                <a:solidFill>
                  <a:schemeClr val="accent6">
                    <a:lumMod val="75000"/>
                  </a:schemeClr>
                </a:solidFill>
              </a:rPr>
              <a:t>boolean</a:t>
            </a:r>
            <a:endParaRPr lang="en-US" b="1" dirty="0">
              <a:solidFill>
                <a:schemeClr val="accent6">
                  <a:lumMod val="75000"/>
                </a:schemeClr>
              </a:solidFill>
            </a:endParaRPr>
          </a:p>
          <a:p>
            <a:pPr algn="ctr"/>
            <a:endParaRPr lang="en-US" dirty="0">
              <a:solidFill>
                <a:schemeClr val="accent6">
                  <a:lumMod val="75000"/>
                </a:schemeClr>
              </a:solidFill>
            </a:endParaRPr>
          </a:p>
        </p:txBody>
      </p:sp>
      <p:sp>
        <p:nvSpPr>
          <p:cNvPr id="24" name="Rectangle 23">
            <a:extLst>
              <a:ext uri="{FF2B5EF4-FFF2-40B4-BE49-F238E27FC236}">
                <a16:creationId xmlns:a16="http://schemas.microsoft.com/office/drawing/2014/main" id="{CDD589CC-DE0D-5786-4798-A6D65B110F60}"/>
              </a:ext>
            </a:extLst>
          </p:cNvPr>
          <p:cNvSpPr/>
          <p:nvPr/>
        </p:nvSpPr>
        <p:spPr>
          <a:xfrm>
            <a:off x="5048485" y="1321742"/>
            <a:ext cx="3005201" cy="408845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solidFill>
                  <a:schemeClr val="accent6">
                    <a:lumMod val="75000"/>
                  </a:schemeClr>
                </a:solidFill>
              </a:rPr>
              <a:t>Non Primitive</a:t>
            </a:r>
          </a:p>
        </p:txBody>
      </p:sp>
    </p:spTree>
    <p:extLst>
      <p:ext uri="{BB962C8B-B14F-4D97-AF65-F5344CB8AC3E}">
        <p14:creationId xmlns:p14="http://schemas.microsoft.com/office/powerpoint/2010/main" val="1352463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115319"/>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098220" y="457071"/>
            <a:ext cx="6947560" cy="505908"/>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Integer</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1" name="TextBox 20">
            <a:extLst>
              <a:ext uri="{FF2B5EF4-FFF2-40B4-BE49-F238E27FC236}">
                <a16:creationId xmlns:a16="http://schemas.microsoft.com/office/drawing/2014/main" id="{BE48775D-8BB6-4133-ABD3-AF678D6AFF1B}"/>
              </a:ext>
            </a:extLst>
          </p:cNvPr>
          <p:cNvSpPr txBox="1"/>
          <p:nvPr/>
        </p:nvSpPr>
        <p:spPr>
          <a:xfrm>
            <a:off x="1182623" y="1697423"/>
            <a:ext cx="7199376" cy="584775"/>
          </a:xfrm>
          <a:prstGeom prst="rect">
            <a:avLst/>
          </a:prstGeom>
          <a:noFill/>
        </p:spPr>
        <p:txBody>
          <a:bodyPr wrap="square" rtlCol="0">
            <a:spAutoFit/>
          </a:bodyPr>
          <a:lstStyle/>
          <a:p>
            <a:r>
              <a:rPr lang="en-US" sz="3200" dirty="0">
                <a:solidFill>
                  <a:schemeClr val="accent6">
                    <a:lumMod val="50000"/>
                  </a:schemeClr>
                </a:solidFill>
              </a:rPr>
              <a:t>Byte   </a:t>
            </a:r>
            <a:r>
              <a:rPr lang="en-US" sz="3200" dirty="0">
                <a:solidFill>
                  <a:schemeClr val="accent6">
                    <a:lumMod val="50000"/>
                  </a:schemeClr>
                </a:solidFill>
                <a:sym typeface="Wingdings" panose="05000000000000000000" pitchFamily="2" charset="2"/>
              </a:rPr>
              <a:t>1 byte  8 bits</a:t>
            </a:r>
            <a:endParaRPr lang="en-IN" sz="3200" dirty="0">
              <a:solidFill>
                <a:schemeClr val="accent6">
                  <a:lumMod val="50000"/>
                </a:schemeClr>
              </a:solidFill>
            </a:endParaRPr>
          </a:p>
        </p:txBody>
      </p:sp>
      <p:sp>
        <p:nvSpPr>
          <p:cNvPr id="25" name="TextBox 24">
            <a:extLst>
              <a:ext uri="{FF2B5EF4-FFF2-40B4-BE49-F238E27FC236}">
                <a16:creationId xmlns:a16="http://schemas.microsoft.com/office/drawing/2014/main" id="{37E9479F-48FD-D193-C754-4336494E6412}"/>
              </a:ext>
            </a:extLst>
          </p:cNvPr>
          <p:cNvSpPr txBox="1"/>
          <p:nvPr/>
        </p:nvSpPr>
        <p:spPr>
          <a:xfrm>
            <a:off x="1166384" y="2709414"/>
            <a:ext cx="7058642" cy="584775"/>
          </a:xfrm>
          <a:prstGeom prst="rect">
            <a:avLst/>
          </a:prstGeom>
          <a:noFill/>
        </p:spPr>
        <p:txBody>
          <a:bodyPr wrap="square" rtlCol="0">
            <a:spAutoFit/>
          </a:bodyPr>
          <a:lstStyle/>
          <a:p>
            <a:r>
              <a:rPr lang="en-US" sz="3200" dirty="0">
                <a:solidFill>
                  <a:schemeClr val="accent6">
                    <a:lumMod val="50000"/>
                  </a:schemeClr>
                </a:solidFill>
              </a:rPr>
              <a:t>Short </a:t>
            </a:r>
            <a:r>
              <a:rPr lang="en-US" sz="3200" dirty="0">
                <a:solidFill>
                  <a:schemeClr val="accent6">
                    <a:lumMod val="50000"/>
                  </a:schemeClr>
                </a:solidFill>
                <a:sym typeface="Wingdings" panose="05000000000000000000" pitchFamily="2" charset="2"/>
              </a:rPr>
              <a:t>2 bytes 16 bits</a:t>
            </a:r>
            <a:endParaRPr lang="en-IN" sz="3200" dirty="0">
              <a:solidFill>
                <a:schemeClr val="accent6">
                  <a:lumMod val="50000"/>
                </a:schemeClr>
              </a:solidFill>
            </a:endParaRPr>
          </a:p>
        </p:txBody>
      </p:sp>
      <p:sp>
        <p:nvSpPr>
          <p:cNvPr id="26" name="TextBox 25">
            <a:extLst>
              <a:ext uri="{FF2B5EF4-FFF2-40B4-BE49-F238E27FC236}">
                <a16:creationId xmlns:a16="http://schemas.microsoft.com/office/drawing/2014/main" id="{3270A0A5-9283-6F79-0E2A-C50A33A3052A}"/>
              </a:ext>
            </a:extLst>
          </p:cNvPr>
          <p:cNvSpPr txBox="1"/>
          <p:nvPr/>
        </p:nvSpPr>
        <p:spPr>
          <a:xfrm>
            <a:off x="1204912" y="3544147"/>
            <a:ext cx="5524500" cy="584775"/>
          </a:xfrm>
          <a:prstGeom prst="rect">
            <a:avLst/>
          </a:prstGeom>
          <a:noFill/>
        </p:spPr>
        <p:txBody>
          <a:bodyPr wrap="square" rtlCol="0">
            <a:spAutoFit/>
          </a:bodyPr>
          <a:lstStyle/>
          <a:p>
            <a:r>
              <a:rPr lang="en-US" sz="3200" dirty="0">
                <a:solidFill>
                  <a:schemeClr val="accent6">
                    <a:lumMod val="50000"/>
                  </a:schemeClr>
                </a:solidFill>
              </a:rPr>
              <a:t>Int      </a:t>
            </a:r>
            <a:r>
              <a:rPr lang="en-US" sz="3200" dirty="0">
                <a:solidFill>
                  <a:schemeClr val="accent6">
                    <a:lumMod val="50000"/>
                  </a:schemeClr>
                </a:solidFill>
                <a:sym typeface="Wingdings" panose="05000000000000000000" pitchFamily="2" charset="2"/>
              </a:rPr>
              <a:t>4 bytes 32 bits</a:t>
            </a:r>
            <a:endParaRPr lang="en-IN" sz="3200" dirty="0">
              <a:solidFill>
                <a:schemeClr val="accent6">
                  <a:lumMod val="50000"/>
                </a:schemeClr>
              </a:solidFill>
            </a:endParaRPr>
          </a:p>
        </p:txBody>
      </p:sp>
      <p:sp>
        <p:nvSpPr>
          <p:cNvPr id="27" name="TextBox 26">
            <a:extLst>
              <a:ext uri="{FF2B5EF4-FFF2-40B4-BE49-F238E27FC236}">
                <a16:creationId xmlns:a16="http://schemas.microsoft.com/office/drawing/2014/main" id="{2AE57114-0511-7AE1-D112-516B43A7FDB4}"/>
              </a:ext>
            </a:extLst>
          </p:cNvPr>
          <p:cNvSpPr txBox="1"/>
          <p:nvPr/>
        </p:nvSpPr>
        <p:spPr>
          <a:xfrm>
            <a:off x="1177453" y="4476494"/>
            <a:ext cx="5611241" cy="584775"/>
          </a:xfrm>
          <a:prstGeom prst="rect">
            <a:avLst/>
          </a:prstGeom>
          <a:noFill/>
        </p:spPr>
        <p:txBody>
          <a:bodyPr wrap="square" rtlCol="0">
            <a:spAutoFit/>
          </a:bodyPr>
          <a:lstStyle/>
          <a:p>
            <a:r>
              <a:rPr lang="en-US" sz="3200" dirty="0">
                <a:solidFill>
                  <a:schemeClr val="accent6">
                    <a:lumMod val="50000"/>
                  </a:schemeClr>
                </a:solidFill>
              </a:rPr>
              <a:t>Long  </a:t>
            </a:r>
            <a:r>
              <a:rPr lang="en-US" sz="3200" dirty="0">
                <a:solidFill>
                  <a:schemeClr val="accent6">
                    <a:lumMod val="50000"/>
                  </a:schemeClr>
                </a:solidFill>
                <a:sym typeface="Wingdings" panose="05000000000000000000" pitchFamily="2" charset="2"/>
              </a:rPr>
              <a:t> 8 bytes 64 bits</a:t>
            </a:r>
            <a:endParaRPr lang="en-IN" sz="3200" dirty="0">
              <a:solidFill>
                <a:schemeClr val="accent6">
                  <a:lumMod val="50000"/>
                </a:schemeClr>
              </a:solidFill>
            </a:endParaRPr>
          </a:p>
        </p:txBody>
      </p:sp>
    </p:spTree>
    <p:extLst>
      <p:ext uri="{BB962C8B-B14F-4D97-AF65-F5344CB8AC3E}">
        <p14:creationId xmlns:p14="http://schemas.microsoft.com/office/powerpoint/2010/main" val="4129026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92711"/>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098220" y="457071"/>
            <a:ext cx="6947560" cy="505908"/>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Decimal</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6" name="TextBox 25">
            <a:extLst>
              <a:ext uri="{FF2B5EF4-FFF2-40B4-BE49-F238E27FC236}">
                <a16:creationId xmlns:a16="http://schemas.microsoft.com/office/drawing/2014/main" id="{3270A0A5-9283-6F79-0E2A-C50A33A3052A}"/>
              </a:ext>
            </a:extLst>
          </p:cNvPr>
          <p:cNvSpPr txBox="1"/>
          <p:nvPr/>
        </p:nvSpPr>
        <p:spPr>
          <a:xfrm>
            <a:off x="1060949" y="1545010"/>
            <a:ext cx="5524500" cy="584775"/>
          </a:xfrm>
          <a:prstGeom prst="rect">
            <a:avLst/>
          </a:prstGeom>
          <a:noFill/>
        </p:spPr>
        <p:txBody>
          <a:bodyPr wrap="square" rtlCol="0">
            <a:spAutoFit/>
          </a:bodyPr>
          <a:lstStyle/>
          <a:p>
            <a:r>
              <a:rPr lang="en-US" sz="3200" dirty="0">
                <a:solidFill>
                  <a:schemeClr val="accent6">
                    <a:lumMod val="50000"/>
                  </a:schemeClr>
                </a:solidFill>
              </a:rPr>
              <a:t>Float      </a:t>
            </a:r>
            <a:r>
              <a:rPr lang="en-US" sz="3200" dirty="0">
                <a:solidFill>
                  <a:schemeClr val="accent6">
                    <a:lumMod val="50000"/>
                  </a:schemeClr>
                </a:solidFill>
                <a:sym typeface="Wingdings" panose="05000000000000000000" pitchFamily="2" charset="2"/>
              </a:rPr>
              <a:t>4 bytes 32 bits</a:t>
            </a:r>
            <a:endParaRPr lang="en-IN" sz="3200" dirty="0">
              <a:solidFill>
                <a:schemeClr val="accent6">
                  <a:lumMod val="50000"/>
                </a:schemeClr>
              </a:solidFill>
            </a:endParaRPr>
          </a:p>
        </p:txBody>
      </p:sp>
      <p:sp>
        <p:nvSpPr>
          <p:cNvPr id="27" name="TextBox 26">
            <a:extLst>
              <a:ext uri="{FF2B5EF4-FFF2-40B4-BE49-F238E27FC236}">
                <a16:creationId xmlns:a16="http://schemas.microsoft.com/office/drawing/2014/main" id="{2AE57114-0511-7AE1-D112-516B43A7FDB4}"/>
              </a:ext>
            </a:extLst>
          </p:cNvPr>
          <p:cNvSpPr txBox="1"/>
          <p:nvPr/>
        </p:nvSpPr>
        <p:spPr>
          <a:xfrm>
            <a:off x="1037666" y="2225354"/>
            <a:ext cx="5611241" cy="584775"/>
          </a:xfrm>
          <a:prstGeom prst="rect">
            <a:avLst/>
          </a:prstGeom>
          <a:noFill/>
        </p:spPr>
        <p:txBody>
          <a:bodyPr wrap="square" rtlCol="0">
            <a:spAutoFit/>
          </a:bodyPr>
          <a:lstStyle/>
          <a:p>
            <a:r>
              <a:rPr lang="en-US" sz="3200" dirty="0">
                <a:solidFill>
                  <a:schemeClr val="accent6">
                    <a:lumMod val="50000"/>
                  </a:schemeClr>
                </a:solidFill>
              </a:rPr>
              <a:t>Double  </a:t>
            </a:r>
            <a:r>
              <a:rPr lang="en-US" sz="3200" dirty="0">
                <a:solidFill>
                  <a:schemeClr val="accent6">
                    <a:lumMod val="50000"/>
                  </a:schemeClr>
                </a:solidFill>
                <a:sym typeface="Wingdings" panose="05000000000000000000" pitchFamily="2" charset="2"/>
              </a:rPr>
              <a:t> 8 bytes 64 bits</a:t>
            </a:r>
            <a:endParaRPr lang="en-IN" sz="3200" dirty="0">
              <a:solidFill>
                <a:schemeClr val="accent6">
                  <a:lumMod val="50000"/>
                </a:schemeClr>
              </a:solidFill>
            </a:endParaRPr>
          </a:p>
        </p:txBody>
      </p:sp>
      <p:sp>
        <p:nvSpPr>
          <p:cNvPr id="21" name="object 20">
            <a:extLst>
              <a:ext uri="{FF2B5EF4-FFF2-40B4-BE49-F238E27FC236}">
                <a16:creationId xmlns:a16="http://schemas.microsoft.com/office/drawing/2014/main" id="{C4F801F4-D9C2-245D-42E8-7A9DBF858238}"/>
              </a:ext>
            </a:extLst>
          </p:cNvPr>
          <p:cNvSpPr txBox="1">
            <a:spLocks/>
          </p:cNvSpPr>
          <p:nvPr/>
        </p:nvSpPr>
        <p:spPr>
          <a:xfrm>
            <a:off x="1149639" y="3176046"/>
            <a:ext cx="6947560" cy="505908"/>
          </a:xfrm>
          <a:prstGeom prst="rect">
            <a:avLst/>
          </a:prstGeom>
        </p:spPr>
        <p:txBody>
          <a:bodyPr vert="horz" wrap="square" lIns="0" tIns="13335" rIns="0" bIns="0" rtlCol="0">
            <a:spAutoFit/>
          </a:bodyPr>
          <a:lstStyle>
            <a:lvl1pPr>
              <a:defRPr sz="1800" b="0" i="0">
                <a:solidFill>
                  <a:srgbClr val="EE5846"/>
                </a:solidFill>
                <a:latin typeface="Verdana"/>
                <a:ea typeface="+mj-ea"/>
                <a:cs typeface="Verdana"/>
              </a:defRPr>
            </a:lvl1pPr>
          </a:lstStyle>
          <a:p>
            <a:pPr marL="12700" algn="ctr">
              <a:spcBef>
                <a:spcPts val="105"/>
              </a:spcBef>
            </a:pPr>
            <a:r>
              <a:rPr lang="en-US" sz="3200" kern="0" spc="-35">
                <a:solidFill>
                  <a:srgbClr val="BC5C45"/>
                </a:solidFill>
              </a:rPr>
              <a:t>Other</a:t>
            </a:r>
            <a:endParaRPr lang="en-US" sz="3200" kern="0" dirty="0"/>
          </a:p>
        </p:txBody>
      </p:sp>
      <p:sp>
        <p:nvSpPr>
          <p:cNvPr id="23" name="TextBox 22">
            <a:extLst>
              <a:ext uri="{FF2B5EF4-FFF2-40B4-BE49-F238E27FC236}">
                <a16:creationId xmlns:a16="http://schemas.microsoft.com/office/drawing/2014/main" id="{6DC47187-E57C-1D72-FD31-879405C0F980}"/>
              </a:ext>
            </a:extLst>
          </p:cNvPr>
          <p:cNvSpPr txBox="1"/>
          <p:nvPr/>
        </p:nvSpPr>
        <p:spPr>
          <a:xfrm>
            <a:off x="1068323" y="3917226"/>
            <a:ext cx="5524500" cy="584775"/>
          </a:xfrm>
          <a:prstGeom prst="rect">
            <a:avLst/>
          </a:prstGeom>
          <a:noFill/>
        </p:spPr>
        <p:txBody>
          <a:bodyPr wrap="square" rtlCol="0">
            <a:spAutoFit/>
          </a:bodyPr>
          <a:lstStyle/>
          <a:p>
            <a:r>
              <a:rPr lang="en-US" sz="3200" dirty="0">
                <a:solidFill>
                  <a:schemeClr val="accent6">
                    <a:lumMod val="50000"/>
                  </a:schemeClr>
                </a:solidFill>
              </a:rPr>
              <a:t>Char      </a:t>
            </a:r>
            <a:r>
              <a:rPr lang="en-US" sz="3200" dirty="0">
                <a:solidFill>
                  <a:schemeClr val="accent6">
                    <a:lumMod val="50000"/>
                  </a:schemeClr>
                </a:solidFill>
                <a:sym typeface="Wingdings" panose="05000000000000000000" pitchFamily="2" charset="2"/>
              </a:rPr>
              <a:t>2 bytes 16 bits</a:t>
            </a:r>
            <a:endParaRPr lang="en-IN" sz="3200" dirty="0">
              <a:solidFill>
                <a:schemeClr val="accent6">
                  <a:lumMod val="50000"/>
                </a:schemeClr>
              </a:solidFill>
            </a:endParaRPr>
          </a:p>
        </p:txBody>
      </p:sp>
      <p:sp>
        <p:nvSpPr>
          <p:cNvPr id="24" name="TextBox 23">
            <a:extLst>
              <a:ext uri="{FF2B5EF4-FFF2-40B4-BE49-F238E27FC236}">
                <a16:creationId xmlns:a16="http://schemas.microsoft.com/office/drawing/2014/main" id="{7981BED3-8527-5996-E0F1-1CFF6715E01B}"/>
              </a:ext>
            </a:extLst>
          </p:cNvPr>
          <p:cNvSpPr txBox="1"/>
          <p:nvPr/>
        </p:nvSpPr>
        <p:spPr>
          <a:xfrm>
            <a:off x="1068323" y="4659072"/>
            <a:ext cx="5611241" cy="584775"/>
          </a:xfrm>
          <a:prstGeom prst="rect">
            <a:avLst/>
          </a:prstGeom>
          <a:noFill/>
        </p:spPr>
        <p:txBody>
          <a:bodyPr wrap="square" rtlCol="0">
            <a:spAutoFit/>
          </a:bodyPr>
          <a:lstStyle/>
          <a:p>
            <a:r>
              <a:rPr lang="en-US" sz="3200" dirty="0">
                <a:solidFill>
                  <a:schemeClr val="accent6">
                    <a:lumMod val="50000"/>
                  </a:schemeClr>
                </a:solidFill>
              </a:rPr>
              <a:t>Boolean  </a:t>
            </a:r>
            <a:r>
              <a:rPr lang="en-US" sz="3200" dirty="0">
                <a:solidFill>
                  <a:schemeClr val="accent6">
                    <a:lumMod val="50000"/>
                  </a:schemeClr>
                </a:solidFill>
                <a:sym typeface="Wingdings" panose="05000000000000000000" pitchFamily="2" charset="2"/>
              </a:rPr>
              <a:t> 1 bit</a:t>
            </a:r>
            <a:endParaRPr lang="en-IN" sz="3200" dirty="0">
              <a:solidFill>
                <a:schemeClr val="accent6">
                  <a:lumMod val="50000"/>
                </a:schemeClr>
              </a:solidFill>
            </a:endParaRPr>
          </a:p>
        </p:txBody>
      </p:sp>
    </p:spTree>
    <p:extLst>
      <p:ext uri="{BB962C8B-B14F-4D97-AF65-F5344CB8AC3E}">
        <p14:creationId xmlns:p14="http://schemas.microsoft.com/office/powerpoint/2010/main" val="2613827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92711"/>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098220" y="457071"/>
            <a:ext cx="6947560" cy="998350"/>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How a number is stored in memory</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graphicFrame>
        <p:nvGraphicFramePr>
          <p:cNvPr id="21" name="Table 22">
            <a:extLst>
              <a:ext uri="{FF2B5EF4-FFF2-40B4-BE49-F238E27FC236}">
                <a16:creationId xmlns:a16="http://schemas.microsoft.com/office/drawing/2014/main" id="{A32CBB43-6873-47B0-BFDB-514CE164C13B}"/>
              </a:ext>
            </a:extLst>
          </p:cNvPr>
          <p:cNvGraphicFramePr>
            <a:graphicFrameLocks noGrp="1"/>
          </p:cNvGraphicFramePr>
          <p:nvPr>
            <p:extLst>
              <p:ext uri="{D42A27DB-BD31-4B8C-83A1-F6EECF244321}">
                <p14:modId xmlns:p14="http://schemas.microsoft.com/office/powerpoint/2010/main" val="1513950675"/>
              </p:ext>
            </p:extLst>
          </p:nvPr>
        </p:nvGraphicFramePr>
        <p:xfrm>
          <a:off x="1385696" y="2394290"/>
          <a:ext cx="6096000" cy="37084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sp>
        <p:nvSpPr>
          <p:cNvPr id="23" name="TextBox 22">
            <a:extLst>
              <a:ext uri="{FF2B5EF4-FFF2-40B4-BE49-F238E27FC236}">
                <a16:creationId xmlns:a16="http://schemas.microsoft.com/office/drawing/2014/main" id="{BD4E0AFA-9557-1B0F-F008-0CB00C020E8D}"/>
              </a:ext>
            </a:extLst>
          </p:cNvPr>
          <p:cNvSpPr txBox="1"/>
          <p:nvPr/>
        </p:nvSpPr>
        <p:spPr>
          <a:xfrm>
            <a:off x="1293494" y="1721912"/>
            <a:ext cx="3462528" cy="523220"/>
          </a:xfrm>
          <a:prstGeom prst="rect">
            <a:avLst/>
          </a:prstGeom>
          <a:noFill/>
        </p:spPr>
        <p:txBody>
          <a:bodyPr wrap="square" rtlCol="0">
            <a:spAutoFit/>
          </a:bodyPr>
          <a:lstStyle/>
          <a:p>
            <a:r>
              <a:rPr lang="en-US" sz="2800" dirty="0"/>
              <a:t>Any 8 bit number</a:t>
            </a:r>
            <a:endParaRPr lang="en-IN" sz="2800" dirty="0"/>
          </a:p>
        </p:txBody>
      </p:sp>
      <p:graphicFrame>
        <p:nvGraphicFramePr>
          <p:cNvPr id="24" name="Table 22">
            <a:extLst>
              <a:ext uri="{FF2B5EF4-FFF2-40B4-BE49-F238E27FC236}">
                <a16:creationId xmlns:a16="http://schemas.microsoft.com/office/drawing/2014/main" id="{207EAF81-243B-AD84-E59F-47944190F548}"/>
              </a:ext>
            </a:extLst>
          </p:cNvPr>
          <p:cNvGraphicFramePr>
            <a:graphicFrameLocks noGrp="1"/>
          </p:cNvGraphicFramePr>
          <p:nvPr>
            <p:extLst>
              <p:ext uri="{D42A27DB-BD31-4B8C-83A1-F6EECF244321}">
                <p14:modId xmlns:p14="http://schemas.microsoft.com/office/powerpoint/2010/main" val="1774363863"/>
              </p:ext>
            </p:extLst>
          </p:nvPr>
        </p:nvGraphicFramePr>
        <p:xfrm>
          <a:off x="1428405" y="3809701"/>
          <a:ext cx="6096000" cy="37084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116727209"/>
                  </a:ext>
                </a:extLst>
              </a:tr>
            </a:tbl>
          </a:graphicData>
        </a:graphic>
      </p:graphicFrame>
      <p:sp>
        <p:nvSpPr>
          <p:cNvPr id="25" name="TextBox 24">
            <a:extLst>
              <a:ext uri="{FF2B5EF4-FFF2-40B4-BE49-F238E27FC236}">
                <a16:creationId xmlns:a16="http://schemas.microsoft.com/office/drawing/2014/main" id="{8A05C4E8-B2EB-DFC1-7B69-21E95A9C2BD9}"/>
              </a:ext>
            </a:extLst>
          </p:cNvPr>
          <p:cNvSpPr txBox="1"/>
          <p:nvPr/>
        </p:nvSpPr>
        <p:spPr>
          <a:xfrm>
            <a:off x="1336203" y="3137323"/>
            <a:ext cx="3462528" cy="523220"/>
          </a:xfrm>
          <a:prstGeom prst="rect">
            <a:avLst/>
          </a:prstGeom>
          <a:noFill/>
        </p:spPr>
        <p:txBody>
          <a:bodyPr wrap="square" rtlCol="0">
            <a:spAutoFit/>
          </a:bodyPr>
          <a:lstStyle/>
          <a:p>
            <a:r>
              <a:rPr lang="en-US" sz="2800" dirty="0"/>
              <a:t>Smallest 8 bit number</a:t>
            </a:r>
            <a:endParaRPr lang="en-IN" sz="2800" dirty="0"/>
          </a:p>
        </p:txBody>
      </p:sp>
      <p:graphicFrame>
        <p:nvGraphicFramePr>
          <p:cNvPr id="28" name="Table 22">
            <a:extLst>
              <a:ext uri="{FF2B5EF4-FFF2-40B4-BE49-F238E27FC236}">
                <a16:creationId xmlns:a16="http://schemas.microsoft.com/office/drawing/2014/main" id="{9747E262-2C11-7BCF-2205-04C44CC26924}"/>
              </a:ext>
            </a:extLst>
          </p:cNvPr>
          <p:cNvGraphicFramePr>
            <a:graphicFrameLocks noGrp="1"/>
          </p:cNvGraphicFramePr>
          <p:nvPr>
            <p:extLst>
              <p:ext uri="{D42A27DB-BD31-4B8C-83A1-F6EECF244321}">
                <p14:modId xmlns:p14="http://schemas.microsoft.com/office/powerpoint/2010/main" val="978464124"/>
              </p:ext>
            </p:extLst>
          </p:nvPr>
        </p:nvGraphicFramePr>
        <p:xfrm>
          <a:off x="1383698" y="5201646"/>
          <a:ext cx="6096000" cy="37084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sp>
        <p:nvSpPr>
          <p:cNvPr id="29" name="TextBox 28">
            <a:extLst>
              <a:ext uri="{FF2B5EF4-FFF2-40B4-BE49-F238E27FC236}">
                <a16:creationId xmlns:a16="http://schemas.microsoft.com/office/drawing/2014/main" id="{3E0E7000-ACA8-B138-B235-250288E711CC}"/>
              </a:ext>
            </a:extLst>
          </p:cNvPr>
          <p:cNvSpPr txBox="1"/>
          <p:nvPr/>
        </p:nvSpPr>
        <p:spPr>
          <a:xfrm>
            <a:off x="1291496" y="4529268"/>
            <a:ext cx="3462528" cy="523220"/>
          </a:xfrm>
          <a:prstGeom prst="rect">
            <a:avLst/>
          </a:prstGeom>
          <a:noFill/>
        </p:spPr>
        <p:txBody>
          <a:bodyPr wrap="square" rtlCol="0">
            <a:spAutoFit/>
          </a:bodyPr>
          <a:lstStyle/>
          <a:p>
            <a:r>
              <a:rPr lang="en-US" sz="2800" dirty="0"/>
              <a:t>Largest 8 bit number</a:t>
            </a:r>
            <a:endParaRPr lang="en-IN" sz="2800" dirty="0"/>
          </a:p>
        </p:txBody>
      </p:sp>
    </p:spTree>
    <p:extLst>
      <p:ext uri="{BB962C8B-B14F-4D97-AF65-F5344CB8AC3E}">
        <p14:creationId xmlns:p14="http://schemas.microsoft.com/office/powerpoint/2010/main" val="433649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92711"/>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778480"/>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098220" y="457071"/>
            <a:ext cx="6947560" cy="998350"/>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How a number is stored in memory</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graphicFrame>
        <p:nvGraphicFramePr>
          <p:cNvPr id="21" name="Table 22">
            <a:extLst>
              <a:ext uri="{FF2B5EF4-FFF2-40B4-BE49-F238E27FC236}">
                <a16:creationId xmlns:a16="http://schemas.microsoft.com/office/drawing/2014/main" id="{A32CBB43-6873-47B0-BFDB-514CE164C13B}"/>
              </a:ext>
            </a:extLst>
          </p:cNvPr>
          <p:cNvGraphicFramePr>
            <a:graphicFrameLocks noGrp="1"/>
          </p:cNvGraphicFramePr>
          <p:nvPr/>
        </p:nvGraphicFramePr>
        <p:xfrm>
          <a:off x="1385696" y="2394290"/>
          <a:ext cx="6096000" cy="37084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370840">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sp>
        <p:nvSpPr>
          <p:cNvPr id="23" name="TextBox 22">
            <a:extLst>
              <a:ext uri="{FF2B5EF4-FFF2-40B4-BE49-F238E27FC236}">
                <a16:creationId xmlns:a16="http://schemas.microsoft.com/office/drawing/2014/main" id="{BD4E0AFA-9557-1B0F-F008-0CB00C020E8D}"/>
              </a:ext>
            </a:extLst>
          </p:cNvPr>
          <p:cNvSpPr txBox="1"/>
          <p:nvPr/>
        </p:nvSpPr>
        <p:spPr>
          <a:xfrm>
            <a:off x="1293494" y="1721912"/>
            <a:ext cx="3462528" cy="523220"/>
          </a:xfrm>
          <a:prstGeom prst="rect">
            <a:avLst/>
          </a:prstGeom>
          <a:noFill/>
        </p:spPr>
        <p:txBody>
          <a:bodyPr wrap="square" rtlCol="0">
            <a:spAutoFit/>
          </a:bodyPr>
          <a:lstStyle/>
          <a:p>
            <a:r>
              <a:rPr lang="en-US" sz="2800" dirty="0"/>
              <a:t>Any 8 bit number</a:t>
            </a:r>
            <a:endParaRPr lang="en-IN" sz="2800" dirty="0"/>
          </a:p>
        </p:txBody>
      </p:sp>
      <p:graphicFrame>
        <p:nvGraphicFramePr>
          <p:cNvPr id="24" name="Table 22">
            <a:extLst>
              <a:ext uri="{FF2B5EF4-FFF2-40B4-BE49-F238E27FC236}">
                <a16:creationId xmlns:a16="http://schemas.microsoft.com/office/drawing/2014/main" id="{207EAF81-243B-AD84-E59F-47944190F548}"/>
              </a:ext>
            </a:extLst>
          </p:cNvPr>
          <p:cNvGraphicFramePr>
            <a:graphicFrameLocks noGrp="1"/>
          </p:cNvGraphicFramePr>
          <p:nvPr/>
        </p:nvGraphicFramePr>
        <p:xfrm>
          <a:off x="1428405" y="3809701"/>
          <a:ext cx="6096000" cy="37084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116727209"/>
                  </a:ext>
                </a:extLst>
              </a:tr>
            </a:tbl>
          </a:graphicData>
        </a:graphic>
      </p:graphicFrame>
      <p:sp>
        <p:nvSpPr>
          <p:cNvPr id="25" name="TextBox 24">
            <a:extLst>
              <a:ext uri="{FF2B5EF4-FFF2-40B4-BE49-F238E27FC236}">
                <a16:creationId xmlns:a16="http://schemas.microsoft.com/office/drawing/2014/main" id="{8A05C4E8-B2EB-DFC1-7B69-21E95A9C2BD9}"/>
              </a:ext>
            </a:extLst>
          </p:cNvPr>
          <p:cNvSpPr txBox="1"/>
          <p:nvPr/>
        </p:nvSpPr>
        <p:spPr>
          <a:xfrm>
            <a:off x="1336203" y="3137323"/>
            <a:ext cx="3462528" cy="523220"/>
          </a:xfrm>
          <a:prstGeom prst="rect">
            <a:avLst/>
          </a:prstGeom>
          <a:noFill/>
        </p:spPr>
        <p:txBody>
          <a:bodyPr wrap="square" rtlCol="0">
            <a:spAutoFit/>
          </a:bodyPr>
          <a:lstStyle/>
          <a:p>
            <a:r>
              <a:rPr lang="en-US" sz="2800" dirty="0"/>
              <a:t>Smallest 8 bit number</a:t>
            </a:r>
            <a:endParaRPr lang="en-IN" sz="2800" dirty="0"/>
          </a:p>
        </p:txBody>
      </p:sp>
      <p:graphicFrame>
        <p:nvGraphicFramePr>
          <p:cNvPr id="28" name="Table 22">
            <a:extLst>
              <a:ext uri="{FF2B5EF4-FFF2-40B4-BE49-F238E27FC236}">
                <a16:creationId xmlns:a16="http://schemas.microsoft.com/office/drawing/2014/main" id="{9747E262-2C11-7BCF-2205-04C44CC26924}"/>
              </a:ext>
            </a:extLst>
          </p:cNvPr>
          <p:cNvGraphicFramePr>
            <a:graphicFrameLocks noGrp="1"/>
          </p:cNvGraphicFramePr>
          <p:nvPr/>
        </p:nvGraphicFramePr>
        <p:xfrm>
          <a:off x="1383698" y="5201646"/>
          <a:ext cx="6096000" cy="37084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sp>
        <p:nvSpPr>
          <p:cNvPr id="29" name="TextBox 28">
            <a:extLst>
              <a:ext uri="{FF2B5EF4-FFF2-40B4-BE49-F238E27FC236}">
                <a16:creationId xmlns:a16="http://schemas.microsoft.com/office/drawing/2014/main" id="{3E0E7000-ACA8-B138-B235-250288E711CC}"/>
              </a:ext>
            </a:extLst>
          </p:cNvPr>
          <p:cNvSpPr txBox="1"/>
          <p:nvPr/>
        </p:nvSpPr>
        <p:spPr>
          <a:xfrm>
            <a:off x="1291496" y="4529268"/>
            <a:ext cx="3462528" cy="523220"/>
          </a:xfrm>
          <a:prstGeom prst="rect">
            <a:avLst/>
          </a:prstGeom>
          <a:noFill/>
        </p:spPr>
        <p:txBody>
          <a:bodyPr wrap="square" rtlCol="0">
            <a:spAutoFit/>
          </a:bodyPr>
          <a:lstStyle/>
          <a:p>
            <a:r>
              <a:rPr lang="en-US" sz="2800" dirty="0"/>
              <a:t>Largest 8 bit number</a:t>
            </a:r>
            <a:endParaRPr lang="en-IN" sz="2800" dirty="0"/>
          </a:p>
        </p:txBody>
      </p:sp>
      <p:sp>
        <p:nvSpPr>
          <p:cNvPr id="26" name="TextBox 25">
            <a:extLst>
              <a:ext uri="{FF2B5EF4-FFF2-40B4-BE49-F238E27FC236}">
                <a16:creationId xmlns:a16="http://schemas.microsoft.com/office/drawing/2014/main" id="{39053C1D-3CE8-C2F1-040F-097D9D97E301}"/>
              </a:ext>
            </a:extLst>
          </p:cNvPr>
          <p:cNvSpPr txBox="1"/>
          <p:nvPr/>
        </p:nvSpPr>
        <p:spPr>
          <a:xfrm>
            <a:off x="7598635" y="5189737"/>
            <a:ext cx="643063" cy="370840"/>
          </a:xfrm>
          <a:prstGeom prst="rect">
            <a:avLst/>
          </a:prstGeom>
          <a:noFill/>
        </p:spPr>
        <p:txBody>
          <a:bodyPr wrap="square" rtlCol="0">
            <a:spAutoFit/>
          </a:bodyPr>
          <a:lstStyle/>
          <a:p>
            <a:r>
              <a:rPr lang="en-US" b="1" dirty="0">
                <a:solidFill>
                  <a:schemeClr val="accent6">
                    <a:lumMod val="50000"/>
                  </a:schemeClr>
                </a:solidFill>
              </a:rPr>
              <a:t>255</a:t>
            </a:r>
            <a:endParaRPr lang="en-IN" b="1" dirty="0">
              <a:solidFill>
                <a:schemeClr val="accent6">
                  <a:lumMod val="50000"/>
                </a:schemeClr>
              </a:solidFill>
            </a:endParaRPr>
          </a:p>
        </p:txBody>
      </p:sp>
      <p:sp>
        <p:nvSpPr>
          <p:cNvPr id="27" name="TextBox 26">
            <a:extLst>
              <a:ext uri="{FF2B5EF4-FFF2-40B4-BE49-F238E27FC236}">
                <a16:creationId xmlns:a16="http://schemas.microsoft.com/office/drawing/2014/main" id="{56CC5483-FE7F-7148-CC2B-DF63F0017E21}"/>
              </a:ext>
            </a:extLst>
          </p:cNvPr>
          <p:cNvSpPr txBox="1"/>
          <p:nvPr/>
        </p:nvSpPr>
        <p:spPr>
          <a:xfrm>
            <a:off x="7630769" y="3797383"/>
            <a:ext cx="643063" cy="370840"/>
          </a:xfrm>
          <a:prstGeom prst="rect">
            <a:avLst/>
          </a:prstGeom>
          <a:noFill/>
        </p:spPr>
        <p:txBody>
          <a:bodyPr wrap="square" rtlCol="0">
            <a:spAutoFit/>
          </a:bodyPr>
          <a:lstStyle/>
          <a:p>
            <a:r>
              <a:rPr lang="en-US" b="1" dirty="0">
                <a:solidFill>
                  <a:schemeClr val="accent6">
                    <a:lumMod val="50000"/>
                  </a:schemeClr>
                </a:solidFill>
              </a:rPr>
              <a:t>0</a:t>
            </a:r>
            <a:endParaRPr lang="en-IN" b="1" dirty="0">
              <a:solidFill>
                <a:schemeClr val="accent6">
                  <a:lumMod val="50000"/>
                </a:schemeClr>
              </a:solidFill>
            </a:endParaRPr>
          </a:p>
        </p:txBody>
      </p:sp>
      <p:sp>
        <p:nvSpPr>
          <p:cNvPr id="30" name="TextBox 29">
            <a:extLst>
              <a:ext uri="{FF2B5EF4-FFF2-40B4-BE49-F238E27FC236}">
                <a16:creationId xmlns:a16="http://schemas.microsoft.com/office/drawing/2014/main" id="{D7FBB83D-5C35-3520-C684-1E43F80276D8}"/>
              </a:ext>
            </a:extLst>
          </p:cNvPr>
          <p:cNvSpPr txBox="1"/>
          <p:nvPr/>
        </p:nvSpPr>
        <p:spPr>
          <a:xfrm>
            <a:off x="7575124" y="2410255"/>
            <a:ext cx="643063" cy="370840"/>
          </a:xfrm>
          <a:prstGeom prst="rect">
            <a:avLst/>
          </a:prstGeom>
          <a:noFill/>
        </p:spPr>
        <p:txBody>
          <a:bodyPr wrap="square" rtlCol="0">
            <a:spAutoFit/>
          </a:bodyPr>
          <a:lstStyle/>
          <a:p>
            <a:r>
              <a:rPr lang="en-US" b="1" dirty="0">
                <a:solidFill>
                  <a:schemeClr val="accent6">
                    <a:lumMod val="50000"/>
                  </a:schemeClr>
                </a:solidFill>
              </a:rPr>
              <a:t>81</a:t>
            </a:r>
            <a:endParaRPr lang="en-IN" b="1" dirty="0">
              <a:solidFill>
                <a:schemeClr val="accent6">
                  <a:lumMod val="50000"/>
                </a:schemeClr>
              </a:solidFill>
            </a:endParaRPr>
          </a:p>
        </p:txBody>
      </p:sp>
    </p:spTree>
    <p:extLst>
      <p:ext uri="{BB962C8B-B14F-4D97-AF65-F5344CB8AC3E}">
        <p14:creationId xmlns:p14="http://schemas.microsoft.com/office/powerpoint/2010/main" val="1937481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136903"/>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778480"/>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098220" y="457071"/>
            <a:ext cx="6947560" cy="998350"/>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How a number is stored in memory</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graphicFrame>
        <p:nvGraphicFramePr>
          <p:cNvPr id="24" name="Table 22">
            <a:extLst>
              <a:ext uri="{FF2B5EF4-FFF2-40B4-BE49-F238E27FC236}">
                <a16:creationId xmlns:a16="http://schemas.microsoft.com/office/drawing/2014/main" id="{207EAF81-243B-AD84-E59F-47944190F548}"/>
              </a:ext>
            </a:extLst>
          </p:cNvPr>
          <p:cNvGraphicFramePr>
            <a:graphicFrameLocks noGrp="1"/>
          </p:cNvGraphicFramePr>
          <p:nvPr>
            <p:extLst>
              <p:ext uri="{D42A27DB-BD31-4B8C-83A1-F6EECF244321}">
                <p14:modId xmlns:p14="http://schemas.microsoft.com/office/powerpoint/2010/main" val="3970098313"/>
              </p:ext>
            </p:extLst>
          </p:nvPr>
        </p:nvGraphicFramePr>
        <p:xfrm>
          <a:off x="1201674" y="2194553"/>
          <a:ext cx="6096000" cy="37084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370840">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116727209"/>
                  </a:ext>
                </a:extLst>
              </a:tr>
            </a:tbl>
          </a:graphicData>
        </a:graphic>
      </p:graphicFrame>
      <p:sp>
        <p:nvSpPr>
          <p:cNvPr id="25" name="TextBox 24">
            <a:extLst>
              <a:ext uri="{FF2B5EF4-FFF2-40B4-BE49-F238E27FC236}">
                <a16:creationId xmlns:a16="http://schemas.microsoft.com/office/drawing/2014/main" id="{8A05C4E8-B2EB-DFC1-7B69-21E95A9C2BD9}"/>
              </a:ext>
            </a:extLst>
          </p:cNvPr>
          <p:cNvSpPr txBox="1"/>
          <p:nvPr/>
        </p:nvSpPr>
        <p:spPr>
          <a:xfrm>
            <a:off x="1109472" y="1522175"/>
            <a:ext cx="3462528" cy="523220"/>
          </a:xfrm>
          <a:prstGeom prst="rect">
            <a:avLst/>
          </a:prstGeom>
          <a:noFill/>
        </p:spPr>
        <p:txBody>
          <a:bodyPr wrap="square" rtlCol="0">
            <a:spAutoFit/>
          </a:bodyPr>
          <a:lstStyle/>
          <a:p>
            <a:r>
              <a:rPr lang="en-US" sz="2800" dirty="0"/>
              <a:t>Smallest 8 bit number</a:t>
            </a:r>
            <a:endParaRPr lang="en-IN" sz="2800" dirty="0"/>
          </a:p>
        </p:txBody>
      </p:sp>
      <p:graphicFrame>
        <p:nvGraphicFramePr>
          <p:cNvPr id="28" name="Table 22">
            <a:extLst>
              <a:ext uri="{FF2B5EF4-FFF2-40B4-BE49-F238E27FC236}">
                <a16:creationId xmlns:a16="http://schemas.microsoft.com/office/drawing/2014/main" id="{9747E262-2C11-7BCF-2205-04C44CC26924}"/>
              </a:ext>
            </a:extLst>
          </p:cNvPr>
          <p:cNvGraphicFramePr>
            <a:graphicFrameLocks noGrp="1"/>
          </p:cNvGraphicFramePr>
          <p:nvPr>
            <p:extLst>
              <p:ext uri="{D42A27DB-BD31-4B8C-83A1-F6EECF244321}">
                <p14:modId xmlns:p14="http://schemas.microsoft.com/office/powerpoint/2010/main" val="2397148800"/>
              </p:ext>
            </p:extLst>
          </p:nvPr>
        </p:nvGraphicFramePr>
        <p:xfrm>
          <a:off x="1156967" y="3586498"/>
          <a:ext cx="6096000" cy="37084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370840">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sp>
        <p:nvSpPr>
          <p:cNvPr id="29" name="TextBox 28">
            <a:extLst>
              <a:ext uri="{FF2B5EF4-FFF2-40B4-BE49-F238E27FC236}">
                <a16:creationId xmlns:a16="http://schemas.microsoft.com/office/drawing/2014/main" id="{3E0E7000-ACA8-B138-B235-250288E711CC}"/>
              </a:ext>
            </a:extLst>
          </p:cNvPr>
          <p:cNvSpPr txBox="1"/>
          <p:nvPr/>
        </p:nvSpPr>
        <p:spPr>
          <a:xfrm>
            <a:off x="1064765" y="2914120"/>
            <a:ext cx="3462528" cy="523220"/>
          </a:xfrm>
          <a:prstGeom prst="rect">
            <a:avLst/>
          </a:prstGeom>
          <a:noFill/>
        </p:spPr>
        <p:txBody>
          <a:bodyPr wrap="square" rtlCol="0">
            <a:spAutoFit/>
          </a:bodyPr>
          <a:lstStyle/>
          <a:p>
            <a:r>
              <a:rPr lang="en-US" sz="2800" dirty="0"/>
              <a:t>Largest 8 bit number</a:t>
            </a:r>
            <a:endParaRPr lang="en-IN" sz="2800" dirty="0"/>
          </a:p>
        </p:txBody>
      </p:sp>
      <p:sp>
        <p:nvSpPr>
          <p:cNvPr id="26" name="TextBox 25">
            <a:extLst>
              <a:ext uri="{FF2B5EF4-FFF2-40B4-BE49-F238E27FC236}">
                <a16:creationId xmlns:a16="http://schemas.microsoft.com/office/drawing/2014/main" id="{39053C1D-3CE8-C2F1-040F-097D9D97E301}"/>
              </a:ext>
            </a:extLst>
          </p:cNvPr>
          <p:cNvSpPr txBox="1"/>
          <p:nvPr/>
        </p:nvSpPr>
        <p:spPr>
          <a:xfrm>
            <a:off x="7371904" y="3574589"/>
            <a:ext cx="643063" cy="370840"/>
          </a:xfrm>
          <a:prstGeom prst="rect">
            <a:avLst/>
          </a:prstGeom>
          <a:noFill/>
        </p:spPr>
        <p:txBody>
          <a:bodyPr wrap="square" rtlCol="0">
            <a:spAutoFit/>
          </a:bodyPr>
          <a:lstStyle/>
          <a:p>
            <a:r>
              <a:rPr lang="en-US" b="1" dirty="0">
                <a:solidFill>
                  <a:schemeClr val="accent6">
                    <a:lumMod val="50000"/>
                  </a:schemeClr>
                </a:solidFill>
              </a:rPr>
              <a:t>255</a:t>
            </a:r>
            <a:endParaRPr lang="en-IN" b="1" dirty="0">
              <a:solidFill>
                <a:schemeClr val="accent6">
                  <a:lumMod val="50000"/>
                </a:schemeClr>
              </a:solidFill>
            </a:endParaRPr>
          </a:p>
        </p:txBody>
      </p:sp>
      <p:sp>
        <p:nvSpPr>
          <p:cNvPr id="27" name="TextBox 26">
            <a:extLst>
              <a:ext uri="{FF2B5EF4-FFF2-40B4-BE49-F238E27FC236}">
                <a16:creationId xmlns:a16="http://schemas.microsoft.com/office/drawing/2014/main" id="{56CC5483-FE7F-7148-CC2B-DF63F0017E21}"/>
              </a:ext>
            </a:extLst>
          </p:cNvPr>
          <p:cNvSpPr txBox="1"/>
          <p:nvPr/>
        </p:nvSpPr>
        <p:spPr>
          <a:xfrm>
            <a:off x="7404038" y="2182235"/>
            <a:ext cx="643063" cy="370840"/>
          </a:xfrm>
          <a:prstGeom prst="rect">
            <a:avLst/>
          </a:prstGeom>
          <a:noFill/>
        </p:spPr>
        <p:txBody>
          <a:bodyPr wrap="square" rtlCol="0">
            <a:spAutoFit/>
          </a:bodyPr>
          <a:lstStyle/>
          <a:p>
            <a:r>
              <a:rPr lang="en-US" b="1" dirty="0">
                <a:solidFill>
                  <a:schemeClr val="accent6">
                    <a:lumMod val="50000"/>
                  </a:schemeClr>
                </a:solidFill>
              </a:rPr>
              <a:t>0</a:t>
            </a:r>
            <a:endParaRPr lang="en-IN" b="1" dirty="0">
              <a:solidFill>
                <a:schemeClr val="accent6">
                  <a:lumMod val="50000"/>
                </a:schemeClr>
              </a:solidFill>
            </a:endParaRPr>
          </a:p>
        </p:txBody>
      </p:sp>
      <p:sp>
        <p:nvSpPr>
          <p:cNvPr id="31" name="TextBox 30">
            <a:extLst>
              <a:ext uri="{FF2B5EF4-FFF2-40B4-BE49-F238E27FC236}">
                <a16:creationId xmlns:a16="http://schemas.microsoft.com/office/drawing/2014/main" id="{E67306F7-BEF3-60BE-DC17-8ACA0485AA32}"/>
              </a:ext>
            </a:extLst>
          </p:cNvPr>
          <p:cNvSpPr txBox="1"/>
          <p:nvPr/>
        </p:nvSpPr>
        <p:spPr>
          <a:xfrm>
            <a:off x="1125002" y="4362439"/>
            <a:ext cx="6548363" cy="923330"/>
          </a:xfrm>
          <a:prstGeom prst="rect">
            <a:avLst/>
          </a:prstGeom>
          <a:noFill/>
        </p:spPr>
        <p:txBody>
          <a:bodyPr wrap="square" rtlCol="0">
            <a:spAutoFit/>
          </a:bodyPr>
          <a:lstStyle/>
          <a:p>
            <a:r>
              <a:rPr lang="en-US" b="1" dirty="0">
                <a:solidFill>
                  <a:schemeClr val="accent6">
                    <a:lumMod val="50000"/>
                  </a:schemeClr>
                </a:solidFill>
              </a:rPr>
              <a:t>Here according to above data we can put numbers from 0 to 255 so</a:t>
            </a:r>
          </a:p>
          <a:p>
            <a:r>
              <a:rPr lang="en-US" b="1" dirty="0">
                <a:solidFill>
                  <a:schemeClr val="accent6">
                    <a:lumMod val="50000"/>
                  </a:schemeClr>
                </a:solidFill>
              </a:rPr>
              <a:t>Total number of numbers we can store are 256 from 0 to 255 , but what about negative number ? How can we store them ? </a:t>
            </a:r>
            <a:endParaRPr lang="en-IN" b="1" dirty="0">
              <a:solidFill>
                <a:schemeClr val="accent6">
                  <a:lumMod val="50000"/>
                </a:schemeClr>
              </a:solidFill>
            </a:endParaRPr>
          </a:p>
        </p:txBody>
      </p:sp>
    </p:spTree>
    <p:extLst>
      <p:ext uri="{BB962C8B-B14F-4D97-AF65-F5344CB8AC3E}">
        <p14:creationId xmlns:p14="http://schemas.microsoft.com/office/powerpoint/2010/main" val="378356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136903"/>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778480"/>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098220" y="457071"/>
            <a:ext cx="6947560" cy="998350"/>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How a negative number is stored in memory</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graphicFrame>
        <p:nvGraphicFramePr>
          <p:cNvPr id="24" name="Table 22">
            <a:extLst>
              <a:ext uri="{FF2B5EF4-FFF2-40B4-BE49-F238E27FC236}">
                <a16:creationId xmlns:a16="http://schemas.microsoft.com/office/drawing/2014/main" id="{207EAF81-243B-AD84-E59F-47944190F548}"/>
              </a:ext>
            </a:extLst>
          </p:cNvPr>
          <p:cNvGraphicFramePr>
            <a:graphicFrameLocks noGrp="1"/>
          </p:cNvGraphicFramePr>
          <p:nvPr>
            <p:extLst>
              <p:ext uri="{D42A27DB-BD31-4B8C-83A1-F6EECF244321}">
                <p14:modId xmlns:p14="http://schemas.microsoft.com/office/powerpoint/2010/main" val="2318978003"/>
              </p:ext>
            </p:extLst>
          </p:nvPr>
        </p:nvGraphicFramePr>
        <p:xfrm>
          <a:off x="1164315" y="2872016"/>
          <a:ext cx="6096000" cy="37084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370840">
                <a:tc>
                  <a:txBody>
                    <a:bodyPr/>
                    <a:lstStyle/>
                    <a:p>
                      <a:pPr algn="ctr"/>
                      <a:r>
                        <a:rPr lang="en-US" dirty="0" err="1">
                          <a:highlight>
                            <a:srgbClr val="FF0000"/>
                          </a:highlight>
                        </a:rPr>
                        <a:t>msb</a:t>
                      </a:r>
                      <a:endParaRPr lang="en-IN" dirty="0">
                        <a:highlight>
                          <a:srgbClr val="FF0000"/>
                        </a:highlight>
                      </a:endParaRPr>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116727209"/>
                  </a:ext>
                </a:extLst>
              </a:tr>
            </a:tbl>
          </a:graphicData>
        </a:graphic>
      </p:graphicFrame>
      <p:sp>
        <p:nvSpPr>
          <p:cNvPr id="25" name="TextBox 24">
            <a:extLst>
              <a:ext uri="{FF2B5EF4-FFF2-40B4-BE49-F238E27FC236}">
                <a16:creationId xmlns:a16="http://schemas.microsoft.com/office/drawing/2014/main" id="{8A05C4E8-B2EB-DFC1-7B69-21E95A9C2BD9}"/>
              </a:ext>
            </a:extLst>
          </p:cNvPr>
          <p:cNvSpPr txBox="1"/>
          <p:nvPr/>
        </p:nvSpPr>
        <p:spPr>
          <a:xfrm>
            <a:off x="1128410" y="1710064"/>
            <a:ext cx="6893178" cy="954107"/>
          </a:xfrm>
          <a:prstGeom prst="rect">
            <a:avLst/>
          </a:prstGeom>
          <a:noFill/>
        </p:spPr>
        <p:txBody>
          <a:bodyPr wrap="square" rtlCol="0">
            <a:spAutoFit/>
          </a:bodyPr>
          <a:lstStyle/>
          <a:p>
            <a:r>
              <a:rPr lang="en-US" sz="2800" dirty="0"/>
              <a:t>Introduction of sign bit / </a:t>
            </a:r>
            <a:r>
              <a:rPr lang="en-US" sz="2800" dirty="0" err="1"/>
              <a:t>msb</a:t>
            </a:r>
            <a:r>
              <a:rPr lang="en-US" sz="2800" dirty="0"/>
              <a:t> (most significant bit)</a:t>
            </a:r>
            <a:endParaRPr lang="en-IN" sz="2800" dirty="0"/>
          </a:p>
        </p:txBody>
      </p:sp>
      <p:graphicFrame>
        <p:nvGraphicFramePr>
          <p:cNvPr id="21" name="Table 22">
            <a:extLst>
              <a:ext uri="{FF2B5EF4-FFF2-40B4-BE49-F238E27FC236}">
                <a16:creationId xmlns:a16="http://schemas.microsoft.com/office/drawing/2014/main" id="{517FA46A-0085-2AD8-193F-E4E15D00C334}"/>
              </a:ext>
            </a:extLst>
          </p:cNvPr>
          <p:cNvGraphicFramePr>
            <a:graphicFrameLocks noGrp="1"/>
          </p:cNvGraphicFramePr>
          <p:nvPr>
            <p:extLst>
              <p:ext uri="{D42A27DB-BD31-4B8C-83A1-F6EECF244321}">
                <p14:modId xmlns:p14="http://schemas.microsoft.com/office/powerpoint/2010/main" val="1684980878"/>
              </p:ext>
            </p:extLst>
          </p:nvPr>
        </p:nvGraphicFramePr>
        <p:xfrm>
          <a:off x="1164315" y="3862207"/>
          <a:ext cx="6096000" cy="37084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370840">
                <a:tc>
                  <a:txBody>
                    <a:bodyPr/>
                    <a:lstStyle/>
                    <a:p>
                      <a:pPr algn="ctr"/>
                      <a:r>
                        <a:rPr lang="en-US" dirty="0">
                          <a:highlight>
                            <a:srgbClr val="FF0000"/>
                          </a:highlight>
                        </a:rPr>
                        <a:t>0</a:t>
                      </a:r>
                      <a:endParaRPr lang="en-IN" dirty="0">
                        <a:highlight>
                          <a:srgbClr val="FF0000"/>
                        </a:highlight>
                      </a:endParaRPr>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graphicFrame>
        <p:nvGraphicFramePr>
          <p:cNvPr id="23" name="Table 22">
            <a:extLst>
              <a:ext uri="{FF2B5EF4-FFF2-40B4-BE49-F238E27FC236}">
                <a16:creationId xmlns:a16="http://schemas.microsoft.com/office/drawing/2014/main" id="{E223EB71-2C1E-54E9-C8EC-7711ABBC39F8}"/>
              </a:ext>
            </a:extLst>
          </p:cNvPr>
          <p:cNvGraphicFramePr>
            <a:graphicFrameLocks noGrp="1"/>
          </p:cNvGraphicFramePr>
          <p:nvPr>
            <p:extLst>
              <p:ext uri="{D42A27DB-BD31-4B8C-83A1-F6EECF244321}">
                <p14:modId xmlns:p14="http://schemas.microsoft.com/office/powerpoint/2010/main" val="1882665770"/>
              </p:ext>
            </p:extLst>
          </p:nvPr>
        </p:nvGraphicFramePr>
        <p:xfrm>
          <a:off x="1164315" y="4766345"/>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highlight>
                            <a:srgbClr val="FF0000"/>
                          </a:highlight>
                        </a:rPr>
                        <a:t>1</a:t>
                      </a:r>
                      <a:endParaRPr lang="en-IN" dirty="0">
                        <a:highlight>
                          <a:srgbClr val="FF0000"/>
                        </a:highlight>
                      </a:endParaRPr>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116727209"/>
                  </a:ext>
                </a:extLst>
              </a:tr>
            </a:tbl>
          </a:graphicData>
        </a:graphic>
      </p:graphicFrame>
      <p:sp>
        <p:nvSpPr>
          <p:cNvPr id="30" name="TextBox 29">
            <a:extLst>
              <a:ext uri="{FF2B5EF4-FFF2-40B4-BE49-F238E27FC236}">
                <a16:creationId xmlns:a16="http://schemas.microsoft.com/office/drawing/2014/main" id="{9E2A4B30-297E-CED5-E2F5-47F6D2F554A7}"/>
              </a:ext>
            </a:extLst>
          </p:cNvPr>
          <p:cNvSpPr txBox="1"/>
          <p:nvPr/>
        </p:nvSpPr>
        <p:spPr>
          <a:xfrm>
            <a:off x="1109472" y="3467605"/>
            <a:ext cx="6548363" cy="369332"/>
          </a:xfrm>
          <a:prstGeom prst="rect">
            <a:avLst/>
          </a:prstGeom>
          <a:noFill/>
        </p:spPr>
        <p:txBody>
          <a:bodyPr wrap="square" rtlCol="0">
            <a:spAutoFit/>
          </a:bodyPr>
          <a:lstStyle/>
          <a:p>
            <a:r>
              <a:rPr lang="en-US" b="1" dirty="0">
                <a:solidFill>
                  <a:schemeClr val="accent6">
                    <a:lumMod val="50000"/>
                  </a:schemeClr>
                </a:solidFill>
              </a:rPr>
              <a:t>Positive</a:t>
            </a:r>
            <a:endParaRPr lang="en-IN" b="1" dirty="0">
              <a:solidFill>
                <a:schemeClr val="accent6">
                  <a:lumMod val="50000"/>
                </a:schemeClr>
              </a:solidFill>
            </a:endParaRPr>
          </a:p>
        </p:txBody>
      </p:sp>
      <p:sp>
        <p:nvSpPr>
          <p:cNvPr id="32" name="TextBox 31">
            <a:extLst>
              <a:ext uri="{FF2B5EF4-FFF2-40B4-BE49-F238E27FC236}">
                <a16:creationId xmlns:a16="http://schemas.microsoft.com/office/drawing/2014/main" id="{0A5206AD-3FBE-3C16-E777-6D7A2617404F}"/>
              </a:ext>
            </a:extLst>
          </p:cNvPr>
          <p:cNvSpPr txBox="1"/>
          <p:nvPr/>
        </p:nvSpPr>
        <p:spPr>
          <a:xfrm>
            <a:off x="1093383" y="4367950"/>
            <a:ext cx="6548363" cy="369332"/>
          </a:xfrm>
          <a:prstGeom prst="rect">
            <a:avLst/>
          </a:prstGeom>
          <a:noFill/>
        </p:spPr>
        <p:txBody>
          <a:bodyPr wrap="square" rtlCol="0">
            <a:spAutoFit/>
          </a:bodyPr>
          <a:lstStyle/>
          <a:p>
            <a:r>
              <a:rPr lang="en-US" b="1" dirty="0">
                <a:solidFill>
                  <a:schemeClr val="accent6">
                    <a:lumMod val="50000"/>
                  </a:schemeClr>
                </a:solidFill>
              </a:rPr>
              <a:t>Negative</a:t>
            </a:r>
            <a:endParaRPr lang="en-IN" b="1" dirty="0">
              <a:solidFill>
                <a:schemeClr val="accent6">
                  <a:lumMod val="50000"/>
                </a:schemeClr>
              </a:solidFill>
            </a:endParaRPr>
          </a:p>
        </p:txBody>
      </p:sp>
    </p:spTree>
    <p:extLst>
      <p:ext uri="{BB962C8B-B14F-4D97-AF65-F5344CB8AC3E}">
        <p14:creationId xmlns:p14="http://schemas.microsoft.com/office/powerpoint/2010/main" val="3689314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136903"/>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778480"/>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098220" y="457071"/>
            <a:ext cx="6947560" cy="998350"/>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Now lets calculate the range of number available in this method</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graphicFrame>
        <p:nvGraphicFramePr>
          <p:cNvPr id="21" name="Table 22">
            <a:extLst>
              <a:ext uri="{FF2B5EF4-FFF2-40B4-BE49-F238E27FC236}">
                <a16:creationId xmlns:a16="http://schemas.microsoft.com/office/drawing/2014/main" id="{517FA46A-0085-2AD8-193F-E4E15D00C334}"/>
              </a:ext>
            </a:extLst>
          </p:cNvPr>
          <p:cNvGraphicFramePr>
            <a:graphicFrameLocks noGrp="1"/>
          </p:cNvGraphicFramePr>
          <p:nvPr>
            <p:extLst>
              <p:ext uri="{D42A27DB-BD31-4B8C-83A1-F6EECF244321}">
                <p14:modId xmlns:p14="http://schemas.microsoft.com/office/powerpoint/2010/main" val="3754256687"/>
              </p:ext>
            </p:extLst>
          </p:nvPr>
        </p:nvGraphicFramePr>
        <p:xfrm>
          <a:off x="1179845" y="2473242"/>
          <a:ext cx="6096000" cy="37084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370840">
                <a:tc>
                  <a:txBody>
                    <a:bodyPr/>
                    <a:lstStyle/>
                    <a:p>
                      <a:pPr algn="ctr"/>
                      <a:r>
                        <a:rPr lang="en-US" dirty="0">
                          <a:highlight>
                            <a:srgbClr val="FF0000"/>
                          </a:highlight>
                        </a:rPr>
                        <a:t>0</a:t>
                      </a:r>
                      <a:endParaRPr lang="en-IN" dirty="0">
                        <a:highlight>
                          <a:srgbClr val="FF0000"/>
                        </a:highlight>
                      </a:endParaRPr>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graphicFrame>
        <p:nvGraphicFramePr>
          <p:cNvPr id="23" name="Table 22">
            <a:extLst>
              <a:ext uri="{FF2B5EF4-FFF2-40B4-BE49-F238E27FC236}">
                <a16:creationId xmlns:a16="http://schemas.microsoft.com/office/drawing/2014/main" id="{E223EB71-2C1E-54E9-C8EC-7711ABBC39F8}"/>
              </a:ext>
            </a:extLst>
          </p:cNvPr>
          <p:cNvGraphicFramePr>
            <a:graphicFrameLocks noGrp="1"/>
          </p:cNvGraphicFramePr>
          <p:nvPr>
            <p:extLst>
              <p:ext uri="{D42A27DB-BD31-4B8C-83A1-F6EECF244321}">
                <p14:modId xmlns:p14="http://schemas.microsoft.com/office/powerpoint/2010/main" val="4170558920"/>
              </p:ext>
            </p:extLst>
          </p:nvPr>
        </p:nvGraphicFramePr>
        <p:xfrm>
          <a:off x="1195934" y="3997608"/>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highlight>
                            <a:srgbClr val="FF0000"/>
                          </a:highlight>
                        </a:rPr>
                        <a:t>1</a:t>
                      </a:r>
                      <a:endParaRPr lang="en-IN" dirty="0">
                        <a:highlight>
                          <a:srgbClr val="FF0000"/>
                        </a:highlight>
                      </a:endParaRPr>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sp>
        <p:nvSpPr>
          <p:cNvPr id="30" name="TextBox 29">
            <a:extLst>
              <a:ext uri="{FF2B5EF4-FFF2-40B4-BE49-F238E27FC236}">
                <a16:creationId xmlns:a16="http://schemas.microsoft.com/office/drawing/2014/main" id="{9E2A4B30-297E-CED5-E2F5-47F6D2F554A7}"/>
              </a:ext>
            </a:extLst>
          </p:cNvPr>
          <p:cNvSpPr txBox="1"/>
          <p:nvPr/>
        </p:nvSpPr>
        <p:spPr>
          <a:xfrm>
            <a:off x="1125002" y="2078640"/>
            <a:ext cx="6548363" cy="369332"/>
          </a:xfrm>
          <a:prstGeom prst="rect">
            <a:avLst/>
          </a:prstGeom>
          <a:noFill/>
        </p:spPr>
        <p:txBody>
          <a:bodyPr wrap="square" rtlCol="0">
            <a:spAutoFit/>
          </a:bodyPr>
          <a:lstStyle/>
          <a:p>
            <a:r>
              <a:rPr lang="en-US" b="1" dirty="0">
                <a:solidFill>
                  <a:schemeClr val="accent6">
                    <a:lumMod val="50000"/>
                  </a:schemeClr>
                </a:solidFill>
              </a:rPr>
              <a:t>Maximum Positive</a:t>
            </a:r>
            <a:endParaRPr lang="en-IN" b="1" dirty="0">
              <a:solidFill>
                <a:schemeClr val="accent6">
                  <a:lumMod val="50000"/>
                </a:schemeClr>
              </a:solidFill>
            </a:endParaRPr>
          </a:p>
        </p:txBody>
      </p:sp>
      <p:sp>
        <p:nvSpPr>
          <p:cNvPr id="32" name="TextBox 31">
            <a:extLst>
              <a:ext uri="{FF2B5EF4-FFF2-40B4-BE49-F238E27FC236}">
                <a16:creationId xmlns:a16="http://schemas.microsoft.com/office/drawing/2014/main" id="{0A5206AD-3FBE-3C16-E777-6D7A2617404F}"/>
              </a:ext>
            </a:extLst>
          </p:cNvPr>
          <p:cNvSpPr txBox="1"/>
          <p:nvPr/>
        </p:nvSpPr>
        <p:spPr>
          <a:xfrm>
            <a:off x="1125002" y="3599213"/>
            <a:ext cx="6548363" cy="369332"/>
          </a:xfrm>
          <a:prstGeom prst="rect">
            <a:avLst/>
          </a:prstGeom>
          <a:noFill/>
        </p:spPr>
        <p:txBody>
          <a:bodyPr wrap="square" rtlCol="0">
            <a:spAutoFit/>
          </a:bodyPr>
          <a:lstStyle/>
          <a:p>
            <a:r>
              <a:rPr lang="en-US" b="1" dirty="0">
                <a:solidFill>
                  <a:schemeClr val="accent6">
                    <a:lumMod val="50000"/>
                  </a:schemeClr>
                </a:solidFill>
              </a:rPr>
              <a:t>Minimum Negative</a:t>
            </a:r>
            <a:endParaRPr lang="en-IN" b="1" dirty="0">
              <a:solidFill>
                <a:schemeClr val="accent6">
                  <a:lumMod val="50000"/>
                </a:schemeClr>
              </a:solidFill>
            </a:endParaRPr>
          </a:p>
        </p:txBody>
      </p:sp>
    </p:spTree>
    <p:extLst>
      <p:ext uri="{BB962C8B-B14F-4D97-AF65-F5344CB8AC3E}">
        <p14:creationId xmlns:p14="http://schemas.microsoft.com/office/powerpoint/2010/main" val="1887746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80098" y="115319"/>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778480"/>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098220" y="457071"/>
            <a:ext cx="6947560" cy="998350"/>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Now lets calculate the range of number available in this method</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graphicFrame>
        <p:nvGraphicFramePr>
          <p:cNvPr id="21" name="Table 22">
            <a:extLst>
              <a:ext uri="{FF2B5EF4-FFF2-40B4-BE49-F238E27FC236}">
                <a16:creationId xmlns:a16="http://schemas.microsoft.com/office/drawing/2014/main" id="{517FA46A-0085-2AD8-193F-E4E15D00C334}"/>
              </a:ext>
            </a:extLst>
          </p:cNvPr>
          <p:cNvGraphicFramePr>
            <a:graphicFrameLocks noGrp="1"/>
          </p:cNvGraphicFramePr>
          <p:nvPr/>
        </p:nvGraphicFramePr>
        <p:xfrm>
          <a:off x="1179845" y="2473242"/>
          <a:ext cx="6096000" cy="37084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370840">
                <a:tc>
                  <a:txBody>
                    <a:bodyPr/>
                    <a:lstStyle/>
                    <a:p>
                      <a:pPr algn="ctr"/>
                      <a:r>
                        <a:rPr lang="en-US" dirty="0">
                          <a:highlight>
                            <a:srgbClr val="FF0000"/>
                          </a:highlight>
                        </a:rPr>
                        <a:t>0</a:t>
                      </a:r>
                      <a:endParaRPr lang="en-IN" dirty="0">
                        <a:highlight>
                          <a:srgbClr val="FF0000"/>
                        </a:highlight>
                      </a:endParaRPr>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graphicFrame>
        <p:nvGraphicFramePr>
          <p:cNvPr id="23" name="Table 22">
            <a:extLst>
              <a:ext uri="{FF2B5EF4-FFF2-40B4-BE49-F238E27FC236}">
                <a16:creationId xmlns:a16="http://schemas.microsoft.com/office/drawing/2014/main" id="{E223EB71-2C1E-54E9-C8EC-7711ABBC39F8}"/>
              </a:ext>
            </a:extLst>
          </p:cNvPr>
          <p:cNvGraphicFramePr>
            <a:graphicFrameLocks noGrp="1"/>
          </p:cNvGraphicFramePr>
          <p:nvPr>
            <p:extLst>
              <p:ext uri="{D42A27DB-BD31-4B8C-83A1-F6EECF244321}">
                <p14:modId xmlns:p14="http://schemas.microsoft.com/office/powerpoint/2010/main" val="2833983856"/>
              </p:ext>
            </p:extLst>
          </p:nvPr>
        </p:nvGraphicFramePr>
        <p:xfrm>
          <a:off x="1195934" y="3622333"/>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highlight>
                            <a:srgbClr val="FF0000"/>
                          </a:highlight>
                        </a:rPr>
                        <a:t>1</a:t>
                      </a:r>
                      <a:endParaRPr lang="en-IN" dirty="0">
                        <a:highlight>
                          <a:srgbClr val="FF0000"/>
                        </a:highlight>
                      </a:endParaRPr>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sp>
        <p:nvSpPr>
          <p:cNvPr id="30" name="TextBox 29">
            <a:extLst>
              <a:ext uri="{FF2B5EF4-FFF2-40B4-BE49-F238E27FC236}">
                <a16:creationId xmlns:a16="http://schemas.microsoft.com/office/drawing/2014/main" id="{9E2A4B30-297E-CED5-E2F5-47F6D2F554A7}"/>
              </a:ext>
            </a:extLst>
          </p:cNvPr>
          <p:cNvSpPr txBox="1"/>
          <p:nvPr/>
        </p:nvSpPr>
        <p:spPr>
          <a:xfrm>
            <a:off x="1125002" y="2078640"/>
            <a:ext cx="6548363" cy="369332"/>
          </a:xfrm>
          <a:prstGeom prst="rect">
            <a:avLst/>
          </a:prstGeom>
          <a:noFill/>
        </p:spPr>
        <p:txBody>
          <a:bodyPr wrap="square" rtlCol="0">
            <a:spAutoFit/>
          </a:bodyPr>
          <a:lstStyle/>
          <a:p>
            <a:r>
              <a:rPr lang="en-US" b="1" dirty="0">
                <a:solidFill>
                  <a:schemeClr val="accent6">
                    <a:lumMod val="50000"/>
                  </a:schemeClr>
                </a:solidFill>
              </a:rPr>
              <a:t>Maximum Positive</a:t>
            </a:r>
            <a:endParaRPr lang="en-IN" b="1" dirty="0">
              <a:solidFill>
                <a:schemeClr val="accent6">
                  <a:lumMod val="50000"/>
                </a:schemeClr>
              </a:solidFill>
            </a:endParaRPr>
          </a:p>
        </p:txBody>
      </p:sp>
      <p:sp>
        <p:nvSpPr>
          <p:cNvPr id="32" name="TextBox 31">
            <a:extLst>
              <a:ext uri="{FF2B5EF4-FFF2-40B4-BE49-F238E27FC236}">
                <a16:creationId xmlns:a16="http://schemas.microsoft.com/office/drawing/2014/main" id="{0A5206AD-3FBE-3C16-E777-6D7A2617404F}"/>
              </a:ext>
            </a:extLst>
          </p:cNvPr>
          <p:cNvSpPr txBox="1"/>
          <p:nvPr/>
        </p:nvSpPr>
        <p:spPr>
          <a:xfrm>
            <a:off x="1125002" y="3223938"/>
            <a:ext cx="6548363" cy="369332"/>
          </a:xfrm>
          <a:prstGeom prst="rect">
            <a:avLst/>
          </a:prstGeom>
          <a:noFill/>
        </p:spPr>
        <p:txBody>
          <a:bodyPr wrap="square" rtlCol="0">
            <a:spAutoFit/>
          </a:bodyPr>
          <a:lstStyle/>
          <a:p>
            <a:r>
              <a:rPr lang="en-US" b="1" dirty="0">
                <a:solidFill>
                  <a:schemeClr val="accent6">
                    <a:lumMod val="50000"/>
                  </a:schemeClr>
                </a:solidFill>
              </a:rPr>
              <a:t>Minimum Negative</a:t>
            </a:r>
            <a:endParaRPr lang="en-IN" b="1" dirty="0">
              <a:solidFill>
                <a:schemeClr val="accent6">
                  <a:lumMod val="50000"/>
                </a:schemeClr>
              </a:solidFill>
            </a:endParaRPr>
          </a:p>
        </p:txBody>
      </p:sp>
      <p:sp>
        <p:nvSpPr>
          <p:cNvPr id="24" name="TextBox 23">
            <a:extLst>
              <a:ext uri="{FF2B5EF4-FFF2-40B4-BE49-F238E27FC236}">
                <a16:creationId xmlns:a16="http://schemas.microsoft.com/office/drawing/2014/main" id="{A3F2805E-9A87-B013-ABBB-EFCA932E7A5F}"/>
              </a:ext>
            </a:extLst>
          </p:cNvPr>
          <p:cNvSpPr txBox="1"/>
          <p:nvPr/>
        </p:nvSpPr>
        <p:spPr>
          <a:xfrm>
            <a:off x="7356673" y="2473996"/>
            <a:ext cx="2133600" cy="369332"/>
          </a:xfrm>
          <a:prstGeom prst="rect">
            <a:avLst/>
          </a:prstGeom>
          <a:noFill/>
        </p:spPr>
        <p:txBody>
          <a:bodyPr wrap="square" rtlCol="0">
            <a:spAutoFit/>
          </a:bodyPr>
          <a:lstStyle/>
          <a:p>
            <a:r>
              <a:rPr lang="en-US" b="1" dirty="0">
                <a:solidFill>
                  <a:schemeClr val="accent6">
                    <a:lumMod val="50000"/>
                  </a:schemeClr>
                </a:solidFill>
              </a:rPr>
              <a:t>127</a:t>
            </a:r>
            <a:endParaRPr lang="en-IN" b="1" dirty="0">
              <a:solidFill>
                <a:schemeClr val="accent6">
                  <a:lumMod val="50000"/>
                </a:schemeClr>
              </a:solidFill>
            </a:endParaRPr>
          </a:p>
        </p:txBody>
      </p:sp>
      <p:sp>
        <p:nvSpPr>
          <p:cNvPr id="25" name="TextBox 24">
            <a:extLst>
              <a:ext uri="{FF2B5EF4-FFF2-40B4-BE49-F238E27FC236}">
                <a16:creationId xmlns:a16="http://schemas.microsoft.com/office/drawing/2014/main" id="{FCE79786-4E9F-AC3B-FF7C-7007ADAB3963}"/>
              </a:ext>
            </a:extLst>
          </p:cNvPr>
          <p:cNvSpPr txBox="1"/>
          <p:nvPr/>
        </p:nvSpPr>
        <p:spPr>
          <a:xfrm>
            <a:off x="7372183" y="3618761"/>
            <a:ext cx="2133600" cy="369332"/>
          </a:xfrm>
          <a:prstGeom prst="rect">
            <a:avLst/>
          </a:prstGeom>
          <a:noFill/>
        </p:spPr>
        <p:txBody>
          <a:bodyPr wrap="square" rtlCol="0">
            <a:spAutoFit/>
          </a:bodyPr>
          <a:lstStyle/>
          <a:p>
            <a:r>
              <a:rPr lang="en-US" b="1" dirty="0">
                <a:solidFill>
                  <a:schemeClr val="accent6">
                    <a:lumMod val="50000"/>
                  </a:schemeClr>
                </a:solidFill>
              </a:rPr>
              <a:t>-127</a:t>
            </a:r>
            <a:endParaRPr lang="en-IN" b="1" dirty="0">
              <a:solidFill>
                <a:schemeClr val="accent6">
                  <a:lumMod val="50000"/>
                </a:schemeClr>
              </a:solidFill>
            </a:endParaRPr>
          </a:p>
        </p:txBody>
      </p:sp>
      <p:sp>
        <p:nvSpPr>
          <p:cNvPr id="26" name="TextBox 25">
            <a:extLst>
              <a:ext uri="{FF2B5EF4-FFF2-40B4-BE49-F238E27FC236}">
                <a16:creationId xmlns:a16="http://schemas.microsoft.com/office/drawing/2014/main" id="{1BE8DD3C-D40D-9147-BCEE-49014402527E}"/>
              </a:ext>
            </a:extLst>
          </p:cNvPr>
          <p:cNvSpPr txBox="1"/>
          <p:nvPr/>
        </p:nvSpPr>
        <p:spPr>
          <a:xfrm>
            <a:off x="1134775" y="4361273"/>
            <a:ext cx="6548363" cy="1200329"/>
          </a:xfrm>
          <a:prstGeom prst="rect">
            <a:avLst/>
          </a:prstGeom>
          <a:noFill/>
        </p:spPr>
        <p:txBody>
          <a:bodyPr wrap="square" rtlCol="0">
            <a:spAutoFit/>
          </a:bodyPr>
          <a:lstStyle/>
          <a:p>
            <a:r>
              <a:rPr lang="en-US" b="1" dirty="0">
                <a:solidFill>
                  <a:schemeClr val="accent6">
                    <a:lumMod val="50000"/>
                  </a:schemeClr>
                </a:solidFill>
              </a:rPr>
              <a:t>Here we get range of numbers from -127 to 127 =&gt; 255 different numbers</a:t>
            </a:r>
            <a:r>
              <a:rPr lang="en-IN" b="1" dirty="0">
                <a:solidFill>
                  <a:schemeClr val="accent6">
                    <a:lumMod val="50000"/>
                  </a:schemeClr>
                </a:solidFill>
              </a:rPr>
              <a:t> </a:t>
            </a:r>
          </a:p>
          <a:p>
            <a:r>
              <a:rPr lang="en-IN" b="1" dirty="0">
                <a:solidFill>
                  <a:schemeClr val="accent6">
                    <a:lumMod val="50000"/>
                  </a:schemeClr>
                </a:solidFill>
              </a:rPr>
              <a:t>So here we can observe that one number is getting lost which number is that can you find that?</a:t>
            </a:r>
            <a:endParaRPr lang="en-US" b="1" dirty="0">
              <a:solidFill>
                <a:schemeClr val="accent6">
                  <a:lumMod val="50000"/>
                </a:schemeClr>
              </a:solidFill>
            </a:endParaRPr>
          </a:p>
        </p:txBody>
      </p:sp>
    </p:spTree>
    <p:extLst>
      <p:ext uri="{BB962C8B-B14F-4D97-AF65-F5344CB8AC3E}">
        <p14:creationId xmlns:p14="http://schemas.microsoft.com/office/powerpoint/2010/main" val="321426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1103" y="279109"/>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231907" y="760637"/>
            <a:ext cx="3579505" cy="513715"/>
          </a:xfrm>
          <a:prstGeom prst="rect">
            <a:avLst/>
          </a:prstGeom>
        </p:spPr>
        <p:txBody>
          <a:bodyPr vert="horz" wrap="square" lIns="0" tIns="13335" rIns="0" bIns="0" rtlCol="0">
            <a:spAutoFit/>
          </a:bodyPr>
          <a:lstStyle/>
          <a:p>
            <a:pPr marL="12700">
              <a:lnSpc>
                <a:spcPct val="100000"/>
              </a:lnSpc>
              <a:spcBef>
                <a:spcPts val="105"/>
              </a:spcBef>
            </a:pPr>
            <a:r>
              <a:rPr lang="en-US" sz="3200" spc="-35" dirty="0">
                <a:solidFill>
                  <a:srgbClr val="BC5C45"/>
                </a:solidFill>
              </a:rPr>
              <a:t>Number System</a:t>
            </a:r>
            <a:endParaRPr sz="3200" dirty="0"/>
          </a:p>
        </p:txBody>
      </p:sp>
      <p:sp>
        <p:nvSpPr>
          <p:cNvPr id="21" name="object 21"/>
          <p:cNvSpPr txBox="1"/>
          <p:nvPr/>
        </p:nvSpPr>
        <p:spPr>
          <a:xfrm>
            <a:off x="1231907" y="1552854"/>
            <a:ext cx="7237106" cy="3667671"/>
          </a:xfrm>
          <a:prstGeom prst="rect">
            <a:avLst/>
          </a:prstGeom>
        </p:spPr>
        <p:txBody>
          <a:bodyPr vert="horz" wrap="square" lIns="0" tIns="86360" rIns="0" bIns="0" rtlCol="0">
            <a:spAutoFit/>
          </a:bodyPr>
          <a:lstStyle/>
          <a:p>
            <a:pPr marL="12700">
              <a:lnSpc>
                <a:spcPct val="100000"/>
              </a:lnSpc>
              <a:spcBef>
                <a:spcPts val="680"/>
              </a:spcBef>
            </a:pPr>
            <a:r>
              <a:rPr lang="en-US" sz="1800" spc="370" dirty="0">
                <a:latin typeface="Arial"/>
                <a:cs typeface="Arial"/>
              </a:rPr>
              <a:t>Numerical system to represent or express number having some set of digits and rules for performing various arithmetical tasks</a:t>
            </a:r>
          </a:p>
          <a:p>
            <a:pPr marL="12700">
              <a:lnSpc>
                <a:spcPct val="100000"/>
              </a:lnSpc>
              <a:spcBef>
                <a:spcPts val="680"/>
              </a:spcBef>
            </a:pPr>
            <a:endParaRPr lang="en-US" sz="1800" spc="370" dirty="0">
              <a:latin typeface="Arial"/>
              <a:cs typeface="Arial"/>
            </a:endParaRPr>
          </a:p>
          <a:p>
            <a:pPr marL="12700">
              <a:lnSpc>
                <a:spcPct val="100000"/>
              </a:lnSpc>
              <a:spcBef>
                <a:spcPts val="680"/>
              </a:spcBef>
            </a:pPr>
            <a:r>
              <a:rPr lang="en-US" spc="370" dirty="0">
                <a:latin typeface="Arial"/>
                <a:cs typeface="Arial"/>
              </a:rPr>
              <a:t>There are various types of number system like</a:t>
            </a:r>
          </a:p>
          <a:p>
            <a:pPr marL="12700">
              <a:lnSpc>
                <a:spcPct val="100000"/>
              </a:lnSpc>
              <a:spcBef>
                <a:spcPts val="680"/>
              </a:spcBef>
            </a:pPr>
            <a:endParaRPr lang="en-US" sz="1600" spc="370" dirty="0">
              <a:latin typeface="Arial"/>
              <a:cs typeface="Arial"/>
            </a:endParaRPr>
          </a:p>
          <a:p>
            <a:pPr marL="298450" indent="-285750">
              <a:lnSpc>
                <a:spcPct val="100000"/>
              </a:lnSpc>
              <a:spcBef>
                <a:spcPts val="680"/>
              </a:spcBef>
              <a:buFont typeface="Wingdings" panose="05000000000000000000" pitchFamily="2" charset="2"/>
              <a:buChar char="Ø"/>
            </a:pPr>
            <a:r>
              <a:rPr lang="en-US" sz="1600" spc="370" dirty="0">
                <a:latin typeface="Arial"/>
                <a:cs typeface="Arial"/>
              </a:rPr>
              <a:t>Decimal Number System base(10)</a:t>
            </a:r>
          </a:p>
          <a:p>
            <a:pPr marL="298450" indent="-285750">
              <a:lnSpc>
                <a:spcPct val="100000"/>
              </a:lnSpc>
              <a:spcBef>
                <a:spcPts val="680"/>
              </a:spcBef>
              <a:buFont typeface="Wingdings" panose="05000000000000000000" pitchFamily="2" charset="2"/>
              <a:buChar char="Ø"/>
            </a:pPr>
            <a:r>
              <a:rPr lang="en-US" sz="1600" spc="370" dirty="0">
                <a:latin typeface="Arial"/>
                <a:cs typeface="Arial"/>
              </a:rPr>
              <a:t>Octal Number System base(8)</a:t>
            </a:r>
          </a:p>
          <a:p>
            <a:pPr marL="298450" indent="-285750">
              <a:lnSpc>
                <a:spcPct val="100000"/>
              </a:lnSpc>
              <a:spcBef>
                <a:spcPts val="680"/>
              </a:spcBef>
              <a:buFont typeface="Wingdings" panose="05000000000000000000" pitchFamily="2" charset="2"/>
              <a:buChar char="Ø"/>
            </a:pPr>
            <a:r>
              <a:rPr lang="en-US" sz="1600" spc="370" dirty="0">
                <a:latin typeface="Arial"/>
                <a:cs typeface="Arial"/>
              </a:rPr>
              <a:t>Binary Number System base(2)</a:t>
            </a:r>
          </a:p>
          <a:p>
            <a:pPr marL="298450" indent="-285750">
              <a:lnSpc>
                <a:spcPct val="100000"/>
              </a:lnSpc>
              <a:spcBef>
                <a:spcPts val="680"/>
              </a:spcBef>
              <a:buFont typeface="Wingdings" panose="05000000000000000000" pitchFamily="2" charset="2"/>
              <a:buChar char="Ø"/>
            </a:pPr>
            <a:endParaRPr lang="en-US" sz="1600" spc="370" dirty="0">
              <a:latin typeface="Arial"/>
              <a:cs typeface="Arial"/>
            </a:endParaRPr>
          </a:p>
          <a:p>
            <a:pPr marL="12700">
              <a:lnSpc>
                <a:spcPct val="100000"/>
              </a:lnSpc>
              <a:spcBef>
                <a:spcPts val="680"/>
              </a:spcBef>
            </a:pPr>
            <a:endParaRPr lang="en-US" sz="1600" dirty="0">
              <a:latin typeface="Verdana"/>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115319"/>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778480"/>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098220" y="457071"/>
            <a:ext cx="6947560" cy="998350"/>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Now lets calculate the range of number available in this method</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graphicFrame>
        <p:nvGraphicFramePr>
          <p:cNvPr id="23" name="Table 22">
            <a:extLst>
              <a:ext uri="{FF2B5EF4-FFF2-40B4-BE49-F238E27FC236}">
                <a16:creationId xmlns:a16="http://schemas.microsoft.com/office/drawing/2014/main" id="{E223EB71-2C1E-54E9-C8EC-7711ABBC39F8}"/>
              </a:ext>
            </a:extLst>
          </p:cNvPr>
          <p:cNvGraphicFramePr>
            <a:graphicFrameLocks noGrp="1"/>
          </p:cNvGraphicFramePr>
          <p:nvPr>
            <p:extLst>
              <p:ext uri="{D42A27DB-BD31-4B8C-83A1-F6EECF244321}">
                <p14:modId xmlns:p14="http://schemas.microsoft.com/office/powerpoint/2010/main" val="373410489"/>
              </p:ext>
            </p:extLst>
          </p:nvPr>
        </p:nvGraphicFramePr>
        <p:xfrm>
          <a:off x="1169152" y="2840506"/>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highlight>
                            <a:srgbClr val="FF0000"/>
                          </a:highlight>
                        </a:rPr>
                        <a:t>1</a:t>
                      </a:r>
                      <a:endParaRPr lang="en-IN" dirty="0">
                        <a:highlight>
                          <a:srgbClr val="FF0000"/>
                        </a:highlight>
                      </a:endParaRPr>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116727209"/>
                  </a:ext>
                </a:extLst>
              </a:tr>
            </a:tbl>
          </a:graphicData>
        </a:graphic>
      </p:graphicFrame>
      <p:sp>
        <p:nvSpPr>
          <p:cNvPr id="32" name="TextBox 31">
            <a:extLst>
              <a:ext uri="{FF2B5EF4-FFF2-40B4-BE49-F238E27FC236}">
                <a16:creationId xmlns:a16="http://schemas.microsoft.com/office/drawing/2014/main" id="{0A5206AD-3FBE-3C16-E777-6D7A2617404F}"/>
              </a:ext>
            </a:extLst>
          </p:cNvPr>
          <p:cNvSpPr txBox="1"/>
          <p:nvPr/>
        </p:nvSpPr>
        <p:spPr>
          <a:xfrm>
            <a:off x="1098220" y="2442111"/>
            <a:ext cx="6548363" cy="369332"/>
          </a:xfrm>
          <a:prstGeom prst="rect">
            <a:avLst/>
          </a:prstGeom>
          <a:noFill/>
        </p:spPr>
        <p:txBody>
          <a:bodyPr wrap="square" rtlCol="0">
            <a:spAutoFit/>
          </a:bodyPr>
          <a:lstStyle/>
          <a:p>
            <a:r>
              <a:rPr lang="en-US" b="1" dirty="0">
                <a:solidFill>
                  <a:schemeClr val="accent6">
                    <a:lumMod val="50000"/>
                  </a:schemeClr>
                </a:solidFill>
              </a:rPr>
              <a:t>The number is</a:t>
            </a:r>
            <a:endParaRPr lang="en-IN" b="1" dirty="0">
              <a:solidFill>
                <a:schemeClr val="accent6">
                  <a:lumMod val="50000"/>
                </a:schemeClr>
              </a:solidFill>
            </a:endParaRPr>
          </a:p>
        </p:txBody>
      </p:sp>
      <p:sp>
        <p:nvSpPr>
          <p:cNvPr id="25" name="TextBox 24">
            <a:extLst>
              <a:ext uri="{FF2B5EF4-FFF2-40B4-BE49-F238E27FC236}">
                <a16:creationId xmlns:a16="http://schemas.microsoft.com/office/drawing/2014/main" id="{FCE79786-4E9F-AC3B-FF7C-7007ADAB3963}"/>
              </a:ext>
            </a:extLst>
          </p:cNvPr>
          <p:cNvSpPr txBox="1"/>
          <p:nvPr/>
        </p:nvSpPr>
        <p:spPr>
          <a:xfrm>
            <a:off x="7351327" y="2840400"/>
            <a:ext cx="2133600" cy="369332"/>
          </a:xfrm>
          <a:prstGeom prst="rect">
            <a:avLst/>
          </a:prstGeom>
          <a:noFill/>
        </p:spPr>
        <p:txBody>
          <a:bodyPr wrap="square" rtlCol="0">
            <a:spAutoFit/>
          </a:bodyPr>
          <a:lstStyle/>
          <a:p>
            <a:r>
              <a:rPr lang="en-US" b="1" dirty="0">
                <a:solidFill>
                  <a:schemeClr val="accent6">
                    <a:lumMod val="50000"/>
                  </a:schemeClr>
                </a:solidFill>
              </a:rPr>
              <a:t>- 0</a:t>
            </a:r>
            <a:endParaRPr lang="en-IN" b="1" dirty="0">
              <a:solidFill>
                <a:schemeClr val="accent6">
                  <a:lumMod val="50000"/>
                </a:schemeClr>
              </a:solidFill>
            </a:endParaRPr>
          </a:p>
        </p:txBody>
      </p:sp>
      <p:sp>
        <p:nvSpPr>
          <p:cNvPr id="26" name="TextBox 25">
            <a:extLst>
              <a:ext uri="{FF2B5EF4-FFF2-40B4-BE49-F238E27FC236}">
                <a16:creationId xmlns:a16="http://schemas.microsoft.com/office/drawing/2014/main" id="{1BE8DD3C-D40D-9147-BCEE-49014402527E}"/>
              </a:ext>
            </a:extLst>
          </p:cNvPr>
          <p:cNvSpPr txBox="1"/>
          <p:nvPr/>
        </p:nvSpPr>
        <p:spPr>
          <a:xfrm>
            <a:off x="1169152" y="4021808"/>
            <a:ext cx="6548363" cy="646331"/>
          </a:xfrm>
          <a:prstGeom prst="rect">
            <a:avLst/>
          </a:prstGeom>
          <a:noFill/>
        </p:spPr>
        <p:txBody>
          <a:bodyPr wrap="square" rtlCol="0">
            <a:spAutoFit/>
          </a:bodyPr>
          <a:lstStyle/>
          <a:p>
            <a:r>
              <a:rPr lang="en-US" b="1" dirty="0">
                <a:solidFill>
                  <a:schemeClr val="accent6">
                    <a:lumMod val="50000"/>
                  </a:schemeClr>
                </a:solidFill>
              </a:rPr>
              <a:t>So by observing this we can say that sign bit theory fails here.</a:t>
            </a:r>
          </a:p>
          <a:p>
            <a:r>
              <a:rPr lang="en-US" b="1" dirty="0">
                <a:solidFill>
                  <a:schemeClr val="accent6">
                    <a:lumMod val="50000"/>
                  </a:schemeClr>
                </a:solidFill>
              </a:rPr>
              <a:t>So what is the solution?</a:t>
            </a:r>
          </a:p>
        </p:txBody>
      </p:sp>
    </p:spTree>
    <p:extLst>
      <p:ext uri="{BB962C8B-B14F-4D97-AF65-F5344CB8AC3E}">
        <p14:creationId xmlns:p14="http://schemas.microsoft.com/office/powerpoint/2010/main" val="3488121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35218"/>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35218"/>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35218"/>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65558"/>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35218"/>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65558"/>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35218"/>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65558"/>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35218"/>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65558"/>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35218"/>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35218"/>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35218"/>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65558"/>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43942" y="35218"/>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150537"/>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121580"/>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13698"/>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098220" y="492289"/>
            <a:ext cx="6947560" cy="505908"/>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2s compliment</a:t>
            </a:r>
            <a:endParaRPr lang="en-US" sz="3200" dirty="0"/>
          </a:p>
        </p:txBody>
      </p:sp>
      <p:sp>
        <p:nvSpPr>
          <p:cNvPr id="22" name="Rectangle 21"/>
          <p:cNvSpPr/>
          <p:nvPr/>
        </p:nvSpPr>
        <p:spPr>
          <a:xfrm>
            <a:off x="1057757" y="1363309"/>
            <a:ext cx="7173366" cy="369332"/>
          </a:xfrm>
          <a:prstGeom prst="rect">
            <a:avLst/>
          </a:prstGeom>
        </p:spPr>
        <p:txBody>
          <a:bodyPr wrap="square">
            <a:spAutoFit/>
          </a:bodyPr>
          <a:lstStyle/>
          <a:p>
            <a:endParaRPr lang="en-IN" dirty="0"/>
          </a:p>
        </p:txBody>
      </p:sp>
      <p:graphicFrame>
        <p:nvGraphicFramePr>
          <p:cNvPr id="23" name="Table 22">
            <a:extLst>
              <a:ext uri="{FF2B5EF4-FFF2-40B4-BE49-F238E27FC236}">
                <a16:creationId xmlns:a16="http://schemas.microsoft.com/office/drawing/2014/main" id="{E223EB71-2C1E-54E9-C8EC-7711ABBC39F8}"/>
              </a:ext>
            </a:extLst>
          </p:cNvPr>
          <p:cNvGraphicFramePr>
            <a:graphicFrameLocks noGrp="1"/>
          </p:cNvGraphicFramePr>
          <p:nvPr>
            <p:extLst>
              <p:ext uri="{D42A27DB-BD31-4B8C-83A1-F6EECF244321}">
                <p14:modId xmlns:p14="http://schemas.microsoft.com/office/powerpoint/2010/main" val="4113578515"/>
              </p:ext>
            </p:extLst>
          </p:nvPr>
        </p:nvGraphicFramePr>
        <p:xfrm>
          <a:off x="1322619" y="2054791"/>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116727209"/>
                  </a:ext>
                </a:extLst>
              </a:tr>
            </a:tbl>
          </a:graphicData>
        </a:graphic>
      </p:graphicFrame>
      <p:sp>
        <p:nvSpPr>
          <p:cNvPr id="32" name="TextBox 31">
            <a:extLst>
              <a:ext uri="{FF2B5EF4-FFF2-40B4-BE49-F238E27FC236}">
                <a16:creationId xmlns:a16="http://schemas.microsoft.com/office/drawing/2014/main" id="{0A5206AD-3FBE-3C16-E777-6D7A2617404F}"/>
              </a:ext>
            </a:extLst>
          </p:cNvPr>
          <p:cNvSpPr txBox="1"/>
          <p:nvPr/>
        </p:nvSpPr>
        <p:spPr>
          <a:xfrm>
            <a:off x="912877" y="1399439"/>
            <a:ext cx="6548363" cy="369332"/>
          </a:xfrm>
          <a:prstGeom prst="rect">
            <a:avLst/>
          </a:prstGeom>
          <a:noFill/>
        </p:spPr>
        <p:txBody>
          <a:bodyPr wrap="square" rtlCol="0">
            <a:spAutoFit/>
          </a:bodyPr>
          <a:lstStyle/>
          <a:p>
            <a:r>
              <a:rPr lang="en-US" b="1" dirty="0">
                <a:solidFill>
                  <a:schemeClr val="accent6">
                    <a:lumMod val="50000"/>
                  </a:schemeClr>
                </a:solidFill>
              </a:rPr>
              <a:t>Now lets see what is 2s compliment</a:t>
            </a:r>
            <a:endParaRPr lang="en-IN" b="1" dirty="0">
              <a:solidFill>
                <a:schemeClr val="accent6">
                  <a:lumMod val="50000"/>
                </a:schemeClr>
              </a:solidFill>
            </a:endParaRPr>
          </a:p>
        </p:txBody>
      </p:sp>
      <p:graphicFrame>
        <p:nvGraphicFramePr>
          <p:cNvPr id="21" name="Table 20">
            <a:extLst>
              <a:ext uri="{FF2B5EF4-FFF2-40B4-BE49-F238E27FC236}">
                <a16:creationId xmlns:a16="http://schemas.microsoft.com/office/drawing/2014/main" id="{3A296672-46D4-0E6E-044B-BC6174718297}"/>
              </a:ext>
            </a:extLst>
          </p:cNvPr>
          <p:cNvGraphicFramePr>
            <a:graphicFrameLocks noGrp="1"/>
          </p:cNvGraphicFramePr>
          <p:nvPr>
            <p:extLst>
              <p:ext uri="{D42A27DB-BD31-4B8C-83A1-F6EECF244321}">
                <p14:modId xmlns:p14="http://schemas.microsoft.com/office/powerpoint/2010/main" val="907924170"/>
              </p:ext>
            </p:extLst>
          </p:nvPr>
        </p:nvGraphicFramePr>
        <p:xfrm>
          <a:off x="1327535" y="2711953"/>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graphicFrame>
        <p:nvGraphicFramePr>
          <p:cNvPr id="24" name="Table 23">
            <a:extLst>
              <a:ext uri="{FF2B5EF4-FFF2-40B4-BE49-F238E27FC236}">
                <a16:creationId xmlns:a16="http://schemas.microsoft.com/office/drawing/2014/main" id="{2969EAB5-F294-9EA7-DE4F-70CA0C6109CA}"/>
              </a:ext>
            </a:extLst>
          </p:cNvPr>
          <p:cNvGraphicFramePr>
            <a:graphicFrameLocks noGrp="1"/>
          </p:cNvGraphicFramePr>
          <p:nvPr>
            <p:extLst>
              <p:ext uri="{D42A27DB-BD31-4B8C-83A1-F6EECF244321}">
                <p14:modId xmlns:p14="http://schemas.microsoft.com/office/powerpoint/2010/main" val="4048496695"/>
              </p:ext>
            </p:extLst>
          </p:nvPr>
        </p:nvGraphicFramePr>
        <p:xfrm>
          <a:off x="1324793" y="3407409"/>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graphicFrame>
        <p:nvGraphicFramePr>
          <p:cNvPr id="27" name="Table 26">
            <a:extLst>
              <a:ext uri="{FF2B5EF4-FFF2-40B4-BE49-F238E27FC236}">
                <a16:creationId xmlns:a16="http://schemas.microsoft.com/office/drawing/2014/main" id="{EC32E0ED-FB6D-2BFA-72FA-EC5A1B1EBA3D}"/>
              </a:ext>
            </a:extLst>
          </p:cNvPr>
          <p:cNvGraphicFramePr>
            <a:graphicFrameLocks noGrp="1"/>
          </p:cNvGraphicFramePr>
          <p:nvPr>
            <p:extLst>
              <p:ext uri="{D42A27DB-BD31-4B8C-83A1-F6EECF244321}">
                <p14:modId xmlns:p14="http://schemas.microsoft.com/office/powerpoint/2010/main" val="597483057"/>
              </p:ext>
            </p:extLst>
          </p:nvPr>
        </p:nvGraphicFramePr>
        <p:xfrm>
          <a:off x="1322619" y="4443594"/>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sp>
        <p:nvSpPr>
          <p:cNvPr id="28" name="TextBox 27">
            <a:extLst>
              <a:ext uri="{FF2B5EF4-FFF2-40B4-BE49-F238E27FC236}">
                <a16:creationId xmlns:a16="http://schemas.microsoft.com/office/drawing/2014/main" id="{53EAA1E0-DD99-6695-6068-EA04F01751D1}"/>
              </a:ext>
            </a:extLst>
          </p:cNvPr>
          <p:cNvSpPr txBox="1"/>
          <p:nvPr/>
        </p:nvSpPr>
        <p:spPr>
          <a:xfrm>
            <a:off x="7469123" y="2054791"/>
            <a:ext cx="1193079" cy="369332"/>
          </a:xfrm>
          <a:prstGeom prst="rect">
            <a:avLst/>
          </a:prstGeom>
          <a:noFill/>
        </p:spPr>
        <p:txBody>
          <a:bodyPr wrap="square" rtlCol="0">
            <a:spAutoFit/>
          </a:bodyPr>
          <a:lstStyle/>
          <a:p>
            <a:r>
              <a:rPr lang="en-US" b="1" dirty="0">
                <a:solidFill>
                  <a:schemeClr val="accent6">
                    <a:lumMod val="50000"/>
                  </a:schemeClr>
                </a:solidFill>
              </a:rPr>
              <a:t>bin</a:t>
            </a:r>
            <a:endParaRPr lang="en-IN" b="1" dirty="0">
              <a:solidFill>
                <a:schemeClr val="accent6">
                  <a:lumMod val="50000"/>
                </a:schemeClr>
              </a:solidFill>
            </a:endParaRPr>
          </a:p>
        </p:txBody>
      </p:sp>
      <p:sp>
        <p:nvSpPr>
          <p:cNvPr id="29" name="TextBox 28">
            <a:extLst>
              <a:ext uri="{FF2B5EF4-FFF2-40B4-BE49-F238E27FC236}">
                <a16:creationId xmlns:a16="http://schemas.microsoft.com/office/drawing/2014/main" id="{DF095CB8-8FE2-E4CC-A88A-C3B9ADE71FDC}"/>
              </a:ext>
            </a:extLst>
          </p:cNvPr>
          <p:cNvSpPr txBox="1"/>
          <p:nvPr/>
        </p:nvSpPr>
        <p:spPr>
          <a:xfrm>
            <a:off x="7418619" y="2608242"/>
            <a:ext cx="1355931" cy="646331"/>
          </a:xfrm>
          <a:prstGeom prst="rect">
            <a:avLst/>
          </a:prstGeom>
          <a:noFill/>
        </p:spPr>
        <p:txBody>
          <a:bodyPr wrap="square" rtlCol="0">
            <a:spAutoFit/>
          </a:bodyPr>
          <a:lstStyle/>
          <a:p>
            <a:r>
              <a:rPr lang="en-US" b="1" dirty="0">
                <a:solidFill>
                  <a:schemeClr val="accent6">
                    <a:lumMod val="50000"/>
                  </a:schemeClr>
                </a:solidFill>
              </a:rPr>
              <a:t>1s </a:t>
            </a:r>
          </a:p>
          <a:p>
            <a:r>
              <a:rPr lang="en-US" b="1" dirty="0">
                <a:solidFill>
                  <a:schemeClr val="accent6">
                    <a:lumMod val="50000"/>
                  </a:schemeClr>
                </a:solidFill>
              </a:rPr>
              <a:t>compliment</a:t>
            </a:r>
            <a:endParaRPr lang="en-IN" b="1" dirty="0">
              <a:solidFill>
                <a:schemeClr val="accent6">
                  <a:lumMod val="50000"/>
                </a:schemeClr>
              </a:solidFill>
            </a:endParaRPr>
          </a:p>
        </p:txBody>
      </p:sp>
      <p:sp>
        <p:nvSpPr>
          <p:cNvPr id="30" name="TextBox 29">
            <a:extLst>
              <a:ext uri="{FF2B5EF4-FFF2-40B4-BE49-F238E27FC236}">
                <a16:creationId xmlns:a16="http://schemas.microsoft.com/office/drawing/2014/main" id="{429E3D28-B61B-61ED-2BFC-927B2C5E559C}"/>
              </a:ext>
            </a:extLst>
          </p:cNvPr>
          <p:cNvSpPr txBox="1"/>
          <p:nvPr/>
        </p:nvSpPr>
        <p:spPr>
          <a:xfrm>
            <a:off x="7418618" y="4343400"/>
            <a:ext cx="1524001" cy="646331"/>
          </a:xfrm>
          <a:prstGeom prst="rect">
            <a:avLst/>
          </a:prstGeom>
          <a:noFill/>
        </p:spPr>
        <p:txBody>
          <a:bodyPr wrap="square" rtlCol="0">
            <a:spAutoFit/>
          </a:bodyPr>
          <a:lstStyle/>
          <a:p>
            <a:r>
              <a:rPr lang="en-US" b="1" dirty="0">
                <a:solidFill>
                  <a:schemeClr val="accent6">
                    <a:lumMod val="50000"/>
                  </a:schemeClr>
                </a:solidFill>
              </a:rPr>
              <a:t>2s </a:t>
            </a:r>
          </a:p>
          <a:p>
            <a:r>
              <a:rPr lang="en-US" b="1" dirty="0">
                <a:solidFill>
                  <a:schemeClr val="accent6">
                    <a:lumMod val="50000"/>
                  </a:schemeClr>
                </a:solidFill>
              </a:rPr>
              <a:t>compliment</a:t>
            </a:r>
            <a:endParaRPr lang="en-IN" b="1" dirty="0">
              <a:solidFill>
                <a:schemeClr val="accent6">
                  <a:lumMod val="50000"/>
                </a:schemeClr>
              </a:solidFill>
            </a:endParaRPr>
          </a:p>
        </p:txBody>
      </p:sp>
      <p:cxnSp>
        <p:nvCxnSpPr>
          <p:cNvPr id="33" name="Straight Connector 32">
            <a:extLst>
              <a:ext uri="{FF2B5EF4-FFF2-40B4-BE49-F238E27FC236}">
                <a16:creationId xmlns:a16="http://schemas.microsoft.com/office/drawing/2014/main" id="{70C8DA0F-D515-E894-B8B3-37B9C477DA51}"/>
              </a:ext>
            </a:extLst>
          </p:cNvPr>
          <p:cNvCxnSpPr>
            <a:cxnSpLocks/>
          </p:cNvCxnSpPr>
          <p:nvPr/>
        </p:nvCxnSpPr>
        <p:spPr>
          <a:xfrm>
            <a:off x="1098220" y="4150018"/>
            <a:ext cx="6674180" cy="0"/>
          </a:xfrm>
          <a:prstGeom prst="line">
            <a:avLst/>
          </a:prstGeom>
        </p:spPr>
        <p:style>
          <a:lnRef idx="3">
            <a:schemeClr val="accent2"/>
          </a:lnRef>
          <a:fillRef idx="0">
            <a:schemeClr val="accent2"/>
          </a:fillRef>
          <a:effectRef idx="2">
            <a:schemeClr val="accent2"/>
          </a:effectRef>
          <a:fontRef idx="minor">
            <a:schemeClr val="tx1"/>
          </a:fontRef>
        </p:style>
      </p:cxnSp>
      <p:sp>
        <p:nvSpPr>
          <p:cNvPr id="35" name="Plus Sign 34">
            <a:extLst>
              <a:ext uri="{FF2B5EF4-FFF2-40B4-BE49-F238E27FC236}">
                <a16:creationId xmlns:a16="http://schemas.microsoft.com/office/drawing/2014/main" id="{C3B20E89-5928-43C1-8B8E-F126392C605C}"/>
              </a:ext>
            </a:extLst>
          </p:cNvPr>
          <p:cNvSpPr/>
          <p:nvPr/>
        </p:nvSpPr>
        <p:spPr>
          <a:xfrm>
            <a:off x="896861" y="3053543"/>
            <a:ext cx="342924" cy="304800"/>
          </a:xfrm>
          <a:prstGeom prst="mathPlu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814CA049-0D5C-485D-D9F7-607E5AC574BB}"/>
              </a:ext>
            </a:extLst>
          </p:cNvPr>
          <p:cNvSpPr txBox="1"/>
          <p:nvPr/>
        </p:nvSpPr>
        <p:spPr>
          <a:xfrm>
            <a:off x="1057757" y="5274489"/>
            <a:ext cx="6548363" cy="369332"/>
          </a:xfrm>
          <a:prstGeom prst="rect">
            <a:avLst/>
          </a:prstGeom>
          <a:noFill/>
        </p:spPr>
        <p:txBody>
          <a:bodyPr wrap="square" rtlCol="0">
            <a:spAutoFit/>
          </a:bodyPr>
          <a:lstStyle/>
          <a:p>
            <a:r>
              <a:rPr lang="en-US" b="1" dirty="0">
                <a:solidFill>
                  <a:schemeClr val="accent6">
                    <a:lumMod val="50000"/>
                  </a:schemeClr>
                </a:solidFill>
              </a:rPr>
              <a:t>Quick Question : find 2s Compliment of      01010011</a:t>
            </a:r>
            <a:endParaRPr lang="en-IN" b="1" dirty="0">
              <a:solidFill>
                <a:schemeClr val="accent6">
                  <a:lumMod val="50000"/>
                </a:schemeClr>
              </a:solidFill>
            </a:endParaRPr>
          </a:p>
        </p:txBody>
      </p:sp>
    </p:spTree>
    <p:extLst>
      <p:ext uri="{BB962C8B-B14F-4D97-AF65-F5344CB8AC3E}">
        <p14:creationId xmlns:p14="http://schemas.microsoft.com/office/powerpoint/2010/main" val="612812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115319"/>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778480"/>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098220" y="457071"/>
            <a:ext cx="6947560" cy="505908"/>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2s compliment</a:t>
            </a:r>
            <a:endParaRPr lang="en-US"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graphicFrame>
        <p:nvGraphicFramePr>
          <p:cNvPr id="23" name="Table 22">
            <a:extLst>
              <a:ext uri="{FF2B5EF4-FFF2-40B4-BE49-F238E27FC236}">
                <a16:creationId xmlns:a16="http://schemas.microsoft.com/office/drawing/2014/main" id="{E223EB71-2C1E-54E9-C8EC-7711ABBC39F8}"/>
              </a:ext>
            </a:extLst>
          </p:cNvPr>
          <p:cNvGraphicFramePr>
            <a:graphicFrameLocks noGrp="1"/>
          </p:cNvGraphicFramePr>
          <p:nvPr>
            <p:extLst>
              <p:ext uri="{D42A27DB-BD31-4B8C-83A1-F6EECF244321}">
                <p14:modId xmlns:p14="http://schemas.microsoft.com/office/powerpoint/2010/main" val="1149146222"/>
              </p:ext>
            </p:extLst>
          </p:nvPr>
        </p:nvGraphicFramePr>
        <p:xfrm>
          <a:off x="1322619" y="2019573"/>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sp>
        <p:nvSpPr>
          <p:cNvPr id="32" name="TextBox 31">
            <a:extLst>
              <a:ext uri="{FF2B5EF4-FFF2-40B4-BE49-F238E27FC236}">
                <a16:creationId xmlns:a16="http://schemas.microsoft.com/office/drawing/2014/main" id="{0A5206AD-3FBE-3C16-E777-6D7A2617404F}"/>
              </a:ext>
            </a:extLst>
          </p:cNvPr>
          <p:cNvSpPr txBox="1"/>
          <p:nvPr/>
        </p:nvSpPr>
        <p:spPr>
          <a:xfrm>
            <a:off x="912877" y="1364221"/>
            <a:ext cx="6548363" cy="369332"/>
          </a:xfrm>
          <a:prstGeom prst="rect">
            <a:avLst/>
          </a:prstGeom>
          <a:noFill/>
        </p:spPr>
        <p:txBody>
          <a:bodyPr wrap="square" rtlCol="0">
            <a:spAutoFit/>
          </a:bodyPr>
          <a:lstStyle/>
          <a:p>
            <a:r>
              <a:rPr lang="en-US" b="1" dirty="0">
                <a:solidFill>
                  <a:schemeClr val="accent6">
                    <a:lumMod val="50000"/>
                  </a:schemeClr>
                </a:solidFill>
              </a:rPr>
              <a:t>Now find decimal value of below:</a:t>
            </a:r>
            <a:endParaRPr lang="en-IN" b="1" dirty="0">
              <a:solidFill>
                <a:schemeClr val="accent6">
                  <a:lumMod val="50000"/>
                </a:schemeClr>
              </a:solidFill>
            </a:endParaRPr>
          </a:p>
        </p:txBody>
      </p:sp>
    </p:spTree>
    <p:extLst>
      <p:ext uri="{BB962C8B-B14F-4D97-AF65-F5344CB8AC3E}">
        <p14:creationId xmlns:p14="http://schemas.microsoft.com/office/powerpoint/2010/main" val="3830066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115319"/>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778480"/>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098220" y="457071"/>
            <a:ext cx="6947560" cy="505908"/>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2s compliment</a:t>
            </a:r>
            <a:endParaRPr lang="en-US"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graphicFrame>
        <p:nvGraphicFramePr>
          <p:cNvPr id="23" name="Table 22">
            <a:extLst>
              <a:ext uri="{FF2B5EF4-FFF2-40B4-BE49-F238E27FC236}">
                <a16:creationId xmlns:a16="http://schemas.microsoft.com/office/drawing/2014/main" id="{E223EB71-2C1E-54E9-C8EC-7711ABBC39F8}"/>
              </a:ext>
            </a:extLst>
          </p:cNvPr>
          <p:cNvGraphicFramePr>
            <a:graphicFrameLocks noGrp="1"/>
          </p:cNvGraphicFramePr>
          <p:nvPr/>
        </p:nvGraphicFramePr>
        <p:xfrm>
          <a:off x="1322619" y="2019573"/>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sp>
        <p:nvSpPr>
          <p:cNvPr id="32" name="TextBox 31">
            <a:extLst>
              <a:ext uri="{FF2B5EF4-FFF2-40B4-BE49-F238E27FC236}">
                <a16:creationId xmlns:a16="http://schemas.microsoft.com/office/drawing/2014/main" id="{0A5206AD-3FBE-3C16-E777-6D7A2617404F}"/>
              </a:ext>
            </a:extLst>
          </p:cNvPr>
          <p:cNvSpPr txBox="1"/>
          <p:nvPr/>
        </p:nvSpPr>
        <p:spPr>
          <a:xfrm>
            <a:off x="912877" y="1364221"/>
            <a:ext cx="6548363" cy="369332"/>
          </a:xfrm>
          <a:prstGeom prst="rect">
            <a:avLst/>
          </a:prstGeom>
          <a:noFill/>
        </p:spPr>
        <p:txBody>
          <a:bodyPr wrap="square" rtlCol="0">
            <a:spAutoFit/>
          </a:bodyPr>
          <a:lstStyle/>
          <a:p>
            <a:r>
              <a:rPr lang="en-US" b="1" dirty="0">
                <a:solidFill>
                  <a:schemeClr val="accent6">
                    <a:lumMod val="50000"/>
                  </a:schemeClr>
                </a:solidFill>
              </a:rPr>
              <a:t>Now find decimal value of below:</a:t>
            </a:r>
            <a:endParaRPr lang="en-IN" b="1" dirty="0">
              <a:solidFill>
                <a:schemeClr val="accent6">
                  <a:lumMod val="50000"/>
                </a:schemeClr>
              </a:solidFill>
            </a:endParaRPr>
          </a:p>
        </p:txBody>
      </p:sp>
      <p:graphicFrame>
        <p:nvGraphicFramePr>
          <p:cNvPr id="21" name="Table 20">
            <a:extLst>
              <a:ext uri="{FF2B5EF4-FFF2-40B4-BE49-F238E27FC236}">
                <a16:creationId xmlns:a16="http://schemas.microsoft.com/office/drawing/2014/main" id="{3A296672-46D4-0E6E-044B-BC6174718297}"/>
              </a:ext>
            </a:extLst>
          </p:cNvPr>
          <p:cNvGraphicFramePr>
            <a:graphicFrameLocks noGrp="1"/>
          </p:cNvGraphicFramePr>
          <p:nvPr>
            <p:extLst>
              <p:ext uri="{D42A27DB-BD31-4B8C-83A1-F6EECF244321}">
                <p14:modId xmlns:p14="http://schemas.microsoft.com/office/powerpoint/2010/main" val="694358434"/>
              </p:ext>
            </p:extLst>
          </p:nvPr>
        </p:nvGraphicFramePr>
        <p:xfrm>
          <a:off x="1327535" y="2676735"/>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116727209"/>
                  </a:ext>
                </a:extLst>
              </a:tr>
            </a:tbl>
          </a:graphicData>
        </a:graphic>
      </p:graphicFrame>
      <p:graphicFrame>
        <p:nvGraphicFramePr>
          <p:cNvPr id="24" name="Table 23">
            <a:extLst>
              <a:ext uri="{FF2B5EF4-FFF2-40B4-BE49-F238E27FC236}">
                <a16:creationId xmlns:a16="http://schemas.microsoft.com/office/drawing/2014/main" id="{2969EAB5-F294-9EA7-DE4F-70CA0C6109CA}"/>
              </a:ext>
            </a:extLst>
          </p:cNvPr>
          <p:cNvGraphicFramePr>
            <a:graphicFrameLocks noGrp="1"/>
          </p:cNvGraphicFramePr>
          <p:nvPr/>
        </p:nvGraphicFramePr>
        <p:xfrm>
          <a:off x="1324793" y="3372191"/>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graphicFrame>
        <p:nvGraphicFramePr>
          <p:cNvPr id="27" name="Table 26">
            <a:extLst>
              <a:ext uri="{FF2B5EF4-FFF2-40B4-BE49-F238E27FC236}">
                <a16:creationId xmlns:a16="http://schemas.microsoft.com/office/drawing/2014/main" id="{EC32E0ED-FB6D-2BFA-72FA-EC5A1B1EBA3D}"/>
              </a:ext>
            </a:extLst>
          </p:cNvPr>
          <p:cNvGraphicFramePr>
            <a:graphicFrameLocks noGrp="1"/>
          </p:cNvGraphicFramePr>
          <p:nvPr>
            <p:extLst>
              <p:ext uri="{D42A27DB-BD31-4B8C-83A1-F6EECF244321}">
                <p14:modId xmlns:p14="http://schemas.microsoft.com/office/powerpoint/2010/main" val="1683385728"/>
              </p:ext>
            </p:extLst>
          </p:nvPr>
        </p:nvGraphicFramePr>
        <p:xfrm>
          <a:off x="1322619" y="4408376"/>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sp>
        <p:nvSpPr>
          <p:cNvPr id="29" name="TextBox 28">
            <a:extLst>
              <a:ext uri="{FF2B5EF4-FFF2-40B4-BE49-F238E27FC236}">
                <a16:creationId xmlns:a16="http://schemas.microsoft.com/office/drawing/2014/main" id="{DF095CB8-8FE2-E4CC-A88A-C3B9ADE71FDC}"/>
              </a:ext>
            </a:extLst>
          </p:cNvPr>
          <p:cNvSpPr txBox="1"/>
          <p:nvPr/>
        </p:nvSpPr>
        <p:spPr>
          <a:xfrm>
            <a:off x="7418619" y="2573024"/>
            <a:ext cx="6548363" cy="646331"/>
          </a:xfrm>
          <a:prstGeom prst="rect">
            <a:avLst/>
          </a:prstGeom>
          <a:noFill/>
        </p:spPr>
        <p:txBody>
          <a:bodyPr wrap="square" rtlCol="0">
            <a:spAutoFit/>
          </a:bodyPr>
          <a:lstStyle/>
          <a:p>
            <a:r>
              <a:rPr lang="en-US" b="1" dirty="0">
                <a:solidFill>
                  <a:schemeClr val="accent6">
                    <a:lumMod val="50000"/>
                  </a:schemeClr>
                </a:solidFill>
              </a:rPr>
              <a:t>1s </a:t>
            </a:r>
          </a:p>
          <a:p>
            <a:r>
              <a:rPr lang="en-US" b="1" dirty="0">
                <a:solidFill>
                  <a:schemeClr val="accent6">
                    <a:lumMod val="50000"/>
                  </a:schemeClr>
                </a:solidFill>
              </a:rPr>
              <a:t>compliment</a:t>
            </a:r>
            <a:endParaRPr lang="en-IN" b="1" dirty="0">
              <a:solidFill>
                <a:schemeClr val="accent6">
                  <a:lumMod val="50000"/>
                </a:schemeClr>
              </a:solidFill>
            </a:endParaRPr>
          </a:p>
        </p:txBody>
      </p:sp>
      <p:sp>
        <p:nvSpPr>
          <p:cNvPr id="30" name="TextBox 29">
            <a:extLst>
              <a:ext uri="{FF2B5EF4-FFF2-40B4-BE49-F238E27FC236}">
                <a16:creationId xmlns:a16="http://schemas.microsoft.com/office/drawing/2014/main" id="{429E3D28-B61B-61ED-2BFC-927B2C5E559C}"/>
              </a:ext>
            </a:extLst>
          </p:cNvPr>
          <p:cNvSpPr txBox="1"/>
          <p:nvPr/>
        </p:nvSpPr>
        <p:spPr>
          <a:xfrm>
            <a:off x="7418618" y="4271706"/>
            <a:ext cx="6548363" cy="646331"/>
          </a:xfrm>
          <a:prstGeom prst="rect">
            <a:avLst/>
          </a:prstGeom>
          <a:noFill/>
        </p:spPr>
        <p:txBody>
          <a:bodyPr wrap="square" rtlCol="0">
            <a:spAutoFit/>
          </a:bodyPr>
          <a:lstStyle/>
          <a:p>
            <a:r>
              <a:rPr lang="en-US" b="1" dirty="0">
                <a:solidFill>
                  <a:schemeClr val="accent6">
                    <a:lumMod val="50000"/>
                  </a:schemeClr>
                </a:solidFill>
              </a:rPr>
              <a:t>2s </a:t>
            </a:r>
          </a:p>
          <a:p>
            <a:r>
              <a:rPr lang="en-US" b="1" dirty="0">
                <a:solidFill>
                  <a:schemeClr val="accent6">
                    <a:lumMod val="50000"/>
                  </a:schemeClr>
                </a:solidFill>
              </a:rPr>
              <a:t>compliment</a:t>
            </a:r>
            <a:endParaRPr lang="en-IN" b="1" dirty="0">
              <a:solidFill>
                <a:schemeClr val="accent6">
                  <a:lumMod val="50000"/>
                </a:schemeClr>
              </a:solidFill>
            </a:endParaRPr>
          </a:p>
        </p:txBody>
      </p:sp>
      <p:cxnSp>
        <p:nvCxnSpPr>
          <p:cNvPr id="33" name="Straight Connector 32">
            <a:extLst>
              <a:ext uri="{FF2B5EF4-FFF2-40B4-BE49-F238E27FC236}">
                <a16:creationId xmlns:a16="http://schemas.microsoft.com/office/drawing/2014/main" id="{70C8DA0F-D515-E894-B8B3-37B9C477DA51}"/>
              </a:ext>
            </a:extLst>
          </p:cNvPr>
          <p:cNvCxnSpPr>
            <a:cxnSpLocks/>
          </p:cNvCxnSpPr>
          <p:nvPr/>
        </p:nvCxnSpPr>
        <p:spPr>
          <a:xfrm>
            <a:off x="1098220" y="4114800"/>
            <a:ext cx="6674180" cy="0"/>
          </a:xfrm>
          <a:prstGeom prst="line">
            <a:avLst/>
          </a:prstGeom>
        </p:spPr>
        <p:style>
          <a:lnRef idx="3">
            <a:schemeClr val="accent2"/>
          </a:lnRef>
          <a:fillRef idx="0">
            <a:schemeClr val="accent2"/>
          </a:fillRef>
          <a:effectRef idx="2">
            <a:schemeClr val="accent2"/>
          </a:effectRef>
          <a:fontRef idx="minor">
            <a:schemeClr val="tx1"/>
          </a:fontRef>
        </p:style>
      </p:cxnSp>
      <p:sp>
        <p:nvSpPr>
          <p:cNvPr id="35" name="Plus Sign 34">
            <a:extLst>
              <a:ext uri="{FF2B5EF4-FFF2-40B4-BE49-F238E27FC236}">
                <a16:creationId xmlns:a16="http://schemas.microsoft.com/office/drawing/2014/main" id="{C3B20E89-5928-43C1-8B8E-F126392C605C}"/>
              </a:ext>
            </a:extLst>
          </p:cNvPr>
          <p:cNvSpPr/>
          <p:nvPr/>
        </p:nvSpPr>
        <p:spPr>
          <a:xfrm>
            <a:off x="896861" y="3018325"/>
            <a:ext cx="342924" cy="304800"/>
          </a:xfrm>
          <a:prstGeom prst="mathPlu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814CA049-0D5C-485D-D9F7-607E5AC574BB}"/>
              </a:ext>
            </a:extLst>
          </p:cNvPr>
          <p:cNvSpPr txBox="1"/>
          <p:nvPr/>
        </p:nvSpPr>
        <p:spPr>
          <a:xfrm>
            <a:off x="1057757" y="5239271"/>
            <a:ext cx="6548363" cy="369332"/>
          </a:xfrm>
          <a:prstGeom prst="rect">
            <a:avLst/>
          </a:prstGeom>
          <a:noFill/>
        </p:spPr>
        <p:txBody>
          <a:bodyPr wrap="square" rtlCol="0">
            <a:spAutoFit/>
          </a:bodyPr>
          <a:lstStyle/>
          <a:p>
            <a:r>
              <a:rPr lang="en-US" b="1" dirty="0">
                <a:solidFill>
                  <a:schemeClr val="accent6">
                    <a:lumMod val="50000"/>
                  </a:schemeClr>
                </a:solidFill>
              </a:rPr>
              <a:t>Ans is : - 85</a:t>
            </a:r>
            <a:endParaRPr lang="en-IN" b="1" dirty="0">
              <a:solidFill>
                <a:schemeClr val="accent6">
                  <a:lumMod val="50000"/>
                </a:schemeClr>
              </a:solidFill>
            </a:endParaRPr>
          </a:p>
        </p:txBody>
      </p:sp>
    </p:spTree>
    <p:extLst>
      <p:ext uri="{BB962C8B-B14F-4D97-AF65-F5344CB8AC3E}">
        <p14:creationId xmlns:p14="http://schemas.microsoft.com/office/powerpoint/2010/main" val="1161312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21902" y="106597"/>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778480"/>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098220" y="457071"/>
            <a:ext cx="6947560" cy="505908"/>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2s compliment</a:t>
            </a:r>
            <a:endParaRPr lang="en-US"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graphicFrame>
        <p:nvGraphicFramePr>
          <p:cNvPr id="23" name="Table 22">
            <a:extLst>
              <a:ext uri="{FF2B5EF4-FFF2-40B4-BE49-F238E27FC236}">
                <a16:creationId xmlns:a16="http://schemas.microsoft.com/office/drawing/2014/main" id="{E223EB71-2C1E-54E9-C8EC-7711ABBC39F8}"/>
              </a:ext>
            </a:extLst>
          </p:cNvPr>
          <p:cNvGraphicFramePr>
            <a:graphicFrameLocks noGrp="1"/>
          </p:cNvGraphicFramePr>
          <p:nvPr>
            <p:extLst>
              <p:ext uri="{D42A27DB-BD31-4B8C-83A1-F6EECF244321}">
                <p14:modId xmlns:p14="http://schemas.microsoft.com/office/powerpoint/2010/main" val="802444525"/>
              </p:ext>
            </p:extLst>
          </p:nvPr>
        </p:nvGraphicFramePr>
        <p:xfrm>
          <a:off x="1322619" y="2092514"/>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sp>
        <p:nvSpPr>
          <p:cNvPr id="32" name="TextBox 31">
            <a:extLst>
              <a:ext uri="{FF2B5EF4-FFF2-40B4-BE49-F238E27FC236}">
                <a16:creationId xmlns:a16="http://schemas.microsoft.com/office/drawing/2014/main" id="{0A5206AD-3FBE-3C16-E777-6D7A2617404F}"/>
              </a:ext>
            </a:extLst>
          </p:cNvPr>
          <p:cNvSpPr txBox="1"/>
          <p:nvPr/>
        </p:nvSpPr>
        <p:spPr>
          <a:xfrm>
            <a:off x="912877" y="1364221"/>
            <a:ext cx="6548363" cy="646331"/>
          </a:xfrm>
          <a:prstGeom prst="rect">
            <a:avLst/>
          </a:prstGeom>
          <a:noFill/>
        </p:spPr>
        <p:txBody>
          <a:bodyPr wrap="square" rtlCol="0">
            <a:spAutoFit/>
          </a:bodyPr>
          <a:lstStyle/>
          <a:p>
            <a:r>
              <a:rPr lang="en-US" b="1" dirty="0">
                <a:solidFill>
                  <a:schemeClr val="accent6">
                    <a:lumMod val="50000"/>
                  </a:schemeClr>
                </a:solidFill>
              </a:rPr>
              <a:t>Now lets see how negative values are stored :</a:t>
            </a:r>
          </a:p>
          <a:p>
            <a:r>
              <a:rPr lang="en-US" b="1" dirty="0">
                <a:solidFill>
                  <a:schemeClr val="accent6">
                    <a:lumMod val="50000"/>
                  </a:schemeClr>
                </a:solidFill>
              </a:rPr>
              <a:t>Example -7:</a:t>
            </a:r>
            <a:endParaRPr lang="en-IN" b="1" dirty="0">
              <a:solidFill>
                <a:schemeClr val="accent6">
                  <a:lumMod val="50000"/>
                </a:schemeClr>
              </a:solidFill>
            </a:endParaRPr>
          </a:p>
        </p:txBody>
      </p:sp>
      <p:graphicFrame>
        <p:nvGraphicFramePr>
          <p:cNvPr id="21" name="Table 20">
            <a:extLst>
              <a:ext uri="{FF2B5EF4-FFF2-40B4-BE49-F238E27FC236}">
                <a16:creationId xmlns:a16="http://schemas.microsoft.com/office/drawing/2014/main" id="{3A296672-46D4-0E6E-044B-BC6174718297}"/>
              </a:ext>
            </a:extLst>
          </p:cNvPr>
          <p:cNvGraphicFramePr>
            <a:graphicFrameLocks noGrp="1"/>
          </p:cNvGraphicFramePr>
          <p:nvPr>
            <p:extLst>
              <p:ext uri="{D42A27DB-BD31-4B8C-83A1-F6EECF244321}">
                <p14:modId xmlns:p14="http://schemas.microsoft.com/office/powerpoint/2010/main" val="664542934"/>
              </p:ext>
            </p:extLst>
          </p:nvPr>
        </p:nvGraphicFramePr>
        <p:xfrm>
          <a:off x="1327535" y="2676735"/>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116727209"/>
                  </a:ext>
                </a:extLst>
              </a:tr>
            </a:tbl>
          </a:graphicData>
        </a:graphic>
      </p:graphicFrame>
      <p:graphicFrame>
        <p:nvGraphicFramePr>
          <p:cNvPr id="24" name="Table 23">
            <a:extLst>
              <a:ext uri="{FF2B5EF4-FFF2-40B4-BE49-F238E27FC236}">
                <a16:creationId xmlns:a16="http://schemas.microsoft.com/office/drawing/2014/main" id="{2969EAB5-F294-9EA7-DE4F-70CA0C6109CA}"/>
              </a:ext>
            </a:extLst>
          </p:cNvPr>
          <p:cNvGraphicFramePr>
            <a:graphicFrameLocks noGrp="1"/>
          </p:cNvGraphicFramePr>
          <p:nvPr/>
        </p:nvGraphicFramePr>
        <p:xfrm>
          <a:off x="1324793" y="3372191"/>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graphicFrame>
        <p:nvGraphicFramePr>
          <p:cNvPr id="27" name="Table 26">
            <a:extLst>
              <a:ext uri="{FF2B5EF4-FFF2-40B4-BE49-F238E27FC236}">
                <a16:creationId xmlns:a16="http://schemas.microsoft.com/office/drawing/2014/main" id="{EC32E0ED-FB6D-2BFA-72FA-EC5A1B1EBA3D}"/>
              </a:ext>
            </a:extLst>
          </p:cNvPr>
          <p:cNvGraphicFramePr>
            <a:graphicFrameLocks noGrp="1"/>
          </p:cNvGraphicFramePr>
          <p:nvPr>
            <p:extLst>
              <p:ext uri="{D42A27DB-BD31-4B8C-83A1-F6EECF244321}">
                <p14:modId xmlns:p14="http://schemas.microsoft.com/office/powerpoint/2010/main" val="517285281"/>
              </p:ext>
            </p:extLst>
          </p:nvPr>
        </p:nvGraphicFramePr>
        <p:xfrm>
          <a:off x="1322619" y="4408376"/>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sp>
        <p:nvSpPr>
          <p:cNvPr id="29" name="TextBox 28">
            <a:extLst>
              <a:ext uri="{FF2B5EF4-FFF2-40B4-BE49-F238E27FC236}">
                <a16:creationId xmlns:a16="http://schemas.microsoft.com/office/drawing/2014/main" id="{DF095CB8-8FE2-E4CC-A88A-C3B9ADE71FDC}"/>
              </a:ext>
            </a:extLst>
          </p:cNvPr>
          <p:cNvSpPr txBox="1"/>
          <p:nvPr/>
        </p:nvSpPr>
        <p:spPr>
          <a:xfrm>
            <a:off x="7418619" y="2573024"/>
            <a:ext cx="6548363" cy="646331"/>
          </a:xfrm>
          <a:prstGeom prst="rect">
            <a:avLst/>
          </a:prstGeom>
          <a:noFill/>
        </p:spPr>
        <p:txBody>
          <a:bodyPr wrap="square" rtlCol="0">
            <a:spAutoFit/>
          </a:bodyPr>
          <a:lstStyle/>
          <a:p>
            <a:r>
              <a:rPr lang="en-US" b="1" dirty="0">
                <a:solidFill>
                  <a:schemeClr val="accent6">
                    <a:lumMod val="50000"/>
                  </a:schemeClr>
                </a:solidFill>
              </a:rPr>
              <a:t>1s </a:t>
            </a:r>
          </a:p>
          <a:p>
            <a:r>
              <a:rPr lang="en-US" b="1" dirty="0">
                <a:solidFill>
                  <a:schemeClr val="accent6">
                    <a:lumMod val="50000"/>
                  </a:schemeClr>
                </a:solidFill>
              </a:rPr>
              <a:t>compliment</a:t>
            </a:r>
            <a:endParaRPr lang="en-IN" b="1" dirty="0">
              <a:solidFill>
                <a:schemeClr val="accent6">
                  <a:lumMod val="50000"/>
                </a:schemeClr>
              </a:solidFill>
            </a:endParaRPr>
          </a:p>
        </p:txBody>
      </p:sp>
      <p:sp>
        <p:nvSpPr>
          <p:cNvPr id="30" name="TextBox 29">
            <a:extLst>
              <a:ext uri="{FF2B5EF4-FFF2-40B4-BE49-F238E27FC236}">
                <a16:creationId xmlns:a16="http://schemas.microsoft.com/office/drawing/2014/main" id="{429E3D28-B61B-61ED-2BFC-927B2C5E559C}"/>
              </a:ext>
            </a:extLst>
          </p:cNvPr>
          <p:cNvSpPr txBox="1"/>
          <p:nvPr/>
        </p:nvSpPr>
        <p:spPr>
          <a:xfrm>
            <a:off x="7418618" y="4271706"/>
            <a:ext cx="6548363" cy="646331"/>
          </a:xfrm>
          <a:prstGeom prst="rect">
            <a:avLst/>
          </a:prstGeom>
          <a:noFill/>
        </p:spPr>
        <p:txBody>
          <a:bodyPr wrap="square" rtlCol="0">
            <a:spAutoFit/>
          </a:bodyPr>
          <a:lstStyle/>
          <a:p>
            <a:r>
              <a:rPr lang="en-US" b="1" dirty="0">
                <a:solidFill>
                  <a:schemeClr val="accent6">
                    <a:lumMod val="50000"/>
                  </a:schemeClr>
                </a:solidFill>
              </a:rPr>
              <a:t>2s </a:t>
            </a:r>
          </a:p>
          <a:p>
            <a:r>
              <a:rPr lang="en-US" b="1" dirty="0">
                <a:solidFill>
                  <a:schemeClr val="accent6">
                    <a:lumMod val="50000"/>
                  </a:schemeClr>
                </a:solidFill>
              </a:rPr>
              <a:t>compliment</a:t>
            </a:r>
            <a:endParaRPr lang="en-IN" b="1" dirty="0">
              <a:solidFill>
                <a:schemeClr val="accent6">
                  <a:lumMod val="50000"/>
                </a:schemeClr>
              </a:solidFill>
            </a:endParaRPr>
          </a:p>
        </p:txBody>
      </p:sp>
      <p:cxnSp>
        <p:nvCxnSpPr>
          <p:cNvPr id="33" name="Straight Connector 32">
            <a:extLst>
              <a:ext uri="{FF2B5EF4-FFF2-40B4-BE49-F238E27FC236}">
                <a16:creationId xmlns:a16="http://schemas.microsoft.com/office/drawing/2014/main" id="{70C8DA0F-D515-E894-B8B3-37B9C477DA51}"/>
              </a:ext>
            </a:extLst>
          </p:cNvPr>
          <p:cNvCxnSpPr>
            <a:cxnSpLocks/>
          </p:cNvCxnSpPr>
          <p:nvPr/>
        </p:nvCxnSpPr>
        <p:spPr>
          <a:xfrm>
            <a:off x="1098220" y="4114800"/>
            <a:ext cx="6674180" cy="0"/>
          </a:xfrm>
          <a:prstGeom prst="line">
            <a:avLst/>
          </a:prstGeom>
        </p:spPr>
        <p:style>
          <a:lnRef idx="3">
            <a:schemeClr val="accent2"/>
          </a:lnRef>
          <a:fillRef idx="0">
            <a:schemeClr val="accent2"/>
          </a:fillRef>
          <a:effectRef idx="2">
            <a:schemeClr val="accent2"/>
          </a:effectRef>
          <a:fontRef idx="minor">
            <a:schemeClr val="tx1"/>
          </a:fontRef>
        </p:style>
      </p:cxnSp>
      <p:sp>
        <p:nvSpPr>
          <p:cNvPr id="35" name="Plus Sign 34">
            <a:extLst>
              <a:ext uri="{FF2B5EF4-FFF2-40B4-BE49-F238E27FC236}">
                <a16:creationId xmlns:a16="http://schemas.microsoft.com/office/drawing/2014/main" id="{C3B20E89-5928-43C1-8B8E-F126392C605C}"/>
              </a:ext>
            </a:extLst>
          </p:cNvPr>
          <p:cNvSpPr/>
          <p:nvPr/>
        </p:nvSpPr>
        <p:spPr>
          <a:xfrm>
            <a:off x="896861" y="3018325"/>
            <a:ext cx="342924" cy="304800"/>
          </a:xfrm>
          <a:prstGeom prst="mathPlu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814CA049-0D5C-485D-D9F7-607E5AC574BB}"/>
              </a:ext>
            </a:extLst>
          </p:cNvPr>
          <p:cNvSpPr txBox="1"/>
          <p:nvPr/>
        </p:nvSpPr>
        <p:spPr>
          <a:xfrm>
            <a:off x="1109472" y="5207112"/>
            <a:ext cx="6548363" cy="369332"/>
          </a:xfrm>
          <a:prstGeom prst="rect">
            <a:avLst/>
          </a:prstGeom>
          <a:noFill/>
        </p:spPr>
        <p:txBody>
          <a:bodyPr wrap="square" rtlCol="0">
            <a:spAutoFit/>
          </a:bodyPr>
          <a:lstStyle/>
          <a:p>
            <a:r>
              <a:rPr lang="en-US" b="1" dirty="0">
                <a:solidFill>
                  <a:schemeClr val="accent6">
                    <a:lumMod val="50000"/>
                  </a:schemeClr>
                </a:solidFill>
              </a:rPr>
              <a:t>Now, Check above answer</a:t>
            </a:r>
            <a:endParaRPr lang="en-IN" b="1" dirty="0">
              <a:solidFill>
                <a:schemeClr val="accent6">
                  <a:lumMod val="50000"/>
                </a:schemeClr>
              </a:solidFill>
            </a:endParaRPr>
          </a:p>
        </p:txBody>
      </p:sp>
      <p:sp>
        <p:nvSpPr>
          <p:cNvPr id="25" name="TextBox 24">
            <a:extLst>
              <a:ext uri="{FF2B5EF4-FFF2-40B4-BE49-F238E27FC236}">
                <a16:creationId xmlns:a16="http://schemas.microsoft.com/office/drawing/2014/main" id="{10703D98-9141-2BFB-D681-5C1ADA9B2AE4}"/>
              </a:ext>
            </a:extLst>
          </p:cNvPr>
          <p:cNvSpPr txBox="1"/>
          <p:nvPr/>
        </p:nvSpPr>
        <p:spPr>
          <a:xfrm>
            <a:off x="7480905" y="2090728"/>
            <a:ext cx="6548363" cy="369332"/>
          </a:xfrm>
          <a:prstGeom prst="rect">
            <a:avLst/>
          </a:prstGeom>
          <a:noFill/>
        </p:spPr>
        <p:txBody>
          <a:bodyPr wrap="square" rtlCol="0">
            <a:spAutoFit/>
          </a:bodyPr>
          <a:lstStyle/>
          <a:p>
            <a:r>
              <a:rPr lang="en-US" b="1" dirty="0">
                <a:solidFill>
                  <a:schemeClr val="accent6">
                    <a:lumMod val="50000"/>
                  </a:schemeClr>
                </a:solidFill>
              </a:rPr>
              <a:t>Binary of 7</a:t>
            </a:r>
            <a:endParaRPr lang="en-IN" b="1" dirty="0">
              <a:solidFill>
                <a:schemeClr val="accent6">
                  <a:lumMod val="50000"/>
                </a:schemeClr>
              </a:solidFill>
            </a:endParaRPr>
          </a:p>
        </p:txBody>
      </p:sp>
    </p:spTree>
    <p:extLst>
      <p:ext uri="{BB962C8B-B14F-4D97-AF65-F5344CB8AC3E}">
        <p14:creationId xmlns:p14="http://schemas.microsoft.com/office/powerpoint/2010/main" val="950491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80013"/>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778480"/>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098220" y="457071"/>
            <a:ext cx="6947560" cy="505908"/>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2s compliment</a:t>
            </a:r>
            <a:endParaRPr lang="en-US"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32" name="TextBox 31">
            <a:extLst>
              <a:ext uri="{FF2B5EF4-FFF2-40B4-BE49-F238E27FC236}">
                <a16:creationId xmlns:a16="http://schemas.microsoft.com/office/drawing/2014/main" id="{0A5206AD-3FBE-3C16-E777-6D7A2617404F}"/>
              </a:ext>
            </a:extLst>
          </p:cNvPr>
          <p:cNvSpPr txBox="1"/>
          <p:nvPr/>
        </p:nvSpPr>
        <p:spPr>
          <a:xfrm>
            <a:off x="897703" y="1075245"/>
            <a:ext cx="6548363" cy="5262979"/>
          </a:xfrm>
          <a:prstGeom prst="rect">
            <a:avLst/>
          </a:prstGeom>
          <a:noFill/>
        </p:spPr>
        <p:txBody>
          <a:bodyPr wrap="square" rtlCol="0">
            <a:spAutoFit/>
          </a:bodyPr>
          <a:lstStyle/>
          <a:p>
            <a:r>
              <a:rPr lang="en-US" sz="2400" dirty="0">
                <a:solidFill>
                  <a:schemeClr val="accent6">
                    <a:lumMod val="50000"/>
                  </a:schemeClr>
                </a:solidFill>
              </a:rPr>
              <a:t>Conclusion:</a:t>
            </a:r>
          </a:p>
          <a:p>
            <a:r>
              <a:rPr lang="en-US" sz="2400" dirty="0">
                <a:solidFill>
                  <a:schemeClr val="accent6">
                    <a:lumMod val="50000"/>
                  </a:schemeClr>
                </a:solidFill>
              </a:rPr>
              <a:t>If you want to convert from binary to decimal always check </a:t>
            </a:r>
            <a:r>
              <a:rPr lang="en-US" sz="2400" dirty="0" err="1">
                <a:solidFill>
                  <a:schemeClr val="accent6">
                    <a:lumMod val="50000"/>
                  </a:schemeClr>
                </a:solidFill>
              </a:rPr>
              <a:t>msb</a:t>
            </a:r>
            <a:r>
              <a:rPr lang="en-US" sz="2400" dirty="0">
                <a:solidFill>
                  <a:schemeClr val="accent6">
                    <a:lumMod val="50000"/>
                  </a:schemeClr>
                </a:solidFill>
              </a:rPr>
              <a:t> first  if </a:t>
            </a:r>
            <a:r>
              <a:rPr lang="en-US" sz="2400" dirty="0" err="1">
                <a:solidFill>
                  <a:schemeClr val="accent6">
                    <a:lumMod val="50000"/>
                  </a:schemeClr>
                </a:solidFill>
              </a:rPr>
              <a:t>m.s.b</a:t>
            </a:r>
            <a:r>
              <a:rPr lang="en-US" sz="2400" dirty="0">
                <a:solidFill>
                  <a:schemeClr val="accent6">
                    <a:lumMod val="50000"/>
                  </a:schemeClr>
                </a:solidFill>
              </a:rPr>
              <a:t>. is 0 do normal conversion but if </a:t>
            </a:r>
            <a:r>
              <a:rPr lang="en-US" sz="2400" dirty="0" err="1">
                <a:solidFill>
                  <a:schemeClr val="accent6">
                    <a:lumMod val="50000"/>
                  </a:schemeClr>
                </a:solidFill>
              </a:rPr>
              <a:t>m.s.b</a:t>
            </a:r>
            <a:r>
              <a:rPr lang="en-US" sz="2400" dirty="0">
                <a:solidFill>
                  <a:schemeClr val="accent6">
                    <a:lumMod val="50000"/>
                  </a:schemeClr>
                </a:solidFill>
              </a:rPr>
              <a:t>.(most significant bit) is 1 then first take 2s compliment and then convert to decimal to get exact number</a:t>
            </a:r>
          </a:p>
          <a:p>
            <a:r>
              <a:rPr lang="en-US" sz="2400" dirty="0">
                <a:solidFill>
                  <a:schemeClr val="accent6">
                    <a:lumMod val="50000"/>
                  </a:schemeClr>
                </a:solidFill>
              </a:rPr>
              <a:t>And,</a:t>
            </a:r>
          </a:p>
          <a:p>
            <a:r>
              <a:rPr lang="en-US" sz="2400" dirty="0">
                <a:solidFill>
                  <a:schemeClr val="accent6">
                    <a:lumMod val="50000"/>
                  </a:schemeClr>
                </a:solidFill>
              </a:rPr>
              <a:t>If you want to convert from decimal to binary then first check number is positive or negative if positive then do normal conversion but if number is negative then after conversion do 2s compliment of that binary number and the resulting number will be your answer </a:t>
            </a:r>
          </a:p>
          <a:p>
            <a:endParaRPr lang="en-IN" sz="2400" dirty="0">
              <a:solidFill>
                <a:schemeClr val="accent6">
                  <a:lumMod val="50000"/>
                </a:schemeClr>
              </a:solidFill>
            </a:endParaRPr>
          </a:p>
        </p:txBody>
      </p:sp>
    </p:spTree>
    <p:extLst>
      <p:ext uri="{BB962C8B-B14F-4D97-AF65-F5344CB8AC3E}">
        <p14:creationId xmlns:p14="http://schemas.microsoft.com/office/powerpoint/2010/main" val="113143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21902" y="106597"/>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778480"/>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098220" y="457071"/>
            <a:ext cx="6947560" cy="505908"/>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Now , lets find out range</a:t>
            </a:r>
            <a:endParaRPr lang="en-US"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graphicFrame>
        <p:nvGraphicFramePr>
          <p:cNvPr id="23" name="Table 22">
            <a:extLst>
              <a:ext uri="{FF2B5EF4-FFF2-40B4-BE49-F238E27FC236}">
                <a16:creationId xmlns:a16="http://schemas.microsoft.com/office/drawing/2014/main" id="{E223EB71-2C1E-54E9-C8EC-7711ABBC39F8}"/>
              </a:ext>
            </a:extLst>
          </p:cNvPr>
          <p:cNvGraphicFramePr>
            <a:graphicFrameLocks noGrp="1"/>
          </p:cNvGraphicFramePr>
          <p:nvPr>
            <p:extLst>
              <p:ext uri="{D42A27DB-BD31-4B8C-83A1-F6EECF244321}">
                <p14:modId xmlns:p14="http://schemas.microsoft.com/office/powerpoint/2010/main" val="1954166850"/>
              </p:ext>
            </p:extLst>
          </p:nvPr>
        </p:nvGraphicFramePr>
        <p:xfrm>
          <a:off x="1322477" y="2330753"/>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116727209"/>
                  </a:ext>
                </a:extLst>
              </a:tr>
            </a:tbl>
          </a:graphicData>
        </a:graphic>
      </p:graphicFrame>
      <p:graphicFrame>
        <p:nvGraphicFramePr>
          <p:cNvPr id="21" name="Table 20">
            <a:extLst>
              <a:ext uri="{FF2B5EF4-FFF2-40B4-BE49-F238E27FC236}">
                <a16:creationId xmlns:a16="http://schemas.microsoft.com/office/drawing/2014/main" id="{3A296672-46D4-0E6E-044B-BC6174718297}"/>
              </a:ext>
            </a:extLst>
          </p:cNvPr>
          <p:cNvGraphicFramePr>
            <a:graphicFrameLocks noGrp="1"/>
          </p:cNvGraphicFramePr>
          <p:nvPr>
            <p:extLst>
              <p:ext uri="{D42A27DB-BD31-4B8C-83A1-F6EECF244321}">
                <p14:modId xmlns:p14="http://schemas.microsoft.com/office/powerpoint/2010/main" val="3933834047"/>
              </p:ext>
            </p:extLst>
          </p:nvPr>
        </p:nvGraphicFramePr>
        <p:xfrm>
          <a:off x="1327393" y="2914974"/>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0</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graphicFrame>
        <p:nvGraphicFramePr>
          <p:cNvPr id="24" name="Table 23">
            <a:extLst>
              <a:ext uri="{FF2B5EF4-FFF2-40B4-BE49-F238E27FC236}">
                <a16:creationId xmlns:a16="http://schemas.microsoft.com/office/drawing/2014/main" id="{2969EAB5-F294-9EA7-DE4F-70CA0C6109CA}"/>
              </a:ext>
            </a:extLst>
          </p:cNvPr>
          <p:cNvGraphicFramePr>
            <a:graphicFrameLocks noGrp="1"/>
          </p:cNvGraphicFramePr>
          <p:nvPr>
            <p:extLst>
              <p:ext uri="{D42A27DB-BD31-4B8C-83A1-F6EECF244321}">
                <p14:modId xmlns:p14="http://schemas.microsoft.com/office/powerpoint/2010/main" val="1862592562"/>
              </p:ext>
            </p:extLst>
          </p:nvPr>
        </p:nvGraphicFramePr>
        <p:xfrm>
          <a:off x="1324651" y="3610430"/>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1</a:t>
                      </a:r>
                      <a:endParaRPr lang="en-IN" dirty="0"/>
                    </a:p>
                  </a:txBody>
                  <a:tcPr/>
                </a:tc>
                <a:extLst>
                  <a:ext uri="{0D108BD9-81ED-4DB2-BD59-A6C34878D82A}">
                    <a16:rowId xmlns:a16="http://schemas.microsoft.com/office/drawing/2014/main" val="1116727209"/>
                  </a:ext>
                </a:extLst>
              </a:tr>
            </a:tbl>
          </a:graphicData>
        </a:graphic>
      </p:graphicFrame>
      <p:graphicFrame>
        <p:nvGraphicFramePr>
          <p:cNvPr id="27" name="Table 26">
            <a:extLst>
              <a:ext uri="{FF2B5EF4-FFF2-40B4-BE49-F238E27FC236}">
                <a16:creationId xmlns:a16="http://schemas.microsoft.com/office/drawing/2014/main" id="{EC32E0ED-FB6D-2BFA-72FA-EC5A1B1EBA3D}"/>
              </a:ext>
            </a:extLst>
          </p:cNvPr>
          <p:cNvGraphicFramePr>
            <a:graphicFrameLocks noGrp="1"/>
          </p:cNvGraphicFramePr>
          <p:nvPr>
            <p:extLst>
              <p:ext uri="{D42A27DB-BD31-4B8C-83A1-F6EECF244321}">
                <p14:modId xmlns:p14="http://schemas.microsoft.com/office/powerpoint/2010/main" val="1862348011"/>
              </p:ext>
            </p:extLst>
          </p:nvPr>
        </p:nvGraphicFramePr>
        <p:xfrm>
          <a:off x="1322477" y="4646615"/>
          <a:ext cx="6096000" cy="365760"/>
        </p:xfrm>
        <a:graphic>
          <a:graphicData uri="http://schemas.openxmlformats.org/drawingml/2006/table">
            <a:tbl>
              <a:tblPr firstRow="1" bandRow="1">
                <a:tableStyleId>{16D9F66E-5EB9-4882-86FB-DCBF35E3C3E4}</a:tableStyleId>
              </a:tblPr>
              <a:tblGrid>
                <a:gridCol w="762000">
                  <a:extLst>
                    <a:ext uri="{9D8B030D-6E8A-4147-A177-3AD203B41FA5}">
                      <a16:colId xmlns:a16="http://schemas.microsoft.com/office/drawing/2014/main" val="1262047628"/>
                    </a:ext>
                  </a:extLst>
                </a:gridCol>
                <a:gridCol w="762000">
                  <a:extLst>
                    <a:ext uri="{9D8B030D-6E8A-4147-A177-3AD203B41FA5}">
                      <a16:colId xmlns:a16="http://schemas.microsoft.com/office/drawing/2014/main" val="582192086"/>
                    </a:ext>
                  </a:extLst>
                </a:gridCol>
                <a:gridCol w="762000">
                  <a:extLst>
                    <a:ext uri="{9D8B030D-6E8A-4147-A177-3AD203B41FA5}">
                      <a16:colId xmlns:a16="http://schemas.microsoft.com/office/drawing/2014/main" val="1369745002"/>
                    </a:ext>
                  </a:extLst>
                </a:gridCol>
                <a:gridCol w="762000">
                  <a:extLst>
                    <a:ext uri="{9D8B030D-6E8A-4147-A177-3AD203B41FA5}">
                      <a16:colId xmlns:a16="http://schemas.microsoft.com/office/drawing/2014/main" val="154867950"/>
                    </a:ext>
                  </a:extLst>
                </a:gridCol>
                <a:gridCol w="762000">
                  <a:extLst>
                    <a:ext uri="{9D8B030D-6E8A-4147-A177-3AD203B41FA5}">
                      <a16:colId xmlns:a16="http://schemas.microsoft.com/office/drawing/2014/main" val="1974451699"/>
                    </a:ext>
                  </a:extLst>
                </a:gridCol>
                <a:gridCol w="762000">
                  <a:extLst>
                    <a:ext uri="{9D8B030D-6E8A-4147-A177-3AD203B41FA5}">
                      <a16:colId xmlns:a16="http://schemas.microsoft.com/office/drawing/2014/main" val="3009877455"/>
                    </a:ext>
                  </a:extLst>
                </a:gridCol>
                <a:gridCol w="762000">
                  <a:extLst>
                    <a:ext uri="{9D8B030D-6E8A-4147-A177-3AD203B41FA5}">
                      <a16:colId xmlns:a16="http://schemas.microsoft.com/office/drawing/2014/main" val="2835123677"/>
                    </a:ext>
                  </a:extLst>
                </a:gridCol>
                <a:gridCol w="762000">
                  <a:extLst>
                    <a:ext uri="{9D8B030D-6E8A-4147-A177-3AD203B41FA5}">
                      <a16:colId xmlns:a16="http://schemas.microsoft.com/office/drawing/2014/main" val="2166545601"/>
                    </a:ext>
                  </a:extLst>
                </a:gridCol>
              </a:tblGrid>
              <a:tr h="271136">
                <a:tc>
                  <a:txBody>
                    <a:bodyPr/>
                    <a:lstStyle/>
                    <a:p>
                      <a:pPr algn="ctr"/>
                      <a:r>
                        <a:rPr lang="en-US" dirty="0"/>
                        <a:t>1</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tc>
                  <a:txBody>
                    <a:bodyPr/>
                    <a:lstStyle/>
                    <a:p>
                      <a:pPr algn="ctr"/>
                      <a:r>
                        <a:rPr lang="en-US" dirty="0"/>
                        <a:t>0</a:t>
                      </a:r>
                      <a:endParaRPr lang="en-IN" dirty="0"/>
                    </a:p>
                  </a:txBody>
                  <a:tcPr/>
                </a:tc>
                <a:extLst>
                  <a:ext uri="{0D108BD9-81ED-4DB2-BD59-A6C34878D82A}">
                    <a16:rowId xmlns:a16="http://schemas.microsoft.com/office/drawing/2014/main" val="1116727209"/>
                  </a:ext>
                </a:extLst>
              </a:tr>
            </a:tbl>
          </a:graphicData>
        </a:graphic>
      </p:graphicFrame>
      <p:cxnSp>
        <p:nvCxnSpPr>
          <p:cNvPr id="33" name="Straight Connector 32">
            <a:extLst>
              <a:ext uri="{FF2B5EF4-FFF2-40B4-BE49-F238E27FC236}">
                <a16:creationId xmlns:a16="http://schemas.microsoft.com/office/drawing/2014/main" id="{70C8DA0F-D515-E894-B8B3-37B9C477DA51}"/>
              </a:ext>
            </a:extLst>
          </p:cNvPr>
          <p:cNvCxnSpPr>
            <a:cxnSpLocks/>
          </p:cNvCxnSpPr>
          <p:nvPr/>
        </p:nvCxnSpPr>
        <p:spPr>
          <a:xfrm>
            <a:off x="1098078" y="4353039"/>
            <a:ext cx="6674180" cy="0"/>
          </a:xfrm>
          <a:prstGeom prst="line">
            <a:avLst/>
          </a:prstGeom>
        </p:spPr>
        <p:style>
          <a:lnRef idx="3">
            <a:schemeClr val="accent2"/>
          </a:lnRef>
          <a:fillRef idx="0">
            <a:schemeClr val="accent2"/>
          </a:fillRef>
          <a:effectRef idx="2">
            <a:schemeClr val="accent2"/>
          </a:effectRef>
          <a:fontRef idx="minor">
            <a:schemeClr val="tx1"/>
          </a:fontRef>
        </p:style>
      </p:cxnSp>
      <p:sp>
        <p:nvSpPr>
          <p:cNvPr id="35" name="Plus Sign 34">
            <a:extLst>
              <a:ext uri="{FF2B5EF4-FFF2-40B4-BE49-F238E27FC236}">
                <a16:creationId xmlns:a16="http://schemas.microsoft.com/office/drawing/2014/main" id="{C3B20E89-5928-43C1-8B8E-F126392C605C}"/>
              </a:ext>
            </a:extLst>
          </p:cNvPr>
          <p:cNvSpPr/>
          <p:nvPr/>
        </p:nvSpPr>
        <p:spPr>
          <a:xfrm>
            <a:off x="962255" y="3276600"/>
            <a:ext cx="342924" cy="304800"/>
          </a:xfrm>
          <a:prstGeom prst="mathPlu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814CA049-0D5C-485D-D9F7-607E5AC574BB}"/>
              </a:ext>
            </a:extLst>
          </p:cNvPr>
          <p:cNvSpPr txBox="1"/>
          <p:nvPr/>
        </p:nvSpPr>
        <p:spPr>
          <a:xfrm>
            <a:off x="958722" y="1210517"/>
            <a:ext cx="6548363" cy="923330"/>
          </a:xfrm>
          <a:prstGeom prst="rect">
            <a:avLst/>
          </a:prstGeom>
          <a:noFill/>
        </p:spPr>
        <p:txBody>
          <a:bodyPr wrap="square" rtlCol="0">
            <a:spAutoFit/>
          </a:bodyPr>
          <a:lstStyle/>
          <a:p>
            <a:r>
              <a:rPr lang="en-US" b="1" dirty="0">
                <a:solidFill>
                  <a:schemeClr val="accent6">
                    <a:lumMod val="50000"/>
                  </a:schemeClr>
                </a:solidFill>
              </a:rPr>
              <a:t>Previously range was -127 –&gt; 127 and number that was giving loss was 1 0 0 0 0 0 0 0 that was giving – 0.Now, lets check this </a:t>
            </a:r>
            <a:r>
              <a:rPr lang="en-US" b="1" dirty="0" err="1">
                <a:solidFill>
                  <a:schemeClr val="accent6">
                    <a:lumMod val="50000"/>
                  </a:schemeClr>
                </a:solidFill>
              </a:rPr>
              <a:t>numer</a:t>
            </a:r>
            <a:r>
              <a:rPr lang="en-US" b="1" dirty="0">
                <a:solidFill>
                  <a:schemeClr val="accent6">
                    <a:lumMod val="50000"/>
                  </a:schemeClr>
                </a:solidFill>
              </a:rPr>
              <a:t> again</a:t>
            </a:r>
            <a:endParaRPr lang="en-IN" b="1" dirty="0">
              <a:solidFill>
                <a:schemeClr val="accent6">
                  <a:lumMod val="50000"/>
                </a:schemeClr>
              </a:solidFill>
            </a:endParaRPr>
          </a:p>
        </p:txBody>
      </p:sp>
      <p:sp>
        <p:nvSpPr>
          <p:cNvPr id="26" name="TextBox 25">
            <a:extLst>
              <a:ext uri="{FF2B5EF4-FFF2-40B4-BE49-F238E27FC236}">
                <a16:creationId xmlns:a16="http://schemas.microsoft.com/office/drawing/2014/main" id="{B80388E5-2C12-3D1A-81E1-CB25405A4A51}"/>
              </a:ext>
            </a:extLst>
          </p:cNvPr>
          <p:cNvSpPr txBox="1"/>
          <p:nvPr/>
        </p:nvSpPr>
        <p:spPr>
          <a:xfrm>
            <a:off x="7507085" y="4640249"/>
            <a:ext cx="6548363" cy="369332"/>
          </a:xfrm>
          <a:prstGeom prst="rect">
            <a:avLst/>
          </a:prstGeom>
          <a:noFill/>
        </p:spPr>
        <p:txBody>
          <a:bodyPr wrap="square" rtlCol="0">
            <a:spAutoFit/>
          </a:bodyPr>
          <a:lstStyle/>
          <a:p>
            <a:r>
              <a:rPr lang="en-US" b="1" dirty="0">
                <a:solidFill>
                  <a:schemeClr val="accent6">
                    <a:lumMod val="50000"/>
                  </a:schemeClr>
                </a:solidFill>
              </a:rPr>
              <a:t>128</a:t>
            </a:r>
            <a:endParaRPr lang="en-IN" b="1" dirty="0">
              <a:solidFill>
                <a:schemeClr val="accent6">
                  <a:lumMod val="50000"/>
                </a:schemeClr>
              </a:solidFill>
            </a:endParaRPr>
          </a:p>
        </p:txBody>
      </p:sp>
      <p:sp>
        <p:nvSpPr>
          <p:cNvPr id="28" name="TextBox 27">
            <a:extLst>
              <a:ext uri="{FF2B5EF4-FFF2-40B4-BE49-F238E27FC236}">
                <a16:creationId xmlns:a16="http://schemas.microsoft.com/office/drawing/2014/main" id="{AE26D273-00D9-1B3D-8976-6E8B005A6C88}"/>
              </a:ext>
            </a:extLst>
          </p:cNvPr>
          <p:cNvSpPr txBox="1"/>
          <p:nvPr/>
        </p:nvSpPr>
        <p:spPr>
          <a:xfrm>
            <a:off x="1178577" y="5238549"/>
            <a:ext cx="6548363" cy="646331"/>
          </a:xfrm>
          <a:prstGeom prst="rect">
            <a:avLst/>
          </a:prstGeom>
          <a:noFill/>
        </p:spPr>
        <p:txBody>
          <a:bodyPr wrap="square" rtlCol="0">
            <a:spAutoFit/>
          </a:bodyPr>
          <a:lstStyle/>
          <a:p>
            <a:r>
              <a:rPr lang="en-US" b="1" dirty="0" err="1">
                <a:solidFill>
                  <a:schemeClr val="accent6">
                    <a:lumMod val="50000"/>
                  </a:schemeClr>
                </a:solidFill>
              </a:rPr>
              <a:t>Msb</a:t>
            </a:r>
            <a:r>
              <a:rPr lang="en-US" b="1" dirty="0">
                <a:solidFill>
                  <a:schemeClr val="accent6">
                    <a:lumMod val="50000"/>
                  </a:schemeClr>
                </a:solidFill>
              </a:rPr>
              <a:t> was 1 so number is -128 so now we have range from -128 to 127. which gives 256 different numbers</a:t>
            </a:r>
            <a:endParaRPr lang="en-IN" b="1" dirty="0">
              <a:solidFill>
                <a:schemeClr val="accent6">
                  <a:lumMod val="50000"/>
                </a:schemeClr>
              </a:solidFill>
            </a:endParaRPr>
          </a:p>
        </p:txBody>
      </p:sp>
    </p:spTree>
    <p:extLst>
      <p:ext uri="{BB962C8B-B14F-4D97-AF65-F5344CB8AC3E}">
        <p14:creationId xmlns:p14="http://schemas.microsoft.com/office/powerpoint/2010/main" val="2892559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100768"/>
            <a:ext cx="8229600" cy="6128255"/>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778480"/>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126541" y="796197"/>
            <a:ext cx="6947560" cy="505908"/>
          </a:xfrm>
          <a:prstGeom prst="rect">
            <a:avLst/>
          </a:prstGeom>
        </p:spPr>
        <p:txBody>
          <a:bodyPr vert="horz" wrap="square" lIns="0" tIns="13335" rIns="0" bIns="0" rtlCol="0">
            <a:spAutoFit/>
          </a:bodyPr>
          <a:lstStyle/>
          <a:p>
            <a:pPr marL="12700" algn="ctr">
              <a:lnSpc>
                <a:spcPct val="100000"/>
              </a:lnSpc>
              <a:spcBef>
                <a:spcPts val="105"/>
              </a:spcBef>
            </a:pPr>
            <a:r>
              <a:rPr lang="en-US" sz="3200" b="1" spc="-35" dirty="0">
                <a:solidFill>
                  <a:schemeClr val="accent6">
                    <a:lumMod val="50000"/>
                  </a:schemeClr>
                </a:solidFill>
              </a:rPr>
              <a:t>Similarly</a:t>
            </a:r>
            <a:endParaRPr lang="en-US" sz="3200" b="1" dirty="0">
              <a:solidFill>
                <a:schemeClr val="accent6">
                  <a:lumMod val="50000"/>
                </a:schemeClr>
              </a:solidFill>
            </a:endParaRPr>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9" name="TextBox 28">
            <a:extLst>
              <a:ext uri="{FF2B5EF4-FFF2-40B4-BE49-F238E27FC236}">
                <a16:creationId xmlns:a16="http://schemas.microsoft.com/office/drawing/2014/main" id="{DFE8C297-EB9E-ED17-4B34-1574E2BEACC3}"/>
              </a:ext>
            </a:extLst>
          </p:cNvPr>
          <p:cNvSpPr txBox="1"/>
          <p:nvPr/>
        </p:nvSpPr>
        <p:spPr>
          <a:xfrm>
            <a:off x="1098220" y="1973626"/>
            <a:ext cx="7199376" cy="584775"/>
          </a:xfrm>
          <a:prstGeom prst="rect">
            <a:avLst/>
          </a:prstGeom>
          <a:noFill/>
        </p:spPr>
        <p:txBody>
          <a:bodyPr wrap="square" rtlCol="0">
            <a:spAutoFit/>
          </a:bodyPr>
          <a:lstStyle/>
          <a:p>
            <a:r>
              <a:rPr lang="en-US" sz="3200" dirty="0">
                <a:solidFill>
                  <a:schemeClr val="accent6">
                    <a:lumMod val="50000"/>
                  </a:schemeClr>
                </a:solidFill>
              </a:rPr>
              <a:t>Byte   </a:t>
            </a:r>
            <a:r>
              <a:rPr lang="en-US" sz="3200" dirty="0">
                <a:solidFill>
                  <a:schemeClr val="accent6">
                    <a:lumMod val="50000"/>
                  </a:schemeClr>
                </a:solidFill>
                <a:sym typeface="Wingdings" panose="05000000000000000000" pitchFamily="2" charset="2"/>
              </a:rPr>
              <a:t>1 byte  8 bits -2</a:t>
            </a:r>
            <a:r>
              <a:rPr lang="en-US" sz="3200" baseline="30000" dirty="0">
                <a:solidFill>
                  <a:schemeClr val="accent6">
                    <a:lumMod val="50000"/>
                  </a:schemeClr>
                </a:solidFill>
                <a:sym typeface="Wingdings" panose="05000000000000000000" pitchFamily="2" charset="2"/>
              </a:rPr>
              <a:t>7</a:t>
            </a:r>
            <a:r>
              <a:rPr lang="en-US" sz="3200" dirty="0">
                <a:solidFill>
                  <a:schemeClr val="accent6">
                    <a:lumMod val="50000"/>
                  </a:schemeClr>
                </a:solidFill>
                <a:sym typeface="Wingdings" panose="05000000000000000000" pitchFamily="2" charset="2"/>
              </a:rPr>
              <a:t> -&gt; 2</a:t>
            </a:r>
            <a:r>
              <a:rPr lang="en-US" sz="3200" baseline="30000" dirty="0">
                <a:solidFill>
                  <a:schemeClr val="accent6">
                    <a:lumMod val="50000"/>
                  </a:schemeClr>
                </a:solidFill>
                <a:sym typeface="Wingdings" panose="05000000000000000000" pitchFamily="2" charset="2"/>
              </a:rPr>
              <a:t>7 </a:t>
            </a:r>
            <a:r>
              <a:rPr lang="en-US" sz="3200" dirty="0">
                <a:solidFill>
                  <a:schemeClr val="accent6">
                    <a:lumMod val="50000"/>
                  </a:schemeClr>
                </a:solidFill>
                <a:sym typeface="Wingdings" panose="05000000000000000000" pitchFamily="2" charset="2"/>
              </a:rPr>
              <a:t>- 1</a:t>
            </a:r>
            <a:endParaRPr lang="en-IN" sz="3200" dirty="0">
              <a:solidFill>
                <a:schemeClr val="accent6">
                  <a:lumMod val="50000"/>
                </a:schemeClr>
              </a:solidFill>
            </a:endParaRPr>
          </a:p>
        </p:txBody>
      </p:sp>
      <p:sp>
        <p:nvSpPr>
          <p:cNvPr id="30" name="TextBox 29">
            <a:extLst>
              <a:ext uri="{FF2B5EF4-FFF2-40B4-BE49-F238E27FC236}">
                <a16:creationId xmlns:a16="http://schemas.microsoft.com/office/drawing/2014/main" id="{72048C00-F5C7-D46A-BCFB-F8E3FE9FBB23}"/>
              </a:ext>
            </a:extLst>
          </p:cNvPr>
          <p:cNvSpPr txBox="1"/>
          <p:nvPr/>
        </p:nvSpPr>
        <p:spPr>
          <a:xfrm>
            <a:off x="1109472" y="2861134"/>
            <a:ext cx="7058642" cy="584775"/>
          </a:xfrm>
          <a:prstGeom prst="rect">
            <a:avLst/>
          </a:prstGeom>
          <a:noFill/>
        </p:spPr>
        <p:txBody>
          <a:bodyPr wrap="square" rtlCol="0">
            <a:spAutoFit/>
          </a:bodyPr>
          <a:lstStyle/>
          <a:p>
            <a:r>
              <a:rPr lang="en-US" sz="3200" dirty="0">
                <a:solidFill>
                  <a:schemeClr val="accent6">
                    <a:lumMod val="50000"/>
                  </a:schemeClr>
                </a:solidFill>
              </a:rPr>
              <a:t>Short </a:t>
            </a:r>
            <a:r>
              <a:rPr lang="en-US" sz="3200" dirty="0">
                <a:solidFill>
                  <a:schemeClr val="accent6">
                    <a:lumMod val="50000"/>
                  </a:schemeClr>
                </a:solidFill>
                <a:sym typeface="Wingdings" panose="05000000000000000000" pitchFamily="2" charset="2"/>
              </a:rPr>
              <a:t>2 bytes 16 bits -2</a:t>
            </a:r>
            <a:r>
              <a:rPr lang="en-US" sz="3200" baseline="30000" dirty="0">
                <a:solidFill>
                  <a:schemeClr val="accent6">
                    <a:lumMod val="50000"/>
                  </a:schemeClr>
                </a:solidFill>
                <a:sym typeface="Wingdings" panose="05000000000000000000" pitchFamily="2" charset="2"/>
              </a:rPr>
              <a:t>15 </a:t>
            </a:r>
            <a:r>
              <a:rPr lang="en-US" sz="3200" dirty="0">
                <a:solidFill>
                  <a:schemeClr val="accent6">
                    <a:lumMod val="50000"/>
                  </a:schemeClr>
                </a:solidFill>
                <a:sym typeface="Wingdings" panose="05000000000000000000" pitchFamily="2" charset="2"/>
              </a:rPr>
              <a:t>-&gt;2</a:t>
            </a:r>
            <a:r>
              <a:rPr lang="en-US" sz="3200" baseline="30000" dirty="0">
                <a:solidFill>
                  <a:schemeClr val="accent6">
                    <a:lumMod val="50000"/>
                  </a:schemeClr>
                </a:solidFill>
                <a:sym typeface="Wingdings" panose="05000000000000000000" pitchFamily="2" charset="2"/>
              </a:rPr>
              <a:t>15</a:t>
            </a:r>
            <a:r>
              <a:rPr lang="en-US" sz="3200" dirty="0">
                <a:solidFill>
                  <a:schemeClr val="accent6">
                    <a:lumMod val="50000"/>
                  </a:schemeClr>
                </a:solidFill>
                <a:sym typeface="Wingdings" panose="05000000000000000000" pitchFamily="2" charset="2"/>
              </a:rPr>
              <a:t>-1</a:t>
            </a:r>
            <a:endParaRPr lang="en-IN" sz="3200" dirty="0">
              <a:solidFill>
                <a:schemeClr val="accent6">
                  <a:lumMod val="50000"/>
                </a:schemeClr>
              </a:solidFill>
            </a:endParaRPr>
          </a:p>
        </p:txBody>
      </p:sp>
      <p:sp>
        <p:nvSpPr>
          <p:cNvPr id="31" name="TextBox 30">
            <a:extLst>
              <a:ext uri="{FF2B5EF4-FFF2-40B4-BE49-F238E27FC236}">
                <a16:creationId xmlns:a16="http://schemas.microsoft.com/office/drawing/2014/main" id="{CF048F49-4EFC-ABF5-F1AE-013FF0D50009}"/>
              </a:ext>
            </a:extLst>
          </p:cNvPr>
          <p:cNvSpPr txBox="1"/>
          <p:nvPr/>
        </p:nvSpPr>
        <p:spPr>
          <a:xfrm>
            <a:off x="1086944" y="3717980"/>
            <a:ext cx="7329488" cy="584775"/>
          </a:xfrm>
          <a:prstGeom prst="rect">
            <a:avLst/>
          </a:prstGeom>
          <a:noFill/>
        </p:spPr>
        <p:txBody>
          <a:bodyPr wrap="square" rtlCol="0">
            <a:spAutoFit/>
          </a:bodyPr>
          <a:lstStyle/>
          <a:p>
            <a:r>
              <a:rPr lang="en-US" sz="3200" dirty="0">
                <a:solidFill>
                  <a:schemeClr val="accent6">
                    <a:lumMod val="50000"/>
                  </a:schemeClr>
                </a:solidFill>
              </a:rPr>
              <a:t>Int      </a:t>
            </a:r>
            <a:r>
              <a:rPr lang="en-US" sz="3200" dirty="0">
                <a:solidFill>
                  <a:schemeClr val="accent6">
                    <a:lumMod val="50000"/>
                  </a:schemeClr>
                </a:solidFill>
                <a:sym typeface="Wingdings" panose="05000000000000000000" pitchFamily="2" charset="2"/>
              </a:rPr>
              <a:t>4 bytes 32 bits  -2</a:t>
            </a:r>
            <a:r>
              <a:rPr lang="en-US" sz="3200" baseline="30000" dirty="0">
                <a:solidFill>
                  <a:schemeClr val="accent6">
                    <a:lumMod val="50000"/>
                  </a:schemeClr>
                </a:solidFill>
                <a:sym typeface="Wingdings" panose="05000000000000000000" pitchFamily="2" charset="2"/>
              </a:rPr>
              <a:t>31 </a:t>
            </a:r>
            <a:r>
              <a:rPr lang="en-US" sz="3200" dirty="0">
                <a:solidFill>
                  <a:schemeClr val="accent6">
                    <a:lumMod val="50000"/>
                  </a:schemeClr>
                </a:solidFill>
                <a:sym typeface="Wingdings" panose="05000000000000000000" pitchFamily="2" charset="2"/>
              </a:rPr>
              <a:t>-&gt; 2</a:t>
            </a:r>
            <a:r>
              <a:rPr lang="en-US" sz="3200" baseline="30000" dirty="0">
                <a:solidFill>
                  <a:schemeClr val="accent6">
                    <a:lumMod val="50000"/>
                  </a:schemeClr>
                </a:solidFill>
                <a:sym typeface="Wingdings" panose="05000000000000000000" pitchFamily="2" charset="2"/>
              </a:rPr>
              <a:t>31 </a:t>
            </a:r>
            <a:r>
              <a:rPr lang="en-US" sz="3200" dirty="0">
                <a:solidFill>
                  <a:schemeClr val="accent6">
                    <a:lumMod val="50000"/>
                  </a:schemeClr>
                </a:solidFill>
                <a:sym typeface="Wingdings" panose="05000000000000000000" pitchFamily="2" charset="2"/>
              </a:rPr>
              <a:t>-1</a:t>
            </a:r>
            <a:endParaRPr lang="en-IN" sz="3200" dirty="0">
              <a:solidFill>
                <a:schemeClr val="accent6">
                  <a:lumMod val="50000"/>
                </a:schemeClr>
              </a:solidFill>
            </a:endParaRPr>
          </a:p>
        </p:txBody>
      </p:sp>
      <p:sp>
        <p:nvSpPr>
          <p:cNvPr id="32" name="TextBox 31">
            <a:extLst>
              <a:ext uri="{FF2B5EF4-FFF2-40B4-BE49-F238E27FC236}">
                <a16:creationId xmlns:a16="http://schemas.microsoft.com/office/drawing/2014/main" id="{819234AB-CCE7-7F05-E9E5-E5FDF0154202}"/>
              </a:ext>
            </a:extLst>
          </p:cNvPr>
          <p:cNvSpPr txBox="1"/>
          <p:nvPr/>
        </p:nvSpPr>
        <p:spPr>
          <a:xfrm>
            <a:off x="1068323" y="4609621"/>
            <a:ext cx="7163726" cy="584775"/>
          </a:xfrm>
          <a:prstGeom prst="rect">
            <a:avLst/>
          </a:prstGeom>
          <a:noFill/>
        </p:spPr>
        <p:txBody>
          <a:bodyPr wrap="square" rtlCol="0">
            <a:spAutoFit/>
          </a:bodyPr>
          <a:lstStyle/>
          <a:p>
            <a:r>
              <a:rPr lang="en-US" sz="3200" dirty="0">
                <a:solidFill>
                  <a:schemeClr val="accent6">
                    <a:lumMod val="50000"/>
                  </a:schemeClr>
                </a:solidFill>
              </a:rPr>
              <a:t>Long  </a:t>
            </a:r>
            <a:r>
              <a:rPr lang="en-US" sz="3200" dirty="0">
                <a:solidFill>
                  <a:schemeClr val="accent6">
                    <a:lumMod val="50000"/>
                  </a:schemeClr>
                </a:solidFill>
                <a:sym typeface="Wingdings" panose="05000000000000000000" pitchFamily="2" charset="2"/>
              </a:rPr>
              <a:t> 8 bytes 64 bits  -2</a:t>
            </a:r>
            <a:r>
              <a:rPr lang="en-US" sz="3200" baseline="30000" dirty="0">
                <a:solidFill>
                  <a:schemeClr val="accent6">
                    <a:lumMod val="50000"/>
                  </a:schemeClr>
                </a:solidFill>
                <a:sym typeface="Wingdings" panose="05000000000000000000" pitchFamily="2" charset="2"/>
              </a:rPr>
              <a:t>63 </a:t>
            </a:r>
            <a:r>
              <a:rPr lang="en-US" sz="3200" dirty="0">
                <a:solidFill>
                  <a:schemeClr val="accent6">
                    <a:lumMod val="50000"/>
                  </a:schemeClr>
                </a:solidFill>
                <a:sym typeface="Wingdings" panose="05000000000000000000" pitchFamily="2" charset="2"/>
              </a:rPr>
              <a:t>-&gt;2</a:t>
            </a:r>
            <a:r>
              <a:rPr lang="en-US" sz="3200" baseline="30000" dirty="0">
                <a:solidFill>
                  <a:schemeClr val="accent6">
                    <a:lumMod val="50000"/>
                  </a:schemeClr>
                </a:solidFill>
                <a:sym typeface="Wingdings" panose="05000000000000000000" pitchFamily="2" charset="2"/>
              </a:rPr>
              <a:t>63</a:t>
            </a:r>
            <a:r>
              <a:rPr lang="en-US" sz="3200" dirty="0">
                <a:solidFill>
                  <a:schemeClr val="accent6">
                    <a:lumMod val="50000"/>
                  </a:schemeClr>
                </a:solidFill>
                <a:sym typeface="Wingdings" panose="05000000000000000000" pitchFamily="2" charset="2"/>
              </a:rPr>
              <a:t>-1</a:t>
            </a:r>
            <a:endParaRPr lang="en-IN" sz="3200" dirty="0">
              <a:solidFill>
                <a:schemeClr val="accent6">
                  <a:lumMod val="50000"/>
                </a:schemeClr>
              </a:solidFill>
            </a:endParaRPr>
          </a:p>
        </p:txBody>
      </p:sp>
    </p:spTree>
    <p:extLst>
      <p:ext uri="{BB962C8B-B14F-4D97-AF65-F5344CB8AC3E}">
        <p14:creationId xmlns:p14="http://schemas.microsoft.com/office/powerpoint/2010/main" val="1458568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103" y="238381"/>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51103" y="238381"/>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132433" y="739266"/>
            <a:ext cx="7656448" cy="505908"/>
          </a:xfrm>
          <a:prstGeom prst="rect">
            <a:avLst/>
          </a:prstGeom>
        </p:spPr>
        <p:txBody>
          <a:bodyPr vert="horz" wrap="square" lIns="0" tIns="13335" rIns="0" bIns="0" rtlCol="0">
            <a:spAutoFit/>
          </a:bodyPr>
          <a:lstStyle/>
          <a:p>
            <a:pPr marL="12700">
              <a:lnSpc>
                <a:spcPct val="100000"/>
              </a:lnSpc>
              <a:spcBef>
                <a:spcPts val="105"/>
              </a:spcBef>
            </a:pPr>
            <a:r>
              <a:rPr lang="en-US" sz="3200" spc="-35" dirty="0">
                <a:solidFill>
                  <a:srgbClr val="BC5C45"/>
                </a:solidFill>
              </a:rPr>
              <a:t>Number systems we will study are</a:t>
            </a:r>
            <a:endParaRPr sz="3200" dirty="0"/>
          </a:p>
        </p:txBody>
      </p:sp>
      <p:graphicFrame>
        <p:nvGraphicFramePr>
          <p:cNvPr id="24" name="Table 23"/>
          <p:cNvGraphicFramePr>
            <a:graphicFrameLocks noGrp="1"/>
          </p:cNvGraphicFramePr>
          <p:nvPr>
            <p:extLst>
              <p:ext uri="{D42A27DB-BD31-4B8C-83A1-F6EECF244321}">
                <p14:modId xmlns:p14="http://schemas.microsoft.com/office/powerpoint/2010/main" val="4028440733"/>
              </p:ext>
            </p:extLst>
          </p:nvPr>
        </p:nvGraphicFramePr>
        <p:xfrm>
          <a:off x="1490472" y="1683268"/>
          <a:ext cx="6096000" cy="3108960"/>
        </p:xfrm>
        <a:graphic>
          <a:graphicData uri="http://schemas.openxmlformats.org/drawingml/2006/table">
            <a:tbl>
              <a:tblPr firstRow="1" bandRow="1">
                <a:tableStyleId>{93296810-A885-4BE3-A3E7-6D5BEEA58F35}</a:tableStyleId>
              </a:tblPr>
              <a:tblGrid>
                <a:gridCol w="1524000">
                  <a:extLst>
                    <a:ext uri="{9D8B030D-6E8A-4147-A177-3AD203B41FA5}">
                      <a16:colId xmlns:a16="http://schemas.microsoft.com/office/drawing/2014/main" val="3394780673"/>
                    </a:ext>
                  </a:extLst>
                </a:gridCol>
                <a:gridCol w="1524000">
                  <a:extLst>
                    <a:ext uri="{9D8B030D-6E8A-4147-A177-3AD203B41FA5}">
                      <a16:colId xmlns:a16="http://schemas.microsoft.com/office/drawing/2014/main" val="2558017095"/>
                    </a:ext>
                  </a:extLst>
                </a:gridCol>
                <a:gridCol w="1524000">
                  <a:extLst>
                    <a:ext uri="{9D8B030D-6E8A-4147-A177-3AD203B41FA5}">
                      <a16:colId xmlns:a16="http://schemas.microsoft.com/office/drawing/2014/main" val="407233913"/>
                    </a:ext>
                  </a:extLst>
                </a:gridCol>
                <a:gridCol w="1524000">
                  <a:extLst>
                    <a:ext uri="{9D8B030D-6E8A-4147-A177-3AD203B41FA5}">
                      <a16:colId xmlns:a16="http://schemas.microsoft.com/office/drawing/2014/main" val="1848649404"/>
                    </a:ext>
                  </a:extLst>
                </a:gridCol>
              </a:tblGrid>
              <a:tr h="370840">
                <a:tc>
                  <a:txBody>
                    <a:bodyPr/>
                    <a:lstStyle/>
                    <a:p>
                      <a:pPr algn="ctr"/>
                      <a:r>
                        <a:rPr lang="en-US" dirty="0">
                          <a:solidFill>
                            <a:schemeClr val="bg1"/>
                          </a:solidFill>
                        </a:rPr>
                        <a:t>Number System</a:t>
                      </a:r>
                      <a:endParaRPr lang="en-IN" dirty="0">
                        <a:solidFill>
                          <a:schemeClr val="bg1"/>
                        </a:solidFill>
                      </a:endParaRPr>
                    </a:p>
                  </a:txBody>
                  <a:tcPr/>
                </a:tc>
                <a:tc>
                  <a:txBody>
                    <a:bodyPr/>
                    <a:lstStyle/>
                    <a:p>
                      <a:pPr algn="ctr"/>
                      <a:r>
                        <a:rPr lang="en-US" dirty="0">
                          <a:solidFill>
                            <a:schemeClr val="bg1"/>
                          </a:solidFill>
                        </a:rPr>
                        <a:t>Base Value</a:t>
                      </a:r>
                      <a:endParaRPr lang="en-IN" dirty="0">
                        <a:solidFill>
                          <a:schemeClr val="bg1"/>
                        </a:solidFill>
                      </a:endParaRPr>
                    </a:p>
                  </a:txBody>
                  <a:tcPr/>
                </a:tc>
                <a:tc>
                  <a:txBody>
                    <a:bodyPr/>
                    <a:lstStyle/>
                    <a:p>
                      <a:pPr algn="ctr"/>
                      <a:r>
                        <a:rPr lang="en-US" dirty="0">
                          <a:solidFill>
                            <a:schemeClr val="bg1"/>
                          </a:solidFill>
                        </a:rPr>
                        <a:t>Set of  Digits</a:t>
                      </a:r>
                      <a:endParaRPr lang="en-IN" dirty="0">
                        <a:solidFill>
                          <a:schemeClr val="bg1"/>
                        </a:solidFill>
                      </a:endParaRPr>
                    </a:p>
                  </a:txBody>
                  <a:tcPr/>
                </a:tc>
                <a:tc>
                  <a:txBody>
                    <a:bodyPr/>
                    <a:lstStyle/>
                    <a:p>
                      <a:pPr algn="ctr"/>
                      <a:r>
                        <a:rPr lang="en-US" dirty="0">
                          <a:solidFill>
                            <a:schemeClr val="bg1"/>
                          </a:solidFill>
                        </a:rPr>
                        <a:t>Example</a:t>
                      </a:r>
                      <a:endParaRPr lang="en-IN" dirty="0">
                        <a:solidFill>
                          <a:schemeClr val="bg1"/>
                        </a:solidFill>
                      </a:endParaRPr>
                    </a:p>
                  </a:txBody>
                  <a:tcPr/>
                </a:tc>
                <a:extLst>
                  <a:ext uri="{0D108BD9-81ED-4DB2-BD59-A6C34878D82A}">
                    <a16:rowId xmlns:a16="http://schemas.microsoft.com/office/drawing/2014/main" val="1902980420"/>
                  </a:ext>
                </a:extLst>
              </a:tr>
              <a:tr h="370840">
                <a:tc>
                  <a:txBody>
                    <a:bodyPr/>
                    <a:lstStyle/>
                    <a:p>
                      <a:pPr algn="ctr"/>
                      <a:r>
                        <a:rPr lang="en-US" dirty="0">
                          <a:solidFill>
                            <a:schemeClr val="accent6">
                              <a:lumMod val="50000"/>
                            </a:schemeClr>
                          </a:solidFill>
                        </a:rPr>
                        <a:t>Binary Number System</a:t>
                      </a:r>
                      <a:endParaRPr lang="en-IN" dirty="0">
                        <a:solidFill>
                          <a:schemeClr val="accent6">
                            <a:lumMod val="50000"/>
                          </a:schemeClr>
                        </a:solidFill>
                      </a:endParaRPr>
                    </a:p>
                  </a:txBody>
                  <a:tcPr/>
                </a:tc>
                <a:tc>
                  <a:txBody>
                    <a:bodyPr/>
                    <a:lstStyle/>
                    <a:p>
                      <a:pPr algn="ctr"/>
                      <a:r>
                        <a:rPr lang="en-US" dirty="0">
                          <a:solidFill>
                            <a:schemeClr val="accent6">
                              <a:lumMod val="50000"/>
                            </a:schemeClr>
                          </a:solidFill>
                        </a:rPr>
                        <a:t>Base 2</a:t>
                      </a:r>
                      <a:endParaRPr lang="en-IN" dirty="0">
                        <a:solidFill>
                          <a:schemeClr val="accent6">
                            <a:lumMod val="50000"/>
                          </a:schemeClr>
                        </a:solidFill>
                      </a:endParaRPr>
                    </a:p>
                  </a:txBody>
                  <a:tcPr/>
                </a:tc>
                <a:tc>
                  <a:txBody>
                    <a:bodyPr/>
                    <a:lstStyle/>
                    <a:p>
                      <a:pPr algn="ctr"/>
                      <a:r>
                        <a:rPr lang="en-US" dirty="0">
                          <a:solidFill>
                            <a:schemeClr val="accent6">
                              <a:lumMod val="50000"/>
                            </a:schemeClr>
                          </a:solidFill>
                        </a:rPr>
                        <a:t>0,1</a:t>
                      </a:r>
                      <a:endParaRPr lang="en-IN" dirty="0">
                        <a:solidFill>
                          <a:schemeClr val="accent6">
                            <a:lumMod val="50000"/>
                          </a:schemeClr>
                        </a:solidFill>
                      </a:endParaRPr>
                    </a:p>
                  </a:txBody>
                  <a:tcPr/>
                </a:tc>
                <a:tc>
                  <a:txBody>
                    <a:bodyPr/>
                    <a:lstStyle/>
                    <a:p>
                      <a:pPr algn="ctr"/>
                      <a:r>
                        <a:rPr lang="en-US" dirty="0">
                          <a:solidFill>
                            <a:schemeClr val="accent6">
                              <a:lumMod val="50000"/>
                            </a:schemeClr>
                          </a:solidFill>
                        </a:rPr>
                        <a:t>(010101)</a:t>
                      </a:r>
                      <a:r>
                        <a:rPr lang="en-US" sz="1100" strike="noStrike" dirty="0">
                          <a:solidFill>
                            <a:schemeClr val="accent6">
                              <a:lumMod val="50000"/>
                            </a:schemeClr>
                          </a:solidFill>
                        </a:rPr>
                        <a:t>2</a:t>
                      </a:r>
                      <a:endParaRPr lang="en-IN" sz="1100" strike="noStrike" dirty="0">
                        <a:solidFill>
                          <a:schemeClr val="accent6">
                            <a:lumMod val="50000"/>
                          </a:schemeClr>
                        </a:solidFill>
                      </a:endParaRPr>
                    </a:p>
                  </a:txBody>
                  <a:tcPr/>
                </a:tc>
                <a:extLst>
                  <a:ext uri="{0D108BD9-81ED-4DB2-BD59-A6C34878D82A}">
                    <a16:rowId xmlns:a16="http://schemas.microsoft.com/office/drawing/2014/main" val="31225608"/>
                  </a:ext>
                </a:extLst>
              </a:tr>
              <a:tr h="370840">
                <a:tc>
                  <a:txBody>
                    <a:bodyPr/>
                    <a:lstStyle/>
                    <a:p>
                      <a:pPr algn="ctr"/>
                      <a:r>
                        <a:rPr lang="en-US" dirty="0">
                          <a:solidFill>
                            <a:schemeClr val="accent6">
                              <a:lumMod val="50000"/>
                            </a:schemeClr>
                          </a:solidFill>
                        </a:rPr>
                        <a:t>Octal Number</a:t>
                      </a:r>
                      <a:r>
                        <a:rPr lang="en-US" baseline="0" dirty="0">
                          <a:solidFill>
                            <a:schemeClr val="accent6">
                              <a:lumMod val="50000"/>
                            </a:schemeClr>
                          </a:solidFill>
                        </a:rPr>
                        <a:t> System</a:t>
                      </a:r>
                    </a:p>
                  </a:txBody>
                  <a:tcPr/>
                </a:tc>
                <a:tc>
                  <a:txBody>
                    <a:bodyPr/>
                    <a:lstStyle/>
                    <a:p>
                      <a:pPr algn="ctr"/>
                      <a:r>
                        <a:rPr lang="en-US" dirty="0">
                          <a:solidFill>
                            <a:schemeClr val="accent6">
                              <a:lumMod val="50000"/>
                            </a:schemeClr>
                          </a:solidFill>
                        </a:rPr>
                        <a:t>Base 8</a:t>
                      </a:r>
                    </a:p>
                  </a:txBody>
                  <a:tcPr/>
                </a:tc>
                <a:tc>
                  <a:txBody>
                    <a:bodyPr/>
                    <a:lstStyle/>
                    <a:p>
                      <a:pPr algn="ctr"/>
                      <a:r>
                        <a:rPr lang="en-US" dirty="0">
                          <a:solidFill>
                            <a:schemeClr val="accent6">
                              <a:lumMod val="50000"/>
                            </a:schemeClr>
                          </a:solidFill>
                        </a:rPr>
                        <a:t>0,1,2,3,4,5,6,7</a:t>
                      </a:r>
                      <a:endParaRPr lang="en-IN" dirty="0">
                        <a:solidFill>
                          <a:schemeClr val="accent6">
                            <a:lumMod val="50000"/>
                          </a:schemeClr>
                        </a:solidFill>
                      </a:endParaRPr>
                    </a:p>
                  </a:txBody>
                  <a:tcPr/>
                </a:tc>
                <a:tc>
                  <a:txBody>
                    <a:bodyPr/>
                    <a:lstStyle/>
                    <a:p>
                      <a:pPr algn="ctr"/>
                      <a:r>
                        <a:rPr lang="en-US" dirty="0">
                          <a:solidFill>
                            <a:schemeClr val="accent6">
                              <a:lumMod val="50000"/>
                            </a:schemeClr>
                          </a:solidFill>
                        </a:rPr>
                        <a:t>(56712)</a:t>
                      </a:r>
                      <a:r>
                        <a:rPr lang="en-US" sz="1100" dirty="0">
                          <a:solidFill>
                            <a:schemeClr val="accent6">
                              <a:lumMod val="50000"/>
                            </a:schemeClr>
                          </a:solidFill>
                        </a:rPr>
                        <a:t>8</a:t>
                      </a:r>
                      <a:endParaRPr lang="en-IN" sz="1100" dirty="0">
                        <a:solidFill>
                          <a:schemeClr val="accent6">
                            <a:lumMod val="50000"/>
                          </a:schemeClr>
                        </a:solidFill>
                      </a:endParaRPr>
                    </a:p>
                  </a:txBody>
                  <a:tcPr/>
                </a:tc>
                <a:extLst>
                  <a:ext uri="{0D108BD9-81ED-4DB2-BD59-A6C34878D82A}">
                    <a16:rowId xmlns:a16="http://schemas.microsoft.com/office/drawing/2014/main" val="3413584719"/>
                  </a:ext>
                </a:extLst>
              </a:tr>
              <a:tr h="370840">
                <a:tc>
                  <a:txBody>
                    <a:bodyPr/>
                    <a:lstStyle/>
                    <a:p>
                      <a:pPr algn="ctr"/>
                      <a:r>
                        <a:rPr lang="en-US" dirty="0">
                          <a:solidFill>
                            <a:schemeClr val="accent6">
                              <a:lumMod val="50000"/>
                            </a:schemeClr>
                          </a:solidFill>
                        </a:rPr>
                        <a:t>Decimal Number System</a:t>
                      </a:r>
                      <a:endParaRPr lang="en-IN" dirty="0">
                        <a:solidFill>
                          <a:schemeClr val="accent6">
                            <a:lumMod val="50000"/>
                          </a:schemeClr>
                        </a:solidFill>
                      </a:endParaRPr>
                    </a:p>
                  </a:txBody>
                  <a:tcPr/>
                </a:tc>
                <a:tc>
                  <a:txBody>
                    <a:bodyPr/>
                    <a:lstStyle/>
                    <a:p>
                      <a:pPr algn="ctr"/>
                      <a:r>
                        <a:rPr lang="en-US" dirty="0">
                          <a:solidFill>
                            <a:schemeClr val="accent6">
                              <a:lumMod val="50000"/>
                            </a:schemeClr>
                          </a:solidFill>
                        </a:rPr>
                        <a:t>Base 10</a:t>
                      </a:r>
                      <a:endParaRPr lang="en-IN" dirty="0">
                        <a:solidFill>
                          <a:schemeClr val="accent6">
                            <a:lumMod val="50000"/>
                          </a:schemeClr>
                        </a:solidFill>
                      </a:endParaRPr>
                    </a:p>
                  </a:txBody>
                  <a:tcPr/>
                </a:tc>
                <a:tc>
                  <a:txBody>
                    <a:bodyPr/>
                    <a:lstStyle/>
                    <a:p>
                      <a:pPr algn="ctr"/>
                      <a:r>
                        <a:rPr lang="en-US" dirty="0">
                          <a:solidFill>
                            <a:schemeClr val="accent6">
                              <a:lumMod val="50000"/>
                            </a:schemeClr>
                          </a:solidFill>
                        </a:rPr>
                        <a:t>0,1,2,3,4,5,6,7,8,9</a:t>
                      </a:r>
                      <a:endParaRPr lang="en-IN" dirty="0">
                        <a:solidFill>
                          <a:schemeClr val="accent6">
                            <a:lumMod val="50000"/>
                          </a:schemeClr>
                        </a:solidFill>
                      </a:endParaRPr>
                    </a:p>
                  </a:txBody>
                  <a:tcPr/>
                </a:tc>
                <a:tc>
                  <a:txBody>
                    <a:bodyPr/>
                    <a:lstStyle/>
                    <a:p>
                      <a:pPr algn="ctr"/>
                      <a:r>
                        <a:rPr lang="en-US" dirty="0">
                          <a:solidFill>
                            <a:schemeClr val="accent6">
                              <a:lumMod val="50000"/>
                            </a:schemeClr>
                          </a:solidFill>
                        </a:rPr>
                        <a:t>(8174091)</a:t>
                      </a:r>
                      <a:r>
                        <a:rPr lang="en-US" sz="1100" dirty="0">
                          <a:solidFill>
                            <a:schemeClr val="accent6">
                              <a:lumMod val="50000"/>
                            </a:schemeClr>
                          </a:solidFill>
                        </a:rPr>
                        <a:t>10</a:t>
                      </a:r>
                      <a:endParaRPr lang="en-IN" sz="1100" dirty="0">
                        <a:solidFill>
                          <a:schemeClr val="accent6">
                            <a:lumMod val="50000"/>
                          </a:schemeClr>
                        </a:solidFill>
                      </a:endParaRPr>
                    </a:p>
                  </a:txBody>
                  <a:tcPr/>
                </a:tc>
                <a:extLst>
                  <a:ext uri="{0D108BD9-81ED-4DB2-BD59-A6C34878D82A}">
                    <a16:rowId xmlns:a16="http://schemas.microsoft.com/office/drawing/2014/main" val="1565756502"/>
                  </a:ext>
                </a:extLst>
              </a:tr>
            </a:tbl>
          </a:graphicData>
        </a:graphic>
      </p:graphicFrame>
      <p:sp>
        <p:nvSpPr>
          <p:cNvPr id="25" name="TextBox 24"/>
          <p:cNvSpPr txBox="1"/>
          <p:nvPr/>
        </p:nvSpPr>
        <p:spPr>
          <a:xfrm>
            <a:off x="1068323" y="5029200"/>
            <a:ext cx="6850380" cy="646331"/>
          </a:xfrm>
          <a:prstGeom prst="rect">
            <a:avLst/>
          </a:prstGeom>
          <a:noFill/>
        </p:spPr>
        <p:txBody>
          <a:bodyPr wrap="square" rtlCol="0">
            <a:spAutoFit/>
          </a:bodyPr>
          <a:lstStyle/>
          <a:p>
            <a:r>
              <a:rPr lang="en-US" dirty="0"/>
              <a:t>Quick question:</a:t>
            </a:r>
          </a:p>
          <a:p>
            <a:r>
              <a:rPr lang="en-US" dirty="0"/>
              <a:t>What will be the maximum 3 digit number of decimal number system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44137" y="17240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44137" y="154985"/>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306170" y="586895"/>
            <a:ext cx="6347256" cy="505908"/>
          </a:xfrm>
          <a:prstGeom prst="rect">
            <a:avLst/>
          </a:prstGeom>
        </p:spPr>
        <p:txBody>
          <a:bodyPr vert="horz" wrap="square" lIns="0" tIns="13335" rIns="0" bIns="0" rtlCol="0">
            <a:spAutoFit/>
          </a:bodyPr>
          <a:lstStyle/>
          <a:p>
            <a:pPr marL="12700">
              <a:lnSpc>
                <a:spcPct val="100000"/>
              </a:lnSpc>
              <a:spcBef>
                <a:spcPts val="105"/>
              </a:spcBef>
            </a:pPr>
            <a:r>
              <a:rPr lang="en-US" sz="3200" spc="-35" dirty="0">
                <a:solidFill>
                  <a:srgbClr val="BC5C45"/>
                </a:solidFill>
              </a:rPr>
              <a:t>Conversion Decimal to Binary </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3" name="TextBox 22"/>
          <p:cNvSpPr txBox="1"/>
          <p:nvPr/>
        </p:nvSpPr>
        <p:spPr>
          <a:xfrm>
            <a:off x="1293103" y="1328091"/>
            <a:ext cx="2897898" cy="369332"/>
          </a:xfrm>
          <a:prstGeom prst="rect">
            <a:avLst/>
          </a:prstGeom>
          <a:noFill/>
        </p:spPr>
        <p:txBody>
          <a:bodyPr wrap="square" rtlCol="0">
            <a:spAutoFit/>
          </a:bodyPr>
          <a:lstStyle/>
          <a:p>
            <a:r>
              <a:rPr lang="en-US" dirty="0"/>
              <a:t>How Convert 178 to Binary</a:t>
            </a:r>
            <a:endParaRPr lang="en-IN" dirty="0"/>
          </a:p>
        </p:txBody>
      </p:sp>
      <p:cxnSp>
        <p:nvCxnSpPr>
          <p:cNvPr id="25" name="Straight Connector 24"/>
          <p:cNvCxnSpPr/>
          <p:nvPr/>
        </p:nvCxnSpPr>
        <p:spPr>
          <a:xfrm flipH="1">
            <a:off x="2352467" y="2057400"/>
            <a:ext cx="9733" cy="3290577"/>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p:cNvCxnSpPr/>
          <p:nvPr/>
        </p:nvCxnSpPr>
        <p:spPr>
          <a:xfrm flipH="1">
            <a:off x="1877871" y="4191000"/>
            <a:ext cx="211124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Straight Connector 31"/>
          <p:cNvCxnSpPr/>
          <p:nvPr/>
        </p:nvCxnSpPr>
        <p:spPr>
          <a:xfrm flipH="1">
            <a:off x="1877871" y="4495800"/>
            <a:ext cx="211124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Straight Connector 32"/>
          <p:cNvCxnSpPr/>
          <p:nvPr/>
        </p:nvCxnSpPr>
        <p:spPr>
          <a:xfrm flipH="1">
            <a:off x="1877871" y="4800600"/>
            <a:ext cx="211124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Connector 33"/>
          <p:cNvCxnSpPr/>
          <p:nvPr/>
        </p:nvCxnSpPr>
        <p:spPr>
          <a:xfrm flipH="1">
            <a:off x="1877871" y="5105400"/>
            <a:ext cx="211124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flipH="1">
            <a:off x="1852675" y="2438400"/>
            <a:ext cx="211124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flipH="1">
            <a:off x="1877871" y="2743200"/>
            <a:ext cx="211124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Straight Connector 37"/>
          <p:cNvCxnSpPr/>
          <p:nvPr/>
        </p:nvCxnSpPr>
        <p:spPr>
          <a:xfrm flipH="1">
            <a:off x="1877871" y="3124200"/>
            <a:ext cx="211124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9" name="Straight Connector 38"/>
          <p:cNvCxnSpPr/>
          <p:nvPr/>
        </p:nvCxnSpPr>
        <p:spPr>
          <a:xfrm flipH="1">
            <a:off x="1877871" y="3505200"/>
            <a:ext cx="2111248"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0" name="Straight Connector 39"/>
          <p:cNvCxnSpPr/>
          <p:nvPr/>
        </p:nvCxnSpPr>
        <p:spPr>
          <a:xfrm flipH="1">
            <a:off x="1877871" y="3848100"/>
            <a:ext cx="2111248" cy="0"/>
          </a:xfrm>
          <a:prstGeom prst="line">
            <a:avLst/>
          </a:prstGeom>
        </p:spPr>
        <p:style>
          <a:lnRef idx="3">
            <a:schemeClr val="accent2"/>
          </a:lnRef>
          <a:fillRef idx="0">
            <a:schemeClr val="accent2"/>
          </a:fillRef>
          <a:effectRef idx="2">
            <a:schemeClr val="accent2"/>
          </a:effectRef>
          <a:fontRef idx="minor">
            <a:schemeClr val="tx1"/>
          </a:fontRef>
        </p:style>
      </p:cxnSp>
      <p:sp>
        <p:nvSpPr>
          <p:cNvPr id="41" name="TextBox 40"/>
          <p:cNvSpPr txBox="1"/>
          <p:nvPr/>
        </p:nvSpPr>
        <p:spPr>
          <a:xfrm>
            <a:off x="2681587" y="2082620"/>
            <a:ext cx="1312875" cy="381000"/>
          </a:xfrm>
          <a:prstGeom prst="rect">
            <a:avLst/>
          </a:prstGeom>
          <a:noFill/>
        </p:spPr>
        <p:txBody>
          <a:bodyPr wrap="square" rtlCol="0">
            <a:spAutoFit/>
          </a:bodyPr>
          <a:lstStyle/>
          <a:p>
            <a:r>
              <a:rPr lang="en-US" dirty="0"/>
              <a:t>178</a:t>
            </a:r>
            <a:endParaRPr lang="en-IN" dirty="0"/>
          </a:p>
        </p:txBody>
      </p:sp>
      <p:sp>
        <p:nvSpPr>
          <p:cNvPr id="42" name="TextBox 41"/>
          <p:cNvSpPr txBox="1"/>
          <p:nvPr/>
        </p:nvSpPr>
        <p:spPr>
          <a:xfrm>
            <a:off x="1984502" y="2094208"/>
            <a:ext cx="380747" cy="381000"/>
          </a:xfrm>
          <a:prstGeom prst="rect">
            <a:avLst/>
          </a:prstGeom>
          <a:noFill/>
        </p:spPr>
        <p:txBody>
          <a:bodyPr wrap="square" rtlCol="0">
            <a:spAutoFit/>
          </a:bodyPr>
          <a:lstStyle/>
          <a:p>
            <a:r>
              <a:rPr lang="en-US" dirty="0"/>
              <a:t>2</a:t>
            </a:r>
            <a:endParaRPr lang="en-IN" dirty="0"/>
          </a:p>
        </p:txBody>
      </p:sp>
      <p:sp>
        <p:nvSpPr>
          <p:cNvPr id="43" name="TextBox 42"/>
          <p:cNvSpPr txBox="1"/>
          <p:nvPr/>
        </p:nvSpPr>
        <p:spPr>
          <a:xfrm>
            <a:off x="1981453" y="2416425"/>
            <a:ext cx="380747" cy="381000"/>
          </a:xfrm>
          <a:prstGeom prst="rect">
            <a:avLst/>
          </a:prstGeom>
          <a:noFill/>
        </p:spPr>
        <p:txBody>
          <a:bodyPr wrap="square" rtlCol="0">
            <a:spAutoFit/>
          </a:bodyPr>
          <a:lstStyle/>
          <a:p>
            <a:r>
              <a:rPr lang="en-US" dirty="0"/>
              <a:t>2</a:t>
            </a:r>
            <a:endParaRPr lang="en-IN" dirty="0"/>
          </a:p>
        </p:txBody>
      </p:sp>
      <p:sp>
        <p:nvSpPr>
          <p:cNvPr id="44" name="TextBox 43"/>
          <p:cNvSpPr txBox="1"/>
          <p:nvPr/>
        </p:nvSpPr>
        <p:spPr>
          <a:xfrm>
            <a:off x="1975356" y="3143251"/>
            <a:ext cx="380747" cy="381000"/>
          </a:xfrm>
          <a:prstGeom prst="rect">
            <a:avLst/>
          </a:prstGeom>
          <a:noFill/>
        </p:spPr>
        <p:txBody>
          <a:bodyPr wrap="square" rtlCol="0">
            <a:spAutoFit/>
          </a:bodyPr>
          <a:lstStyle/>
          <a:p>
            <a:r>
              <a:rPr lang="en-US" dirty="0"/>
              <a:t>2</a:t>
            </a:r>
            <a:endParaRPr lang="en-IN" dirty="0"/>
          </a:p>
        </p:txBody>
      </p:sp>
      <p:sp>
        <p:nvSpPr>
          <p:cNvPr id="45" name="TextBox 44"/>
          <p:cNvSpPr txBox="1"/>
          <p:nvPr/>
        </p:nvSpPr>
        <p:spPr>
          <a:xfrm>
            <a:off x="1984502" y="2773455"/>
            <a:ext cx="380747" cy="381000"/>
          </a:xfrm>
          <a:prstGeom prst="rect">
            <a:avLst/>
          </a:prstGeom>
          <a:noFill/>
        </p:spPr>
        <p:txBody>
          <a:bodyPr wrap="square" rtlCol="0">
            <a:spAutoFit/>
          </a:bodyPr>
          <a:lstStyle/>
          <a:p>
            <a:r>
              <a:rPr lang="en-US" dirty="0"/>
              <a:t>2</a:t>
            </a:r>
            <a:endParaRPr lang="en-IN" dirty="0"/>
          </a:p>
        </p:txBody>
      </p:sp>
      <p:sp>
        <p:nvSpPr>
          <p:cNvPr id="46" name="TextBox 45"/>
          <p:cNvSpPr txBox="1"/>
          <p:nvPr/>
        </p:nvSpPr>
        <p:spPr>
          <a:xfrm>
            <a:off x="1968085" y="3500598"/>
            <a:ext cx="380747" cy="381000"/>
          </a:xfrm>
          <a:prstGeom prst="rect">
            <a:avLst/>
          </a:prstGeom>
          <a:noFill/>
        </p:spPr>
        <p:txBody>
          <a:bodyPr wrap="square" rtlCol="0">
            <a:spAutoFit/>
          </a:bodyPr>
          <a:lstStyle/>
          <a:p>
            <a:r>
              <a:rPr lang="en-US" dirty="0"/>
              <a:t>2</a:t>
            </a:r>
            <a:endParaRPr lang="en-IN" dirty="0"/>
          </a:p>
        </p:txBody>
      </p:sp>
      <p:sp>
        <p:nvSpPr>
          <p:cNvPr id="47" name="TextBox 46"/>
          <p:cNvSpPr txBox="1"/>
          <p:nvPr/>
        </p:nvSpPr>
        <p:spPr>
          <a:xfrm>
            <a:off x="1961988" y="3848101"/>
            <a:ext cx="380747" cy="381000"/>
          </a:xfrm>
          <a:prstGeom prst="rect">
            <a:avLst/>
          </a:prstGeom>
          <a:noFill/>
        </p:spPr>
        <p:txBody>
          <a:bodyPr wrap="square" rtlCol="0">
            <a:spAutoFit/>
          </a:bodyPr>
          <a:lstStyle/>
          <a:p>
            <a:r>
              <a:rPr lang="en-US" dirty="0"/>
              <a:t>2</a:t>
            </a:r>
            <a:endParaRPr lang="en-IN" dirty="0"/>
          </a:p>
        </p:txBody>
      </p:sp>
      <p:sp>
        <p:nvSpPr>
          <p:cNvPr id="48" name="TextBox 47"/>
          <p:cNvSpPr txBox="1"/>
          <p:nvPr/>
        </p:nvSpPr>
        <p:spPr>
          <a:xfrm>
            <a:off x="1971720" y="4171950"/>
            <a:ext cx="380747" cy="381000"/>
          </a:xfrm>
          <a:prstGeom prst="rect">
            <a:avLst/>
          </a:prstGeom>
          <a:noFill/>
        </p:spPr>
        <p:txBody>
          <a:bodyPr wrap="square" rtlCol="0">
            <a:spAutoFit/>
          </a:bodyPr>
          <a:lstStyle/>
          <a:p>
            <a:r>
              <a:rPr lang="en-US" dirty="0"/>
              <a:t>2</a:t>
            </a:r>
            <a:endParaRPr lang="en-IN" dirty="0"/>
          </a:p>
        </p:txBody>
      </p:sp>
      <p:sp>
        <p:nvSpPr>
          <p:cNvPr id="49" name="TextBox 48"/>
          <p:cNvSpPr txBox="1"/>
          <p:nvPr/>
        </p:nvSpPr>
        <p:spPr>
          <a:xfrm>
            <a:off x="1978405" y="4493170"/>
            <a:ext cx="380747" cy="381000"/>
          </a:xfrm>
          <a:prstGeom prst="rect">
            <a:avLst/>
          </a:prstGeom>
          <a:noFill/>
        </p:spPr>
        <p:txBody>
          <a:bodyPr wrap="square" rtlCol="0">
            <a:spAutoFit/>
          </a:bodyPr>
          <a:lstStyle/>
          <a:p>
            <a:r>
              <a:rPr lang="en-US" dirty="0"/>
              <a:t>2</a:t>
            </a:r>
            <a:endParaRPr lang="en-IN" dirty="0"/>
          </a:p>
        </p:txBody>
      </p:sp>
      <p:sp>
        <p:nvSpPr>
          <p:cNvPr id="50" name="TextBox 49"/>
          <p:cNvSpPr txBox="1"/>
          <p:nvPr/>
        </p:nvSpPr>
        <p:spPr>
          <a:xfrm>
            <a:off x="1985755" y="4800601"/>
            <a:ext cx="380747" cy="381000"/>
          </a:xfrm>
          <a:prstGeom prst="rect">
            <a:avLst/>
          </a:prstGeom>
          <a:noFill/>
        </p:spPr>
        <p:txBody>
          <a:bodyPr wrap="square" rtlCol="0">
            <a:spAutoFit/>
          </a:bodyPr>
          <a:lstStyle/>
          <a:p>
            <a:r>
              <a:rPr lang="en-US" dirty="0"/>
              <a:t>2</a:t>
            </a:r>
            <a:endParaRPr lang="en-IN" dirty="0"/>
          </a:p>
        </p:txBody>
      </p:sp>
      <p:sp>
        <p:nvSpPr>
          <p:cNvPr id="52" name="TextBox 51"/>
          <p:cNvSpPr txBox="1"/>
          <p:nvPr/>
        </p:nvSpPr>
        <p:spPr>
          <a:xfrm>
            <a:off x="4310800" y="1782083"/>
            <a:ext cx="1430905" cy="461665"/>
          </a:xfrm>
          <a:prstGeom prst="rect">
            <a:avLst/>
          </a:prstGeom>
          <a:noFill/>
        </p:spPr>
        <p:txBody>
          <a:bodyPr wrap="square" rtlCol="0">
            <a:spAutoFit/>
          </a:bodyPr>
          <a:lstStyle/>
          <a:p>
            <a:r>
              <a:rPr lang="en-US" sz="2400" dirty="0"/>
              <a:t>10110010</a:t>
            </a:r>
            <a:endParaRPr lang="en-IN" sz="2400" dirty="0"/>
          </a:p>
        </p:txBody>
      </p:sp>
      <p:sp>
        <p:nvSpPr>
          <p:cNvPr id="54" name="TextBox 53"/>
          <p:cNvSpPr txBox="1"/>
          <p:nvPr/>
        </p:nvSpPr>
        <p:spPr>
          <a:xfrm>
            <a:off x="2676244" y="2429627"/>
            <a:ext cx="1312875" cy="381000"/>
          </a:xfrm>
          <a:prstGeom prst="rect">
            <a:avLst/>
          </a:prstGeom>
          <a:noFill/>
        </p:spPr>
        <p:txBody>
          <a:bodyPr wrap="square" rtlCol="0">
            <a:spAutoFit/>
          </a:bodyPr>
          <a:lstStyle/>
          <a:p>
            <a:r>
              <a:rPr lang="en-US" dirty="0"/>
              <a:t>89</a:t>
            </a:r>
            <a:endParaRPr lang="en-IN" dirty="0"/>
          </a:p>
        </p:txBody>
      </p:sp>
      <p:sp>
        <p:nvSpPr>
          <p:cNvPr id="55" name="TextBox 54"/>
          <p:cNvSpPr txBox="1"/>
          <p:nvPr/>
        </p:nvSpPr>
        <p:spPr>
          <a:xfrm>
            <a:off x="2651048" y="2760243"/>
            <a:ext cx="1312875" cy="381000"/>
          </a:xfrm>
          <a:prstGeom prst="rect">
            <a:avLst/>
          </a:prstGeom>
          <a:noFill/>
        </p:spPr>
        <p:txBody>
          <a:bodyPr wrap="square" rtlCol="0">
            <a:spAutoFit/>
          </a:bodyPr>
          <a:lstStyle/>
          <a:p>
            <a:r>
              <a:rPr lang="en-US" dirty="0"/>
              <a:t>44</a:t>
            </a:r>
            <a:endParaRPr lang="en-IN" dirty="0"/>
          </a:p>
        </p:txBody>
      </p:sp>
      <p:sp>
        <p:nvSpPr>
          <p:cNvPr id="56" name="TextBox 55"/>
          <p:cNvSpPr txBox="1"/>
          <p:nvPr/>
        </p:nvSpPr>
        <p:spPr>
          <a:xfrm>
            <a:off x="2648766" y="3165137"/>
            <a:ext cx="1312875" cy="381000"/>
          </a:xfrm>
          <a:prstGeom prst="rect">
            <a:avLst/>
          </a:prstGeom>
          <a:noFill/>
        </p:spPr>
        <p:txBody>
          <a:bodyPr wrap="square" rtlCol="0">
            <a:spAutoFit/>
          </a:bodyPr>
          <a:lstStyle/>
          <a:p>
            <a:r>
              <a:rPr lang="en-US" dirty="0"/>
              <a:t>22</a:t>
            </a:r>
            <a:endParaRPr lang="en-IN" dirty="0"/>
          </a:p>
        </p:txBody>
      </p:sp>
      <p:sp>
        <p:nvSpPr>
          <p:cNvPr id="57" name="TextBox 56"/>
          <p:cNvSpPr txBox="1"/>
          <p:nvPr/>
        </p:nvSpPr>
        <p:spPr>
          <a:xfrm>
            <a:off x="2651803" y="3542261"/>
            <a:ext cx="1312875" cy="381000"/>
          </a:xfrm>
          <a:prstGeom prst="rect">
            <a:avLst/>
          </a:prstGeom>
          <a:noFill/>
        </p:spPr>
        <p:txBody>
          <a:bodyPr wrap="square" rtlCol="0">
            <a:spAutoFit/>
          </a:bodyPr>
          <a:lstStyle/>
          <a:p>
            <a:r>
              <a:rPr lang="en-US" dirty="0"/>
              <a:t>11</a:t>
            </a:r>
            <a:endParaRPr lang="en-IN" dirty="0"/>
          </a:p>
        </p:txBody>
      </p:sp>
      <p:sp>
        <p:nvSpPr>
          <p:cNvPr id="58" name="TextBox 57"/>
          <p:cNvSpPr txBox="1"/>
          <p:nvPr/>
        </p:nvSpPr>
        <p:spPr>
          <a:xfrm>
            <a:off x="2675128" y="3879420"/>
            <a:ext cx="1312875" cy="381000"/>
          </a:xfrm>
          <a:prstGeom prst="rect">
            <a:avLst/>
          </a:prstGeom>
          <a:noFill/>
        </p:spPr>
        <p:txBody>
          <a:bodyPr wrap="square" rtlCol="0">
            <a:spAutoFit/>
          </a:bodyPr>
          <a:lstStyle/>
          <a:p>
            <a:r>
              <a:rPr lang="en-US" dirty="0"/>
              <a:t>5</a:t>
            </a:r>
            <a:endParaRPr lang="en-IN" dirty="0"/>
          </a:p>
        </p:txBody>
      </p:sp>
      <p:sp>
        <p:nvSpPr>
          <p:cNvPr id="60" name="TextBox 59"/>
          <p:cNvSpPr txBox="1"/>
          <p:nvPr/>
        </p:nvSpPr>
        <p:spPr>
          <a:xfrm>
            <a:off x="2676244" y="4164513"/>
            <a:ext cx="1312875" cy="381000"/>
          </a:xfrm>
          <a:prstGeom prst="rect">
            <a:avLst/>
          </a:prstGeom>
          <a:noFill/>
        </p:spPr>
        <p:txBody>
          <a:bodyPr wrap="square" rtlCol="0">
            <a:spAutoFit/>
          </a:bodyPr>
          <a:lstStyle/>
          <a:p>
            <a:r>
              <a:rPr lang="en-US" dirty="0"/>
              <a:t>2</a:t>
            </a:r>
            <a:endParaRPr lang="en-IN" dirty="0"/>
          </a:p>
        </p:txBody>
      </p:sp>
      <p:sp>
        <p:nvSpPr>
          <p:cNvPr id="61" name="TextBox 60"/>
          <p:cNvSpPr txBox="1"/>
          <p:nvPr/>
        </p:nvSpPr>
        <p:spPr>
          <a:xfrm>
            <a:off x="2677246" y="4469312"/>
            <a:ext cx="1312875" cy="381000"/>
          </a:xfrm>
          <a:prstGeom prst="rect">
            <a:avLst/>
          </a:prstGeom>
          <a:noFill/>
        </p:spPr>
        <p:txBody>
          <a:bodyPr wrap="square" rtlCol="0">
            <a:spAutoFit/>
          </a:bodyPr>
          <a:lstStyle/>
          <a:p>
            <a:r>
              <a:rPr lang="en-US" dirty="0"/>
              <a:t>1</a:t>
            </a:r>
            <a:endParaRPr lang="en-IN" dirty="0"/>
          </a:p>
        </p:txBody>
      </p:sp>
      <p:sp>
        <p:nvSpPr>
          <p:cNvPr id="62" name="TextBox 61"/>
          <p:cNvSpPr txBox="1"/>
          <p:nvPr/>
        </p:nvSpPr>
        <p:spPr>
          <a:xfrm>
            <a:off x="4062175" y="2399019"/>
            <a:ext cx="342562" cy="3077766"/>
          </a:xfrm>
          <a:prstGeom prst="rect">
            <a:avLst/>
          </a:prstGeom>
          <a:noFill/>
        </p:spPr>
        <p:txBody>
          <a:bodyPr wrap="square" rtlCol="0">
            <a:spAutoFit/>
          </a:bodyPr>
          <a:lstStyle/>
          <a:p>
            <a:r>
              <a:rPr lang="en-US" sz="2200" dirty="0"/>
              <a:t>0</a:t>
            </a:r>
          </a:p>
          <a:p>
            <a:r>
              <a:rPr lang="en-US" sz="2200" dirty="0"/>
              <a:t>1</a:t>
            </a:r>
          </a:p>
          <a:p>
            <a:r>
              <a:rPr lang="en-US" sz="2200" dirty="0"/>
              <a:t>0</a:t>
            </a:r>
          </a:p>
          <a:p>
            <a:r>
              <a:rPr lang="en-US" sz="2200" dirty="0"/>
              <a:t>0</a:t>
            </a:r>
          </a:p>
          <a:p>
            <a:r>
              <a:rPr lang="en-US" sz="2200" dirty="0"/>
              <a:t>1</a:t>
            </a:r>
          </a:p>
          <a:p>
            <a:r>
              <a:rPr lang="en-US" sz="2200" dirty="0"/>
              <a:t>1</a:t>
            </a:r>
          </a:p>
          <a:p>
            <a:r>
              <a:rPr lang="en-US" sz="2200" dirty="0"/>
              <a:t>0</a:t>
            </a:r>
          </a:p>
          <a:p>
            <a:r>
              <a:rPr lang="en-US" sz="2200" dirty="0"/>
              <a:t>1</a:t>
            </a:r>
          </a:p>
          <a:p>
            <a:endParaRPr lang="en-IN" dirty="0"/>
          </a:p>
        </p:txBody>
      </p:sp>
      <p:sp>
        <p:nvSpPr>
          <p:cNvPr id="63" name="TextBox 62"/>
          <p:cNvSpPr txBox="1"/>
          <p:nvPr/>
        </p:nvSpPr>
        <p:spPr>
          <a:xfrm>
            <a:off x="2650677" y="4794958"/>
            <a:ext cx="1312875" cy="381000"/>
          </a:xfrm>
          <a:prstGeom prst="rect">
            <a:avLst/>
          </a:prstGeom>
          <a:noFill/>
        </p:spPr>
        <p:txBody>
          <a:bodyPr wrap="square" rtlCol="0">
            <a:spAutoFit/>
          </a:bodyPr>
          <a:lstStyle/>
          <a:p>
            <a:r>
              <a:rPr lang="en-US" dirty="0"/>
              <a:t>0</a:t>
            </a:r>
            <a:endParaRPr lang="en-IN" dirty="0"/>
          </a:p>
        </p:txBody>
      </p:sp>
      <p:cxnSp>
        <p:nvCxnSpPr>
          <p:cNvPr id="67" name="Straight Arrow Connector 66"/>
          <p:cNvCxnSpPr/>
          <p:nvPr/>
        </p:nvCxnSpPr>
        <p:spPr>
          <a:xfrm flipV="1">
            <a:off x="4479798" y="2273121"/>
            <a:ext cx="0" cy="290283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7" name="TextBox 76"/>
          <p:cNvSpPr txBox="1"/>
          <p:nvPr/>
        </p:nvSpPr>
        <p:spPr>
          <a:xfrm>
            <a:off x="1292971" y="5702012"/>
            <a:ext cx="3817199" cy="369332"/>
          </a:xfrm>
          <a:prstGeom prst="rect">
            <a:avLst/>
          </a:prstGeom>
          <a:noFill/>
        </p:spPr>
        <p:txBody>
          <a:bodyPr wrap="square" rtlCol="0">
            <a:spAutoFit/>
          </a:bodyPr>
          <a:lstStyle/>
          <a:p>
            <a:r>
              <a:rPr lang="en-US" dirty="0"/>
              <a:t>Quick Question : find binary of 55555</a:t>
            </a:r>
            <a:endParaRPr lang="en-IN" dirty="0"/>
          </a:p>
        </p:txBody>
      </p:sp>
    </p:spTree>
    <p:extLst>
      <p:ext uri="{BB962C8B-B14F-4D97-AF65-F5344CB8AC3E}">
        <p14:creationId xmlns:p14="http://schemas.microsoft.com/office/powerpoint/2010/main" val="1110630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2591" y="-13432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1058" y="17240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44137" y="154985"/>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408992" y="588764"/>
            <a:ext cx="6347256" cy="505908"/>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Conversion Binary to Decimal</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1" name="TextBox 20"/>
          <p:cNvSpPr txBox="1"/>
          <p:nvPr/>
        </p:nvSpPr>
        <p:spPr>
          <a:xfrm>
            <a:off x="781198" y="1747406"/>
            <a:ext cx="7720505" cy="1107996"/>
          </a:xfrm>
          <a:prstGeom prst="rect">
            <a:avLst/>
          </a:prstGeom>
          <a:noFill/>
        </p:spPr>
        <p:txBody>
          <a:bodyPr wrap="square" rtlCol="0">
            <a:spAutoFit/>
          </a:bodyPr>
          <a:lstStyle/>
          <a:p>
            <a:pPr algn="ctr"/>
            <a:r>
              <a:rPr lang="en-US" sz="6600" dirty="0">
                <a:solidFill>
                  <a:schemeClr val="accent6">
                    <a:lumMod val="50000"/>
                  </a:schemeClr>
                </a:solidFill>
              </a:rPr>
              <a:t>1 0 1 0 1 0 0 0 1 0 1 0</a:t>
            </a:r>
            <a:endParaRPr lang="en-IN" sz="6600" dirty="0">
              <a:solidFill>
                <a:schemeClr val="accent6">
                  <a:lumMod val="50000"/>
                </a:schemeClr>
              </a:solidFill>
            </a:endParaRPr>
          </a:p>
        </p:txBody>
      </p:sp>
      <p:sp>
        <p:nvSpPr>
          <p:cNvPr id="59" name="TextBox 58"/>
          <p:cNvSpPr txBox="1"/>
          <p:nvPr/>
        </p:nvSpPr>
        <p:spPr>
          <a:xfrm>
            <a:off x="7867854" y="3002621"/>
            <a:ext cx="635823" cy="400110"/>
          </a:xfrm>
          <a:prstGeom prst="rect">
            <a:avLst/>
          </a:prstGeom>
          <a:noFill/>
        </p:spPr>
        <p:txBody>
          <a:bodyPr wrap="square" rtlCol="0">
            <a:spAutoFit/>
          </a:bodyPr>
          <a:lstStyle/>
          <a:p>
            <a:pPr algn="ctr"/>
            <a:r>
              <a:rPr lang="en-US" sz="2000" dirty="0"/>
              <a:t>0x2</a:t>
            </a:r>
            <a:r>
              <a:rPr lang="en-US" sz="2000" baseline="30000" dirty="0"/>
              <a:t>0</a:t>
            </a:r>
            <a:endParaRPr lang="en-IN" sz="2000" baseline="30000" dirty="0"/>
          </a:p>
        </p:txBody>
      </p:sp>
      <p:sp>
        <p:nvSpPr>
          <p:cNvPr id="68" name="TextBox 67"/>
          <p:cNvSpPr txBox="1"/>
          <p:nvPr/>
        </p:nvSpPr>
        <p:spPr>
          <a:xfrm>
            <a:off x="7259299" y="2995283"/>
            <a:ext cx="635823" cy="400110"/>
          </a:xfrm>
          <a:prstGeom prst="rect">
            <a:avLst/>
          </a:prstGeom>
          <a:noFill/>
        </p:spPr>
        <p:txBody>
          <a:bodyPr wrap="square" rtlCol="0">
            <a:spAutoFit/>
          </a:bodyPr>
          <a:lstStyle/>
          <a:p>
            <a:pPr algn="ctr"/>
            <a:r>
              <a:rPr lang="en-US" sz="2000" dirty="0"/>
              <a:t>1x2</a:t>
            </a:r>
            <a:r>
              <a:rPr lang="en-US" sz="2000" baseline="30000" dirty="0"/>
              <a:t>1</a:t>
            </a:r>
            <a:endParaRPr lang="en-IN" sz="2000" baseline="30000" dirty="0"/>
          </a:p>
        </p:txBody>
      </p:sp>
      <p:sp>
        <p:nvSpPr>
          <p:cNvPr id="69" name="TextBox 68"/>
          <p:cNvSpPr txBox="1"/>
          <p:nvPr/>
        </p:nvSpPr>
        <p:spPr>
          <a:xfrm>
            <a:off x="4704450" y="3023920"/>
            <a:ext cx="635823" cy="400110"/>
          </a:xfrm>
          <a:prstGeom prst="rect">
            <a:avLst/>
          </a:prstGeom>
          <a:noFill/>
        </p:spPr>
        <p:txBody>
          <a:bodyPr wrap="square" rtlCol="0">
            <a:spAutoFit/>
          </a:bodyPr>
          <a:lstStyle/>
          <a:p>
            <a:pPr algn="ctr"/>
            <a:r>
              <a:rPr lang="en-US" sz="2000" dirty="0"/>
              <a:t>0x2</a:t>
            </a:r>
            <a:r>
              <a:rPr lang="en-US" sz="2000" baseline="30000" dirty="0"/>
              <a:t>5</a:t>
            </a:r>
            <a:endParaRPr lang="en-IN" sz="2000" baseline="30000" dirty="0"/>
          </a:p>
        </p:txBody>
      </p:sp>
      <p:sp>
        <p:nvSpPr>
          <p:cNvPr id="70" name="TextBox 69"/>
          <p:cNvSpPr txBox="1"/>
          <p:nvPr/>
        </p:nvSpPr>
        <p:spPr>
          <a:xfrm>
            <a:off x="5342229" y="3027170"/>
            <a:ext cx="635823" cy="400110"/>
          </a:xfrm>
          <a:prstGeom prst="rect">
            <a:avLst/>
          </a:prstGeom>
          <a:noFill/>
        </p:spPr>
        <p:txBody>
          <a:bodyPr wrap="square" rtlCol="0">
            <a:spAutoFit/>
          </a:bodyPr>
          <a:lstStyle/>
          <a:p>
            <a:pPr algn="ctr"/>
            <a:r>
              <a:rPr lang="en-US" sz="2000" dirty="0"/>
              <a:t>0x2</a:t>
            </a:r>
            <a:r>
              <a:rPr lang="en-US" sz="2000" baseline="30000" dirty="0"/>
              <a:t>4</a:t>
            </a:r>
            <a:endParaRPr lang="en-IN" sz="2000" baseline="30000" dirty="0"/>
          </a:p>
        </p:txBody>
      </p:sp>
      <p:sp>
        <p:nvSpPr>
          <p:cNvPr id="71" name="TextBox 70"/>
          <p:cNvSpPr txBox="1"/>
          <p:nvPr/>
        </p:nvSpPr>
        <p:spPr>
          <a:xfrm>
            <a:off x="6610355" y="3010387"/>
            <a:ext cx="635823" cy="400110"/>
          </a:xfrm>
          <a:prstGeom prst="rect">
            <a:avLst/>
          </a:prstGeom>
          <a:noFill/>
        </p:spPr>
        <p:txBody>
          <a:bodyPr wrap="square" rtlCol="0">
            <a:spAutoFit/>
          </a:bodyPr>
          <a:lstStyle/>
          <a:p>
            <a:pPr algn="ctr"/>
            <a:r>
              <a:rPr lang="en-US" sz="2000" dirty="0"/>
              <a:t>0x2</a:t>
            </a:r>
            <a:r>
              <a:rPr lang="en-US" sz="2000" baseline="30000" dirty="0"/>
              <a:t>2</a:t>
            </a:r>
            <a:endParaRPr lang="en-IN" sz="2000" baseline="30000" dirty="0"/>
          </a:p>
        </p:txBody>
      </p:sp>
      <p:sp>
        <p:nvSpPr>
          <p:cNvPr id="72" name="TextBox 71"/>
          <p:cNvSpPr txBox="1"/>
          <p:nvPr/>
        </p:nvSpPr>
        <p:spPr>
          <a:xfrm>
            <a:off x="5973605" y="3020639"/>
            <a:ext cx="635823" cy="400110"/>
          </a:xfrm>
          <a:prstGeom prst="rect">
            <a:avLst/>
          </a:prstGeom>
          <a:noFill/>
        </p:spPr>
        <p:txBody>
          <a:bodyPr wrap="square" rtlCol="0">
            <a:spAutoFit/>
          </a:bodyPr>
          <a:lstStyle/>
          <a:p>
            <a:pPr algn="ctr"/>
            <a:r>
              <a:rPr lang="en-US" sz="2000" dirty="0"/>
              <a:t>1x2</a:t>
            </a:r>
            <a:r>
              <a:rPr lang="en-US" sz="2000" baseline="30000" dirty="0"/>
              <a:t>3</a:t>
            </a:r>
            <a:endParaRPr lang="en-IN" sz="2000" baseline="30000" dirty="0"/>
          </a:p>
        </p:txBody>
      </p:sp>
      <p:sp>
        <p:nvSpPr>
          <p:cNvPr id="73" name="TextBox 72"/>
          <p:cNvSpPr txBox="1"/>
          <p:nvPr/>
        </p:nvSpPr>
        <p:spPr>
          <a:xfrm>
            <a:off x="669593" y="3033860"/>
            <a:ext cx="787866" cy="400110"/>
          </a:xfrm>
          <a:prstGeom prst="rect">
            <a:avLst/>
          </a:prstGeom>
          <a:noFill/>
        </p:spPr>
        <p:txBody>
          <a:bodyPr wrap="square" rtlCol="0">
            <a:spAutoFit/>
          </a:bodyPr>
          <a:lstStyle/>
          <a:p>
            <a:pPr algn="ctr"/>
            <a:r>
              <a:rPr lang="en-US" sz="2000" dirty="0"/>
              <a:t>1x2</a:t>
            </a:r>
            <a:r>
              <a:rPr lang="en-US" sz="2000" baseline="30000" dirty="0"/>
              <a:t>11</a:t>
            </a:r>
            <a:endParaRPr lang="en-IN" sz="2000" baseline="30000" dirty="0"/>
          </a:p>
        </p:txBody>
      </p:sp>
      <p:sp>
        <p:nvSpPr>
          <p:cNvPr id="74" name="TextBox 73"/>
          <p:cNvSpPr txBox="1"/>
          <p:nvPr/>
        </p:nvSpPr>
        <p:spPr>
          <a:xfrm>
            <a:off x="1435930" y="3020639"/>
            <a:ext cx="748402" cy="400110"/>
          </a:xfrm>
          <a:prstGeom prst="rect">
            <a:avLst/>
          </a:prstGeom>
          <a:noFill/>
        </p:spPr>
        <p:txBody>
          <a:bodyPr wrap="square" rtlCol="0">
            <a:spAutoFit/>
          </a:bodyPr>
          <a:lstStyle/>
          <a:p>
            <a:pPr algn="ctr"/>
            <a:r>
              <a:rPr lang="en-US" sz="2000" dirty="0"/>
              <a:t>0x2</a:t>
            </a:r>
            <a:r>
              <a:rPr lang="en-US" sz="2000" baseline="30000" dirty="0"/>
              <a:t>10</a:t>
            </a:r>
            <a:endParaRPr lang="en-IN" sz="2000" baseline="30000" dirty="0"/>
          </a:p>
        </p:txBody>
      </p:sp>
      <p:sp>
        <p:nvSpPr>
          <p:cNvPr id="75" name="TextBox 74"/>
          <p:cNvSpPr txBox="1"/>
          <p:nvPr/>
        </p:nvSpPr>
        <p:spPr>
          <a:xfrm>
            <a:off x="2259777" y="3027170"/>
            <a:ext cx="635823" cy="400110"/>
          </a:xfrm>
          <a:prstGeom prst="rect">
            <a:avLst/>
          </a:prstGeom>
          <a:noFill/>
        </p:spPr>
        <p:txBody>
          <a:bodyPr wrap="square" rtlCol="0">
            <a:spAutoFit/>
          </a:bodyPr>
          <a:lstStyle/>
          <a:p>
            <a:pPr algn="ctr"/>
            <a:r>
              <a:rPr lang="en-US" sz="2000" dirty="0"/>
              <a:t>1x2</a:t>
            </a:r>
            <a:r>
              <a:rPr lang="en-US" sz="2000" baseline="30000" dirty="0"/>
              <a:t>9</a:t>
            </a:r>
            <a:endParaRPr lang="en-IN" sz="2000" baseline="30000" dirty="0"/>
          </a:p>
        </p:txBody>
      </p:sp>
      <p:sp>
        <p:nvSpPr>
          <p:cNvPr id="76" name="TextBox 75"/>
          <p:cNvSpPr txBox="1"/>
          <p:nvPr/>
        </p:nvSpPr>
        <p:spPr>
          <a:xfrm>
            <a:off x="2913781" y="3020639"/>
            <a:ext cx="635823" cy="400110"/>
          </a:xfrm>
          <a:prstGeom prst="rect">
            <a:avLst/>
          </a:prstGeom>
          <a:noFill/>
        </p:spPr>
        <p:txBody>
          <a:bodyPr wrap="square" rtlCol="0">
            <a:spAutoFit/>
          </a:bodyPr>
          <a:lstStyle/>
          <a:p>
            <a:pPr algn="ctr"/>
            <a:r>
              <a:rPr lang="en-US" sz="2000" dirty="0"/>
              <a:t>0x2</a:t>
            </a:r>
            <a:r>
              <a:rPr lang="en-US" sz="2000" baseline="30000" dirty="0"/>
              <a:t>8</a:t>
            </a:r>
            <a:endParaRPr lang="en-IN" sz="2000" baseline="30000" dirty="0"/>
          </a:p>
        </p:txBody>
      </p:sp>
      <p:sp>
        <p:nvSpPr>
          <p:cNvPr id="78" name="TextBox 77"/>
          <p:cNvSpPr txBox="1"/>
          <p:nvPr/>
        </p:nvSpPr>
        <p:spPr>
          <a:xfrm>
            <a:off x="3573805" y="3033860"/>
            <a:ext cx="635823" cy="400110"/>
          </a:xfrm>
          <a:prstGeom prst="rect">
            <a:avLst/>
          </a:prstGeom>
          <a:noFill/>
        </p:spPr>
        <p:txBody>
          <a:bodyPr wrap="square" rtlCol="0">
            <a:spAutoFit/>
          </a:bodyPr>
          <a:lstStyle/>
          <a:p>
            <a:pPr algn="ctr"/>
            <a:r>
              <a:rPr lang="en-US" sz="2000" dirty="0"/>
              <a:t>1x2</a:t>
            </a:r>
            <a:r>
              <a:rPr lang="en-US" sz="2000" baseline="30000" dirty="0"/>
              <a:t>7</a:t>
            </a:r>
            <a:endParaRPr lang="en-IN" sz="2000" baseline="30000" dirty="0"/>
          </a:p>
        </p:txBody>
      </p:sp>
      <p:sp>
        <p:nvSpPr>
          <p:cNvPr id="79" name="TextBox 78"/>
          <p:cNvSpPr txBox="1"/>
          <p:nvPr/>
        </p:nvSpPr>
        <p:spPr>
          <a:xfrm>
            <a:off x="4193038" y="3041337"/>
            <a:ext cx="635823" cy="400110"/>
          </a:xfrm>
          <a:prstGeom prst="rect">
            <a:avLst/>
          </a:prstGeom>
          <a:noFill/>
        </p:spPr>
        <p:txBody>
          <a:bodyPr wrap="square" rtlCol="0">
            <a:spAutoFit/>
          </a:bodyPr>
          <a:lstStyle/>
          <a:p>
            <a:pPr algn="ctr"/>
            <a:r>
              <a:rPr lang="en-US" sz="2000" dirty="0"/>
              <a:t>0x2</a:t>
            </a:r>
            <a:r>
              <a:rPr lang="en-US" sz="2000" baseline="30000" dirty="0"/>
              <a:t>6</a:t>
            </a:r>
            <a:endParaRPr lang="en-IN" sz="2000" baseline="30000" dirty="0"/>
          </a:p>
        </p:txBody>
      </p:sp>
      <p:cxnSp>
        <p:nvCxnSpPr>
          <p:cNvPr id="27" name="Straight Arrow Connector 26"/>
          <p:cNvCxnSpPr>
            <a:endCxn id="73" idx="0"/>
          </p:cNvCxnSpPr>
          <p:nvPr/>
        </p:nvCxnSpPr>
        <p:spPr>
          <a:xfrm flipH="1">
            <a:off x="1063526" y="2710713"/>
            <a:ext cx="83062" cy="3231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1" name="Straight Arrow Connector 80"/>
          <p:cNvCxnSpPr/>
          <p:nvPr/>
        </p:nvCxnSpPr>
        <p:spPr>
          <a:xfrm flipH="1">
            <a:off x="1884256" y="2679474"/>
            <a:ext cx="7039" cy="3231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2" name="Straight Arrow Connector 81"/>
          <p:cNvCxnSpPr/>
          <p:nvPr/>
        </p:nvCxnSpPr>
        <p:spPr>
          <a:xfrm flipH="1">
            <a:off x="2521786" y="2676616"/>
            <a:ext cx="7039" cy="3231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3" name="Straight Arrow Connector 82"/>
          <p:cNvCxnSpPr/>
          <p:nvPr/>
        </p:nvCxnSpPr>
        <p:spPr>
          <a:xfrm flipH="1">
            <a:off x="3124395" y="2676615"/>
            <a:ext cx="7039" cy="3231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4" name="Straight Arrow Connector 83"/>
          <p:cNvCxnSpPr/>
          <p:nvPr/>
        </p:nvCxnSpPr>
        <p:spPr>
          <a:xfrm flipH="1">
            <a:off x="3723484" y="2702537"/>
            <a:ext cx="7039" cy="3231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5" name="Straight Arrow Connector 84"/>
          <p:cNvCxnSpPr/>
          <p:nvPr/>
        </p:nvCxnSpPr>
        <p:spPr>
          <a:xfrm flipH="1">
            <a:off x="4323879" y="2676614"/>
            <a:ext cx="7039" cy="3231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6" name="Straight Arrow Connector 85"/>
          <p:cNvCxnSpPr/>
          <p:nvPr/>
        </p:nvCxnSpPr>
        <p:spPr>
          <a:xfrm flipH="1">
            <a:off x="4925517" y="2676613"/>
            <a:ext cx="7039" cy="3231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7" name="Straight Arrow Connector 86"/>
          <p:cNvCxnSpPr/>
          <p:nvPr/>
        </p:nvCxnSpPr>
        <p:spPr>
          <a:xfrm flipH="1">
            <a:off x="5564410" y="2702537"/>
            <a:ext cx="7039" cy="3231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p:cNvCxnSpPr/>
          <p:nvPr/>
        </p:nvCxnSpPr>
        <p:spPr>
          <a:xfrm flipH="1">
            <a:off x="6193194" y="2702536"/>
            <a:ext cx="7039" cy="3231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9" name="Straight Arrow Connector 88"/>
          <p:cNvCxnSpPr/>
          <p:nvPr/>
        </p:nvCxnSpPr>
        <p:spPr>
          <a:xfrm flipH="1">
            <a:off x="6767282" y="2702535"/>
            <a:ext cx="7039" cy="3231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0" name="Straight Arrow Connector 89"/>
          <p:cNvCxnSpPr/>
          <p:nvPr/>
        </p:nvCxnSpPr>
        <p:spPr>
          <a:xfrm flipH="1">
            <a:off x="7403105" y="2702534"/>
            <a:ext cx="7039" cy="3231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1" name="Straight Arrow Connector 90"/>
          <p:cNvCxnSpPr/>
          <p:nvPr/>
        </p:nvCxnSpPr>
        <p:spPr>
          <a:xfrm flipH="1">
            <a:off x="8034648" y="2676613"/>
            <a:ext cx="7039" cy="32314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 name="Plus 28"/>
          <p:cNvSpPr/>
          <p:nvPr/>
        </p:nvSpPr>
        <p:spPr>
          <a:xfrm>
            <a:off x="1318849" y="3128465"/>
            <a:ext cx="193709" cy="178416"/>
          </a:xfrm>
          <a:prstGeom prst="mathPlu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93" name="Plus 92"/>
          <p:cNvSpPr/>
          <p:nvPr/>
        </p:nvSpPr>
        <p:spPr>
          <a:xfrm>
            <a:off x="2069262" y="3128465"/>
            <a:ext cx="193709" cy="178416"/>
          </a:xfrm>
          <a:prstGeom prst="mathPlu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95" name="Plus 94"/>
          <p:cNvSpPr/>
          <p:nvPr/>
        </p:nvSpPr>
        <p:spPr>
          <a:xfrm>
            <a:off x="3442625" y="3122791"/>
            <a:ext cx="193709" cy="178416"/>
          </a:xfrm>
          <a:prstGeom prst="mathPlu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96" name="Plus 95"/>
          <p:cNvSpPr/>
          <p:nvPr/>
        </p:nvSpPr>
        <p:spPr>
          <a:xfrm>
            <a:off x="2776217" y="3119438"/>
            <a:ext cx="193709" cy="178416"/>
          </a:xfrm>
          <a:prstGeom prst="mathPlu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97" name="Plus 96"/>
          <p:cNvSpPr/>
          <p:nvPr/>
        </p:nvSpPr>
        <p:spPr>
          <a:xfrm>
            <a:off x="4085344" y="3171212"/>
            <a:ext cx="193709" cy="178416"/>
          </a:xfrm>
          <a:prstGeom prst="mathPlu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98" name="Plus 97"/>
          <p:cNvSpPr/>
          <p:nvPr/>
        </p:nvSpPr>
        <p:spPr>
          <a:xfrm>
            <a:off x="7768567" y="3129164"/>
            <a:ext cx="193709" cy="178416"/>
          </a:xfrm>
          <a:prstGeom prst="mathPlu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99" name="Plus 98"/>
          <p:cNvSpPr/>
          <p:nvPr/>
        </p:nvSpPr>
        <p:spPr>
          <a:xfrm>
            <a:off x="7143949" y="3106130"/>
            <a:ext cx="193709" cy="178416"/>
          </a:xfrm>
          <a:prstGeom prst="mathPlu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00" name="Plus 99"/>
          <p:cNvSpPr/>
          <p:nvPr/>
        </p:nvSpPr>
        <p:spPr>
          <a:xfrm>
            <a:off x="6489957" y="3119438"/>
            <a:ext cx="193709" cy="178416"/>
          </a:xfrm>
          <a:prstGeom prst="mathPlu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01" name="Plus 100"/>
          <p:cNvSpPr/>
          <p:nvPr/>
        </p:nvSpPr>
        <p:spPr>
          <a:xfrm>
            <a:off x="5860832" y="3158862"/>
            <a:ext cx="193709" cy="178416"/>
          </a:xfrm>
          <a:prstGeom prst="mathPlu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02" name="Plus 101"/>
          <p:cNvSpPr/>
          <p:nvPr/>
        </p:nvSpPr>
        <p:spPr>
          <a:xfrm>
            <a:off x="5248650" y="3144707"/>
            <a:ext cx="193709" cy="178416"/>
          </a:xfrm>
          <a:prstGeom prst="mathPlu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cxnSp>
        <p:nvCxnSpPr>
          <p:cNvPr id="31" name="Straight Connector 30"/>
          <p:cNvCxnSpPr/>
          <p:nvPr/>
        </p:nvCxnSpPr>
        <p:spPr>
          <a:xfrm>
            <a:off x="802992" y="3458651"/>
            <a:ext cx="7562615" cy="0"/>
          </a:xfrm>
          <a:prstGeom prst="line">
            <a:avLst/>
          </a:prstGeom>
        </p:spPr>
        <p:style>
          <a:lnRef idx="3">
            <a:schemeClr val="accent2"/>
          </a:lnRef>
          <a:fillRef idx="0">
            <a:schemeClr val="accent2"/>
          </a:fillRef>
          <a:effectRef idx="2">
            <a:schemeClr val="accent2"/>
          </a:effectRef>
          <a:fontRef idx="minor">
            <a:schemeClr val="tx1"/>
          </a:fontRef>
        </p:style>
      </p:cxnSp>
      <p:sp>
        <p:nvSpPr>
          <p:cNvPr id="51" name="TextBox 50"/>
          <p:cNvSpPr txBox="1"/>
          <p:nvPr/>
        </p:nvSpPr>
        <p:spPr>
          <a:xfrm>
            <a:off x="836000" y="3693504"/>
            <a:ext cx="7284714" cy="1980029"/>
          </a:xfrm>
          <a:prstGeom prst="rect">
            <a:avLst/>
          </a:prstGeom>
          <a:noFill/>
        </p:spPr>
        <p:txBody>
          <a:bodyPr wrap="square" rtlCol="0">
            <a:spAutoFit/>
          </a:bodyPr>
          <a:lstStyle/>
          <a:p>
            <a:pPr algn="ctr"/>
            <a:r>
              <a:rPr lang="en-US" sz="3200" dirty="0"/>
              <a:t>2</a:t>
            </a:r>
            <a:r>
              <a:rPr lang="en-US" sz="3200" baseline="30000" dirty="0"/>
              <a:t>11</a:t>
            </a:r>
            <a:r>
              <a:rPr lang="en-US" sz="3200" dirty="0"/>
              <a:t> + 2</a:t>
            </a:r>
            <a:r>
              <a:rPr lang="en-US" sz="3200" baseline="30000" dirty="0"/>
              <a:t>9</a:t>
            </a:r>
            <a:r>
              <a:rPr lang="en-US" sz="3200" dirty="0"/>
              <a:t> + 2</a:t>
            </a:r>
            <a:r>
              <a:rPr lang="en-US" sz="3200" baseline="30000" dirty="0"/>
              <a:t>7</a:t>
            </a:r>
            <a:r>
              <a:rPr lang="en-US" sz="3200" dirty="0"/>
              <a:t> + 2</a:t>
            </a:r>
            <a:r>
              <a:rPr lang="en-US" sz="3200" baseline="30000" dirty="0"/>
              <a:t>3</a:t>
            </a:r>
            <a:r>
              <a:rPr lang="en-US" sz="3200" dirty="0"/>
              <a:t> + 2</a:t>
            </a:r>
            <a:r>
              <a:rPr lang="en-US" sz="3200" baseline="30000" dirty="0"/>
              <a:t>1</a:t>
            </a:r>
          </a:p>
          <a:p>
            <a:pPr algn="ctr"/>
            <a:endParaRPr lang="en-US" sz="3200" baseline="30000" dirty="0"/>
          </a:p>
          <a:p>
            <a:pPr algn="ctr"/>
            <a:r>
              <a:rPr lang="en-US" sz="3200" baseline="30000" dirty="0"/>
              <a:t>2048 + 512 + 128 + 8 + 2 </a:t>
            </a:r>
          </a:p>
          <a:p>
            <a:pPr algn="ctr"/>
            <a:endParaRPr lang="en-US" sz="3200" baseline="30000" dirty="0"/>
          </a:p>
          <a:p>
            <a:pPr algn="ctr"/>
            <a:r>
              <a:rPr lang="en-US" sz="4000" baseline="30000" dirty="0">
                <a:solidFill>
                  <a:schemeClr val="accent6">
                    <a:lumMod val="50000"/>
                  </a:schemeClr>
                </a:solidFill>
              </a:rPr>
              <a:t>2698</a:t>
            </a:r>
            <a:endParaRPr lang="en-IN" sz="4000" baseline="30000" dirty="0">
              <a:solidFill>
                <a:schemeClr val="accent6">
                  <a:lumMod val="50000"/>
                </a:schemeClr>
              </a:solidFill>
            </a:endParaRPr>
          </a:p>
        </p:txBody>
      </p:sp>
      <p:sp>
        <p:nvSpPr>
          <p:cNvPr id="23" name="TextBox 22">
            <a:extLst>
              <a:ext uri="{FF2B5EF4-FFF2-40B4-BE49-F238E27FC236}">
                <a16:creationId xmlns:a16="http://schemas.microsoft.com/office/drawing/2014/main" id="{39560707-9C31-B785-2B73-219FD181C8FF}"/>
              </a:ext>
            </a:extLst>
          </p:cNvPr>
          <p:cNvSpPr txBox="1"/>
          <p:nvPr/>
        </p:nvSpPr>
        <p:spPr>
          <a:xfrm>
            <a:off x="1292971" y="5702012"/>
            <a:ext cx="5251955" cy="369332"/>
          </a:xfrm>
          <a:prstGeom prst="rect">
            <a:avLst/>
          </a:prstGeom>
          <a:noFill/>
        </p:spPr>
        <p:txBody>
          <a:bodyPr wrap="square" rtlCol="0">
            <a:spAutoFit/>
          </a:bodyPr>
          <a:lstStyle/>
          <a:p>
            <a:r>
              <a:rPr lang="en-US" dirty="0"/>
              <a:t>Quick Question : find decimal of : 10100110</a:t>
            </a:r>
            <a:endParaRPr lang="en-IN" dirty="0"/>
          </a:p>
        </p:txBody>
      </p:sp>
    </p:spTree>
    <p:extLst>
      <p:ext uri="{BB962C8B-B14F-4D97-AF65-F5344CB8AC3E}">
        <p14:creationId xmlns:p14="http://schemas.microsoft.com/office/powerpoint/2010/main" val="182388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6349"/>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99872" y="174530"/>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85521" y="137568"/>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598485" y="337273"/>
            <a:ext cx="8102475" cy="998350"/>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Now Lets see How Addition is Performed</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3" name="TextBox 22"/>
          <p:cNvSpPr txBox="1"/>
          <p:nvPr/>
        </p:nvSpPr>
        <p:spPr>
          <a:xfrm>
            <a:off x="1900500" y="2774654"/>
            <a:ext cx="1252601" cy="1569660"/>
          </a:xfrm>
          <a:prstGeom prst="rect">
            <a:avLst/>
          </a:prstGeom>
          <a:noFill/>
        </p:spPr>
        <p:txBody>
          <a:bodyPr wrap="square" rtlCol="0">
            <a:spAutoFit/>
          </a:bodyPr>
          <a:lstStyle/>
          <a:p>
            <a:r>
              <a:rPr lang="en-US" sz="4800" dirty="0">
                <a:solidFill>
                  <a:schemeClr val="accent6">
                    <a:lumMod val="50000"/>
                  </a:schemeClr>
                </a:solidFill>
              </a:rPr>
              <a:t>798</a:t>
            </a:r>
          </a:p>
          <a:p>
            <a:r>
              <a:rPr lang="en-US" sz="4800" dirty="0">
                <a:solidFill>
                  <a:schemeClr val="accent6">
                    <a:lumMod val="50000"/>
                  </a:schemeClr>
                </a:solidFill>
              </a:rPr>
              <a:t>123</a:t>
            </a:r>
            <a:endParaRPr lang="en-IN" sz="4800" dirty="0">
              <a:solidFill>
                <a:schemeClr val="accent6">
                  <a:lumMod val="50000"/>
                </a:schemeClr>
              </a:solidFill>
            </a:endParaRPr>
          </a:p>
        </p:txBody>
      </p:sp>
      <p:cxnSp>
        <p:nvCxnSpPr>
          <p:cNvPr id="25" name="Straight Connector 24"/>
          <p:cNvCxnSpPr/>
          <p:nvPr/>
        </p:nvCxnSpPr>
        <p:spPr>
          <a:xfrm>
            <a:off x="973836" y="4179423"/>
            <a:ext cx="2211323" cy="0"/>
          </a:xfrm>
          <a:prstGeom prst="line">
            <a:avLst/>
          </a:prstGeom>
        </p:spPr>
        <p:style>
          <a:lnRef idx="3">
            <a:schemeClr val="accent2"/>
          </a:lnRef>
          <a:fillRef idx="0">
            <a:schemeClr val="accent2"/>
          </a:fillRef>
          <a:effectRef idx="2">
            <a:schemeClr val="accent2"/>
          </a:effectRef>
          <a:fontRef idx="minor">
            <a:schemeClr val="tx1"/>
          </a:fontRef>
        </p:style>
      </p:cxnSp>
      <p:sp>
        <p:nvSpPr>
          <p:cNvPr id="26" name="Plus 25"/>
          <p:cNvSpPr/>
          <p:nvPr/>
        </p:nvSpPr>
        <p:spPr>
          <a:xfrm>
            <a:off x="1344168" y="3722223"/>
            <a:ext cx="315468" cy="362154"/>
          </a:xfrm>
          <a:prstGeom prst="mathPlus">
            <a:avLst/>
          </a:prstGeom>
          <a:solidFill>
            <a:srgbClr val="C00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27" name="TextBox 26"/>
          <p:cNvSpPr txBox="1"/>
          <p:nvPr/>
        </p:nvSpPr>
        <p:spPr>
          <a:xfrm>
            <a:off x="1917263" y="4179424"/>
            <a:ext cx="1235838" cy="830997"/>
          </a:xfrm>
          <a:prstGeom prst="rect">
            <a:avLst/>
          </a:prstGeom>
          <a:noFill/>
        </p:spPr>
        <p:txBody>
          <a:bodyPr wrap="square" rtlCol="0">
            <a:spAutoFit/>
          </a:bodyPr>
          <a:lstStyle/>
          <a:p>
            <a:r>
              <a:rPr lang="en-US" sz="4800" dirty="0">
                <a:solidFill>
                  <a:schemeClr val="accent6">
                    <a:lumMod val="50000"/>
                  </a:schemeClr>
                </a:solidFill>
              </a:rPr>
              <a:t>921</a:t>
            </a:r>
            <a:endParaRPr lang="en-IN" sz="4800" dirty="0">
              <a:solidFill>
                <a:schemeClr val="accent6">
                  <a:lumMod val="50000"/>
                </a:schemeClr>
              </a:solidFill>
            </a:endParaRPr>
          </a:p>
        </p:txBody>
      </p:sp>
      <p:sp>
        <p:nvSpPr>
          <p:cNvPr id="28" name="TextBox 27"/>
          <p:cNvSpPr txBox="1"/>
          <p:nvPr/>
        </p:nvSpPr>
        <p:spPr>
          <a:xfrm>
            <a:off x="1992828" y="2538568"/>
            <a:ext cx="1235838" cy="369332"/>
          </a:xfrm>
          <a:prstGeom prst="rect">
            <a:avLst/>
          </a:prstGeom>
          <a:noFill/>
        </p:spPr>
        <p:txBody>
          <a:bodyPr wrap="square" rtlCol="0">
            <a:spAutoFit/>
          </a:bodyPr>
          <a:lstStyle/>
          <a:p>
            <a:r>
              <a:rPr lang="en-US" dirty="0">
                <a:solidFill>
                  <a:srgbClr val="FF0000"/>
                </a:solidFill>
              </a:rPr>
              <a:t>1    1</a:t>
            </a:r>
            <a:endParaRPr lang="en-IN" dirty="0">
              <a:solidFill>
                <a:srgbClr val="FF0000"/>
              </a:solidFill>
            </a:endParaRPr>
          </a:p>
        </p:txBody>
      </p:sp>
      <p:sp>
        <p:nvSpPr>
          <p:cNvPr id="35" name="TextBox 34"/>
          <p:cNvSpPr txBox="1"/>
          <p:nvPr/>
        </p:nvSpPr>
        <p:spPr>
          <a:xfrm>
            <a:off x="6281573" y="2755059"/>
            <a:ext cx="1252601" cy="1569660"/>
          </a:xfrm>
          <a:prstGeom prst="rect">
            <a:avLst/>
          </a:prstGeom>
          <a:noFill/>
        </p:spPr>
        <p:txBody>
          <a:bodyPr wrap="square" rtlCol="0">
            <a:spAutoFit/>
          </a:bodyPr>
          <a:lstStyle/>
          <a:p>
            <a:r>
              <a:rPr lang="en-US" sz="4800" dirty="0">
                <a:solidFill>
                  <a:schemeClr val="accent6">
                    <a:lumMod val="50000"/>
                  </a:schemeClr>
                </a:solidFill>
              </a:rPr>
              <a:t>423</a:t>
            </a:r>
          </a:p>
          <a:p>
            <a:r>
              <a:rPr lang="en-US" sz="4800" dirty="0">
                <a:solidFill>
                  <a:schemeClr val="accent6">
                    <a:lumMod val="50000"/>
                  </a:schemeClr>
                </a:solidFill>
              </a:rPr>
              <a:t>123</a:t>
            </a:r>
            <a:endParaRPr lang="en-IN" sz="4800" dirty="0">
              <a:solidFill>
                <a:schemeClr val="accent6">
                  <a:lumMod val="50000"/>
                </a:schemeClr>
              </a:solidFill>
            </a:endParaRPr>
          </a:p>
        </p:txBody>
      </p:sp>
      <p:cxnSp>
        <p:nvCxnSpPr>
          <p:cNvPr id="36" name="Straight Connector 35"/>
          <p:cNvCxnSpPr/>
          <p:nvPr/>
        </p:nvCxnSpPr>
        <p:spPr>
          <a:xfrm>
            <a:off x="5354909" y="4159828"/>
            <a:ext cx="2211323" cy="0"/>
          </a:xfrm>
          <a:prstGeom prst="line">
            <a:avLst/>
          </a:prstGeom>
        </p:spPr>
        <p:style>
          <a:lnRef idx="3">
            <a:schemeClr val="accent2"/>
          </a:lnRef>
          <a:fillRef idx="0">
            <a:schemeClr val="accent2"/>
          </a:fillRef>
          <a:effectRef idx="2">
            <a:schemeClr val="accent2"/>
          </a:effectRef>
          <a:fontRef idx="minor">
            <a:schemeClr val="tx1"/>
          </a:fontRef>
        </p:style>
      </p:cxnSp>
      <p:sp>
        <p:nvSpPr>
          <p:cNvPr id="37" name="Plus 36"/>
          <p:cNvSpPr/>
          <p:nvPr/>
        </p:nvSpPr>
        <p:spPr>
          <a:xfrm>
            <a:off x="5725241" y="3702628"/>
            <a:ext cx="315468" cy="362154"/>
          </a:xfrm>
          <a:prstGeom prst="mathPlus">
            <a:avLst/>
          </a:prstGeom>
          <a:solidFill>
            <a:srgbClr val="C00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40" name="TextBox 39"/>
          <p:cNvSpPr txBox="1"/>
          <p:nvPr/>
        </p:nvSpPr>
        <p:spPr>
          <a:xfrm>
            <a:off x="1121383" y="2057400"/>
            <a:ext cx="2232940" cy="369332"/>
          </a:xfrm>
          <a:prstGeom prst="rect">
            <a:avLst/>
          </a:prstGeom>
          <a:noFill/>
        </p:spPr>
        <p:txBody>
          <a:bodyPr wrap="square" rtlCol="0">
            <a:spAutoFit/>
          </a:bodyPr>
          <a:lstStyle/>
          <a:p>
            <a:r>
              <a:rPr lang="en-US" dirty="0"/>
              <a:t>Base 10</a:t>
            </a:r>
            <a:endParaRPr lang="en-IN" dirty="0"/>
          </a:p>
        </p:txBody>
      </p:sp>
      <p:sp>
        <p:nvSpPr>
          <p:cNvPr id="41" name="TextBox 40"/>
          <p:cNvSpPr txBox="1"/>
          <p:nvPr/>
        </p:nvSpPr>
        <p:spPr>
          <a:xfrm>
            <a:off x="5310061" y="2000745"/>
            <a:ext cx="2232940" cy="369332"/>
          </a:xfrm>
          <a:prstGeom prst="rect">
            <a:avLst/>
          </a:prstGeom>
          <a:noFill/>
        </p:spPr>
        <p:txBody>
          <a:bodyPr wrap="square" rtlCol="0">
            <a:spAutoFit/>
          </a:bodyPr>
          <a:lstStyle/>
          <a:p>
            <a:r>
              <a:rPr lang="en-US" dirty="0"/>
              <a:t>Base 5</a:t>
            </a:r>
            <a:endParaRPr lang="en-IN" dirty="0"/>
          </a:p>
        </p:txBody>
      </p:sp>
      <p:sp>
        <p:nvSpPr>
          <p:cNvPr id="42" name="TextBox 41"/>
          <p:cNvSpPr txBox="1"/>
          <p:nvPr/>
        </p:nvSpPr>
        <p:spPr>
          <a:xfrm>
            <a:off x="1012761" y="5334000"/>
            <a:ext cx="5540439" cy="369332"/>
          </a:xfrm>
          <a:prstGeom prst="rect">
            <a:avLst/>
          </a:prstGeom>
          <a:noFill/>
        </p:spPr>
        <p:txBody>
          <a:bodyPr wrap="square" rtlCol="0">
            <a:spAutoFit/>
          </a:bodyPr>
          <a:lstStyle/>
          <a:p>
            <a:r>
              <a:rPr lang="en-US" dirty="0"/>
              <a:t>Quick Question: add 456 and 234 in base 5</a:t>
            </a:r>
            <a:endParaRPr lang="en-IN" dirty="0"/>
          </a:p>
        </p:txBody>
      </p:sp>
    </p:spTree>
    <p:extLst>
      <p:ext uri="{BB962C8B-B14F-4D97-AF65-F5344CB8AC3E}">
        <p14:creationId xmlns:p14="http://schemas.microsoft.com/office/powerpoint/2010/main" val="377898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6349"/>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99872" y="174530"/>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85521" y="137568"/>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598485" y="337273"/>
            <a:ext cx="8102475" cy="998350"/>
          </a:xfrm>
          <a:prstGeom prst="rect">
            <a:avLst/>
          </a:prstGeom>
        </p:spPr>
        <p:txBody>
          <a:bodyPr vert="horz" wrap="square" lIns="0" tIns="13335" rIns="0" bIns="0" rtlCol="0">
            <a:spAutoFit/>
          </a:bodyPr>
          <a:lstStyle/>
          <a:p>
            <a:pPr marL="12700" algn="ctr">
              <a:lnSpc>
                <a:spcPct val="100000"/>
              </a:lnSpc>
              <a:spcBef>
                <a:spcPts val="105"/>
              </a:spcBef>
            </a:pPr>
            <a:r>
              <a:rPr lang="en-US" sz="3200" spc="-35" dirty="0">
                <a:solidFill>
                  <a:srgbClr val="BC5C45"/>
                </a:solidFill>
              </a:rPr>
              <a:t>Now Lets see How Addition is Performed in any base</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3" name="TextBox 22"/>
          <p:cNvSpPr txBox="1"/>
          <p:nvPr/>
        </p:nvSpPr>
        <p:spPr>
          <a:xfrm>
            <a:off x="1900500" y="2774654"/>
            <a:ext cx="1252601" cy="1569660"/>
          </a:xfrm>
          <a:prstGeom prst="rect">
            <a:avLst/>
          </a:prstGeom>
          <a:noFill/>
        </p:spPr>
        <p:txBody>
          <a:bodyPr wrap="square" rtlCol="0">
            <a:spAutoFit/>
          </a:bodyPr>
          <a:lstStyle/>
          <a:p>
            <a:r>
              <a:rPr lang="en-US" sz="4800" dirty="0">
                <a:solidFill>
                  <a:schemeClr val="accent6">
                    <a:lumMod val="50000"/>
                  </a:schemeClr>
                </a:solidFill>
              </a:rPr>
              <a:t>798</a:t>
            </a:r>
          </a:p>
          <a:p>
            <a:r>
              <a:rPr lang="en-US" sz="4800" dirty="0">
                <a:solidFill>
                  <a:schemeClr val="accent6">
                    <a:lumMod val="50000"/>
                  </a:schemeClr>
                </a:solidFill>
              </a:rPr>
              <a:t>123</a:t>
            </a:r>
            <a:endParaRPr lang="en-IN" sz="4800" dirty="0">
              <a:solidFill>
                <a:schemeClr val="accent6">
                  <a:lumMod val="50000"/>
                </a:schemeClr>
              </a:solidFill>
            </a:endParaRPr>
          </a:p>
        </p:txBody>
      </p:sp>
      <p:cxnSp>
        <p:nvCxnSpPr>
          <p:cNvPr id="25" name="Straight Connector 24"/>
          <p:cNvCxnSpPr/>
          <p:nvPr/>
        </p:nvCxnSpPr>
        <p:spPr>
          <a:xfrm>
            <a:off x="973836" y="4179423"/>
            <a:ext cx="2211323" cy="0"/>
          </a:xfrm>
          <a:prstGeom prst="line">
            <a:avLst/>
          </a:prstGeom>
        </p:spPr>
        <p:style>
          <a:lnRef idx="3">
            <a:schemeClr val="accent2"/>
          </a:lnRef>
          <a:fillRef idx="0">
            <a:schemeClr val="accent2"/>
          </a:fillRef>
          <a:effectRef idx="2">
            <a:schemeClr val="accent2"/>
          </a:effectRef>
          <a:fontRef idx="minor">
            <a:schemeClr val="tx1"/>
          </a:fontRef>
        </p:style>
      </p:cxnSp>
      <p:sp>
        <p:nvSpPr>
          <p:cNvPr id="26" name="Plus 25"/>
          <p:cNvSpPr/>
          <p:nvPr/>
        </p:nvSpPr>
        <p:spPr>
          <a:xfrm>
            <a:off x="1344168" y="3722223"/>
            <a:ext cx="315468" cy="362154"/>
          </a:xfrm>
          <a:prstGeom prst="mathPlus">
            <a:avLst/>
          </a:prstGeom>
          <a:solidFill>
            <a:srgbClr val="C00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27" name="TextBox 26"/>
          <p:cNvSpPr txBox="1"/>
          <p:nvPr/>
        </p:nvSpPr>
        <p:spPr>
          <a:xfrm>
            <a:off x="1917263" y="4179424"/>
            <a:ext cx="1235838" cy="830997"/>
          </a:xfrm>
          <a:prstGeom prst="rect">
            <a:avLst/>
          </a:prstGeom>
          <a:noFill/>
        </p:spPr>
        <p:txBody>
          <a:bodyPr wrap="square" rtlCol="0">
            <a:spAutoFit/>
          </a:bodyPr>
          <a:lstStyle/>
          <a:p>
            <a:r>
              <a:rPr lang="en-US" sz="4800" dirty="0">
                <a:solidFill>
                  <a:schemeClr val="accent6">
                    <a:lumMod val="50000"/>
                  </a:schemeClr>
                </a:solidFill>
              </a:rPr>
              <a:t>921</a:t>
            </a:r>
            <a:endParaRPr lang="en-IN" sz="4800" dirty="0">
              <a:solidFill>
                <a:schemeClr val="accent6">
                  <a:lumMod val="50000"/>
                </a:schemeClr>
              </a:solidFill>
            </a:endParaRPr>
          </a:p>
        </p:txBody>
      </p:sp>
      <p:sp>
        <p:nvSpPr>
          <p:cNvPr id="28" name="TextBox 27"/>
          <p:cNvSpPr txBox="1"/>
          <p:nvPr/>
        </p:nvSpPr>
        <p:spPr>
          <a:xfrm>
            <a:off x="1992828" y="2538568"/>
            <a:ext cx="1235838" cy="369332"/>
          </a:xfrm>
          <a:prstGeom prst="rect">
            <a:avLst/>
          </a:prstGeom>
          <a:noFill/>
        </p:spPr>
        <p:txBody>
          <a:bodyPr wrap="square" rtlCol="0">
            <a:spAutoFit/>
          </a:bodyPr>
          <a:lstStyle/>
          <a:p>
            <a:r>
              <a:rPr lang="en-US" dirty="0">
                <a:solidFill>
                  <a:srgbClr val="FF0000"/>
                </a:solidFill>
              </a:rPr>
              <a:t>1    1</a:t>
            </a:r>
            <a:endParaRPr lang="en-IN" dirty="0">
              <a:solidFill>
                <a:srgbClr val="FF0000"/>
              </a:solidFill>
            </a:endParaRPr>
          </a:p>
        </p:txBody>
      </p:sp>
      <p:sp>
        <p:nvSpPr>
          <p:cNvPr id="35" name="TextBox 34"/>
          <p:cNvSpPr txBox="1"/>
          <p:nvPr/>
        </p:nvSpPr>
        <p:spPr>
          <a:xfrm>
            <a:off x="6281573" y="2755059"/>
            <a:ext cx="1252601" cy="1569660"/>
          </a:xfrm>
          <a:prstGeom prst="rect">
            <a:avLst/>
          </a:prstGeom>
          <a:noFill/>
        </p:spPr>
        <p:txBody>
          <a:bodyPr wrap="square" rtlCol="0">
            <a:spAutoFit/>
          </a:bodyPr>
          <a:lstStyle/>
          <a:p>
            <a:r>
              <a:rPr lang="en-US" sz="4800" dirty="0">
                <a:solidFill>
                  <a:schemeClr val="accent6">
                    <a:lumMod val="50000"/>
                  </a:schemeClr>
                </a:solidFill>
              </a:rPr>
              <a:t>423</a:t>
            </a:r>
          </a:p>
          <a:p>
            <a:r>
              <a:rPr lang="en-US" sz="4800" dirty="0">
                <a:solidFill>
                  <a:schemeClr val="accent6">
                    <a:lumMod val="50000"/>
                  </a:schemeClr>
                </a:solidFill>
              </a:rPr>
              <a:t>123</a:t>
            </a:r>
            <a:endParaRPr lang="en-IN" sz="4800" dirty="0">
              <a:solidFill>
                <a:schemeClr val="accent6">
                  <a:lumMod val="50000"/>
                </a:schemeClr>
              </a:solidFill>
            </a:endParaRPr>
          </a:p>
        </p:txBody>
      </p:sp>
      <p:cxnSp>
        <p:nvCxnSpPr>
          <p:cNvPr id="36" name="Straight Connector 35"/>
          <p:cNvCxnSpPr/>
          <p:nvPr/>
        </p:nvCxnSpPr>
        <p:spPr>
          <a:xfrm>
            <a:off x="5354909" y="4159828"/>
            <a:ext cx="2211323" cy="0"/>
          </a:xfrm>
          <a:prstGeom prst="line">
            <a:avLst/>
          </a:prstGeom>
        </p:spPr>
        <p:style>
          <a:lnRef idx="3">
            <a:schemeClr val="accent2"/>
          </a:lnRef>
          <a:fillRef idx="0">
            <a:schemeClr val="accent2"/>
          </a:fillRef>
          <a:effectRef idx="2">
            <a:schemeClr val="accent2"/>
          </a:effectRef>
          <a:fontRef idx="minor">
            <a:schemeClr val="tx1"/>
          </a:fontRef>
        </p:style>
      </p:cxnSp>
      <p:sp>
        <p:nvSpPr>
          <p:cNvPr id="37" name="Plus 36"/>
          <p:cNvSpPr/>
          <p:nvPr/>
        </p:nvSpPr>
        <p:spPr>
          <a:xfrm>
            <a:off x="5725241" y="3702628"/>
            <a:ext cx="315468" cy="362154"/>
          </a:xfrm>
          <a:prstGeom prst="mathPlus">
            <a:avLst/>
          </a:prstGeom>
          <a:solidFill>
            <a:srgbClr val="C0000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6">
                  <a:lumMod val="50000"/>
                </a:schemeClr>
              </a:solidFill>
            </a:endParaRPr>
          </a:p>
        </p:txBody>
      </p:sp>
      <p:sp>
        <p:nvSpPr>
          <p:cNvPr id="38" name="TextBox 37"/>
          <p:cNvSpPr txBox="1"/>
          <p:nvPr/>
        </p:nvSpPr>
        <p:spPr>
          <a:xfrm>
            <a:off x="6040709" y="4159829"/>
            <a:ext cx="1493465" cy="830997"/>
          </a:xfrm>
          <a:prstGeom prst="rect">
            <a:avLst/>
          </a:prstGeom>
          <a:noFill/>
        </p:spPr>
        <p:txBody>
          <a:bodyPr wrap="square" rtlCol="0">
            <a:spAutoFit/>
          </a:bodyPr>
          <a:lstStyle/>
          <a:p>
            <a:r>
              <a:rPr lang="en-US" sz="4800" dirty="0">
                <a:solidFill>
                  <a:schemeClr val="accent6">
                    <a:lumMod val="50000"/>
                  </a:schemeClr>
                </a:solidFill>
              </a:rPr>
              <a:t>1101</a:t>
            </a:r>
            <a:endParaRPr lang="en-IN" sz="4800" dirty="0">
              <a:solidFill>
                <a:schemeClr val="accent6">
                  <a:lumMod val="50000"/>
                </a:schemeClr>
              </a:solidFill>
            </a:endParaRPr>
          </a:p>
        </p:txBody>
      </p:sp>
      <p:sp>
        <p:nvSpPr>
          <p:cNvPr id="39" name="TextBox 38"/>
          <p:cNvSpPr txBox="1"/>
          <p:nvPr/>
        </p:nvSpPr>
        <p:spPr>
          <a:xfrm>
            <a:off x="6373901" y="2518973"/>
            <a:ext cx="1235838" cy="369332"/>
          </a:xfrm>
          <a:prstGeom prst="rect">
            <a:avLst/>
          </a:prstGeom>
          <a:noFill/>
        </p:spPr>
        <p:txBody>
          <a:bodyPr wrap="square" rtlCol="0">
            <a:spAutoFit/>
          </a:bodyPr>
          <a:lstStyle/>
          <a:p>
            <a:r>
              <a:rPr lang="en-US" dirty="0">
                <a:solidFill>
                  <a:srgbClr val="FF0000"/>
                </a:solidFill>
              </a:rPr>
              <a:t>1    1</a:t>
            </a:r>
            <a:endParaRPr lang="en-IN" dirty="0">
              <a:solidFill>
                <a:srgbClr val="FF0000"/>
              </a:solidFill>
            </a:endParaRPr>
          </a:p>
        </p:txBody>
      </p:sp>
      <p:sp>
        <p:nvSpPr>
          <p:cNvPr id="40" name="TextBox 39"/>
          <p:cNvSpPr txBox="1"/>
          <p:nvPr/>
        </p:nvSpPr>
        <p:spPr>
          <a:xfrm>
            <a:off x="1121383" y="2057400"/>
            <a:ext cx="2232940" cy="369332"/>
          </a:xfrm>
          <a:prstGeom prst="rect">
            <a:avLst/>
          </a:prstGeom>
          <a:noFill/>
        </p:spPr>
        <p:txBody>
          <a:bodyPr wrap="square" rtlCol="0">
            <a:spAutoFit/>
          </a:bodyPr>
          <a:lstStyle/>
          <a:p>
            <a:r>
              <a:rPr lang="en-US" dirty="0"/>
              <a:t>Base 10</a:t>
            </a:r>
            <a:endParaRPr lang="en-IN" dirty="0"/>
          </a:p>
        </p:txBody>
      </p:sp>
      <p:sp>
        <p:nvSpPr>
          <p:cNvPr id="41" name="TextBox 40"/>
          <p:cNvSpPr txBox="1"/>
          <p:nvPr/>
        </p:nvSpPr>
        <p:spPr>
          <a:xfrm>
            <a:off x="5310061" y="2000745"/>
            <a:ext cx="2232940" cy="369332"/>
          </a:xfrm>
          <a:prstGeom prst="rect">
            <a:avLst/>
          </a:prstGeom>
          <a:noFill/>
        </p:spPr>
        <p:txBody>
          <a:bodyPr wrap="square" rtlCol="0">
            <a:spAutoFit/>
          </a:bodyPr>
          <a:lstStyle/>
          <a:p>
            <a:r>
              <a:rPr lang="en-US" dirty="0"/>
              <a:t>Base 5</a:t>
            </a:r>
            <a:endParaRPr lang="en-IN" dirty="0"/>
          </a:p>
        </p:txBody>
      </p:sp>
      <p:sp>
        <p:nvSpPr>
          <p:cNvPr id="42" name="TextBox 41"/>
          <p:cNvSpPr txBox="1"/>
          <p:nvPr/>
        </p:nvSpPr>
        <p:spPr>
          <a:xfrm>
            <a:off x="1012761" y="5334000"/>
            <a:ext cx="5540439" cy="369332"/>
          </a:xfrm>
          <a:prstGeom prst="rect">
            <a:avLst/>
          </a:prstGeom>
          <a:noFill/>
        </p:spPr>
        <p:txBody>
          <a:bodyPr wrap="square" rtlCol="0">
            <a:spAutoFit/>
          </a:bodyPr>
          <a:lstStyle/>
          <a:p>
            <a:r>
              <a:rPr lang="en-US" dirty="0"/>
              <a:t>Quick Question: add 456 and 234 in base 5</a:t>
            </a:r>
            <a:endParaRPr lang="en-IN" dirty="0"/>
          </a:p>
        </p:txBody>
      </p:sp>
    </p:spTree>
    <p:extLst>
      <p:ext uri="{BB962C8B-B14F-4D97-AF65-F5344CB8AC3E}">
        <p14:creationId xmlns:p14="http://schemas.microsoft.com/office/powerpoint/2010/main" val="3596362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50292"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57200" y="92711"/>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132433" y="739266"/>
            <a:ext cx="6947560" cy="505908"/>
          </a:xfrm>
          <a:prstGeom prst="rect">
            <a:avLst/>
          </a:prstGeom>
        </p:spPr>
        <p:txBody>
          <a:bodyPr vert="horz" wrap="square" lIns="0" tIns="13335" rIns="0" bIns="0" rtlCol="0">
            <a:spAutoFit/>
          </a:bodyPr>
          <a:lstStyle/>
          <a:p>
            <a:pPr marL="12700">
              <a:lnSpc>
                <a:spcPct val="100000"/>
              </a:lnSpc>
              <a:spcBef>
                <a:spcPts val="105"/>
              </a:spcBef>
            </a:pPr>
            <a:r>
              <a:rPr lang="en-US" sz="3200" spc="-35" dirty="0">
                <a:solidFill>
                  <a:srgbClr val="BC5C45"/>
                </a:solidFill>
              </a:rPr>
              <a:t>Conversion any base to base 10</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3" name="TextBox 22">
            <a:extLst>
              <a:ext uri="{FF2B5EF4-FFF2-40B4-BE49-F238E27FC236}">
                <a16:creationId xmlns:a16="http://schemas.microsoft.com/office/drawing/2014/main" id="{B7F254C5-7CC1-11E6-0818-227C258E00BC}"/>
              </a:ext>
            </a:extLst>
          </p:cNvPr>
          <p:cNvSpPr txBox="1"/>
          <p:nvPr/>
        </p:nvSpPr>
        <p:spPr>
          <a:xfrm>
            <a:off x="1447800" y="1697423"/>
            <a:ext cx="5943600" cy="830997"/>
          </a:xfrm>
          <a:prstGeom prst="rect">
            <a:avLst/>
          </a:prstGeom>
          <a:noFill/>
        </p:spPr>
        <p:txBody>
          <a:bodyPr wrap="square" rtlCol="0">
            <a:spAutoFit/>
          </a:bodyPr>
          <a:lstStyle/>
          <a:p>
            <a:pPr algn="ctr"/>
            <a:r>
              <a:rPr lang="en-US" sz="4800" dirty="0">
                <a:solidFill>
                  <a:schemeClr val="accent6">
                    <a:lumMod val="50000"/>
                  </a:schemeClr>
                </a:solidFill>
              </a:rPr>
              <a:t>(3 0 1 2) </a:t>
            </a:r>
            <a:r>
              <a:rPr lang="en-US" sz="2400" dirty="0">
                <a:solidFill>
                  <a:schemeClr val="accent6">
                    <a:lumMod val="50000"/>
                  </a:schemeClr>
                </a:solidFill>
              </a:rPr>
              <a:t>b </a:t>
            </a:r>
            <a:r>
              <a:rPr lang="en-US" sz="2400" dirty="0">
                <a:solidFill>
                  <a:schemeClr val="accent6">
                    <a:lumMod val="50000"/>
                  </a:schemeClr>
                </a:solidFill>
                <a:sym typeface="Wingdings" panose="05000000000000000000" pitchFamily="2" charset="2"/>
              </a:rPr>
              <a:t> base</a:t>
            </a:r>
            <a:r>
              <a:rPr lang="en-US" sz="4800" dirty="0">
                <a:solidFill>
                  <a:schemeClr val="accent6">
                    <a:lumMod val="50000"/>
                  </a:schemeClr>
                </a:solidFill>
              </a:rPr>
              <a:t> </a:t>
            </a:r>
            <a:endParaRPr lang="en-IN" sz="4800" dirty="0">
              <a:solidFill>
                <a:schemeClr val="accent6">
                  <a:lumMod val="50000"/>
                </a:schemeClr>
              </a:solidFill>
            </a:endParaRPr>
          </a:p>
        </p:txBody>
      </p:sp>
      <p:cxnSp>
        <p:nvCxnSpPr>
          <p:cNvPr id="25" name="Straight Arrow Connector 24">
            <a:extLst>
              <a:ext uri="{FF2B5EF4-FFF2-40B4-BE49-F238E27FC236}">
                <a16:creationId xmlns:a16="http://schemas.microsoft.com/office/drawing/2014/main" id="{E8710D4F-D69E-522A-DAD8-ABE83B1608E3}"/>
              </a:ext>
            </a:extLst>
          </p:cNvPr>
          <p:cNvCxnSpPr>
            <a:cxnSpLocks/>
          </p:cNvCxnSpPr>
          <p:nvPr/>
        </p:nvCxnSpPr>
        <p:spPr>
          <a:xfrm>
            <a:off x="4495800" y="2438400"/>
            <a:ext cx="985704" cy="59226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088EBD5D-D225-4906-6D08-B23020D5202A}"/>
              </a:ext>
            </a:extLst>
          </p:cNvPr>
          <p:cNvCxnSpPr>
            <a:cxnSpLocks/>
          </p:cNvCxnSpPr>
          <p:nvPr/>
        </p:nvCxnSpPr>
        <p:spPr>
          <a:xfrm>
            <a:off x="4031226" y="2438400"/>
            <a:ext cx="336142" cy="5779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13DCD3DD-E27F-EAF4-F6C8-4E4040569BEB}"/>
              </a:ext>
            </a:extLst>
          </p:cNvPr>
          <p:cNvCxnSpPr>
            <a:cxnSpLocks/>
          </p:cNvCxnSpPr>
          <p:nvPr/>
        </p:nvCxnSpPr>
        <p:spPr>
          <a:xfrm flipH="1">
            <a:off x="3403950" y="2386296"/>
            <a:ext cx="82135" cy="6211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2F0AAB64-DE9E-F227-94D4-1DE4571A88C3}"/>
              </a:ext>
            </a:extLst>
          </p:cNvPr>
          <p:cNvCxnSpPr>
            <a:cxnSpLocks/>
          </p:cNvCxnSpPr>
          <p:nvPr/>
        </p:nvCxnSpPr>
        <p:spPr>
          <a:xfrm flipH="1">
            <a:off x="2487618" y="2442000"/>
            <a:ext cx="568324" cy="57439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8A861E7A-80BB-33A6-C622-5E54F5B9B159}"/>
              </a:ext>
            </a:extLst>
          </p:cNvPr>
          <p:cNvSpPr txBox="1"/>
          <p:nvPr/>
        </p:nvSpPr>
        <p:spPr>
          <a:xfrm>
            <a:off x="2023999" y="3037018"/>
            <a:ext cx="5548314" cy="461665"/>
          </a:xfrm>
          <a:prstGeom prst="rect">
            <a:avLst/>
          </a:prstGeom>
          <a:noFill/>
        </p:spPr>
        <p:txBody>
          <a:bodyPr wrap="square" rtlCol="0">
            <a:spAutoFit/>
          </a:bodyPr>
          <a:lstStyle/>
          <a:p>
            <a:r>
              <a:rPr lang="en-US" sz="2400" dirty="0">
                <a:solidFill>
                  <a:schemeClr val="accent6">
                    <a:lumMod val="75000"/>
                  </a:schemeClr>
                </a:solidFill>
              </a:rPr>
              <a:t>3*b</a:t>
            </a:r>
            <a:r>
              <a:rPr lang="en-US" sz="2400" baseline="30000" dirty="0">
                <a:solidFill>
                  <a:schemeClr val="accent6">
                    <a:lumMod val="75000"/>
                  </a:schemeClr>
                </a:solidFill>
              </a:rPr>
              <a:t>3</a:t>
            </a:r>
            <a:r>
              <a:rPr lang="en-US" sz="2400" dirty="0">
                <a:solidFill>
                  <a:schemeClr val="accent6">
                    <a:lumMod val="75000"/>
                  </a:schemeClr>
                </a:solidFill>
              </a:rPr>
              <a:t>    + 0*b</a:t>
            </a:r>
            <a:r>
              <a:rPr lang="en-US" sz="2400" baseline="30000" dirty="0">
                <a:solidFill>
                  <a:schemeClr val="accent6">
                    <a:lumMod val="75000"/>
                  </a:schemeClr>
                </a:solidFill>
              </a:rPr>
              <a:t>2</a:t>
            </a:r>
            <a:r>
              <a:rPr lang="en-US" sz="2400" dirty="0">
                <a:solidFill>
                  <a:schemeClr val="accent6">
                    <a:lumMod val="75000"/>
                  </a:schemeClr>
                </a:solidFill>
              </a:rPr>
              <a:t>   + 1*b</a:t>
            </a:r>
            <a:r>
              <a:rPr lang="en-US" sz="2400" baseline="30000" dirty="0">
                <a:solidFill>
                  <a:schemeClr val="accent6">
                    <a:lumMod val="75000"/>
                  </a:schemeClr>
                </a:solidFill>
              </a:rPr>
              <a:t>1</a:t>
            </a:r>
            <a:r>
              <a:rPr lang="en-US" sz="2400" dirty="0">
                <a:solidFill>
                  <a:schemeClr val="accent6">
                    <a:lumMod val="75000"/>
                  </a:schemeClr>
                </a:solidFill>
              </a:rPr>
              <a:t>  +   2*b</a:t>
            </a:r>
            <a:r>
              <a:rPr lang="en-US" sz="2400" baseline="30000" dirty="0">
                <a:solidFill>
                  <a:schemeClr val="accent6">
                    <a:lumMod val="75000"/>
                  </a:schemeClr>
                </a:solidFill>
              </a:rPr>
              <a:t>0           </a:t>
            </a:r>
            <a:endParaRPr lang="en-IN" sz="2400" baseline="30000" dirty="0">
              <a:solidFill>
                <a:schemeClr val="accent6">
                  <a:lumMod val="75000"/>
                </a:schemeClr>
              </a:solidFill>
            </a:endParaRPr>
          </a:p>
        </p:txBody>
      </p:sp>
      <p:sp>
        <p:nvSpPr>
          <p:cNvPr id="21" name="TextBox 20">
            <a:extLst>
              <a:ext uri="{FF2B5EF4-FFF2-40B4-BE49-F238E27FC236}">
                <a16:creationId xmlns:a16="http://schemas.microsoft.com/office/drawing/2014/main" id="{EFA2D4BA-5CBA-3E14-2401-CA9848D26CC2}"/>
              </a:ext>
            </a:extLst>
          </p:cNvPr>
          <p:cNvSpPr txBox="1"/>
          <p:nvPr/>
        </p:nvSpPr>
        <p:spPr>
          <a:xfrm>
            <a:off x="1012761" y="5334000"/>
            <a:ext cx="6912039" cy="461665"/>
          </a:xfrm>
          <a:prstGeom prst="rect">
            <a:avLst/>
          </a:prstGeom>
          <a:noFill/>
        </p:spPr>
        <p:txBody>
          <a:bodyPr wrap="square" rtlCol="0">
            <a:spAutoFit/>
          </a:bodyPr>
          <a:lstStyle/>
          <a:p>
            <a:r>
              <a:rPr lang="en-US" sz="2400" dirty="0"/>
              <a:t>Quick Question: Convert (8268)</a:t>
            </a:r>
            <a:r>
              <a:rPr lang="en-US" sz="1600" dirty="0"/>
              <a:t>9</a:t>
            </a:r>
            <a:r>
              <a:rPr lang="en-US" sz="2400" dirty="0"/>
              <a:t> to decimal</a:t>
            </a:r>
            <a:endParaRPr lang="en-IN" sz="2400" dirty="0"/>
          </a:p>
        </p:txBody>
      </p:sp>
    </p:spTree>
    <p:extLst>
      <p:ext uri="{BB962C8B-B14F-4D97-AF65-F5344CB8AC3E}">
        <p14:creationId xmlns:p14="http://schemas.microsoft.com/office/powerpoint/2010/main" val="28005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3" y="0"/>
            <a:ext cx="228600" cy="6858000"/>
          </a:xfrm>
          <a:custGeom>
            <a:avLst/>
            <a:gdLst/>
            <a:ahLst/>
            <a:cxnLst/>
            <a:rect l="l" t="t" r="r" b="b"/>
            <a:pathLst>
              <a:path w="228600" h="6858000">
                <a:moveTo>
                  <a:pt x="0" y="6858000"/>
                </a:moveTo>
                <a:lnTo>
                  <a:pt x="228600" y="6858000"/>
                </a:lnTo>
                <a:lnTo>
                  <a:pt x="2286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3" name="object 3"/>
          <p:cNvSpPr/>
          <p:nvPr/>
        </p:nvSpPr>
        <p:spPr>
          <a:xfrm>
            <a:off x="306324" y="0"/>
            <a:ext cx="193675" cy="6858000"/>
          </a:xfrm>
          <a:custGeom>
            <a:avLst/>
            <a:gdLst/>
            <a:ahLst/>
            <a:cxnLst/>
            <a:rect l="l" t="t" r="r" b="b"/>
            <a:pathLst>
              <a:path w="193675" h="6858000">
                <a:moveTo>
                  <a:pt x="0" y="6858000"/>
                </a:moveTo>
                <a:lnTo>
                  <a:pt x="193547" y="6858000"/>
                </a:lnTo>
                <a:lnTo>
                  <a:pt x="193547"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4" name="object 4"/>
          <p:cNvSpPr/>
          <p:nvPr/>
        </p:nvSpPr>
        <p:spPr>
          <a:xfrm>
            <a:off x="1490472" y="0"/>
            <a:ext cx="1483360" cy="344805"/>
          </a:xfrm>
          <a:custGeom>
            <a:avLst/>
            <a:gdLst/>
            <a:ahLst/>
            <a:cxnLst/>
            <a:rect l="l" t="t" r="r" b="b"/>
            <a:pathLst>
              <a:path w="1483360" h="344805">
                <a:moveTo>
                  <a:pt x="0" y="344424"/>
                </a:moveTo>
                <a:lnTo>
                  <a:pt x="1482852" y="344424"/>
                </a:lnTo>
                <a:lnTo>
                  <a:pt x="1482852"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5" name="object 5"/>
          <p:cNvSpPr/>
          <p:nvPr/>
        </p:nvSpPr>
        <p:spPr>
          <a:xfrm>
            <a:off x="1490472" y="6530340"/>
            <a:ext cx="1483360" cy="327660"/>
          </a:xfrm>
          <a:custGeom>
            <a:avLst/>
            <a:gdLst/>
            <a:ahLst/>
            <a:cxnLst/>
            <a:rect l="l" t="t" r="r" b="b"/>
            <a:pathLst>
              <a:path w="1483360" h="327659">
                <a:moveTo>
                  <a:pt x="0" y="327659"/>
                </a:moveTo>
                <a:lnTo>
                  <a:pt x="1482852" y="327659"/>
                </a:lnTo>
                <a:lnTo>
                  <a:pt x="1482852"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6" name="object 6"/>
          <p:cNvSpPr/>
          <p:nvPr/>
        </p:nvSpPr>
        <p:spPr>
          <a:xfrm>
            <a:off x="499872" y="0"/>
            <a:ext cx="228600" cy="344805"/>
          </a:xfrm>
          <a:custGeom>
            <a:avLst/>
            <a:gdLst/>
            <a:ahLst/>
            <a:cxnLst/>
            <a:rect l="l" t="t" r="r" b="b"/>
            <a:pathLst>
              <a:path w="228600" h="344805">
                <a:moveTo>
                  <a:pt x="0" y="344424"/>
                </a:moveTo>
                <a:lnTo>
                  <a:pt x="228600" y="344424"/>
                </a:lnTo>
                <a:lnTo>
                  <a:pt x="2286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7" name="object 7"/>
          <p:cNvSpPr/>
          <p:nvPr/>
        </p:nvSpPr>
        <p:spPr>
          <a:xfrm>
            <a:off x="499872" y="6530340"/>
            <a:ext cx="228600" cy="327660"/>
          </a:xfrm>
          <a:custGeom>
            <a:avLst/>
            <a:gdLst/>
            <a:ahLst/>
            <a:cxnLst/>
            <a:rect l="l" t="t" r="r" b="b"/>
            <a:pathLst>
              <a:path w="228600" h="327659">
                <a:moveTo>
                  <a:pt x="0" y="327659"/>
                </a:moveTo>
                <a:lnTo>
                  <a:pt x="228600" y="327659"/>
                </a:lnTo>
                <a:lnTo>
                  <a:pt x="2286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8" name="object 8"/>
          <p:cNvSpPr/>
          <p:nvPr/>
        </p:nvSpPr>
        <p:spPr>
          <a:xfrm>
            <a:off x="728472" y="0"/>
            <a:ext cx="762000" cy="344805"/>
          </a:xfrm>
          <a:custGeom>
            <a:avLst/>
            <a:gdLst/>
            <a:ahLst/>
            <a:cxnLst/>
            <a:rect l="l" t="t" r="r" b="b"/>
            <a:pathLst>
              <a:path w="762000" h="344805">
                <a:moveTo>
                  <a:pt x="0" y="344424"/>
                </a:moveTo>
                <a:lnTo>
                  <a:pt x="762000" y="344424"/>
                </a:lnTo>
                <a:lnTo>
                  <a:pt x="762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9" name="object 9"/>
          <p:cNvSpPr/>
          <p:nvPr/>
        </p:nvSpPr>
        <p:spPr>
          <a:xfrm>
            <a:off x="728472" y="6530340"/>
            <a:ext cx="762000" cy="327660"/>
          </a:xfrm>
          <a:custGeom>
            <a:avLst/>
            <a:gdLst/>
            <a:ahLst/>
            <a:cxnLst/>
            <a:rect l="l" t="t" r="r" b="b"/>
            <a:pathLst>
              <a:path w="762000" h="327659">
                <a:moveTo>
                  <a:pt x="0" y="327659"/>
                </a:moveTo>
                <a:lnTo>
                  <a:pt x="762000" y="327659"/>
                </a:lnTo>
                <a:lnTo>
                  <a:pt x="762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0" name="object 10"/>
          <p:cNvSpPr/>
          <p:nvPr/>
        </p:nvSpPr>
        <p:spPr>
          <a:xfrm>
            <a:off x="6707123" y="0"/>
            <a:ext cx="1524000" cy="344805"/>
          </a:xfrm>
          <a:custGeom>
            <a:avLst/>
            <a:gdLst/>
            <a:ahLst/>
            <a:cxnLst/>
            <a:rect l="l" t="t" r="r" b="b"/>
            <a:pathLst>
              <a:path w="1524000" h="344805">
                <a:moveTo>
                  <a:pt x="0" y="344424"/>
                </a:moveTo>
                <a:lnTo>
                  <a:pt x="1524000" y="344424"/>
                </a:lnTo>
                <a:lnTo>
                  <a:pt x="15240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1" name="object 11"/>
          <p:cNvSpPr/>
          <p:nvPr/>
        </p:nvSpPr>
        <p:spPr>
          <a:xfrm>
            <a:off x="6707123" y="6530340"/>
            <a:ext cx="1524000" cy="327660"/>
          </a:xfrm>
          <a:custGeom>
            <a:avLst/>
            <a:gdLst/>
            <a:ahLst/>
            <a:cxnLst/>
            <a:rect l="l" t="t" r="r" b="b"/>
            <a:pathLst>
              <a:path w="1524000" h="327659">
                <a:moveTo>
                  <a:pt x="0" y="327659"/>
                </a:moveTo>
                <a:lnTo>
                  <a:pt x="1524000" y="327659"/>
                </a:lnTo>
                <a:lnTo>
                  <a:pt x="15240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2" name="object 12"/>
          <p:cNvSpPr/>
          <p:nvPr/>
        </p:nvSpPr>
        <p:spPr>
          <a:xfrm>
            <a:off x="8993123" y="0"/>
            <a:ext cx="151130" cy="6858000"/>
          </a:xfrm>
          <a:custGeom>
            <a:avLst/>
            <a:gdLst/>
            <a:ahLst/>
            <a:cxnLst/>
            <a:rect l="l" t="t" r="r" b="b"/>
            <a:pathLst>
              <a:path w="151129" h="6858000">
                <a:moveTo>
                  <a:pt x="0" y="6857998"/>
                </a:moveTo>
                <a:lnTo>
                  <a:pt x="150875" y="6857998"/>
                </a:lnTo>
                <a:lnTo>
                  <a:pt x="150875" y="0"/>
                </a:lnTo>
                <a:lnTo>
                  <a:pt x="0" y="0"/>
                </a:lnTo>
                <a:lnTo>
                  <a:pt x="0" y="6857998"/>
                </a:lnTo>
                <a:close/>
              </a:path>
            </a:pathLst>
          </a:custGeom>
          <a:solidFill>
            <a:srgbClr val="FFFFFF">
              <a:alpha val="10195"/>
            </a:srgbClr>
          </a:solidFill>
        </p:spPr>
        <p:txBody>
          <a:bodyPr wrap="square" lIns="0" tIns="0" rIns="0" bIns="0" rtlCol="0"/>
          <a:lstStyle/>
          <a:p>
            <a:endParaRPr/>
          </a:p>
        </p:txBody>
      </p:sp>
      <p:sp>
        <p:nvSpPr>
          <p:cNvPr id="13" name="object 13"/>
          <p:cNvSpPr/>
          <p:nvPr/>
        </p:nvSpPr>
        <p:spPr>
          <a:xfrm>
            <a:off x="8231123" y="0"/>
            <a:ext cx="762000" cy="6858000"/>
          </a:xfrm>
          <a:custGeom>
            <a:avLst/>
            <a:gdLst/>
            <a:ahLst/>
            <a:cxnLst/>
            <a:rect l="l" t="t" r="r" b="b"/>
            <a:pathLst>
              <a:path w="762000" h="6858000">
                <a:moveTo>
                  <a:pt x="0" y="6858000"/>
                </a:moveTo>
                <a:lnTo>
                  <a:pt x="762000" y="6858000"/>
                </a:lnTo>
                <a:lnTo>
                  <a:pt x="762000" y="0"/>
                </a:lnTo>
                <a:lnTo>
                  <a:pt x="0" y="0"/>
                </a:lnTo>
                <a:lnTo>
                  <a:pt x="0" y="6858000"/>
                </a:lnTo>
                <a:close/>
              </a:path>
            </a:pathLst>
          </a:custGeom>
          <a:solidFill>
            <a:srgbClr val="FFFFFF">
              <a:alpha val="10195"/>
            </a:srgbClr>
          </a:solidFill>
        </p:spPr>
        <p:txBody>
          <a:bodyPr wrap="square" lIns="0" tIns="0" rIns="0" bIns="0" rtlCol="0"/>
          <a:lstStyle/>
          <a:p>
            <a:endParaRPr/>
          </a:p>
        </p:txBody>
      </p:sp>
      <p:sp>
        <p:nvSpPr>
          <p:cNvPr id="14" name="object 14"/>
          <p:cNvSpPr/>
          <p:nvPr/>
        </p:nvSpPr>
        <p:spPr>
          <a:xfrm>
            <a:off x="3963923" y="0"/>
            <a:ext cx="2743200" cy="344805"/>
          </a:xfrm>
          <a:custGeom>
            <a:avLst/>
            <a:gdLst/>
            <a:ahLst/>
            <a:cxnLst/>
            <a:rect l="l" t="t" r="r" b="b"/>
            <a:pathLst>
              <a:path w="2743200" h="344805">
                <a:moveTo>
                  <a:pt x="0" y="344424"/>
                </a:moveTo>
                <a:lnTo>
                  <a:pt x="2743200" y="344424"/>
                </a:lnTo>
                <a:lnTo>
                  <a:pt x="2743200" y="0"/>
                </a:lnTo>
                <a:lnTo>
                  <a:pt x="0" y="0"/>
                </a:lnTo>
                <a:lnTo>
                  <a:pt x="0" y="344424"/>
                </a:lnTo>
                <a:close/>
              </a:path>
            </a:pathLst>
          </a:custGeom>
          <a:solidFill>
            <a:srgbClr val="FFFFFF">
              <a:alpha val="10195"/>
            </a:srgbClr>
          </a:solidFill>
        </p:spPr>
        <p:txBody>
          <a:bodyPr wrap="square" lIns="0" tIns="0" rIns="0" bIns="0" rtlCol="0"/>
          <a:lstStyle/>
          <a:p>
            <a:endParaRPr/>
          </a:p>
        </p:txBody>
      </p:sp>
      <p:sp>
        <p:nvSpPr>
          <p:cNvPr id="15" name="object 15"/>
          <p:cNvSpPr/>
          <p:nvPr/>
        </p:nvSpPr>
        <p:spPr>
          <a:xfrm>
            <a:off x="3963923" y="6530340"/>
            <a:ext cx="2743200" cy="327660"/>
          </a:xfrm>
          <a:custGeom>
            <a:avLst/>
            <a:gdLst/>
            <a:ahLst/>
            <a:cxnLst/>
            <a:rect l="l" t="t" r="r" b="b"/>
            <a:pathLst>
              <a:path w="2743200" h="327659">
                <a:moveTo>
                  <a:pt x="0" y="327659"/>
                </a:moveTo>
                <a:lnTo>
                  <a:pt x="2743200" y="327659"/>
                </a:lnTo>
                <a:lnTo>
                  <a:pt x="2743200" y="0"/>
                </a:lnTo>
                <a:lnTo>
                  <a:pt x="0" y="0"/>
                </a:lnTo>
                <a:lnTo>
                  <a:pt x="0" y="327659"/>
                </a:lnTo>
                <a:close/>
              </a:path>
            </a:pathLst>
          </a:custGeom>
          <a:solidFill>
            <a:srgbClr val="FFFFFF">
              <a:alpha val="10195"/>
            </a:srgbClr>
          </a:solidFill>
        </p:spPr>
        <p:txBody>
          <a:bodyPr wrap="square" lIns="0" tIns="0" rIns="0" bIns="0" rtlCol="0"/>
          <a:lstStyle/>
          <a:p>
            <a:endParaRPr/>
          </a:p>
        </p:txBody>
      </p:sp>
      <p:sp>
        <p:nvSpPr>
          <p:cNvPr id="16" name="object 16"/>
          <p:cNvSpPr/>
          <p:nvPr/>
        </p:nvSpPr>
        <p:spPr>
          <a:xfrm>
            <a:off x="-33781" y="0"/>
            <a:ext cx="9100058" cy="6864349"/>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491413" y="73343"/>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solidFill>
            <a:srgbClr val="FFFFFF"/>
          </a:solidFill>
        </p:spPr>
        <p:txBody>
          <a:bodyPr wrap="square" lIns="0" tIns="0" rIns="0" bIns="0" rtlCol="0"/>
          <a:lstStyle/>
          <a:p>
            <a:endParaRPr dirty="0"/>
          </a:p>
        </p:txBody>
      </p:sp>
      <p:sp>
        <p:nvSpPr>
          <p:cNvPr id="18" name="object 18"/>
          <p:cNvSpPr/>
          <p:nvPr/>
        </p:nvSpPr>
        <p:spPr>
          <a:xfrm>
            <a:off x="457200" y="86362"/>
            <a:ext cx="8229600" cy="6186170"/>
          </a:xfrm>
          <a:custGeom>
            <a:avLst/>
            <a:gdLst/>
            <a:ahLst/>
            <a:cxnLst/>
            <a:rect l="l" t="t" r="r" b="b"/>
            <a:pathLst>
              <a:path w="8229600" h="6186170">
                <a:moveTo>
                  <a:pt x="0" y="6185916"/>
                </a:moveTo>
                <a:lnTo>
                  <a:pt x="8229600" y="6185916"/>
                </a:lnTo>
                <a:lnTo>
                  <a:pt x="8229600" y="0"/>
                </a:lnTo>
                <a:lnTo>
                  <a:pt x="0" y="0"/>
                </a:lnTo>
                <a:lnTo>
                  <a:pt x="0" y="6185916"/>
                </a:lnTo>
                <a:close/>
              </a:path>
            </a:pathLst>
          </a:custGeom>
          <a:ln w="6096">
            <a:solidFill>
              <a:srgbClr val="EE5846"/>
            </a:solidFill>
          </a:ln>
        </p:spPr>
        <p:txBody>
          <a:bodyPr wrap="square" lIns="0" tIns="0" rIns="0" bIns="0" rtlCol="0"/>
          <a:lstStyle/>
          <a:p>
            <a:endParaRPr/>
          </a:p>
        </p:txBody>
      </p:sp>
      <p:sp>
        <p:nvSpPr>
          <p:cNvPr id="19" name="object 19"/>
          <p:cNvSpPr/>
          <p:nvPr/>
        </p:nvSpPr>
        <p:spPr>
          <a:xfrm>
            <a:off x="6987540" y="5852159"/>
            <a:ext cx="1243583" cy="368807"/>
          </a:xfrm>
          <a:prstGeom prst="rect">
            <a:avLst/>
          </a:prstGeom>
          <a:blipFill>
            <a:blip r:embed="rId3" cstate="print"/>
            <a:stretch>
              <a:fillRect/>
            </a:stretch>
          </a:blipFill>
        </p:spPr>
        <p:txBody>
          <a:bodyPr wrap="square" lIns="0" tIns="0" rIns="0" bIns="0" rtlCol="0"/>
          <a:lstStyle/>
          <a:p>
            <a:endParaRPr/>
          </a:p>
        </p:txBody>
      </p:sp>
      <p:sp>
        <p:nvSpPr>
          <p:cNvPr id="20" name="object 20"/>
          <p:cNvSpPr txBox="1">
            <a:spLocks noGrp="1"/>
          </p:cNvSpPr>
          <p:nvPr>
            <p:ph type="title"/>
          </p:nvPr>
        </p:nvSpPr>
        <p:spPr>
          <a:xfrm>
            <a:off x="1132433" y="739266"/>
            <a:ext cx="6947560" cy="505908"/>
          </a:xfrm>
          <a:prstGeom prst="rect">
            <a:avLst/>
          </a:prstGeom>
        </p:spPr>
        <p:txBody>
          <a:bodyPr vert="horz" wrap="square" lIns="0" tIns="13335" rIns="0" bIns="0" rtlCol="0">
            <a:spAutoFit/>
          </a:bodyPr>
          <a:lstStyle/>
          <a:p>
            <a:pPr marL="12700">
              <a:lnSpc>
                <a:spcPct val="100000"/>
              </a:lnSpc>
              <a:spcBef>
                <a:spcPts val="105"/>
              </a:spcBef>
            </a:pPr>
            <a:r>
              <a:rPr lang="en-US" sz="3200" spc="-35" dirty="0">
                <a:solidFill>
                  <a:srgbClr val="BC5C45"/>
                </a:solidFill>
              </a:rPr>
              <a:t>Conversion base 10 to any base</a:t>
            </a:r>
            <a:endParaRPr sz="3200" dirty="0"/>
          </a:p>
        </p:txBody>
      </p:sp>
      <p:sp>
        <p:nvSpPr>
          <p:cNvPr id="22" name="Rectangle 21"/>
          <p:cNvSpPr/>
          <p:nvPr/>
        </p:nvSpPr>
        <p:spPr>
          <a:xfrm>
            <a:off x="1057757" y="1328091"/>
            <a:ext cx="7173366" cy="369332"/>
          </a:xfrm>
          <a:prstGeom prst="rect">
            <a:avLst/>
          </a:prstGeom>
        </p:spPr>
        <p:txBody>
          <a:bodyPr wrap="square">
            <a:spAutoFit/>
          </a:bodyPr>
          <a:lstStyle/>
          <a:p>
            <a:endParaRPr lang="en-IN" dirty="0"/>
          </a:p>
        </p:txBody>
      </p:sp>
      <p:sp>
        <p:nvSpPr>
          <p:cNvPr id="23" name="TextBox 22">
            <a:extLst>
              <a:ext uri="{FF2B5EF4-FFF2-40B4-BE49-F238E27FC236}">
                <a16:creationId xmlns:a16="http://schemas.microsoft.com/office/drawing/2014/main" id="{F02C7331-7B90-9096-62D0-45F45CC4B414}"/>
              </a:ext>
            </a:extLst>
          </p:cNvPr>
          <p:cNvSpPr txBox="1"/>
          <p:nvPr/>
        </p:nvSpPr>
        <p:spPr>
          <a:xfrm>
            <a:off x="1905000" y="1524000"/>
            <a:ext cx="4495800" cy="923330"/>
          </a:xfrm>
          <a:prstGeom prst="rect">
            <a:avLst/>
          </a:prstGeom>
          <a:noFill/>
        </p:spPr>
        <p:txBody>
          <a:bodyPr wrap="square" rtlCol="0">
            <a:spAutoFit/>
          </a:bodyPr>
          <a:lstStyle/>
          <a:p>
            <a:pPr algn="ctr"/>
            <a:r>
              <a:rPr lang="en-US" sz="5400" dirty="0">
                <a:solidFill>
                  <a:schemeClr val="accent6">
                    <a:lumMod val="50000"/>
                  </a:schemeClr>
                </a:solidFill>
              </a:rPr>
              <a:t>(1234)</a:t>
            </a:r>
            <a:r>
              <a:rPr lang="en-US" sz="2000" dirty="0">
                <a:solidFill>
                  <a:schemeClr val="accent6">
                    <a:lumMod val="50000"/>
                  </a:schemeClr>
                </a:solidFill>
              </a:rPr>
              <a:t>10 </a:t>
            </a:r>
            <a:r>
              <a:rPr lang="en-US" sz="2000" dirty="0">
                <a:solidFill>
                  <a:schemeClr val="accent6">
                    <a:lumMod val="50000"/>
                  </a:schemeClr>
                </a:solidFill>
                <a:sym typeface="Wingdings" panose="05000000000000000000" pitchFamily="2" charset="2"/>
              </a:rPr>
              <a:t> </a:t>
            </a:r>
            <a:r>
              <a:rPr lang="en-US" sz="2000" b="1" dirty="0">
                <a:solidFill>
                  <a:schemeClr val="accent6">
                    <a:lumMod val="50000"/>
                  </a:schemeClr>
                </a:solidFill>
                <a:sym typeface="Wingdings" panose="05000000000000000000" pitchFamily="2" charset="2"/>
              </a:rPr>
              <a:t>base</a:t>
            </a:r>
            <a:r>
              <a:rPr lang="en-US" sz="2000" dirty="0">
                <a:solidFill>
                  <a:schemeClr val="accent6">
                    <a:lumMod val="50000"/>
                  </a:schemeClr>
                </a:solidFill>
                <a:sym typeface="Wingdings" panose="05000000000000000000" pitchFamily="2" charset="2"/>
              </a:rPr>
              <a:t> b</a:t>
            </a:r>
            <a:endParaRPr lang="en-IN" sz="2000" dirty="0">
              <a:solidFill>
                <a:schemeClr val="accent6">
                  <a:lumMod val="50000"/>
                </a:schemeClr>
              </a:solidFill>
            </a:endParaRPr>
          </a:p>
        </p:txBody>
      </p:sp>
      <p:sp>
        <p:nvSpPr>
          <p:cNvPr id="24" name="TextBox 23">
            <a:extLst>
              <a:ext uri="{FF2B5EF4-FFF2-40B4-BE49-F238E27FC236}">
                <a16:creationId xmlns:a16="http://schemas.microsoft.com/office/drawing/2014/main" id="{9D1B18C0-2DEA-76B2-146B-7B623164CC3F}"/>
              </a:ext>
            </a:extLst>
          </p:cNvPr>
          <p:cNvSpPr txBox="1"/>
          <p:nvPr/>
        </p:nvSpPr>
        <p:spPr>
          <a:xfrm>
            <a:off x="2353245" y="2627412"/>
            <a:ext cx="1936878" cy="461665"/>
          </a:xfrm>
          <a:prstGeom prst="rect">
            <a:avLst/>
          </a:prstGeom>
          <a:noFill/>
        </p:spPr>
        <p:txBody>
          <a:bodyPr wrap="square" rtlCol="0">
            <a:spAutoFit/>
          </a:bodyPr>
          <a:lstStyle/>
          <a:p>
            <a:r>
              <a:rPr lang="en-US" sz="2400" dirty="0">
                <a:solidFill>
                  <a:schemeClr val="accent6">
                    <a:lumMod val="75000"/>
                  </a:schemeClr>
                </a:solidFill>
              </a:rPr>
              <a:t>1234</a:t>
            </a:r>
            <a:endParaRPr lang="en-IN" sz="2400" dirty="0">
              <a:solidFill>
                <a:schemeClr val="accent6">
                  <a:lumMod val="75000"/>
                </a:schemeClr>
              </a:solidFill>
            </a:endParaRPr>
          </a:p>
        </p:txBody>
      </p:sp>
      <p:cxnSp>
        <p:nvCxnSpPr>
          <p:cNvPr id="26" name="Straight Connector 25">
            <a:extLst>
              <a:ext uri="{FF2B5EF4-FFF2-40B4-BE49-F238E27FC236}">
                <a16:creationId xmlns:a16="http://schemas.microsoft.com/office/drawing/2014/main" id="{044A5B85-F81F-A412-B023-91F12F3F78F8}"/>
              </a:ext>
            </a:extLst>
          </p:cNvPr>
          <p:cNvCxnSpPr/>
          <p:nvPr/>
        </p:nvCxnSpPr>
        <p:spPr>
          <a:xfrm>
            <a:off x="2330322" y="2667000"/>
            <a:ext cx="0" cy="2971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BB37457A-88B4-B580-7B06-D45C22974125}"/>
              </a:ext>
            </a:extLst>
          </p:cNvPr>
          <p:cNvCxnSpPr>
            <a:cxnSpLocks/>
          </p:cNvCxnSpPr>
          <p:nvPr/>
        </p:nvCxnSpPr>
        <p:spPr>
          <a:xfrm>
            <a:off x="1905000" y="3048000"/>
            <a:ext cx="1828800" cy="0"/>
          </a:xfrm>
          <a:prstGeom prst="line">
            <a:avLst/>
          </a:prstGeom>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C8591D26-1284-2504-E503-85F4CB140DC7}"/>
              </a:ext>
            </a:extLst>
          </p:cNvPr>
          <p:cNvSpPr txBox="1"/>
          <p:nvPr/>
        </p:nvSpPr>
        <p:spPr>
          <a:xfrm>
            <a:off x="1966911" y="2600767"/>
            <a:ext cx="324423" cy="523220"/>
          </a:xfrm>
          <a:prstGeom prst="rect">
            <a:avLst/>
          </a:prstGeom>
          <a:noFill/>
        </p:spPr>
        <p:txBody>
          <a:bodyPr wrap="square" rtlCol="0">
            <a:spAutoFit/>
          </a:bodyPr>
          <a:lstStyle/>
          <a:p>
            <a:r>
              <a:rPr lang="en-US" sz="2800" dirty="0">
                <a:solidFill>
                  <a:schemeClr val="accent6">
                    <a:lumMod val="75000"/>
                  </a:schemeClr>
                </a:solidFill>
              </a:rPr>
              <a:t>b</a:t>
            </a:r>
            <a:endParaRPr lang="en-IN" sz="2800" dirty="0">
              <a:solidFill>
                <a:schemeClr val="accent6">
                  <a:lumMod val="75000"/>
                </a:schemeClr>
              </a:solidFill>
            </a:endParaRPr>
          </a:p>
        </p:txBody>
      </p:sp>
      <p:sp>
        <p:nvSpPr>
          <p:cNvPr id="32" name="TextBox 31">
            <a:extLst>
              <a:ext uri="{FF2B5EF4-FFF2-40B4-BE49-F238E27FC236}">
                <a16:creationId xmlns:a16="http://schemas.microsoft.com/office/drawing/2014/main" id="{BF46B5A8-A420-7A57-BEAA-01177E58D60C}"/>
              </a:ext>
            </a:extLst>
          </p:cNvPr>
          <p:cNvSpPr txBox="1"/>
          <p:nvPr/>
        </p:nvSpPr>
        <p:spPr>
          <a:xfrm>
            <a:off x="3773884" y="3068539"/>
            <a:ext cx="3466761" cy="461665"/>
          </a:xfrm>
          <a:prstGeom prst="rect">
            <a:avLst/>
          </a:prstGeom>
          <a:noFill/>
        </p:spPr>
        <p:txBody>
          <a:bodyPr wrap="square" rtlCol="0">
            <a:spAutoFit/>
          </a:bodyPr>
          <a:lstStyle/>
          <a:p>
            <a:r>
              <a:rPr lang="en-US" sz="2400" dirty="0">
                <a:solidFill>
                  <a:schemeClr val="accent6">
                    <a:lumMod val="75000"/>
                  </a:schemeClr>
                </a:solidFill>
              </a:rPr>
              <a:t>(1234%b) </a:t>
            </a:r>
            <a:r>
              <a:rPr lang="en-US" sz="2400" dirty="0">
                <a:solidFill>
                  <a:schemeClr val="accent6">
                    <a:lumMod val="75000"/>
                  </a:schemeClr>
                </a:solidFill>
                <a:sym typeface="Wingdings" panose="05000000000000000000" pitchFamily="2" charset="2"/>
              </a:rPr>
              <a:t>remainder</a:t>
            </a:r>
            <a:endParaRPr lang="en-IN" sz="2400" dirty="0">
              <a:solidFill>
                <a:schemeClr val="accent6">
                  <a:lumMod val="75000"/>
                </a:schemeClr>
              </a:solidFill>
            </a:endParaRPr>
          </a:p>
        </p:txBody>
      </p:sp>
      <p:sp>
        <p:nvSpPr>
          <p:cNvPr id="33" name="TextBox 32">
            <a:extLst>
              <a:ext uri="{FF2B5EF4-FFF2-40B4-BE49-F238E27FC236}">
                <a16:creationId xmlns:a16="http://schemas.microsoft.com/office/drawing/2014/main" id="{D539B9F1-A4D3-4BAD-01F6-A1923D580762}"/>
              </a:ext>
            </a:extLst>
          </p:cNvPr>
          <p:cNvSpPr txBox="1"/>
          <p:nvPr/>
        </p:nvSpPr>
        <p:spPr>
          <a:xfrm>
            <a:off x="2341666" y="3068539"/>
            <a:ext cx="1936878" cy="461665"/>
          </a:xfrm>
          <a:prstGeom prst="rect">
            <a:avLst/>
          </a:prstGeom>
          <a:noFill/>
        </p:spPr>
        <p:txBody>
          <a:bodyPr wrap="square" rtlCol="0">
            <a:spAutoFit/>
          </a:bodyPr>
          <a:lstStyle/>
          <a:p>
            <a:r>
              <a:rPr lang="en-US" sz="2400" dirty="0">
                <a:solidFill>
                  <a:schemeClr val="accent6">
                    <a:lumMod val="75000"/>
                  </a:schemeClr>
                </a:solidFill>
              </a:rPr>
              <a:t>(1234/b)</a:t>
            </a:r>
            <a:endParaRPr lang="en-IN" sz="2400" dirty="0">
              <a:solidFill>
                <a:schemeClr val="accent6">
                  <a:lumMod val="75000"/>
                </a:schemeClr>
              </a:solidFill>
            </a:endParaRPr>
          </a:p>
        </p:txBody>
      </p:sp>
      <p:sp>
        <p:nvSpPr>
          <p:cNvPr id="35" name="TextBox 34">
            <a:extLst>
              <a:ext uri="{FF2B5EF4-FFF2-40B4-BE49-F238E27FC236}">
                <a16:creationId xmlns:a16="http://schemas.microsoft.com/office/drawing/2014/main" id="{CB12676E-9BFC-5204-2ABF-9A2D7045A7BC}"/>
              </a:ext>
            </a:extLst>
          </p:cNvPr>
          <p:cNvSpPr txBox="1"/>
          <p:nvPr/>
        </p:nvSpPr>
        <p:spPr>
          <a:xfrm>
            <a:off x="1974434" y="3068539"/>
            <a:ext cx="324423" cy="523220"/>
          </a:xfrm>
          <a:prstGeom prst="rect">
            <a:avLst/>
          </a:prstGeom>
          <a:noFill/>
        </p:spPr>
        <p:txBody>
          <a:bodyPr wrap="square" rtlCol="0">
            <a:spAutoFit/>
          </a:bodyPr>
          <a:lstStyle/>
          <a:p>
            <a:r>
              <a:rPr lang="en-US" sz="2800" dirty="0">
                <a:solidFill>
                  <a:schemeClr val="accent6">
                    <a:lumMod val="75000"/>
                  </a:schemeClr>
                </a:solidFill>
              </a:rPr>
              <a:t>b</a:t>
            </a:r>
            <a:endParaRPr lang="en-IN" sz="2800" dirty="0">
              <a:solidFill>
                <a:schemeClr val="accent6">
                  <a:lumMod val="75000"/>
                </a:schemeClr>
              </a:solidFill>
            </a:endParaRPr>
          </a:p>
        </p:txBody>
      </p:sp>
      <p:cxnSp>
        <p:nvCxnSpPr>
          <p:cNvPr id="36" name="Straight Connector 35">
            <a:extLst>
              <a:ext uri="{FF2B5EF4-FFF2-40B4-BE49-F238E27FC236}">
                <a16:creationId xmlns:a16="http://schemas.microsoft.com/office/drawing/2014/main" id="{C19C2D3A-D759-D3B9-05DE-2A8BF8C480D1}"/>
              </a:ext>
            </a:extLst>
          </p:cNvPr>
          <p:cNvCxnSpPr>
            <a:cxnSpLocks/>
          </p:cNvCxnSpPr>
          <p:nvPr/>
        </p:nvCxnSpPr>
        <p:spPr>
          <a:xfrm>
            <a:off x="1905000" y="3591759"/>
            <a:ext cx="1828800" cy="0"/>
          </a:xfrm>
          <a:prstGeom prst="line">
            <a:avLst/>
          </a:prstGeom>
        </p:spPr>
        <p:style>
          <a:lnRef idx="3">
            <a:schemeClr val="accent2"/>
          </a:lnRef>
          <a:fillRef idx="0">
            <a:schemeClr val="accent2"/>
          </a:fillRef>
          <a:effectRef idx="2">
            <a:schemeClr val="accent2"/>
          </a:effectRef>
          <a:fontRef idx="minor">
            <a:schemeClr val="tx1"/>
          </a:fontRef>
        </p:style>
      </p:cxnSp>
      <p:sp>
        <p:nvSpPr>
          <p:cNvPr id="37" name="TextBox 36">
            <a:extLst>
              <a:ext uri="{FF2B5EF4-FFF2-40B4-BE49-F238E27FC236}">
                <a16:creationId xmlns:a16="http://schemas.microsoft.com/office/drawing/2014/main" id="{613A78C8-0EE9-CF4F-8EC0-0AA7353D7B3A}"/>
              </a:ext>
            </a:extLst>
          </p:cNvPr>
          <p:cNvSpPr txBox="1"/>
          <p:nvPr/>
        </p:nvSpPr>
        <p:spPr>
          <a:xfrm>
            <a:off x="3745528" y="3597309"/>
            <a:ext cx="3466761" cy="461665"/>
          </a:xfrm>
          <a:prstGeom prst="rect">
            <a:avLst/>
          </a:prstGeom>
          <a:noFill/>
        </p:spPr>
        <p:txBody>
          <a:bodyPr wrap="square" rtlCol="0">
            <a:spAutoFit/>
          </a:bodyPr>
          <a:lstStyle/>
          <a:p>
            <a:r>
              <a:rPr lang="en-US" sz="2400" dirty="0">
                <a:solidFill>
                  <a:schemeClr val="accent6">
                    <a:lumMod val="75000"/>
                  </a:schemeClr>
                </a:solidFill>
              </a:rPr>
              <a:t>(1234%b) </a:t>
            </a:r>
            <a:r>
              <a:rPr lang="en-US" sz="2400" dirty="0">
                <a:solidFill>
                  <a:schemeClr val="accent6">
                    <a:lumMod val="75000"/>
                  </a:schemeClr>
                </a:solidFill>
                <a:sym typeface="Wingdings" panose="05000000000000000000" pitchFamily="2" charset="2"/>
              </a:rPr>
              <a:t>remainder</a:t>
            </a:r>
            <a:endParaRPr lang="en-IN" sz="2400" dirty="0">
              <a:solidFill>
                <a:schemeClr val="accent6">
                  <a:lumMod val="75000"/>
                </a:schemeClr>
              </a:solidFill>
            </a:endParaRPr>
          </a:p>
        </p:txBody>
      </p:sp>
      <p:sp>
        <p:nvSpPr>
          <p:cNvPr id="38" name="TextBox 37">
            <a:extLst>
              <a:ext uri="{FF2B5EF4-FFF2-40B4-BE49-F238E27FC236}">
                <a16:creationId xmlns:a16="http://schemas.microsoft.com/office/drawing/2014/main" id="{A5AF340C-FFFB-0276-CEB0-FDBCD0C7B1A8}"/>
              </a:ext>
            </a:extLst>
          </p:cNvPr>
          <p:cNvSpPr txBox="1"/>
          <p:nvPr/>
        </p:nvSpPr>
        <p:spPr>
          <a:xfrm>
            <a:off x="2313310" y="3597309"/>
            <a:ext cx="1936878" cy="461665"/>
          </a:xfrm>
          <a:prstGeom prst="rect">
            <a:avLst/>
          </a:prstGeom>
          <a:noFill/>
        </p:spPr>
        <p:txBody>
          <a:bodyPr wrap="square" rtlCol="0">
            <a:spAutoFit/>
          </a:bodyPr>
          <a:lstStyle/>
          <a:p>
            <a:r>
              <a:rPr lang="en-US" sz="2400" dirty="0">
                <a:solidFill>
                  <a:schemeClr val="accent6">
                    <a:lumMod val="75000"/>
                  </a:schemeClr>
                </a:solidFill>
              </a:rPr>
              <a:t>(1234/b)</a:t>
            </a:r>
            <a:endParaRPr lang="en-IN" sz="2400" dirty="0">
              <a:solidFill>
                <a:schemeClr val="accent6">
                  <a:lumMod val="75000"/>
                </a:schemeClr>
              </a:solidFill>
            </a:endParaRPr>
          </a:p>
        </p:txBody>
      </p:sp>
      <p:sp>
        <p:nvSpPr>
          <p:cNvPr id="39" name="TextBox 38">
            <a:extLst>
              <a:ext uri="{FF2B5EF4-FFF2-40B4-BE49-F238E27FC236}">
                <a16:creationId xmlns:a16="http://schemas.microsoft.com/office/drawing/2014/main" id="{E19CE457-BD58-18A8-2710-96B5E2705ACE}"/>
              </a:ext>
            </a:extLst>
          </p:cNvPr>
          <p:cNvSpPr txBox="1"/>
          <p:nvPr/>
        </p:nvSpPr>
        <p:spPr>
          <a:xfrm>
            <a:off x="1946078" y="3597309"/>
            <a:ext cx="324423" cy="523220"/>
          </a:xfrm>
          <a:prstGeom prst="rect">
            <a:avLst/>
          </a:prstGeom>
          <a:noFill/>
        </p:spPr>
        <p:txBody>
          <a:bodyPr wrap="square" rtlCol="0">
            <a:spAutoFit/>
          </a:bodyPr>
          <a:lstStyle/>
          <a:p>
            <a:r>
              <a:rPr lang="en-US" sz="2800" dirty="0">
                <a:solidFill>
                  <a:schemeClr val="accent6">
                    <a:lumMod val="75000"/>
                  </a:schemeClr>
                </a:solidFill>
              </a:rPr>
              <a:t>b</a:t>
            </a:r>
            <a:endParaRPr lang="en-IN" sz="2800" dirty="0">
              <a:solidFill>
                <a:schemeClr val="accent6">
                  <a:lumMod val="75000"/>
                </a:schemeClr>
              </a:solidFill>
            </a:endParaRPr>
          </a:p>
        </p:txBody>
      </p:sp>
      <p:cxnSp>
        <p:nvCxnSpPr>
          <p:cNvPr id="40" name="Straight Connector 39">
            <a:extLst>
              <a:ext uri="{FF2B5EF4-FFF2-40B4-BE49-F238E27FC236}">
                <a16:creationId xmlns:a16="http://schemas.microsoft.com/office/drawing/2014/main" id="{4CD49E3E-D2E8-7B61-9736-D4A77B96FC31}"/>
              </a:ext>
            </a:extLst>
          </p:cNvPr>
          <p:cNvCxnSpPr>
            <a:cxnSpLocks/>
          </p:cNvCxnSpPr>
          <p:nvPr/>
        </p:nvCxnSpPr>
        <p:spPr>
          <a:xfrm>
            <a:off x="1876644" y="4120529"/>
            <a:ext cx="1828800" cy="0"/>
          </a:xfrm>
          <a:prstGeom prst="line">
            <a:avLst/>
          </a:prstGeom>
        </p:spPr>
        <p:style>
          <a:lnRef idx="3">
            <a:schemeClr val="accent2"/>
          </a:lnRef>
          <a:fillRef idx="0">
            <a:schemeClr val="accent2"/>
          </a:fillRef>
          <a:effectRef idx="2">
            <a:schemeClr val="accent2"/>
          </a:effectRef>
          <a:fontRef idx="minor">
            <a:schemeClr val="tx1"/>
          </a:fontRef>
        </p:style>
      </p:cxnSp>
      <p:sp>
        <p:nvSpPr>
          <p:cNvPr id="41" name="TextBox 40">
            <a:extLst>
              <a:ext uri="{FF2B5EF4-FFF2-40B4-BE49-F238E27FC236}">
                <a16:creationId xmlns:a16="http://schemas.microsoft.com/office/drawing/2014/main" id="{DDA837DB-A430-BDED-B575-D520A3BF070C}"/>
              </a:ext>
            </a:extLst>
          </p:cNvPr>
          <p:cNvSpPr txBox="1"/>
          <p:nvPr/>
        </p:nvSpPr>
        <p:spPr>
          <a:xfrm>
            <a:off x="3745019" y="4135132"/>
            <a:ext cx="3466761" cy="461665"/>
          </a:xfrm>
          <a:prstGeom prst="rect">
            <a:avLst/>
          </a:prstGeom>
          <a:noFill/>
        </p:spPr>
        <p:txBody>
          <a:bodyPr wrap="square" rtlCol="0">
            <a:spAutoFit/>
          </a:bodyPr>
          <a:lstStyle/>
          <a:p>
            <a:r>
              <a:rPr lang="en-US" sz="2400" dirty="0">
                <a:solidFill>
                  <a:schemeClr val="accent6">
                    <a:lumMod val="75000"/>
                  </a:schemeClr>
                </a:solidFill>
              </a:rPr>
              <a:t>(1234%b) </a:t>
            </a:r>
            <a:r>
              <a:rPr lang="en-US" sz="2400" dirty="0">
                <a:solidFill>
                  <a:schemeClr val="accent6">
                    <a:lumMod val="75000"/>
                  </a:schemeClr>
                </a:solidFill>
                <a:sym typeface="Wingdings" panose="05000000000000000000" pitchFamily="2" charset="2"/>
              </a:rPr>
              <a:t>remainder</a:t>
            </a:r>
            <a:endParaRPr lang="en-IN" sz="2400" dirty="0">
              <a:solidFill>
                <a:schemeClr val="accent6">
                  <a:lumMod val="75000"/>
                </a:schemeClr>
              </a:solidFill>
            </a:endParaRPr>
          </a:p>
        </p:txBody>
      </p:sp>
      <p:sp>
        <p:nvSpPr>
          <p:cNvPr id="42" name="TextBox 41">
            <a:extLst>
              <a:ext uri="{FF2B5EF4-FFF2-40B4-BE49-F238E27FC236}">
                <a16:creationId xmlns:a16="http://schemas.microsoft.com/office/drawing/2014/main" id="{94223828-7641-72E8-AF09-C8E45467EF0F}"/>
              </a:ext>
            </a:extLst>
          </p:cNvPr>
          <p:cNvSpPr txBox="1"/>
          <p:nvPr/>
        </p:nvSpPr>
        <p:spPr>
          <a:xfrm>
            <a:off x="2312801" y="4135132"/>
            <a:ext cx="1936878" cy="461665"/>
          </a:xfrm>
          <a:prstGeom prst="rect">
            <a:avLst/>
          </a:prstGeom>
          <a:noFill/>
        </p:spPr>
        <p:txBody>
          <a:bodyPr wrap="square" rtlCol="0">
            <a:spAutoFit/>
          </a:bodyPr>
          <a:lstStyle/>
          <a:p>
            <a:r>
              <a:rPr lang="en-US" sz="2400" dirty="0">
                <a:solidFill>
                  <a:schemeClr val="accent6">
                    <a:lumMod val="75000"/>
                  </a:schemeClr>
                </a:solidFill>
              </a:rPr>
              <a:t>(1234/b)</a:t>
            </a:r>
            <a:endParaRPr lang="en-IN" sz="2400" dirty="0">
              <a:solidFill>
                <a:schemeClr val="accent6">
                  <a:lumMod val="75000"/>
                </a:schemeClr>
              </a:solidFill>
            </a:endParaRPr>
          </a:p>
        </p:txBody>
      </p:sp>
      <p:sp>
        <p:nvSpPr>
          <p:cNvPr id="43" name="TextBox 42">
            <a:extLst>
              <a:ext uri="{FF2B5EF4-FFF2-40B4-BE49-F238E27FC236}">
                <a16:creationId xmlns:a16="http://schemas.microsoft.com/office/drawing/2014/main" id="{0768CF04-4731-6EB1-B7EB-930E365D26E4}"/>
              </a:ext>
            </a:extLst>
          </p:cNvPr>
          <p:cNvSpPr txBox="1"/>
          <p:nvPr/>
        </p:nvSpPr>
        <p:spPr>
          <a:xfrm>
            <a:off x="1945569" y="4135132"/>
            <a:ext cx="324423" cy="523220"/>
          </a:xfrm>
          <a:prstGeom prst="rect">
            <a:avLst/>
          </a:prstGeom>
          <a:noFill/>
        </p:spPr>
        <p:txBody>
          <a:bodyPr wrap="square" rtlCol="0">
            <a:spAutoFit/>
          </a:bodyPr>
          <a:lstStyle/>
          <a:p>
            <a:r>
              <a:rPr lang="en-US" sz="2800" dirty="0">
                <a:solidFill>
                  <a:schemeClr val="accent6">
                    <a:lumMod val="75000"/>
                  </a:schemeClr>
                </a:solidFill>
              </a:rPr>
              <a:t>b</a:t>
            </a:r>
            <a:endParaRPr lang="en-IN" sz="2800" dirty="0">
              <a:solidFill>
                <a:schemeClr val="accent6">
                  <a:lumMod val="75000"/>
                </a:schemeClr>
              </a:solidFill>
            </a:endParaRPr>
          </a:p>
        </p:txBody>
      </p:sp>
      <p:cxnSp>
        <p:nvCxnSpPr>
          <p:cNvPr id="44" name="Straight Connector 43">
            <a:extLst>
              <a:ext uri="{FF2B5EF4-FFF2-40B4-BE49-F238E27FC236}">
                <a16:creationId xmlns:a16="http://schemas.microsoft.com/office/drawing/2014/main" id="{30B299AC-2C08-C953-8D36-B9AB9E447201}"/>
              </a:ext>
            </a:extLst>
          </p:cNvPr>
          <p:cNvCxnSpPr>
            <a:cxnSpLocks/>
          </p:cNvCxnSpPr>
          <p:nvPr/>
        </p:nvCxnSpPr>
        <p:spPr>
          <a:xfrm>
            <a:off x="1876135" y="4658352"/>
            <a:ext cx="1828800" cy="0"/>
          </a:xfrm>
          <a:prstGeom prst="line">
            <a:avLst/>
          </a:prstGeom>
        </p:spPr>
        <p:style>
          <a:lnRef idx="3">
            <a:schemeClr val="accent2"/>
          </a:lnRef>
          <a:fillRef idx="0">
            <a:schemeClr val="accent2"/>
          </a:fillRef>
          <a:effectRef idx="2">
            <a:schemeClr val="accent2"/>
          </a:effectRef>
          <a:fontRef idx="minor">
            <a:schemeClr val="tx1"/>
          </a:fontRef>
        </p:style>
      </p:cxnSp>
      <p:sp>
        <p:nvSpPr>
          <p:cNvPr id="45" name="TextBox 44">
            <a:extLst>
              <a:ext uri="{FF2B5EF4-FFF2-40B4-BE49-F238E27FC236}">
                <a16:creationId xmlns:a16="http://schemas.microsoft.com/office/drawing/2014/main" id="{6EB14A77-3E02-7DFB-D478-69C6F5357580}"/>
              </a:ext>
            </a:extLst>
          </p:cNvPr>
          <p:cNvSpPr txBox="1"/>
          <p:nvPr/>
        </p:nvSpPr>
        <p:spPr>
          <a:xfrm>
            <a:off x="3745019" y="4683159"/>
            <a:ext cx="3466761" cy="461665"/>
          </a:xfrm>
          <a:prstGeom prst="rect">
            <a:avLst/>
          </a:prstGeom>
          <a:noFill/>
        </p:spPr>
        <p:txBody>
          <a:bodyPr wrap="square" rtlCol="0">
            <a:spAutoFit/>
          </a:bodyPr>
          <a:lstStyle/>
          <a:p>
            <a:r>
              <a:rPr lang="en-US" sz="2400" dirty="0">
                <a:solidFill>
                  <a:schemeClr val="accent6">
                    <a:lumMod val="75000"/>
                  </a:schemeClr>
                </a:solidFill>
              </a:rPr>
              <a:t>(1234%b) </a:t>
            </a:r>
            <a:r>
              <a:rPr lang="en-US" sz="2400" dirty="0">
                <a:solidFill>
                  <a:schemeClr val="accent6">
                    <a:lumMod val="75000"/>
                  </a:schemeClr>
                </a:solidFill>
                <a:sym typeface="Wingdings" panose="05000000000000000000" pitchFamily="2" charset="2"/>
              </a:rPr>
              <a:t>remainder</a:t>
            </a:r>
            <a:endParaRPr lang="en-IN" sz="2400" dirty="0">
              <a:solidFill>
                <a:schemeClr val="accent6">
                  <a:lumMod val="75000"/>
                </a:schemeClr>
              </a:solidFill>
            </a:endParaRPr>
          </a:p>
        </p:txBody>
      </p:sp>
      <p:sp>
        <p:nvSpPr>
          <p:cNvPr id="46" name="TextBox 45">
            <a:extLst>
              <a:ext uri="{FF2B5EF4-FFF2-40B4-BE49-F238E27FC236}">
                <a16:creationId xmlns:a16="http://schemas.microsoft.com/office/drawing/2014/main" id="{2101CBE6-705F-00F5-4794-DF1302D1BC4B}"/>
              </a:ext>
            </a:extLst>
          </p:cNvPr>
          <p:cNvSpPr txBox="1"/>
          <p:nvPr/>
        </p:nvSpPr>
        <p:spPr>
          <a:xfrm>
            <a:off x="2312801" y="4683159"/>
            <a:ext cx="1936878" cy="461665"/>
          </a:xfrm>
          <a:prstGeom prst="rect">
            <a:avLst/>
          </a:prstGeom>
          <a:noFill/>
        </p:spPr>
        <p:txBody>
          <a:bodyPr wrap="square" rtlCol="0">
            <a:spAutoFit/>
          </a:bodyPr>
          <a:lstStyle/>
          <a:p>
            <a:r>
              <a:rPr lang="en-US" sz="2400" dirty="0">
                <a:solidFill>
                  <a:schemeClr val="accent6">
                    <a:lumMod val="75000"/>
                  </a:schemeClr>
                </a:solidFill>
              </a:rPr>
              <a:t>(1234/b)</a:t>
            </a:r>
            <a:endParaRPr lang="en-IN" sz="2400" dirty="0">
              <a:solidFill>
                <a:schemeClr val="accent6">
                  <a:lumMod val="75000"/>
                </a:schemeClr>
              </a:solidFill>
            </a:endParaRPr>
          </a:p>
        </p:txBody>
      </p:sp>
      <p:sp>
        <p:nvSpPr>
          <p:cNvPr id="47" name="TextBox 46">
            <a:extLst>
              <a:ext uri="{FF2B5EF4-FFF2-40B4-BE49-F238E27FC236}">
                <a16:creationId xmlns:a16="http://schemas.microsoft.com/office/drawing/2014/main" id="{A7C040CD-C249-F8F6-8A65-2B02EF9A3850}"/>
              </a:ext>
            </a:extLst>
          </p:cNvPr>
          <p:cNvSpPr txBox="1"/>
          <p:nvPr/>
        </p:nvSpPr>
        <p:spPr>
          <a:xfrm>
            <a:off x="1945569" y="4683159"/>
            <a:ext cx="324423" cy="523220"/>
          </a:xfrm>
          <a:prstGeom prst="rect">
            <a:avLst/>
          </a:prstGeom>
          <a:noFill/>
        </p:spPr>
        <p:txBody>
          <a:bodyPr wrap="square" rtlCol="0">
            <a:spAutoFit/>
          </a:bodyPr>
          <a:lstStyle/>
          <a:p>
            <a:r>
              <a:rPr lang="en-US" sz="2800" dirty="0">
                <a:solidFill>
                  <a:schemeClr val="accent6">
                    <a:lumMod val="75000"/>
                  </a:schemeClr>
                </a:solidFill>
              </a:rPr>
              <a:t>b</a:t>
            </a:r>
            <a:endParaRPr lang="en-IN" sz="2800" dirty="0">
              <a:solidFill>
                <a:schemeClr val="accent6">
                  <a:lumMod val="75000"/>
                </a:schemeClr>
              </a:solidFill>
            </a:endParaRPr>
          </a:p>
        </p:txBody>
      </p:sp>
      <p:cxnSp>
        <p:nvCxnSpPr>
          <p:cNvPr id="48" name="Straight Connector 47">
            <a:extLst>
              <a:ext uri="{FF2B5EF4-FFF2-40B4-BE49-F238E27FC236}">
                <a16:creationId xmlns:a16="http://schemas.microsoft.com/office/drawing/2014/main" id="{5C5108D7-2104-BAAB-D2BD-BE45EC0CE5E5}"/>
              </a:ext>
            </a:extLst>
          </p:cNvPr>
          <p:cNvCxnSpPr>
            <a:cxnSpLocks/>
          </p:cNvCxnSpPr>
          <p:nvPr/>
        </p:nvCxnSpPr>
        <p:spPr>
          <a:xfrm>
            <a:off x="1876135" y="5206379"/>
            <a:ext cx="18288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0" name="Straight Arrow Connector 49">
            <a:extLst>
              <a:ext uri="{FF2B5EF4-FFF2-40B4-BE49-F238E27FC236}">
                <a16:creationId xmlns:a16="http://schemas.microsoft.com/office/drawing/2014/main" id="{05BBF39A-53C8-81A5-EA94-FDFA84689487}"/>
              </a:ext>
            </a:extLst>
          </p:cNvPr>
          <p:cNvCxnSpPr>
            <a:cxnSpLocks/>
          </p:cNvCxnSpPr>
          <p:nvPr/>
        </p:nvCxnSpPr>
        <p:spPr>
          <a:xfrm flipV="1">
            <a:off x="6856002" y="2722868"/>
            <a:ext cx="0" cy="24777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2" name="Equals 51">
            <a:extLst>
              <a:ext uri="{FF2B5EF4-FFF2-40B4-BE49-F238E27FC236}">
                <a16:creationId xmlns:a16="http://schemas.microsoft.com/office/drawing/2014/main" id="{E5123642-126B-546B-1123-4042642D876A}"/>
              </a:ext>
            </a:extLst>
          </p:cNvPr>
          <p:cNvSpPr/>
          <p:nvPr/>
        </p:nvSpPr>
        <p:spPr>
          <a:xfrm>
            <a:off x="6887479" y="3840119"/>
            <a:ext cx="626385" cy="367702"/>
          </a:xfrm>
          <a:prstGeom prst="mathEqual">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solidFill>
                <a:schemeClr val="tx1"/>
              </a:solidFill>
            </a:endParaRPr>
          </a:p>
        </p:txBody>
      </p:sp>
      <p:sp>
        <p:nvSpPr>
          <p:cNvPr id="53" name="TextBox 52">
            <a:extLst>
              <a:ext uri="{FF2B5EF4-FFF2-40B4-BE49-F238E27FC236}">
                <a16:creationId xmlns:a16="http://schemas.microsoft.com/office/drawing/2014/main" id="{BE4A22F3-BB8F-4DF0-D0D0-4DF29FB9718F}"/>
              </a:ext>
            </a:extLst>
          </p:cNvPr>
          <p:cNvSpPr txBox="1"/>
          <p:nvPr/>
        </p:nvSpPr>
        <p:spPr>
          <a:xfrm>
            <a:off x="7292053" y="3530204"/>
            <a:ext cx="1571818" cy="923330"/>
          </a:xfrm>
          <a:prstGeom prst="rect">
            <a:avLst/>
          </a:prstGeom>
          <a:noFill/>
        </p:spPr>
        <p:txBody>
          <a:bodyPr wrap="square" rtlCol="0">
            <a:spAutoFit/>
          </a:bodyPr>
          <a:lstStyle/>
          <a:p>
            <a:pPr algn="ctr"/>
            <a:r>
              <a:rPr lang="en-US" sz="5400" dirty="0">
                <a:solidFill>
                  <a:schemeClr val="accent6">
                    <a:lumMod val="50000"/>
                  </a:schemeClr>
                </a:solidFill>
              </a:rPr>
              <a:t>Ans</a:t>
            </a:r>
            <a:endParaRPr lang="en-IN" sz="2000" dirty="0">
              <a:solidFill>
                <a:schemeClr val="accent6">
                  <a:lumMod val="50000"/>
                </a:schemeClr>
              </a:solidFill>
            </a:endParaRPr>
          </a:p>
        </p:txBody>
      </p:sp>
      <p:sp>
        <p:nvSpPr>
          <p:cNvPr id="21" name="TextBox 20">
            <a:extLst>
              <a:ext uri="{FF2B5EF4-FFF2-40B4-BE49-F238E27FC236}">
                <a16:creationId xmlns:a16="http://schemas.microsoft.com/office/drawing/2014/main" id="{4EE4A069-E710-C6D7-2621-153A963FA3A0}"/>
              </a:ext>
            </a:extLst>
          </p:cNvPr>
          <p:cNvSpPr txBox="1"/>
          <p:nvPr/>
        </p:nvSpPr>
        <p:spPr>
          <a:xfrm>
            <a:off x="909541" y="5746701"/>
            <a:ext cx="6912039" cy="461665"/>
          </a:xfrm>
          <a:prstGeom prst="rect">
            <a:avLst/>
          </a:prstGeom>
          <a:noFill/>
        </p:spPr>
        <p:txBody>
          <a:bodyPr wrap="square" rtlCol="0">
            <a:spAutoFit/>
          </a:bodyPr>
          <a:lstStyle/>
          <a:p>
            <a:r>
              <a:rPr lang="en-US" sz="2400" dirty="0"/>
              <a:t>Quick Question: Convert (9268)</a:t>
            </a:r>
            <a:r>
              <a:rPr lang="en-US" sz="1600" dirty="0"/>
              <a:t>10</a:t>
            </a:r>
            <a:r>
              <a:rPr lang="en-US" sz="2400" dirty="0"/>
              <a:t> to base 3</a:t>
            </a:r>
            <a:endParaRPr lang="en-IN" sz="2400" dirty="0"/>
          </a:p>
        </p:txBody>
      </p:sp>
    </p:spTree>
    <p:extLst>
      <p:ext uri="{BB962C8B-B14F-4D97-AF65-F5344CB8AC3E}">
        <p14:creationId xmlns:p14="http://schemas.microsoft.com/office/powerpoint/2010/main" val="4283161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3475</TotalTime>
  <Words>1266</Words>
  <Application>Microsoft Office PowerPoint</Application>
  <PresentationFormat>On-screen Show (4:3)</PresentationFormat>
  <Paragraphs>495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Verdana</vt:lpstr>
      <vt:lpstr>Wingdings</vt:lpstr>
      <vt:lpstr>Office Theme</vt:lpstr>
      <vt:lpstr>Lecture - 6</vt:lpstr>
      <vt:lpstr>Number System</vt:lpstr>
      <vt:lpstr>Number systems we will study are</vt:lpstr>
      <vt:lpstr>Conversion Decimal to Binary </vt:lpstr>
      <vt:lpstr>Conversion Binary to Decimal</vt:lpstr>
      <vt:lpstr>Now Lets see How Addition is Performed</vt:lpstr>
      <vt:lpstr>Now Lets see How Addition is Performed in any base</vt:lpstr>
      <vt:lpstr>Conversion any base to base 10</vt:lpstr>
      <vt:lpstr>Conversion base 10 to any base</vt:lpstr>
      <vt:lpstr>Conversion base any to any base</vt:lpstr>
      <vt:lpstr>Data Types</vt:lpstr>
      <vt:lpstr>Integer</vt:lpstr>
      <vt:lpstr>Decimal</vt:lpstr>
      <vt:lpstr>How a number is stored in memory</vt:lpstr>
      <vt:lpstr>How a number is stored in memory</vt:lpstr>
      <vt:lpstr>How a number is stored in memory</vt:lpstr>
      <vt:lpstr>How a negative number is stored in memory</vt:lpstr>
      <vt:lpstr>Now lets calculate the range of number available in this method</vt:lpstr>
      <vt:lpstr>Now lets calculate the range of number available in this method</vt:lpstr>
      <vt:lpstr>Now lets calculate the range of number available in this method</vt:lpstr>
      <vt:lpstr>2s compliment</vt:lpstr>
      <vt:lpstr>2s compliment</vt:lpstr>
      <vt:lpstr>2s compliment</vt:lpstr>
      <vt:lpstr>2s compliment</vt:lpstr>
      <vt:lpstr>2s compliment</vt:lpstr>
      <vt:lpstr>Now , lets find out range</vt:lpstr>
      <vt:lpstr>Similarly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Anushray Gupta</dc:creator>
  <cp:lastModifiedBy>pc</cp:lastModifiedBy>
  <cp:revision>56</cp:revision>
  <dcterms:created xsi:type="dcterms:W3CDTF">2018-06-11T11:27:57Z</dcterms:created>
  <dcterms:modified xsi:type="dcterms:W3CDTF">2023-07-24T20:54:30Z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2017-08-19T00:00:00Z</vt:filetime>
  </property>
  <property fmtid="{D5CDD505-2E9C-101B-9397-08002B2CF9AE}" pid="3" name="Creator">
    <vt:lpwstr>Microsoft® PowerPoint® 2016</vt:lpwstr>
  </property>
  <property fmtid="{D5CDD505-2E9C-101B-9397-08002B2CF9AE}" pid="4" name="LastSaved">
    <vt:filetime>2018-06-11T00:00:00Z</vt:filetime>
  </property>
</Properties>
</file>